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slideLayouts/slideLayout20.xml" ContentType="application/vnd.openxmlformats-officedocument.presentationml.slideLayout+xml"/>
  <Override PartName="/ppt/theme/theme15.xml" ContentType="application/vnd.openxmlformats-officedocument.theme+xml"/>
  <Override PartName="/ppt/slideLayouts/slideLayout21.xml" ContentType="application/vnd.openxmlformats-officedocument.presentationml.slideLayout+xml"/>
  <Override PartName="/ppt/theme/theme16.xml" ContentType="application/vnd.openxmlformats-officedocument.theme+xml"/>
  <Override PartName="/ppt/slideLayouts/slideLayout22.xml" ContentType="application/vnd.openxmlformats-officedocument.presentationml.slideLayout+xml"/>
  <Override PartName="/ppt/theme/theme17.xml" ContentType="application/vnd.openxmlformats-officedocument.theme+xml"/>
  <Override PartName="/ppt/slideLayouts/slideLayout2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19.xml" ContentType="application/vnd.openxmlformats-officedocument.theme+xml"/>
  <Override PartName="/ppt/slideLayouts/slideLayout25.xml" ContentType="application/vnd.openxmlformats-officedocument.presentationml.slideLayout+xml"/>
  <Override PartName="/ppt/theme/theme20.xml" ContentType="application/vnd.openxmlformats-officedocument.theme+xml"/>
  <Override PartName="/ppt/slideLayouts/slideLayout26.xml" ContentType="application/vnd.openxmlformats-officedocument.presentationml.slideLayout+xml"/>
  <Override PartName="/ppt/theme/theme21.xml" ContentType="application/vnd.openxmlformats-officedocument.theme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slideLayouts/slideLayout28.xml" ContentType="application/vnd.openxmlformats-officedocument.presentationml.slideLayout+xml"/>
  <Override PartName="/ppt/theme/theme23.xml" ContentType="application/vnd.openxmlformats-officedocument.theme+xml"/>
  <Override PartName="/ppt/slideLayouts/slideLayout29.xml" ContentType="application/vnd.openxmlformats-officedocument.presentationml.slideLayout+xml"/>
  <Override PartName="/ppt/theme/theme24.xml" ContentType="application/vnd.openxmlformats-officedocument.theme+xml"/>
  <Override PartName="/ppt/slideLayouts/slideLayout30.xml" ContentType="application/vnd.openxmlformats-officedocument.presentationml.slideLayout+xml"/>
  <Override PartName="/ppt/theme/theme25.xml" ContentType="application/vnd.openxmlformats-officedocument.theme+xml"/>
  <Override PartName="/ppt/slideLayouts/slideLayout31.xml" ContentType="application/vnd.openxmlformats-officedocument.presentationml.slideLayout+xml"/>
  <Override PartName="/ppt/theme/theme26.xml" ContentType="application/vnd.openxmlformats-officedocument.theme+xml"/>
  <Override PartName="/ppt/slideLayouts/slideLayout32.xml" ContentType="application/vnd.openxmlformats-officedocument.presentationml.slideLayout+xml"/>
  <Override PartName="/ppt/theme/theme27.xml" ContentType="application/vnd.openxmlformats-officedocument.theme+xml"/>
  <Override PartName="/ppt/slideLayouts/slideLayout33.xml" ContentType="application/vnd.openxmlformats-officedocument.presentationml.slideLayout+xml"/>
  <Override PartName="/ppt/theme/theme28.xml" ContentType="application/vnd.openxmlformats-officedocument.theme+xml"/>
  <Override PartName="/ppt/slideLayouts/slideLayout34.xml" ContentType="application/vnd.openxmlformats-officedocument.presentationml.slideLayout+xml"/>
  <Override PartName="/ppt/theme/theme29.xml" ContentType="application/vnd.openxmlformats-officedocument.theme+xml"/>
  <Override PartName="/ppt/slideLayouts/slideLayout35.xml" ContentType="application/vnd.openxmlformats-officedocument.presentationml.slideLayout+xml"/>
  <Override PartName="/ppt/theme/theme30.xml" ContentType="application/vnd.openxmlformats-officedocument.theme+xml"/>
  <Override PartName="/ppt/slideLayouts/slideLayout36.xml" ContentType="application/vnd.openxmlformats-officedocument.presentationml.slideLayout+xml"/>
  <Override PartName="/ppt/theme/theme31.xml" ContentType="application/vnd.openxmlformats-officedocument.theme+xml"/>
  <Override PartName="/ppt/slideLayouts/slideLayout37.xml" ContentType="application/vnd.openxmlformats-officedocument.presentationml.slideLayout+xml"/>
  <Override PartName="/ppt/theme/theme32.xml" ContentType="application/vnd.openxmlformats-officedocument.theme+xml"/>
  <Override PartName="/ppt/slideLayouts/slideLayout38.xml" ContentType="application/vnd.openxmlformats-officedocument.presentationml.slideLayout+xml"/>
  <Override PartName="/ppt/theme/theme33.xml" ContentType="application/vnd.openxmlformats-officedocument.theme+xml"/>
  <Override PartName="/ppt/slideLayouts/slideLayout39.xml" ContentType="application/vnd.openxmlformats-officedocument.presentationml.slideLayout+xml"/>
  <Override PartName="/ppt/theme/theme34.xml" ContentType="application/vnd.openxmlformats-officedocument.theme+xml"/>
  <Override PartName="/ppt/slideLayouts/slideLayout40.xml" ContentType="application/vnd.openxmlformats-officedocument.presentationml.slideLayout+xml"/>
  <Override PartName="/ppt/theme/theme35.xml" ContentType="application/vnd.openxmlformats-officedocument.theme+xml"/>
  <Override PartName="/ppt/slideLayouts/slideLayout41.xml" ContentType="application/vnd.openxmlformats-officedocument.presentationml.slideLayout+xml"/>
  <Override PartName="/ppt/theme/theme36.xml" ContentType="application/vnd.openxmlformats-officedocument.theme+xml"/>
  <Override PartName="/ppt/slideLayouts/slideLayout42.xml" ContentType="application/vnd.openxmlformats-officedocument.presentationml.slideLayout+xml"/>
  <Override PartName="/ppt/theme/theme37.xml" ContentType="application/vnd.openxmlformats-officedocument.theme+xml"/>
  <Override PartName="/ppt/slideLayouts/slideLayout43.xml" ContentType="application/vnd.openxmlformats-officedocument.presentationml.slideLayout+xml"/>
  <Override PartName="/ppt/theme/theme38.xml" ContentType="application/vnd.openxmlformats-officedocument.theme+xml"/>
  <Override PartName="/ppt/slideLayouts/slideLayout44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5" r:id="rId1"/>
    <p:sldMasterId id="2147483774" r:id="rId2"/>
    <p:sldMasterId id="2147483776" r:id="rId3"/>
    <p:sldMasterId id="2147483778" r:id="rId4"/>
    <p:sldMasterId id="2147483780" r:id="rId5"/>
    <p:sldMasterId id="2147483782" r:id="rId6"/>
    <p:sldMasterId id="2147483784" r:id="rId7"/>
    <p:sldMasterId id="2147483786" r:id="rId8"/>
    <p:sldMasterId id="2147483788" r:id="rId9"/>
    <p:sldMasterId id="2147483790" r:id="rId10"/>
    <p:sldMasterId id="2147483792" r:id="rId11"/>
    <p:sldMasterId id="2147483794" r:id="rId12"/>
    <p:sldMasterId id="2147483796" r:id="rId13"/>
    <p:sldMasterId id="2147483798" r:id="rId14"/>
    <p:sldMasterId id="2147483800" r:id="rId15"/>
    <p:sldMasterId id="2147483802" r:id="rId16"/>
    <p:sldMasterId id="2147483804" r:id="rId17"/>
    <p:sldMasterId id="2147483806" r:id="rId18"/>
    <p:sldMasterId id="2147483808" r:id="rId19"/>
    <p:sldMasterId id="2147483810" r:id="rId20"/>
    <p:sldMasterId id="2147483812" r:id="rId21"/>
    <p:sldMasterId id="2147483814" r:id="rId22"/>
    <p:sldMasterId id="2147483816" r:id="rId23"/>
    <p:sldMasterId id="2147483818" r:id="rId24"/>
    <p:sldMasterId id="2147483820" r:id="rId25"/>
    <p:sldMasterId id="2147483822" r:id="rId26"/>
    <p:sldMasterId id="2147483824" r:id="rId27"/>
    <p:sldMasterId id="2147483826" r:id="rId28"/>
    <p:sldMasterId id="2147483828" r:id="rId29"/>
    <p:sldMasterId id="2147483830" r:id="rId30"/>
    <p:sldMasterId id="2147483832" r:id="rId31"/>
    <p:sldMasterId id="2147483834" r:id="rId32"/>
    <p:sldMasterId id="2147483836" r:id="rId33"/>
    <p:sldMasterId id="2147483838" r:id="rId34"/>
    <p:sldMasterId id="2147483840" r:id="rId35"/>
    <p:sldMasterId id="2147483842" r:id="rId36"/>
    <p:sldMasterId id="2147483844" r:id="rId37"/>
    <p:sldMasterId id="2147483846" r:id="rId38"/>
    <p:sldMasterId id="2147483848" r:id="rId39"/>
  </p:sldMasterIdLst>
  <p:notesMasterIdLst>
    <p:notesMasterId r:id="rId128"/>
  </p:notesMasterIdLst>
  <p:handoutMasterIdLst>
    <p:handoutMasterId r:id="rId129"/>
  </p:handoutMasterIdLst>
  <p:sldIdLst>
    <p:sldId id="507" r:id="rId40"/>
    <p:sldId id="368" r:id="rId41"/>
    <p:sldId id="369" r:id="rId42"/>
    <p:sldId id="500" r:id="rId43"/>
    <p:sldId id="509" r:id="rId44"/>
    <p:sldId id="406" r:id="rId45"/>
    <p:sldId id="510" r:id="rId46"/>
    <p:sldId id="511" r:id="rId47"/>
    <p:sldId id="502" r:id="rId48"/>
    <p:sldId id="478" r:id="rId49"/>
    <p:sldId id="506" r:id="rId50"/>
    <p:sldId id="479" r:id="rId51"/>
    <p:sldId id="512" r:id="rId52"/>
    <p:sldId id="513" r:id="rId53"/>
    <p:sldId id="514" r:id="rId54"/>
    <p:sldId id="515" r:id="rId55"/>
    <p:sldId id="516" r:id="rId56"/>
    <p:sldId id="517" r:id="rId57"/>
    <p:sldId id="518" r:id="rId58"/>
    <p:sldId id="371" r:id="rId59"/>
    <p:sldId id="519" r:id="rId60"/>
    <p:sldId id="407" r:id="rId61"/>
    <p:sldId id="520" r:id="rId62"/>
    <p:sldId id="408" r:id="rId63"/>
    <p:sldId id="521" r:id="rId64"/>
    <p:sldId id="409" r:id="rId65"/>
    <p:sldId id="522" r:id="rId66"/>
    <p:sldId id="410" r:id="rId67"/>
    <p:sldId id="480" r:id="rId68"/>
    <p:sldId id="523" r:id="rId69"/>
    <p:sldId id="419" r:id="rId70"/>
    <p:sldId id="524" r:id="rId71"/>
    <p:sldId id="420" r:id="rId72"/>
    <p:sldId id="525" r:id="rId73"/>
    <p:sldId id="421" r:id="rId74"/>
    <p:sldId id="526" r:id="rId75"/>
    <p:sldId id="422" r:id="rId76"/>
    <p:sldId id="527" r:id="rId77"/>
    <p:sldId id="423" r:id="rId78"/>
    <p:sldId id="528" r:id="rId79"/>
    <p:sldId id="424" r:id="rId80"/>
    <p:sldId id="529" r:id="rId81"/>
    <p:sldId id="426" r:id="rId82"/>
    <p:sldId id="427" r:id="rId83"/>
    <p:sldId id="428" r:id="rId84"/>
    <p:sldId id="429" r:id="rId85"/>
    <p:sldId id="430" r:id="rId86"/>
    <p:sldId id="530" r:id="rId87"/>
    <p:sldId id="432" r:id="rId88"/>
    <p:sldId id="531" r:id="rId89"/>
    <p:sldId id="532" r:id="rId90"/>
    <p:sldId id="533" r:id="rId91"/>
    <p:sldId id="534" r:id="rId92"/>
    <p:sldId id="535" r:id="rId93"/>
    <p:sldId id="536" r:id="rId94"/>
    <p:sldId id="439" r:id="rId95"/>
    <p:sldId id="440" r:id="rId96"/>
    <p:sldId id="441" r:id="rId97"/>
    <p:sldId id="442" r:id="rId98"/>
    <p:sldId id="444" r:id="rId99"/>
    <p:sldId id="482" r:id="rId100"/>
    <p:sldId id="537" r:id="rId101"/>
    <p:sldId id="445" r:id="rId102"/>
    <p:sldId id="447" r:id="rId103"/>
    <p:sldId id="448" r:id="rId104"/>
    <p:sldId id="538" r:id="rId105"/>
    <p:sldId id="449" r:id="rId106"/>
    <p:sldId id="450" r:id="rId107"/>
    <p:sldId id="539" r:id="rId108"/>
    <p:sldId id="451" r:id="rId109"/>
    <p:sldId id="540" r:id="rId110"/>
    <p:sldId id="484" r:id="rId111"/>
    <p:sldId id="541" r:id="rId112"/>
    <p:sldId id="486" r:id="rId113"/>
    <p:sldId id="542" r:id="rId114"/>
    <p:sldId id="452" r:id="rId115"/>
    <p:sldId id="488" r:id="rId116"/>
    <p:sldId id="543" r:id="rId117"/>
    <p:sldId id="454" r:id="rId118"/>
    <p:sldId id="544" r:id="rId119"/>
    <p:sldId id="489" r:id="rId120"/>
    <p:sldId id="491" r:id="rId121"/>
    <p:sldId id="492" r:id="rId122"/>
    <p:sldId id="490" r:id="rId123"/>
    <p:sldId id="493" r:id="rId124"/>
    <p:sldId id="545" r:id="rId125"/>
    <p:sldId id="546" r:id="rId126"/>
    <p:sldId id="495" r:id="rId1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336">
          <p15:clr>
            <a:srgbClr val="A4A3A4"/>
          </p15:clr>
        </p15:guide>
        <p15:guide id="6" pos="50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246" autoAdjust="0"/>
  </p:normalViewPr>
  <p:slideViewPr>
    <p:cSldViewPr>
      <p:cViewPr varScale="1">
        <p:scale>
          <a:sx n="80" d="100"/>
          <a:sy n="80" d="100"/>
        </p:scale>
        <p:origin x="-1784" y="-112"/>
      </p:cViewPr>
      <p:guideLst>
        <p:guide orient="horz" pos="432"/>
        <p:guide orient="horz" pos="1008"/>
        <p:guide orient="horz" pos="2160"/>
        <p:guide pos="2880"/>
        <p:guide pos="336"/>
        <p:guide pos="5040"/>
      </p:guideLst>
    </p:cSldViewPr>
  </p:slideViewPr>
  <p:outlineViewPr>
    <p:cViewPr>
      <p:scale>
        <a:sx n="33" d="100"/>
        <a:sy n="33" d="100"/>
      </p:scale>
      <p:origin x="0" y="34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3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" Target="slides/slide21.xml"/><Relationship Id="rId61" Type="http://schemas.openxmlformats.org/officeDocument/2006/relationships/slide" Target="slides/slide22.xml"/><Relationship Id="rId62" Type="http://schemas.openxmlformats.org/officeDocument/2006/relationships/slide" Target="slides/slide23.xml"/><Relationship Id="rId63" Type="http://schemas.openxmlformats.org/officeDocument/2006/relationships/slide" Target="slides/slide24.xml"/><Relationship Id="rId64" Type="http://schemas.openxmlformats.org/officeDocument/2006/relationships/slide" Target="slides/slide25.xml"/><Relationship Id="rId65" Type="http://schemas.openxmlformats.org/officeDocument/2006/relationships/slide" Target="slides/slide26.xml"/><Relationship Id="rId66" Type="http://schemas.openxmlformats.org/officeDocument/2006/relationships/slide" Target="slides/slide27.xml"/><Relationship Id="rId67" Type="http://schemas.openxmlformats.org/officeDocument/2006/relationships/slide" Target="slides/slide28.xml"/><Relationship Id="rId68" Type="http://schemas.openxmlformats.org/officeDocument/2006/relationships/slide" Target="slides/slide29.xml"/><Relationship Id="rId69" Type="http://schemas.openxmlformats.org/officeDocument/2006/relationships/slide" Target="slides/slide30.xml"/><Relationship Id="rId120" Type="http://schemas.openxmlformats.org/officeDocument/2006/relationships/slide" Target="slides/slide81.xml"/><Relationship Id="rId121" Type="http://schemas.openxmlformats.org/officeDocument/2006/relationships/slide" Target="slides/slide82.xml"/><Relationship Id="rId122" Type="http://schemas.openxmlformats.org/officeDocument/2006/relationships/slide" Target="slides/slide83.xml"/><Relationship Id="rId123" Type="http://schemas.openxmlformats.org/officeDocument/2006/relationships/slide" Target="slides/slide84.xml"/><Relationship Id="rId124" Type="http://schemas.openxmlformats.org/officeDocument/2006/relationships/slide" Target="slides/slide85.xml"/><Relationship Id="rId125" Type="http://schemas.openxmlformats.org/officeDocument/2006/relationships/slide" Target="slides/slide86.xml"/><Relationship Id="rId126" Type="http://schemas.openxmlformats.org/officeDocument/2006/relationships/slide" Target="slides/slide87.xml"/><Relationship Id="rId127" Type="http://schemas.openxmlformats.org/officeDocument/2006/relationships/slide" Target="slides/slide88.xml"/><Relationship Id="rId128" Type="http://schemas.openxmlformats.org/officeDocument/2006/relationships/notesMaster" Target="notesMasters/notesMaster1.xml"/><Relationship Id="rId129" Type="http://schemas.openxmlformats.org/officeDocument/2006/relationships/handoutMaster" Target="handoutMasters/handoutMaster1.xml"/><Relationship Id="rId40" Type="http://schemas.openxmlformats.org/officeDocument/2006/relationships/slide" Target="slides/slide1.xml"/><Relationship Id="rId41" Type="http://schemas.openxmlformats.org/officeDocument/2006/relationships/slide" Target="slides/slide2.xml"/><Relationship Id="rId42" Type="http://schemas.openxmlformats.org/officeDocument/2006/relationships/slide" Target="slides/slide3.xml"/><Relationship Id="rId90" Type="http://schemas.openxmlformats.org/officeDocument/2006/relationships/slide" Target="slides/slide51.xml"/><Relationship Id="rId91" Type="http://schemas.openxmlformats.org/officeDocument/2006/relationships/slide" Target="slides/slide52.xml"/><Relationship Id="rId92" Type="http://schemas.openxmlformats.org/officeDocument/2006/relationships/slide" Target="slides/slide53.xml"/><Relationship Id="rId93" Type="http://schemas.openxmlformats.org/officeDocument/2006/relationships/slide" Target="slides/slide54.xml"/><Relationship Id="rId94" Type="http://schemas.openxmlformats.org/officeDocument/2006/relationships/slide" Target="slides/slide55.xml"/><Relationship Id="rId95" Type="http://schemas.openxmlformats.org/officeDocument/2006/relationships/slide" Target="slides/slide56.xml"/><Relationship Id="rId96" Type="http://schemas.openxmlformats.org/officeDocument/2006/relationships/slide" Target="slides/slide57.xml"/><Relationship Id="rId101" Type="http://schemas.openxmlformats.org/officeDocument/2006/relationships/slide" Target="slides/slide62.xml"/><Relationship Id="rId102" Type="http://schemas.openxmlformats.org/officeDocument/2006/relationships/slide" Target="slides/slide63.xml"/><Relationship Id="rId103" Type="http://schemas.openxmlformats.org/officeDocument/2006/relationships/slide" Target="slides/slide64.xml"/><Relationship Id="rId104" Type="http://schemas.openxmlformats.org/officeDocument/2006/relationships/slide" Target="slides/slide65.xml"/><Relationship Id="rId105" Type="http://schemas.openxmlformats.org/officeDocument/2006/relationships/slide" Target="slides/slide66.xml"/><Relationship Id="rId106" Type="http://schemas.openxmlformats.org/officeDocument/2006/relationships/slide" Target="slides/slide67.xml"/><Relationship Id="rId107" Type="http://schemas.openxmlformats.org/officeDocument/2006/relationships/slide" Target="slides/slide68.xml"/><Relationship Id="rId108" Type="http://schemas.openxmlformats.org/officeDocument/2006/relationships/slide" Target="slides/slide69.xml"/><Relationship Id="rId109" Type="http://schemas.openxmlformats.org/officeDocument/2006/relationships/slide" Target="slides/slide70.xml"/><Relationship Id="rId97" Type="http://schemas.openxmlformats.org/officeDocument/2006/relationships/slide" Target="slides/slide58.xml"/><Relationship Id="rId98" Type="http://schemas.openxmlformats.org/officeDocument/2006/relationships/slide" Target="slides/slide59.xml"/><Relationship Id="rId99" Type="http://schemas.openxmlformats.org/officeDocument/2006/relationships/slide" Target="slides/slide60.xml"/><Relationship Id="rId43" Type="http://schemas.openxmlformats.org/officeDocument/2006/relationships/slide" Target="slides/slide4.xml"/><Relationship Id="rId44" Type="http://schemas.openxmlformats.org/officeDocument/2006/relationships/slide" Target="slides/slide5.xml"/><Relationship Id="rId45" Type="http://schemas.openxmlformats.org/officeDocument/2006/relationships/slide" Target="slides/slide6.xml"/><Relationship Id="rId46" Type="http://schemas.openxmlformats.org/officeDocument/2006/relationships/slide" Target="slides/slide7.xml"/><Relationship Id="rId47" Type="http://schemas.openxmlformats.org/officeDocument/2006/relationships/slide" Target="slides/slide8.xml"/><Relationship Id="rId48" Type="http://schemas.openxmlformats.org/officeDocument/2006/relationships/slide" Target="slides/slide9.xml"/><Relationship Id="rId49" Type="http://schemas.openxmlformats.org/officeDocument/2006/relationships/slide" Target="slides/slide10.xml"/><Relationship Id="rId100" Type="http://schemas.openxmlformats.org/officeDocument/2006/relationships/slide" Target="slides/slide6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" Target="slides/slide31.xml"/><Relationship Id="rId71" Type="http://schemas.openxmlformats.org/officeDocument/2006/relationships/slide" Target="slides/slide32.xml"/><Relationship Id="rId72" Type="http://schemas.openxmlformats.org/officeDocument/2006/relationships/slide" Target="slides/slide33.xml"/><Relationship Id="rId73" Type="http://schemas.openxmlformats.org/officeDocument/2006/relationships/slide" Target="slides/slide34.xml"/><Relationship Id="rId74" Type="http://schemas.openxmlformats.org/officeDocument/2006/relationships/slide" Target="slides/slide35.xml"/><Relationship Id="rId75" Type="http://schemas.openxmlformats.org/officeDocument/2006/relationships/slide" Target="slides/slide36.xml"/><Relationship Id="rId76" Type="http://schemas.openxmlformats.org/officeDocument/2006/relationships/slide" Target="slides/slide37.xml"/><Relationship Id="rId77" Type="http://schemas.openxmlformats.org/officeDocument/2006/relationships/slide" Target="slides/slide38.xml"/><Relationship Id="rId78" Type="http://schemas.openxmlformats.org/officeDocument/2006/relationships/slide" Target="slides/slide39.xml"/><Relationship Id="rId79" Type="http://schemas.openxmlformats.org/officeDocument/2006/relationships/slide" Target="slides/slide40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printerSettings" Target="printerSettings/printerSettings1.bin"/><Relationship Id="rId131" Type="http://schemas.openxmlformats.org/officeDocument/2006/relationships/presProps" Target="presProps.xml"/><Relationship Id="rId132" Type="http://schemas.openxmlformats.org/officeDocument/2006/relationships/viewProps" Target="viewProps.xml"/><Relationship Id="rId133" Type="http://schemas.openxmlformats.org/officeDocument/2006/relationships/theme" Target="theme/theme1.xml"/><Relationship Id="rId13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11.xml"/><Relationship Id="rId51" Type="http://schemas.openxmlformats.org/officeDocument/2006/relationships/slide" Target="slides/slide12.xml"/><Relationship Id="rId52" Type="http://schemas.openxmlformats.org/officeDocument/2006/relationships/slide" Target="slides/slide13.xml"/><Relationship Id="rId53" Type="http://schemas.openxmlformats.org/officeDocument/2006/relationships/slide" Target="slides/slide14.xml"/><Relationship Id="rId54" Type="http://schemas.openxmlformats.org/officeDocument/2006/relationships/slide" Target="slides/slide15.xml"/><Relationship Id="rId55" Type="http://schemas.openxmlformats.org/officeDocument/2006/relationships/slide" Target="slides/slide16.xml"/><Relationship Id="rId56" Type="http://schemas.openxmlformats.org/officeDocument/2006/relationships/slide" Target="slides/slide17.xml"/><Relationship Id="rId57" Type="http://schemas.openxmlformats.org/officeDocument/2006/relationships/slide" Target="slides/slide18.xml"/><Relationship Id="rId58" Type="http://schemas.openxmlformats.org/officeDocument/2006/relationships/slide" Target="slides/slide19.xml"/><Relationship Id="rId59" Type="http://schemas.openxmlformats.org/officeDocument/2006/relationships/slide" Target="slides/slide20.xml"/><Relationship Id="rId110" Type="http://schemas.openxmlformats.org/officeDocument/2006/relationships/slide" Target="slides/slide71.xml"/><Relationship Id="rId111" Type="http://schemas.openxmlformats.org/officeDocument/2006/relationships/slide" Target="slides/slide72.xml"/><Relationship Id="rId112" Type="http://schemas.openxmlformats.org/officeDocument/2006/relationships/slide" Target="slides/slide73.xml"/><Relationship Id="rId113" Type="http://schemas.openxmlformats.org/officeDocument/2006/relationships/slide" Target="slides/slide74.xml"/><Relationship Id="rId114" Type="http://schemas.openxmlformats.org/officeDocument/2006/relationships/slide" Target="slides/slide75.xml"/><Relationship Id="rId115" Type="http://schemas.openxmlformats.org/officeDocument/2006/relationships/slide" Target="slides/slide76.xml"/><Relationship Id="rId116" Type="http://schemas.openxmlformats.org/officeDocument/2006/relationships/slide" Target="slides/slide77.xml"/><Relationship Id="rId117" Type="http://schemas.openxmlformats.org/officeDocument/2006/relationships/slide" Target="slides/slide78.xml"/><Relationship Id="rId118" Type="http://schemas.openxmlformats.org/officeDocument/2006/relationships/slide" Target="slides/slide79.xml"/><Relationship Id="rId119" Type="http://schemas.openxmlformats.org/officeDocument/2006/relationships/slide" Target="slides/slide80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slide" Target="slides/slide41.xml"/><Relationship Id="rId81" Type="http://schemas.openxmlformats.org/officeDocument/2006/relationships/slide" Target="slides/slide42.xml"/><Relationship Id="rId82" Type="http://schemas.openxmlformats.org/officeDocument/2006/relationships/slide" Target="slides/slide43.xml"/><Relationship Id="rId83" Type="http://schemas.openxmlformats.org/officeDocument/2006/relationships/slide" Target="slides/slide44.xml"/><Relationship Id="rId84" Type="http://schemas.openxmlformats.org/officeDocument/2006/relationships/slide" Target="slides/slide45.xml"/><Relationship Id="rId85" Type="http://schemas.openxmlformats.org/officeDocument/2006/relationships/slide" Target="slides/slide46.xml"/><Relationship Id="rId86" Type="http://schemas.openxmlformats.org/officeDocument/2006/relationships/slide" Target="slides/slide47.xml"/><Relationship Id="rId87" Type="http://schemas.openxmlformats.org/officeDocument/2006/relationships/slide" Target="slides/slide48.xml"/><Relationship Id="rId88" Type="http://schemas.openxmlformats.org/officeDocument/2006/relationships/slide" Target="slides/slide49.xml"/><Relationship Id="rId89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7DD27F2-C44F-476B-8B67-CBABF1B37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27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67C4139-C536-4447-87A5-827D47BA3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090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908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440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562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1273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361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854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766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8787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634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568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73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413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9149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5359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2517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690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5452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2184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9533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0330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3861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536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623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9688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4628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7443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0759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4297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891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4607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0341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150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9179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8524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503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98978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0560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26819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4325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5954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5277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9842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484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86218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86243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96591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1181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5493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7455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82891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93570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84488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482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2045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94676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14870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52166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1814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68508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82891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63670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49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557703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51356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59809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552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59809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90058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64180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76968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760598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496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787756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59809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59809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605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315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5486003"/>
            <a:ext cx="3886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0" dirty="0" smtClean="0">
                <a:solidFill>
                  <a:srgbClr val="2A61A4"/>
                </a:solidFill>
              </a:rPr>
              <a:t>Lecture Presentation by </a:t>
            </a:r>
            <a:br>
              <a:rPr lang="en-US" sz="1600" b="0" dirty="0" smtClean="0">
                <a:solidFill>
                  <a:srgbClr val="2A61A4"/>
                </a:solidFill>
              </a:rPr>
            </a:br>
            <a:r>
              <a:rPr lang="en-US" sz="1600" b="0" dirty="0" smtClean="0">
                <a:solidFill>
                  <a:srgbClr val="2A61A4"/>
                </a:solidFill>
              </a:rPr>
              <a:t>Patty </a:t>
            </a:r>
            <a:r>
              <a:rPr lang="en-US" sz="1600" b="0" dirty="0" err="1" smtClean="0">
                <a:solidFill>
                  <a:srgbClr val="2A61A4"/>
                </a:solidFill>
              </a:rPr>
              <a:t>Bostwick</a:t>
            </a:r>
            <a:r>
              <a:rPr lang="en-US" sz="1600" b="0" dirty="0" smtClean="0">
                <a:solidFill>
                  <a:srgbClr val="2A61A4"/>
                </a:solidFill>
              </a:rPr>
              <a:t>-Taylor</a:t>
            </a:r>
            <a:br>
              <a:rPr lang="en-US" sz="1600" b="0" dirty="0" smtClean="0">
                <a:solidFill>
                  <a:srgbClr val="2A61A4"/>
                </a:solidFill>
              </a:rPr>
            </a:br>
            <a:r>
              <a:rPr lang="en-US" sz="1600" b="0" dirty="0" smtClean="0">
                <a:solidFill>
                  <a:srgbClr val="2A61A4"/>
                </a:solidFill>
              </a:rPr>
              <a:t>Florence-Darlington Technical College</a:t>
            </a:r>
            <a:endParaRPr lang="en-US" sz="1600" b="0" dirty="0">
              <a:solidFill>
                <a:srgbClr val="2A61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</a:rPr>
              <a:t>Chapter 1</a:t>
            </a:r>
            <a:endParaRPr lang="en-US" sz="4000" b="1" dirty="0">
              <a:solidFill>
                <a:srgbClr val="2A61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</a:rPr>
              <a:t>The Human Body: An Orientation</a:t>
            </a:r>
            <a:endParaRPr lang="en-US" sz="3000" b="0" dirty="0">
              <a:solidFill>
                <a:srgbClr val="E44E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7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8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7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6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8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6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8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90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62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25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70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4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5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6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3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5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21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6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48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3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1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96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3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5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1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2800" y="2187575"/>
            <a:ext cx="1524000" cy="1470025"/>
          </a:xfrm>
        </p:spPr>
        <p:txBody>
          <a:bodyPr anchor="ctr"/>
          <a:lstStyle>
            <a:lvl1pPr>
              <a:defRPr sz="7200" i="1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419600"/>
            <a:ext cx="3657600" cy="1752600"/>
          </a:xfrm>
        </p:spPr>
        <p:txBody>
          <a:bodyPr/>
          <a:lstStyle>
            <a:lvl1pPr marL="0" indent="0">
              <a:buFont typeface="Arial" charset="0"/>
              <a:buNone/>
              <a:defRPr sz="39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5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4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4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4" y="6564489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2208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54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8675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0279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74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7440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078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95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2759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743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03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471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737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0384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093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16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446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555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862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672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1992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9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881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004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355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3004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942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8305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7116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953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4367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0503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8273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9497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080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5228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4669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397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8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1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3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4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5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6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7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8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6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Relationship between Anatomy and Physiology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Structure determines what functions can occur</a:t>
            </a:r>
          </a:p>
          <a:p>
            <a:r>
              <a:rPr lang="en-US" altLang="en-US" dirty="0" smtClean="0"/>
              <a:t>If structure changes, the function must also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3"/>
          <a:stretch/>
        </p:blipFill>
        <p:spPr>
          <a:xfrm>
            <a:off x="298704" y="1327223"/>
            <a:ext cx="8546592" cy="420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Levels of Structural Organization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Six levels of structural organization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Atoms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Tissues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Organs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Organ 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Organisms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224" descr="figure_01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/>
        </p:blipFill>
        <p:spPr>
          <a:xfrm>
            <a:off x="911352" y="193920"/>
            <a:ext cx="7321296" cy="63616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1.1 Levels of structural organization.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91632" y="3866294"/>
            <a:ext cx="2071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955510" y="1406333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Chemical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Atoms combine to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form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8648" y="1381233"/>
            <a:ext cx="219455" cy="219455"/>
            <a:chOff x="4724400" y="1320802"/>
            <a:chExt cx="219455" cy="219455"/>
          </a:xfrm>
        </p:grpSpPr>
        <p:sp>
          <p:nvSpPr>
            <p:cNvPr id="40" name="Oval 3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442342" y="1071900"/>
            <a:ext cx="572723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Atoms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8709" y="1215832"/>
            <a:ext cx="780158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09339" y="712062"/>
            <a:ext cx="1495591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Smooth muscle cell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923078" y="1406335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Cellular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are made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up of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16216" y="1381235"/>
            <a:ext cx="219455" cy="219455"/>
            <a:chOff x="4724400" y="1320802"/>
            <a:chExt cx="219455" cy="219455"/>
          </a:xfrm>
        </p:grpSpPr>
        <p:sp>
          <p:nvSpPr>
            <p:cNvPr id="58" name="Oval 57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099945" y="2645378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Tissue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Tissues consist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similar types of cells.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093083" y="2620278"/>
            <a:ext cx="219455" cy="219455"/>
            <a:chOff x="4724400" y="1320802"/>
            <a:chExt cx="219455" cy="219455"/>
          </a:xfrm>
        </p:grpSpPr>
        <p:sp>
          <p:nvSpPr>
            <p:cNvPr id="62" name="Oval 61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574078" y="5380111"/>
            <a:ext cx="190198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Organs are made up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different types of tissues.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567216" y="5355011"/>
            <a:ext cx="219455" cy="219455"/>
            <a:chOff x="4724400" y="1320802"/>
            <a:chExt cx="219455" cy="219455"/>
          </a:xfrm>
        </p:grpSpPr>
        <p:sp>
          <p:nvSpPr>
            <p:cNvPr id="66" name="Oval 65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144145" y="5727245"/>
            <a:ext cx="1901988" cy="76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 system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 systems consist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different organs that work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together closely.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137283" y="5702145"/>
            <a:ext cx="219455" cy="219455"/>
            <a:chOff x="4724400" y="1320802"/>
            <a:chExt cx="219455" cy="219455"/>
          </a:xfrm>
        </p:grpSpPr>
        <p:sp>
          <p:nvSpPr>
            <p:cNvPr id="70" name="Oval 6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951278" y="5845779"/>
            <a:ext cx="1901988" cy="76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Organismal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Human organisms are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made up of many organ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systems.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944416" y="5820679"/>
            <a:ext cx="219455" cy="219455"/>
            <a:chOff x="4724400" y="1320802"/>
            <a:chExt cx="219455" cy="219455"/>
          </a:xfrm>
        </p:grpSpPr>
        <p:sp>
          <p:nvSpPr>
            <p:cNvPr id="74" name="Oval 73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6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144638" y="2197963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ight Bracket 2"/>
          <p:cNvSpPr/>
          <p:nvPr/>
        </p:nvSpPr>
        <p:spPr bwMode="auto">
          <a:xfrm>
            <a:off x="6946900" y="2004093"/>
            <a:ext cx="80433" cy="601134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27333" y="2300427"/>
            <a:ext cx="804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ight Bracket 76"/>
          <p:cNvSpPr/>
          <p:nvPr/>
        </p:nvSpPr>
        <p:spPr bwMode="auto">
          <a:xfrm>
            <a:off x="7480301" y="3701660"/>
            <a:ext cx="88900" cy="1574800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7560733" y="4476361"/>
            <a:ext cx="889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678037" y="4373897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vessel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(organ)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6477332" y="4285394"/>
            <a:ext cx="1732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5715332" y="4958494"/>
            <a:ext cx="6431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6831369" y="3763575"/>
            <a:ext cx="758996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Epithelial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6674735" y="4178444"/>
            <a:ext cx="610831" cy="5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395335" y="4847309"/>
            <a:ext cx="873298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Connective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2670001" y="2790969"/>
            <a:ext cx="602365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2670001" y="3274359"/>
            <a:ext cx="466899" cy="20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3111832" y="3379460"/>
            <a:ext cx="7997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3141465" y="2892627"/>
            <a:ext cx="1097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248025" y="2895210"/>
            <a:ext cx="650875" cy="188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3242733" y="2893093"/>
            <a:ext cx="508000" cy="270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3101801" y="4826143"/>
            <a:ext cx="692324" cy="56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Cardio–</a:t>
            </a:r>
          </a:p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vascular</a:t>
            </a:r>
          </a:p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2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"/>
          <a:stretch/>
        </p:blipFill>
        <p:spPr>
          <a:xfrm>
            <a:off x="911352" y="193920"/>
            <a:ext cx="7321296" cy="632229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1.1 Levels of structural organization.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955510" y="1406333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Chemical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Atoms combine to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form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8648" y="1381233"/>
            <a:ext cx="219455" cy="219455"/>
            <a:chOff x="4724400" y="1320802"/>
            <a:chExt cx="219455" cy="219455"/>
          </a:xfrm>
        </p:grpSpPr>
        <p:sp>
          <p:nvSpPr>
            <p:cNvPr id="40" name="Oval 3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442342" y="1071900"/>
            <a:ext cx="572723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Atoms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8709" y="1215832"/>
            <a:ext cx="780158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5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"/>
          <a:stretch/>
        </p:blipFill>
        <p:spPr>
          <a:xfrm>
            <a:off x="911352" y="193920"/>
            <a:ext cx="7321296" cy="64110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1.1 Levels of structural organization.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955510" y="1406333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Chemical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Atoms combine to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form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8648" y="1381233"/>
            <a:ext cx="219455" cy="219455"/>
            <a:chOff x="4724400" y="1320802"/>
            <a:chExt cx="219455" cy="219455"/>
          </a:xfrm>
        </p:grpSpPr>
        <p:sp>
          <p:nvSpPr>
            <p:cNvPr id="40" name="Oval 3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442342" y="1071900"/>
            <a:ext cx="572723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Atoms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8709" y="1215832"/>
            <a:ext cx="780158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09339" y="712062"/>
            <a:ext cx="1495591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Smooth muscle cell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923078" y="1406335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Cellular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are made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up of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16216" y="1381235"/>
            <a:ext cx="219455" cy="219455"/>
            <a:chOff x="4724400" y="1320802"/>
            <a:chExt cx="219455" cy="219455"/>
          </a:xfrm>
        </p:grpSpPr>
        <p:sp>
          <p:nvSpPr>
            <p:cNvPr id="58" name="Oval 57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8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0"/>
          <a:stretch/>
        </p:blipFill>
        <p:spPr>
          <a:xfrm>
            <a:off x="911352" y="193920"/>
            <a:ext cx="7321296" cy="628677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1.1 Levels of structural organization.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955510" y="1406333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Chemical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Atoms combine to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form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8648" y="1381233"/>
            <a:ext cx="219455" cy="219455"/>
            <a:chOff x="4724400" y="1320802"/>
            <a:chExt cx="219455" cy="219455"/>
          </a:xfrm>
        </p:grpSpPr>
        <p:sp>
          <p:nvSpPr>
            <p:cNvPr id="40" name="Oval 3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442342" y="1071900"/>
            <a:ext cx="572723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Atoms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8709" y="1215832"/>
            <a:ext cx="780158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09339" y="712062"/>
            <a:ext cx="1495591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Smooth muscle cell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923078" y="1406335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Cellular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are made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up of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16216" y="1381235"/>
            <a:ext cx="219455" cy="219455"/>
            <a:chOff x="4724400" y="1320802"/>
            <a:chExt cx="219455" cy="219455"/>
          </a:xfrm>
        </p:grpSpPr>
        <p:sp>
          <p:nvSpPr>
            <p:cNvPr id="58" name="Oval 57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099945" y="2645378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Tissue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Tissues consist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similar types of cells.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093083" y="2620278"/>
            <a:ext cx="219455" cy="219455"/>
            <a:chOff x="4724400" y="1320802"/>
            <a:chExt cx="219455" cy="219455"/>
          </a:xfrm>
        </p:grpSpPr>
        <p:sp>
          <p:nvSpPr>
            <p:cNvPr id="62" name="Oval 61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144638" y="2197963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ight Bracket 2"/>
          <p:cNvSpPr/>
          <p:nvPr/>
        </p:nvSpPr>
        <p:spPr bwMode="auto">
          <a:xfrm>
            <a:off x="6946900" y="2004093"/>
            <a:ext cx="80433" cy="601134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27333" y="2300427"/>
            <a:ext cx="804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8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"/>
          <a:stretch/>
        </p:blipFill>
        <p:spPr>
          <a:xfrm>
            <a:off x="911352" y="193920"/>
            <a:ext cx="7321296" cy="632229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1.1 Levels of structural organization.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91632" y="3866294"/>
            <a:ext cx="2071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955510" y="1406333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Chemical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Atoms combine to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form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8648" y="1381233"/>
            <a:ext cx="219455" cy="219455"/>
            <a:chOff x="4724400" y="1320802"/>
            <a:chExt cx="219455" cy="219455"/>
          </a:xfrm>
        </p:grpSpPr>
        <p:sp>
          <p:nvSpPr>
            <p:cNvPr id="40" name="Oval 3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442342" y="1071900"/>
            <a:ext cx="572723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Atoms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8709" y="1215832"/>
            <a:ext cx="780158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09339" y="712062"/>
            <a:ext cx="1495591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Smooth muscle cell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923078" y="1406335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Cellular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are made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up of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16216" y="1381235"/>
            <a:ext cx="219455" cy="219455"/>
            <a:chOff x="4724400" y="1320802"/>
            <a:chExt cx="219455" cy="219455"/>
          </a:xfrm>
        </p:grpSpPr>
        <p:sp>
          <p:nvSpPr>
            <p:cNvPr id="58" name="Oval 57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099945" y="2645378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Tissue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Tissues consist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similar types of cells.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093083" y="2620278"/>
            <a:ext cx="219455" cy="219455"/>
            <a:chOff x="4724400" y="1320802"/>
            <a:chExt cx="219455" cy="219455"/>
          </a:xfrm>
        </p:grpSpPr>
        <p:sp>
          <p:nvSpPr>
            <p:cNvPr id="62" name="Oval 61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574078" y="5380111"/>
            <a:ext cx="190198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Organs are made up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different types of tissues.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567216" y="5355011"/>
            <a:ext cx="219455" cy="219455"/>
            <a:chOff x="4724400" y="1320802"/>
            <a:chExt cx="219455" cy="219455"/>
          </a:xfrm>
        </p:grpSpPr>
        <p:sp>
          <p:nvSpPr>
            <p:cNvPr id="66" name="Oval 65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144638" y="2197963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ight Bracket 2"/>
          <p:cNvSpPr/>
          <p:nvPr/>
        </p:nvSpPr>
        <p:spPr bwMode="auto">
          <a:xfrm>
            <a:off x="6946900" y="2004093"/>
            <a:ext cx="80433" cy="601134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27333" y="2300427"/>
            <a:ext cx="804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ight Bracket 76"/>
          <p:cNvSpPr/>
          <p:nvPr/>
        </p:nvSpPr>
        <p:spPr bwMode="auto">
          <a:xfrm>
            <a:off x="7480301" y="3701660"/>
            <a:ext cx="88900" cy="1574800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7560733" y="4476361"/>
            <a:ext cx="889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678037" y="4373897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vessel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(organ)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6477332" y="4285394"/>
            <a:ext cx="1732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5715332" y="4958494"/>
            <a:ext cx="6431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6831369" y="3763575"/>
            <a:ext cx="758996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Epithelial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6674735" y="4178444"/>
            <a:ext cx="610831" cy="5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395335" y="4847309"/>
            <a:ext cx="873298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Connective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"/>
          <a:stretch/>
        </p:blipFill>
        <p:spPr>
          <a:xfrm>
            <a:off x="911352" y="193920"/>
            <a:ext cx="7321296" cy="638443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1.1 Levels of structural organization.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91632" y="3866294"/>
            <a:ext cx="2071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955510" y="1406333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Chemical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Atoms combine to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form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8648" y="1381233"/>
            <a:ext cx="219455" cy="219455"/>
            <a:chOff x="4724400" y="1320802"/>
            <a:chExt cx="219455" cy="219455"/>
          </a:xfrm>
        </p:grpSpPr>
        <p:sp>
          <p:nvSpPr>
            <p:cNvPr id="40" name="Oval 3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442342" y="1071900"/>
            <a:ext cx="572723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Atoms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8709" y="1215832"/>
            <a:ext cx="780158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09339" y="712062"/>
            <a:ext cx="1495591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Smooth muscle cell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923078" y="1406335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Cellular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are made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up of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16216" y="1381235"/>
            <a:ext cx="219455" cy="219455"/>
            <a:chOff x="4724400" y="1320802"/>
            <a:chExt cx="219455" cy="219455"/>
          </a:xfrm>
        </p:grpSpPr>
        <p:sp>
          <p:nvSpPr>
            <p:cNvPr id="58" name="Oval 57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099945" y="2645378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Tissue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Tissues consist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similar types of cells.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093083" y="2620278"/>
            <a:ext cx="219455" cy="219455"/>
            <a:chOff x="4724400" y="1320802"/>
            <a:chExt cx="219455" cy="219455"/>
          </a:xfrm>
        </p:grpSpPr>
        <p:sp>
          <p:nvSpPr>
            <p:cNvPr id="62" name="Oval 61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574078" y="5380111"/>
            <a:ext cx="190198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Organs are made up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different types of tissues.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567216" y="5355011"/>
            <a:ext cx="219455" cy="219455"/>
            <a:chOff x="4724400" y="1320802"/>
            <a:chExt cx="219455" cy="219455"/>
          </a:xfrm>
        </p:grpSpPr>
        <p:sp>
          <p:nvSpPr>
            <p:cNvPr id="66" name="Oval 65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144145" y="5727245"/>
            <a:ext cx="1901988" cy="76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 system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 systems consist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different organs that work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together closely.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137283" y="5702145"/>
            <a:ext cx="219455" cy="219455"/>
            <a:chOff x="4724400" y="1320802"/>
            <a:chExt cx="219455" cy="219455"/>
          </a:xfrm>
        </p:grpSpPr>
        <p:sp>
          <p:nvSpPr>
            <p:cNvPr id="70" name="Oval 6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144638" y="2197963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ight Bracket 2"/>
          <p:cNvSpPr/>
          <p:nvPr/>
        </p:nvSpPr>
        <p:spPr bwMode="auto">
          <a:xfrm>
            <a:off x="6946900" y="2004093"/>
            <a:ext cx="80433" cy="601134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27333" y="2300427"/>
            <a:ext cx="804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ight Bracket 76"/>
          <p:cNvSpPr/>
          <p:nvPr/>
        </p:nvSpPr>
        <p:spPr bwMode="auto">
          <a:xfrm>
            <a:off x="7480301" y="3701660"/>
            <a:ext cx="88900" cy="1574800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7560733" y="4476361"/>
            <a:ext cx="889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678037" y="4373897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vessel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(organ)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6477332" y="4285394"/>
            <a:ext cx="1732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5715332" y="4958494"/>
            <a:ext cx="6431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6831369" y="3763575"/>
            <a:ext cx="758996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Epithelial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6674735" y="4178444"/>
            <a:ext cx="610831" cy="5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395335" y="4847309"/>
            <a:ext cx="873298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Connective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2670001" y="2790969"/>
            <a:ext cx="602365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2670001" y="3274359"/>
            <a:ext cx="466899" cy="20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3111832" y="3379460"/>
            <a:ext cx="7997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3141465" y="2892627"/>
            <a:ext cx="1097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248025" y="2895210"/>
            <a:ext cx="650875" cy="188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3242733" y="2893093"/>
            <a:ext cx="508000" cy="270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3101801" y="4826143"/>
            <a:ext cx="692324" cy="56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Cardio–</a:t>
            </a:r>
          </a:p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vascular</a:t>
            </a:r>
          </a:p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9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224" descr="figure_01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/>
        </p:blipFill>
        <p:spPr>
          <a:xfrm>
            <a:off x="911352" y="193920"/>
            <a:ext cx="7321296" cy="63616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1.1 Levels of structural organization.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91632" y="3866294"/>
            <a:ext cx="2071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955510" y="1406333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Chemical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Atoms combine to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form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8648" y="1381233"/>
            <a:ext cx="219455" cy="219455"/>
            <a:chOff x="4724400" y="1320802"/>
            <a:chExt cx="219455" cy="219455"/>
          </a:xfrm>
        </p:grpSpPr>
        <p:sp>
          <p:nvSpPr>
            <p:cNvPr id="40" name="Oval 3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442342" y="1071900"/>
            <a:ext cx="572723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Atoms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8709" y="1215832"/>
            <a:ext cx="780158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09339" y="712062"/>
            <a:ext cx="1495591" cy="2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Smooth muscle cell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923078" y="1406335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Cellular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Cells are made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up of molecules.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16216" y="1381235"/>
            <a:ext cx="219455" cy="219455"/>
            <a:chOff x="4724400" y="1320802"/>
            <a:chExt cx="219455" cy="219455"/>
          </a:xfrm>
        </p:grpSpPr>
        <p:sp>
          <p:nvSpPr>
            <p:cNvPr id="58" name="Oval 57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099945" y="2645378"/>
            <a:ext cx="160295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Tissue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Tissues consist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similar types of cells.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093083" y="2620278"/>
            <a:ext cx="219455" cy="219455"/>
            <a:chOff x="4724400" y="1320802"/>
            <a:chExt cx="219455" cy="219455"/>
          </a:xfrm>
        </p:grpSpPr>
        <p:sp>
          <p:nvSpPr>
            <p:cNvPr id="62" name="Oval 61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574078" y="5380111"/>
            <a:ext cx="1901988" cy="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Organs are made up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different types of tissues.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567216" y="5355011"/>
            <a:ext cx="219455" cy="219455"/>
            <a:chOff x="4724400" y="1320802"/>
            <a:chExt cx="219455" cy="219455"/>
          </a:xfrm>
        </p:grpSpPr>
        <p:sp>
          <p:nvSpPr>
            <p:cNvPr id="66" name="Oval 65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144145" y="5727245"/>
            <a:ext cx="1901988" cy="76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 system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Organ systems consist of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different organs that work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together closely.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137283" y="5702145"/>
            <a:ext cx="219455" cy="219455"/>
            <a:chOff x="4724400" y="1320802"/>
            <a:chExt cx="219455" cy="219455"/>
          </a:xfrm>
        </p:grpSpPr>
        <p:sp>
          <p:nvSpPr>
            <p:cNvPr id="70" name="Oval 69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951278" y="5845779"/>
            <a:ext cx="1901988" cy="76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Organismal level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Human organisms are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made up of many organ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systems.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944416" y="5820679"/>
            <a:ext cx="219455" cy="219455"/>
            <a:chOff x="4724400" y="1320802"/>
            <a:chExt cx="219455" cy="219455"/>
          </a:xfrm>
        </p:grpSpPr>
        <p:sp>
          <p:nvSpPr>
            <p:cNvPr id="74" name="Oval 73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4726562" y="13304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6</a:t>
              </a:r>
              <a:endParaRPr lang="en-US" sz="12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144638" y="2197963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ight Bracket 2"/>
          <p:cNvSpPr/>
          <p:nvPr/>
        </p:nvSpPr>
        <p:spPr bwMode="auto">
          <a:xfrm>
            <a:off x="6946900" y="2004093"/>
            <a:ext cx="80433" cy="601134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27333" y="2300427"/>
            <a:ext cx="804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ight Bracket 76"/>
          <p:cNvSpPr/>
          <p:nvPr/>
        </p:nvSpPr>
        <p:spPr bwMode="auto">
          <a:xfrm>
            <a:off x="7480301" y="3701660"/>
            <a:ext cx="88900" cy="1574800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7560733" y="4476361"/>
            <a:ext cx="889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678037" y="4373897"/>
            <a:ext cx="640461" cy="5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vessel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(organ)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6477332" y="4285394"/>
            <a:ext cx="1732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5715332" y="4958494"/>
            <a:ext cx="6431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6831369" y="3763575"/>
            <a:ext cx="758996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Epithelial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6674735" y="4178444"/>
            <a:ext cx="610831" cy="5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395335" y="4847309"/>
            <a:ext cx="873298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Connective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2670001" y="2790969"/>
            <a:ext cx="602365" cy="4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2670001" y="3274359"/>
            <a:ext cx="466899" cy="20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3111832" y="3379460"/>
            <a:ext cx="7997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3141465" y="2892627"/>
            <a:ext cx="1097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248025" y="2895210"/>
            <a:ext cx="650875" cy="188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3242733" y="2893093"/>
            <a:ext cx="508000" cy="270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3101801" y="4826143"/>
            <a:ext cx="692324" cy="56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Cardio–</a:t>
            </a:r>
          </a:p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vascular</a:t>
            </a:r>
          </a:p>
          <a:p>
            <a:pPr algn="l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7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7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Human Body—An Orientation</a:t>
            </a:r>
          </a:p>
        </p:txBody>
      </p:sp>
      <p:sp>
        <p:nvSpPr>
          <p:cNvPr id="4099" name="Rectangle 2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Anatomy</a:t>
            </a:r>
          </a:p>
          <a:p>
            <a:pPr lvl="1"/>
            <a:r>
              <a:rPr lang="en-US" altLang="en-US" dirty="0" smtClean="0"/>
              <a:t>Study of the structure and shape of the body and its parts</a:t>
            </a:r>
          </a:p>
          <a:p>
            <a:pPr lvl="1"/>
            <a:r>
              <a:rPr lang="en-US" altLang="en-US" dirty="0" smtClean="0"/>
              <a:t>Observation is used to see sizes and relationships of parts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/>
          <p:cNvSpPr>
            <a:spLocks noChangeShapeType="1"/>
          </p:cNvSpPr>
          <p:nvPr/>
        </p:nvSpPr>
        <p:spPr bwMode="auto">
          <a:xfrm>
            <a:off x="7551738" y="1649413"/>
            <a:ext cx="4302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531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22532" name="Rectangle 2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Integumentary system</a:t>
            </a:r>
          </a:p>
          <a:p>
            <a:pPr lvl="1"/>
            <a:r>
              <a:rPr lang="en-US" altLang="en-US" dirty="0" smtClean="0"/>
              <a:t>Forms the external body covering (skin)</a:t>
            </a:r>
          </a:p>
          <a:p>
            <a:pPr lvl="1"/>
            <a:r>
              <a:rPr lang="en-US" altLang="en-US" dirty="0" smtClean="0"/>
              <a:t>Protects deeper tissue from injury</a:t>
            </a:r>
          </a:p>
          <a:p>
            <a:pPr lvl="1"/>
            <a:r>
              <a:rPr lang="en-US" altLang="en-US" dirty="0" smtClean="0"/>
              <a:t>Helps regulate body temperature</a:t>
            </a:r>
          </a:p>
          <a:p>
            <a:pPr lvl="1"/>
            <a:r>
              <a:rPr lang="en-US" altLang="en-US" dirty="0" smtClean="0"/>
              <a:t>Location of cutaneous nerve receptors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1_0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0"/>
          <a:stretch/>
        </p:blipFill>
        <p:spPr>
          <a:xfrm>
            <a:off x="1898904" y="338004"/>
            <a:ext cx="5346192" cy="604022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1.2a </a:t>
            </a:r>
            <a:r>
              <a:rPr lang="en-US" sz="900" b="1" dirty="0">
                <a:latin typeface="Arial" charset="0"/>
              </a:rPr>
              <a:t>The body’s organ systems.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044430" y="4992913"/>
            <a:ext cx="3866068" cy="35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(a) Integumentary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944782" y="5442069"/>
            <a:ext cx="5486953" cy="11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Forms the external body covering; protects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deeper tissue from injury; synthesizes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vitamin D; location of cutaneous receptors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(pain, pressure, etc.) and sweat and oil glands.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899624" y="1522368"/>
            <a:ext cx="622219" cy="31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Skin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434811" y="1655030"/>
            <a:ext cx="4031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590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4578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24579" name="Rectangle 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Skeletal system</a:t>
            </a:r>
          </a:p>
          <a:p>
            <a:pPr lvl="1"/>
            <a:r>
              <a:rPr lang="en-US" altLang="en-US" dirty="0" smtClean="0"/>
              <a:t>Consists of bones, cartilages, ligaments, and joints</a:t>
            </a:r>
          </a:p>
          <a:p>
            <a:pPr lvl="1"/>
            <a:r>
              <a:rPr lang="en-US" altLang="en-US" dirty="0" smtClean="0"/>
              <a:t>Supports the body</a:t>
            </a:r>
          </a:p>
          <a:p>
            <a:pPr lvl="1"/>
            <a:r>
              <a:rPr lang="en-US" altLang="en-US" dirty="0" smtClean="0"/>
              <a:t>Provides muscle attachment for movement</a:t>
            </a:r>
          </a:p>
          <a:p>
            <a:pPr lvl="1"/>
            <a:r>
              <a:rPr lang="en-US" altLang="en-US" dirty="0" smtClean="0"/>
              <a:t>Site of blood cell formation (hematopoiesis)</a:t>
            </a:r>
          </a:p>
          <a:p>
            <a:pPr lvl="1"/>
            <a:r>
              <a:rPr lang="en-US" altLang="en-US" dirty="0" smtClean="0"/>
              <a:t>Stores minerals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01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"/>
          <a:stretch/>
        </p:blipFill>
        <p:spPr>
          <a:xfrm>
            <a:off x="1850136" y="137160"/>
            <a:ext cx="5443728" cy="631200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1.2b </a:t>
            </a:r>
            <a:r>
              <a:rPr lang="en-US" sz="900" b="1" dirty="0">
                <a:latin typeface="Arial" charset="0"/>
              </a:rPr>
              <a:t>The body’s organ systems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998321" y="5139459"/>
            <a:ext cx="2823584" cy="3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(b) Skeletal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897772" y="5549455"/>
            <a:ext cx="5348455" cy="10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Protects and supports body organs; provides a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framework the muscles use to cause movement;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 cells are formed within bones; stores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minerals.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132781" y="1846654"/>
            <a:ext cx="737972" cy="2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3565525" y="1974848"/>
            <a:ext cx="530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132780" y="1162441"/>
            <a:ext cx="1345072" cy="30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Cartilages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985493" y="1309058"/>
            <a:ext cx="1102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3117850" y="1310117"/>
            <a:ext cx="870819" cy="614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3165475" y="1310117"/>
            <a:ext cx="823193" cy="3948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140210" y="2233177"/>
            <a:ext cx="849623" cy="3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Bones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587750" y="2376618"/>
            <a:ext cx="5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 flipV="1">
            <a:off x="3219450" y="2222500"/>
            <a:ext cx="805400" cy="1551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330575" y="2380852"/>
            <a:ext cx="684750" cy="2797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16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6626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26627" name="Rectangle 2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Muscular system</a:t>
            </a:r>
          </a:p>
          <a:p>
            <a:pPr lvl="1"/>
            <a:r>
              <a:rPr lang="en-US" altLang="en-US" dirty="0" smtClean="0"/>
              <a:t>Skeletal muscles contract or shorten</a:t>
            </a:r>
          </a:p>
          <a:p>
            <a:pPr lvl="1"/>
            <a:r>
              <a:rPr lang="en-US" altLang="en-US" dirty="0" smtClean="0"/>
              <a:t>Produces movement of bones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1_02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2"/>
          <a:stretch/>
        </p:blipFill>
        <p:spPr>
          <a:xfrm>
            <a:off x="1837944" y="262026"/>
            <a:ext cx="5468112" cy="620842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1.2c </a:t>
            </a:r>
            <a:r>
              <a:rPr lang="en-US" sz="900" b="1" dirty="0">
                <a:latin typeface="Arial" charset="0"/>
              </a:rPr>
              <a:t>The body’s organ systems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86175" y="1195167"/>
            <a:ext cx="1234590" cy="6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Skeletal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muscles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3454400" y="1364352"/>
            <a:ext cx="660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3584575" y="1362236"/>
            <a:ext cx="360322" cy="3726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3219450" y="1362236"/>
            <a:ext cx="728621" cy="19156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989683" y="5300661"/>
            <a:ext cx="3027610" cy="3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(c) Muscular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888202" y="5714652"/>
            <a:ext cx="4987097" cy="80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Allows manipulation of the environment,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locomotion, and facial expression; maintains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posture; produces heat.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867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28675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Nervous system</a:t>
            </a:r>
          </a:p>
          <a:p>
            <a:pPr lvl="1"/>
            <a:r>
              <a:rPr lang="en-US" altLang="en-US" dirty="0" smtClean="0"/>
              <a:t>Fast-acting control system</a:t>
            </a:r>
          </a:p>
          <a:p>
            <a:pPr lvl="1"/>
            <a:r>
              <a:rPr lang="en-US" altLang="en-US" dirty="0" smtClean="0"/>
              <a:t>Consists of brain, spinal cord, nerves, and sensory receptors</a:t>
            </a:r>
          </a:p>
          <a:p>
            <a:pPr lvl="1"/>
            <a:r>
              <a:rPr lang="en-US" altLang="en-US" dirty="0" smtClean="0"/>
              <a:t>Responds to internal and external change</a:t>
            </a:r>
          </a:p>
          <a:p>
            <a:pPr lvl="1"/>
            <a:r>
              <a:rPr lang="en-US" altLang="en-US" dirty="0" smtClean="0"/>
              <a:t>Sends messages via nerve impulses to central nervous system </a:t>
            </a:r>
          </a:p>
          <a:p>
            <a:pPr lvl="1"/>
            <a:r>
              <a:rPr lang="en-US" altLang="en-US" dirty="0" smtClean="0"/>
              <a:t>Central nervous system activates effectors (muscles and glands)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9221" descr="figure_01_02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4"/>
          <a:stretch/>
        </p:blipFill>
        <p:spPr>
          <a:xfrm>
            <a:off x="1898904" y="439872"/>
            <a:ext cx="5346192" cy="586857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1.2d </a:t>
            </a:r>
            <a:r>
              <a:rPr lang="en-US" sz="900" b="1" dirty="0">
                <a:latin typeface="Arial" charset="0"/>
              </a:rPr>
              <a:t>The body’s organ systems.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913582" y="502043"/>
            <a:ext cx="697112" cy="27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Brain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2997200" y="643368"/>
            <a:ext cx="84592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920559" y="869749"/>
            <a:ext cx="2157414" cy="2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Sensory receptor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596531" y="1013785"/>
            <a:ext cx="245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2847975" y="868624"/>
            <a:ext cx="760198" cy="1451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913582" y="1450706"/>
            <a:ext cx="1466576" cy="30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Spinal cord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2927350" y="1596927"/>
            <a:ext cx="9252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913580" y="2292743"/>
            <a:ext cx="985083" cy="28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Nerves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3517900" y="2439360"/>
            <a:ext cx="342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3219450" y="2443594"/>
            <a:ext cx="576048" cy="6284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037452" y="5158411"/>
            <a:ext cx="2812365" cy="3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(d) Nervous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944781" y="5570958"/>
            <a:ext cx="5026395" cy="86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Fast-acting control system of the body;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responds to internal and external changes by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activating appropriate muscles and glands.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18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072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3072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Endocrine system</a:t>
            </a:r>
          </a:p>
          <a:p>
            <a:pPr lvl="1"/>
            <a:r>
              <a:rPr lang="en-US" altLang="en-US" dirty="0" smtClean="0"/>
              <a:t>Endocrine glands include:</a:t>
            </a:r>
          </a:p>
          <a:p>
            <a:pPr lvl="2"/>
            <a:r>
              <a:rPr lang="en-US" altLang="en-US" dirty="0" smtClean="0"/>
              <a:t>Pituitary gland</a:t>
            </a:r>
          </a:p>
          <a:p>
            <a:pPr lvl="2"/>
            <a:r>
              <a:rPr lang="en-US" altLang="en-US" dirty="0" smtClean="0"/>
              <a:t>Thyroid and </a:t>
            </a:r>
            <a:r>
              <a:rPr lang="en-US" altLang="en-US" dirty="0" err="1" smtClean="0"/>
              <a:t>parathyroids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Adrenal glands</a:t>
            </a:r>
          </a:p>
          <a:p>
            <a:pPr lvl="2"/>
            <a:r>
              <a:rPr lang="en-US" altLang="en-US" dirty="0" smtClean="0"/>
              <a:t>Thymus</a:t>
            </a:r>
          </a:p>
          <a:p>
            <a:pPr lvl="2"/>
            <a:r>
              <a:rPr lang="en-US" altLang="en-US" dirty="0" smtClean="0"/>
              <a:t>Pancreas</a:t>
            </a:r>
          </a:p>
          <a:p>
            <a:pPr lvl="2"/>
            <a:r>
              <a:rPr lang="en-US" altLang="en-US" dirty="0" smtClean="0"/>
              <a:t>Pineal gland</a:t>
            </a:r>
          </a:p>
          <a:p>
            <a:pPr lvl="2"/>
            <a:r>
              <a:rPr lang="en-US" altLang="en-US" dirty="0" smtClean="0"/>
              <a:t>Ovaries (females) and testes (males)</a:t>
            </a:r>
          </a:p>
          <a:p>
            <a:pPr lvl="2"/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174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31747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Endocrine system</a:t>
            </a:r>
          </a:p>
          <a:p>
            <a:pPr lvl="1"/>
            <a:r>
              <a:rPr lang="en-US" altLang="en-US" dirty="0" smtClean="0"/>
              <a:t>Secretes regulatory hormones</a:t>
            </a:r>
          </a:p>
          <a:p>
            <a:pPr lvl="2"/>
            <a:r>
              <a:rPr lang="en-US" altLang="en-US" dirty="0" smtClean="0"/>
              <a:t>Growth</a:t>
            </a:r>
          </a:p>
          <a:p>
            <a:pPr lvl="2"/>
            <a:r>
              <a:rPr lang="en-US" altLang="en-US" dirty="0" smtClean="0"/>
              <a:t>Reproduction</a:t>
            </a:r>
          </a:p>
          <a:p>
            <a:pPr lvl="2"/>
            <a:r>
              <a:rPr lang="en-US" altLang="en-US" dirty="0" smtClean="0"/>
              <a:t>Metabolism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Anatomy—Levels of Study</a:t>
            </a:r>
          </a:p>
        </p:txBody>
      </p:sp>
      <p:sp>
        <p:nvSpPr>
          <p:cNvPr id="5123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Gross anatomy</a:t>
            </a:r>
          </a:p>
          <a:p>
            <a:pPr lvl="1"/>
            <a:r>
              <a:rPr lang="en-US" altLang="en-US" dirty="0" smtClean="0"/>
              <a:t>Large structures</a:t>
            </a:r>
          </a:p>
          <a:p>
            <a:pPr lvl="1"/>
            <a:r>
              <a:rPr lang="en-US" altLang="en-US" dirty="0" smtClean="0"/>
              <a:t>Easily observable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01_02e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"/>
          <a:stretch/>
        </p:blipFill>
        <p:spPr>
          <a:xfrm>
            <a:off x="1847088" y="324984"/>
            <a:ext cx="5449824" cy="609580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1.2e </a:t>
            </a:r>
            <a:r>
              <a:rPr lang="en-US" sz="900" b="1" dirty="0">
                <a:latin typeface="Arial" charset="0"/>
              </a:rPr>
              <a:t>The body’s organ systems.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020818" y="5268670"/>
            <a:ext cx="3137425" cy="35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(e) Endocrine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1884998" y="5677618"/>
            <a:ext cx="5089630" cy="82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Glands secrete hormones that regulate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processes such as growth, reproduction, and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nutrient use by body cells.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603009" y="324993"/>
            <a:ext cx="1562331" cy="30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Pineal gland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3320345" y="1206149"/>
            <a:ext cx="1404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2679700" y="1212461"/>
            <a:ext cx="650171" cy="73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603009" y="696782"/>
            <a:ext cx="1803569" cy="3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Pituitary gland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457450" y="838873"/>
            <a:ext cx="10777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523080" y="1040936"/>
            <a:ext cx="3394783" cy="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Thyroid gland (parathyroid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glands on posterior aspect)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3390195" y="464223"/>
            <a:ext cx="1562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2460625" y="463161"/>
            <a:ext cx="939096" cy="2095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3880692" y="1885724"/>
            <a:ext cx="1852266" cy="32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Thymus gland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3694995" y="2035848"/>
            <a:ext cx="130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2679700" y="1472810"/>
            <a:ext cx="1018470" cy="5619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880693" y="2274878"/>
            <a:ext cx="1930314" cy="30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Adrenal glands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3880696" y="2602413"/>
            <a:ext cx="1199502" cy="3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Pancreas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3837183" y="2997918"/>
            <a:ext cx="1619062" cy="3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Testis (male)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3830087" y="3417137"/>
            <a:ext cx="1824824" cy="39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Ovary (female)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3656895" y="3556673"/>
            <a:ext cx="1118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3178175" y="3393685"/>
            <a:ext cx="488248" cy="1619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3637845" y="3143923"/>
            <a:ext cx="130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 flipV="1">
            <a:off x="2673350" y="2987285"/>
            <a:ext cx="967671" cy="1555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3694995" y="2410498"/>
            <a:ext cx="130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H="1" flipV="1">
            <a:off x="2543175" y="1866510"/>
            <a:ext cx="1158171" cy="5429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 flipV="1">
            <a:off x="2762250" y="1853810"/>
            <a:ext cx="942270" cy="5556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reeform 2"/>
          <p:cNvSpPr/>
          <p:nvPr/>
        </p:nvSpPr>
        <p:spPr bwMode="auto">
          <a:xfrm>
            <a:off x="2580238" y="2224135"/>
            <a:ext cx="1243342" cy="528118"/>
          </a:xfrm>
          <a:custGeom>
            <a:avLst/>
            <a:gdLst>
              <a:gd name="connsiteX0" fmla="*/ 0 w 1243342"/>
              <a:gd name="connsiteY0" fmla="*/ 0 h 528118"/>
              <a:gd name="connsiteX1" fmla="*/ 1122629 w 1243342"/>
              <a:gd name="connsiteY1" fmla="*/ 528118 h 528118"/>
              <a:gd name="connsiteX2" fmla="*/ 1243342 w 1243342"/>
              <a:gd name="connsiteY2" fmla="*/ 528118 h 52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3342" h="528118">
                <a:moveTo>
                  <a:pt x="0" y="0"/>
                </a:moveTo>
                <a:lnTo>
                  <a:pt x="1122629" y="528118"/>
                </a:lnTo>
                <a:lnTo>
                  <a:pt x="1243342" y="52811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9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379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33795" name="Rectangle 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Cardiovascular system</a:t>
            </a:r>
          </a:p>
          <a:p>
            <a:pPr lvl="1"/>
            <a:r>
              <a:rPr lang="en-US" altLang="en-US" dirty="0" smtClean="0"/>
              <a:t>Includes heart and blood vessels</a:t>
            </a:r>
          </a:p>
          <a:p>
            <a:pPr lvl="2"/>
            <a:r>
              <a:rPr lang="en-US" altLang="en-US" dirty="0" smtClean="0"/>
              <a:t>Heart pumps blood</a:t>
            </a:r>
          </a:p>
          <a:p>
            <a:pPr lvl="2"/>
            <a:r>
              <a:rPr lang="en-US" altLang="en-US" dirty="0" smtClean="0"/>
              <a:t>Vessels transport blood to tissues</a:t>
            </a:r>
          </a:p>
          <a:p>
            <a:pPr lvl="1"/>
            <a:r>
              <a:rPr lang="en-US" altLang="en-US" dirty="0" smtClean="0"/>
              <a:t>Transports materials in body via blood pumped by heart</a:t>
            </a:r>
          </a:p>
          <a:p>
            <a:pPr lvl="2"/>
            <a:r>
              <a:rPr lang="en-US" altLang="en-US" dirty="0" smtClean="0"/>
              <a:t>Oxygen and carbon dioxide</a:t>
            </a:r>
          </a:p>
          <a:p>
            <a:pPr lvl="2"/>
            <a:r>
              <a:rPr lang="en-US" altLang="en-US" dirty="0" smtClean="0"/>
              <a:t>Nutrients</a:t>
            </a:r>
          </a:p>
          <a:p>
            <a:pPr lvl="2"/>
            <a:r>
              <a:rPr lang="en-US" altLang="en-US" dirty="0" smtClean="0"/>
              <a:t>Wastes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01_02f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4" b="3114"/>
          <a:stretch/>
        </p:blipFill>
        <p:spPr>
          <a:xfrm>
            <a:off x="1840992" y="204579"/>
            <a:ext cx="5462016" cy="61508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1.2f </a:t>
            </a:r>
            <a:r>
              <a:rPr lang="en-US" sz="900" b="1" dirty="0">
                <a:latin typeface="Arial" charset="0"/>
              </a:rPr>
              <a:t>The body’s organ systems.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169711" y="1494320"/>
            <a:ext cx="760128" cy="2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3190875" y="1634570"/>
            <a:ext cx="9090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170906" y="2929420"/>
            <a:ext cx="956719" cy="6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3406775" y="3086058"/>
            <a:ext cx="708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2879725" y="3088170"/>
            <a:ext cx="1127126" cy="469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1998445" y="5180965"/>
            <a:ext cx="3748702" cy="33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(f) Cardiovascular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888770" y="5589912"/>
            <a:ext cx="5241953" cy="8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 vessels transport blood, which carries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oxygen, carbon dioxide, nutrients, wastes, etc.;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the heart pumps blood.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1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58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35843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Lymphatic system</a:t>
            </a:r>
          </a:p>
          <a:p>
            <a:pPr lvl="1"/>
            <a:r>
              <a:rPr lang="en-US" altLang="en-US" dirty="0" smtClean="0"/>
              <a:t>Includes lymphatic vessels, lymph nodes, and lymphoid organs</a:t>
            </a:r>
          </a:p>
          <a:p>
            <a:pPr lvl="1"/>
            <a:r>
              <a:rPr lang="en-US" altLang="en-US" dirty="0" smtClean="0"/>
              <a:t>Returns leaked fluids back to blood vessels</a:t>
            </a:r>
          </a:p>
          <a:p>
            <a:pPr lvl="1"/>
            <a:r>
              <a:rPr lang="en-US" altLang="en-US" dirty="0" smtClean="0"/>
              <a:t>Cleanses the blood</a:t>
            </a:r>
          </a:p>
          <a:p>
            <a:pPr lvl="1"/>
            <a:r>
              <a:rPr lang="en-US" altLang="en-US" dirty="0" smtClean="0"/>
              <a:t>Involved in immunity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01_02g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1950720" y="193920"/>
            <a:ext cx="5242560" cy="639004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1.2g </a:t>
            </a:r>
            <a:r>
              <a:rPr lang="en-US" sz="900" b="1" dirty="0">
                <a:latin typeface="Arial" charset="0"/>
              </a:rPr>
              <a:t>The body’s organ systems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099747" y="5122778"/>
            <a:ext cx="3193306" cy="3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(g) Lymphatic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992185" y="5559987"/>
            <a:ext cx="4939871" cy="10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Picks up fluid leaked from blood vessels and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returns it to blood; disposes of debris in the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lymphatic stream; houses white blood cells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involved in immunity.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975212" y="1152762"/>
            <a:ext cx="1701687" cy="31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Thoracic duct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718023" y="1292467"/>
            <a:ext cx="1999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917825" y="1290351"/>
            <a:ext cx="803373" cy="2237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981562" y="2025887"/>
            <a:ext cx="1676287" cy="32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Lymph nodes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997200" y="2171942"/>
            <a:ext cx="920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3092450" y="2173001"/>
            <a:ext cx="606523" cy="1697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975212" y="3762612"/>
            <a:ext cx="2298587" cy="33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Lymphatic vessels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028950" y="3905492"/>
            <a:ext cx="885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3187700" y="3906551"/>
            <a:ext cx="479524" cy="1983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597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78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37891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Respiratory system</a:t>
            </a:r>
          </a:p>
          <a:p>
            <a:pPr lvl="1"/>
            <a:r>
              <a:rPr lang="en-US" altLang="en-US" dirty="0" smtClean="0"/>
              <a:t>Includes the nasal passages, pharynx, larynx, trachea, bronchi, and lungs</a:t>
            </a:r>
          </a:p>
          <a:p>
            <a:pPr lvl="1"/>
            <a:r>
              <a:rPr lang="en-US" altLang="en-US" dirty="0" smtClean="0"/>
              <a:t>Supplies blood with oxygen</a:t>
            </a:r>
          </a:p>
          <a:p>
            <a:pPr lvl="1"/>
            <a:r>
              <a:rPr lang="en-US" altLang="en-US" dirty="0" smtClean="0"/>
              <a:t>Removes carbon dioxide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9228" descr="figure_01_02h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1947672" y="193920"/>
            <a:ext cx="5248656" cy="633328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1.2h </a:t>
            </a:r>
            <a:r>
              <a:rPr lang="en-US" sz="900" b="1" dirty="0">
                <a:latin typeface="Arial" charset="0"/>
              </a:rPr>
              <a:t>The body’s organ systems.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095440" y="5122776"/>
            <a:ext cx="3403373" cy="3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(h) Respiratory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991799" y="5567082"/>
            <a:ext cx="5075066" cy="11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Keeps blood constantly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supplied with oxygen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and removes carbon dioxide; the gaseous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exchanges occur through the walls of the air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sacs of the lungs.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841765" y="247320"/>
            <a:ext cx="1558910" cy="3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Nasal cavity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609975" y="399725"/>
            <a:ext cx="15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794000" y="400784"/>
            <a:ext cx="819151" cy="2687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625850" y="736275"/>
            <a:ext cx="136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2876550" y="737334"/>
            <a:ext cx="752476" cy="1227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603625" y="1082350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2889250" y="996560"/>
            <a:ext cx="717552" cy="8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606800" y="1412550"/>
            <a:ext cx="15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2908300" y="1117210"/>
            <a:ext cx="701678" cy="2964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3603625" y="1777675"/>
            <a:ext cx="15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2908300" y="1348985"/>
            <a:ext cx="698504" cy="4297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648075" y="2107875"/>
            <a:ext cx="136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3155950" y="1545835"/>
            <a:ext cx="495303" cy="5631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3194050" y="1695060"/>
            <a:ext cx="460375" cy="4129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841764" y="593395"/>
            <a:ext cx="1047735" cy="33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Pharynx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819540" y="933120"/>
            <a:ext cx="911210" cy="2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Larynx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848114" y="1282370"/>
            <a:ext cx="1003285" cy="28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844939" y="1622095"/>
            <a:ext cx="1219186" cy="27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Bronchus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844939" y="1964995"/>
            <a:ext cx="1162036" cy="30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Left lung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18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993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39939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Digestive system</a:t>
            </a:r>
          </a:p>
          <a:p>
            <a:pPr lvl="1"/>
            <a:r>
              <a:rPr lang="en-US" altLang="en-US" dirty="0" smtClean="0"/>
              <a:t>Includes the oral cavity, esophagus, stomach, small and large intestines, and accessory organs</a:t>
            </a:r>
          </a:p>
          <a:p>
            <a:pPr lvl="1"/>
            <a:r>
              <a:rPr lang="en-US" altLang="en-US" dirty="0" smtClean="0"/>
              <a:t>Breaks down food</a:t>
            </a:r>
          </a:p>
          <a:p>
            <a:pPr lvl="1"/>
            <a:r>
              <a:rPr lang="en-US" altLang="en-US" dirty="0" smtClean="0"/>
              <a:t>Allows for nutrient absorption into blood</a:t>
            </a:r>
          </a:p>
          <a:p>
            <a:pPr lvl="1"/>
            <a:r>
              <a:rPr lang="en-US" altLang="en-US" dirty="0" smtClean="0"/>
              <a:t>Eliminates indigestible material as feces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9229" descr="figure_01_02i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1819656" y="304698"/>
            <a:ext cx="5504688" cy="608770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1.2i </a:t>
            </a:r>
            <a:r>
              <a:rPr lang="en-US" sz="900" b="1" dirty="0">
                <a:latin typeface="Arial" charset="0"/>
              </a:rPr>
              <a:t>The body’s organ systems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967377" y="5243388"/>
            <a:ext cx="2942533" cy="3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) Digestive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861077" y="5680596"/>
            <a:ext cx="5205789" cy="8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Breaks food down into absorbable units that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enter the blood for distribution to body cells;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indigestible foodstuffs are eliminated as feces.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823859" y="3769900"/>
            <a:ext cx="2020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2755900" y="2665120"/>
            <a:ext cx="1071137" cy="11058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079889" y="3631988"/>
            <a:ext cx="692136" cy="28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086232" y="3114463"/>
            <a:ext cx="990586" cy="30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845143" y="3243865"/>
            <a:ext cx="1871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2771775" y="2519070"/>
            <a:ext cx="1076546" cy="7258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076714" y="2558838"/>
            <a:ext cx="1870061" cy="31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Large intestine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937382" y="2690200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3035300" y="2334920"/>
            <a:ext cx="905260" cy="3563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070364" y="1961938"/>
            <a:ext cx="1825611" cy="2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908300" y="2097688"/>
            <a:ext cx="11006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851275" y="1590463"/>
            <a:ext cx="1168400" cy="28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955925" y="1733738"/>
            <a:ext cx="8315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851275" y="1053888"/>
            <a:ext cx="1450975" cy="3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2813050" y="1215741"/>
            <a:ext cx="9798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848100" y="688763"/>
            <a:ext cx="1365250" cy="32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Oral cavity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2619375" y="831251"/>
            <a:ext cx="1173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014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19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4198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Urinary system</a:t>
            </a:r>
          </a:p>
          <a:p>
            <a:pPr lvl="1"/>
            <a:r>
              <a:rPr lang="en-US" altLang="en-US" dirty="0" smtClean="0"/>
              <a:t>Includes the kidneys, ureters, urinary bladder, and urethra</a:t>
            </a:r>
          </a:p>
          <a:p>
            <a:pPr lvl="1"/>
            <a:r>
              <a:rPr lang="en-US" altLang="en-US" dirty="0" smtClean="0"/>
              <a:t>Eliminates nitrogenous wastes</a:t>
            </a:r>
          </a:p>
          <a:p>
            <a:pPr lvl="1"/>
            <a:r>
              <a:rPr lang="en-US" altLang="en-US" dirty="0" smtClean="0"/>
              <a:t>Maintains acid-base balance</a:t>
            </a:r>
          </a:p>
          <a:p>
            <a:pPr lvl="1"/>
            <a:r>
              <a:rPr lang="en-US" altLang="en-US" dirty="0" smtClean="0"/>
              <a:t>Regulates water and electrolytes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Human Body—An Orientation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Let’s look at an example of gross anatomy using the digestive system organs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01_02j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"/>
          <a:stretch/>
        </p:blipFill>
        <p:spPr>
          <a:xfrm>
            <a:off x="1944624" y="392040"/>
            <a:ext cx="5254752" cy="59932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1.2j </a:t>
            </a:r>
            <a:r>
              <a:rPr lang="en-US" sz="900" b="1" dirty="0">
                <a:latin typeface="Arial" charset="0"/>
              </a:rPr>
              <a:t>The body’s organ systems.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963259" y="1374385"/>
            <a:ext cx="93576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Kidney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772744" y="1517265"/>
            <a:ext cx="13568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3209925" y="1518324"/>
            <a:ext cx="565995" cy="478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775919" y="1999865"/>
            <a:ext cx="1388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127375" y="2000924"/>
            <a:ext cx="651721" cy="3545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960083" y="1879210"/>
            <a:ext cx="837341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769569" y="2425315"/>
            <a:ext cx="14838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032125" y="2426374"/>
            <a:ext cx="740622" cy="341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960083" y="2298310"/>
            <a:ext cx="192954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960083" y="3387335"/>
            <a:ext cx="9643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75919" y="3517515"/>
            <a:ext cx="1261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3013075" y="2879335"/>
            <a:ext cx="766023" cy="639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099748" y="5242352"/>
            <a:ext cx="3186211" cy="3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Arial Black"/>
                <a:cs typeface="Arial Black"/>
              </a:rPr>
              <a:t>(j) Urinary System</a:t>
            </a:r>
            <a:endParaRPr lang="en-US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92974" y="5659766"/>
            <a:ext cx="4946177" cy="84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Eliminates nitrogen-containing wastes from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the body; regulates water, electrolyte, and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acid-base balance of the blood.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36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403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 System Overview</a:t>
            </a:r>
          </a:p>
        </p:txBody>
      </p:sp>
      <p:sp>
        <p:nvSpPr>
          <p:cNvPr id="44034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Reproductive system</a:t>
            </a:r>
          </a:p>
          <a:p>
            <a:pPr lvl="1"/>
            <a:r>
              <a:rPr lang="en-US" altLang="en-US" dirty="0" smtClean="0"/>
              <a:t>For males, includes the testes, scrotum, penis, accessory glands, and duct system</a:t>
            </a:r>
          </a:p>
          <a:p>
            <a:pPr lvl="2"/>
            <a:r>
              <a:rPr lang="en-US" altLang="en-US" dirty="0" smtClean="0"/>
              <a:t>Testes produce sperm</a:t>
            </a:r>
          </a:p>
          <a:p>
            <a:pPr lvl="2"/>
            <a:r>
              <a:rPr lang="en-US" altLang="en-US" dirty="0" smtClean="0"/>
              <a:t>Duct system carries sperm to exterior</a:t>
            </a:r>
          </a:p>
          <a:p>
            <a:pPr lvl="1"/>
            <a:r>
              <a:rPr lang="en-US" altLang="en-US" dirty="0" smtClean="0"/>
              <a:t>For females, includes the ovaries, uterine tubes, uterus, and vagina</a:t>
            </a:r>
          </a:p>
          <a:p>
            <a:pPr lvl="2"/>
            <a:r>
              <a:rPr lang="en-US" altLang="en-US" dirty="0" smtClean="0"/>
              <a:t>Ovaries produce eggs</a:t>
            </a:r>
          </a:p>
          <a:p>
            <a:pPr lvl="2"/>
            <a:r>
              <a:rPr lang="en-US" altLang="en-US" dirty="0" smtClean="0"/>
              <a:t>Uterus provides site of development for fetus</a:t>
            </a:r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9234" descr="figure_01_02k-l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"/>
          <a:stretch/>
        </p:blipFill>
        <p:spPr>
          <a:xfrm>
            <a:off x="298704" y="435762"/>
            <a:ext cx="8546592" cy="585022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1.2k-l </a:t>
            </a:r>
            <a:r>
              <a:rPr lang="en-US" sz="900" b="1" dirty="0">
                <a:latin typeface="Arial" charset="0"/>
              </a:rPr>
              <a:t>The body’s organ systems.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36634" y="4808486"/>
            <a:ext cx="3877275" cy="3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Black"/>
                <a:cs typeface="Arial Black"/>
              </a:rPr>
              <a:t>(k) Male Reproductive System</a:t>
            </a:r>
            <a:endParaRPr lang="en-US" sz="18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41892" y="5170232"/>
            <a:ext cx="8498786" cy="120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Overall function of the reproductive system is production of offspring. Testes produce</a:t>
            </a:r>
          </a:p>
          <a:p>
            <a:pPr algn="l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sperm and male sex hormone; ducts and glands aid in delivery of viable sperm to the</a:t>
            </a:r>
          </a:p>
          <a:p>
            <a:pPr algn="l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female reproductive tract. Ovaries produce eggs and female sex hormones; remaining</a:t>
            </a:r>
          </a:p>
          <a:p>
            <a:pPr algn="l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structures serve as sites for fertilization and development of the fetus. Mammary</a:t>
            </a:r>
          </a:p>
          <a:p>
            <a:pPr algn="l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glands of female breast produce milk to nourish the newborn.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78062" y="4808486"/>
            <a:ext cx="4049092" cy="3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Black"/>
                <a:cs typeface="Arial Black"/>
              </a:rPr>
              <a:t>(l) Female Reproductive System</a:t>
            </a:r>
            <a:endParaRPr lang="en-US" sz="18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803336" y="1483764"/>
            <a:ext cx="1648014" cy="2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Prostate gland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76321" y="1601244"/>
            <a:ext cx="922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073275" y="1602303"/>
            <a:ext cx="606223" cy="9612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755710" y="2899814"/>
            <a:ext cx="1454339" cy="2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Vas deferens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15996" y="3029994"/>
            <a:ext cx="891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2079625" y="2649245"/>
            <a:ext cx="539548" cy="3818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606471" y="3439569"/>
            <a:ext cx="1018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2063750" y="2731795"/>
            <a:ext cx="545899" cy="7088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758885" y="3306214"/>
            <a:ext cx="673289" cy="25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Testis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749360" y="3566564"/>
            <a:ext cx="971739" cy="28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Scrotum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628696" y="3684044"/>
            <a:ext cx="66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2070100" y="2817520"/>
            <a:ext cx="561774" cy="8675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1325887" y="1826672"/>
            <a:ext cx="66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389384" y="1825611"/>
            <a:ext cx="566416" cy="668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18910" y="1674263"/>
            <a:ext cx="997139" cy="55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Seminal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vesicles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1463675" y="3118897"/>
            <a:ext cx="939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554484" y="2801645"/>
            <a:ext cx="448941" cy="3161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806261" y="2956964"/>
            <a:ext cx="632014" cy="29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Penis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379594" y="1166940"/>
            <a:ext cx="910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810250" y="1167999"/>
            <a:ext cx="572522" cy="4620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382769" y="1827340"/>
            <a:ext cx="66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622925" y="1828399"/>
            <a:ext cx="763023" cy="690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6379594" y="2322640"/>
            <a:ext cx="815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5619750" y="2323699"/>
            <a:ext cx="763024" cy="2556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135119" y="3398965"/>
            <a:ext cx="910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5524500" y="2693695"/>
            <a:ext cx="613799" cy="7063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5518150" y="2627440"/>
            <a:ext cx="9376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517703" y="1018892"/>
            <a:ext cx="1915097" cy="61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Mammary glands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(in breasts)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520878" y="1679292"/>
            <a:ext cx="1384872" cy="3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520879" y="2174592"/>
            <a:ext cx="727646" cy="3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520878" y="2479392"/>
            <a:ext cx="765747" cy="2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263703" y="3254092"/>
            <a:ext cx="797497" cy="3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Vagina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70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505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Maintaining Life: Necessary Life Functions</a:t>
            </a:r>
            <a:endParaRPr lang="en-US" altLang="en-US" dirty="0" smtClean="0"/>
          </a:p>
        </p:txBody>
      </p:sp>
      <p:sp>
        <p:nvSpPr>
          <p:cNvPr id="4608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Maintain boundaries</a:t>
            </a:r>
          </a:p>
          <a:p>
            <a:r>
              <a:rPr lang="en-US" altLang="en-US" smtClean="0"/>
              <a:t>Movement</a:t>
            </a:r>
          </a:p>
          <a:p>
            <a:pPr lvl="1"/>
            <a:r>
              <a:rPr lang="en-US" altLang="en-US" smtClean="0"/>
              <a:t>Locomotion</a:t>
            </a:r>
          </a:p>
          <a:p>
            <a:pPr lvl="1"/>
            <a:r>
              <a:rPr lang="en-US" altLang="en-US" smtClean="0"/>
              <a:t>Movement of substances</a:t>
            </a:r>
          </a:p>
          <a:p>
            <a:r>
              <a:rPr lang="en-US" altLang="en-US" smtClean="0"/>
              <a:t>Responsiveness</a:t>
            </a:r>
          </a:p>
          <a:p>
            <a:pPr lvl="1"/>
            <a:r>
              <a:rPr lang="en-US" altLang="en-US" smtClean="0"/>
              <a:t>Ability to sense changes and react</a:t>
            </a:r>
          </a:p>
          <a:p>
            <a:r>
              <a:rPr lang="en-US" altLang="en-US" smtClean="0"/>
              <a:t>Digestion</a:t>
            </a:r>
          </a:p>
          <a:p>
            <a:pPr lvl="1"/>
            <a:r>
              <a:rPr lang="en-US" altLang="en-US" smtClean="0"/>
              <a:t>Breakdown and absorption of nutrients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710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Necessary Life Functions</a:t>
            </a:r>
          </a:p>
        </p:txBody>
      </p:sp>
      <p:sp>
        <p:nvSpPr>
          <p:cNvPr id="4710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Metabolism—chemical reactions within the body</a:t>
            </a:r>
          </a:p>
          <a:p>
            <a:pPr lvl="1"/>
            <a:r>
              <a:rPr lang="en-US" altLang="en-US" smtClean="0"/>
              <a:t>Break down complex molecules into smaller ones</a:t>
            </a:r>
          </a:p>
          <a:p>
            <a:pPr lvl="1"/>
            <a:r>
              <a:rPr lang="en-US" altLang="en-US" smtClean="0"/>
              <a:t>Build larger molecules from smaller ones</a:t>
            </a:r>
          </a:p>
          <a:p>
            <a:pPr lvl="1"/>
            <a:r>
              <a:rPr lang="en-US" altLang="en-US" smtClean="0"/>
              <a:t>Produces energy</a:t>
            </a:r>
          </a:p>
          <a:p>
            <a:pPr lvl="1"/>
            <a:r>
              <a:rPr lang="en-US" altLang="en-US" smtClean="0"/>
              <a:t>Regulated by hormones</a:t>
            </a:r>
          </a:p>
          <a:p>
            <a:r>
              <a:rPr lang="en-US" altLang="en-US" smtClean="0"/>
              <a:t>Excretion</a:t>
            </a:r>
          </a:p>
          <a:p>
            <a:pPr lvl="1"/>
            <a:r>
              <a:rPr lang="en-US" altLang="en-US" smtClean="0"/>
              <a:t>Eliminates waste from metabolic reactions</a:t>
            </a:r>
          </a:p>
          <a:p>
            <a:pPr lvl="1"/>
            <a:r>
              <a:rPr lang="en-US" altLang="en-US" smtClean="0"/>
              <a:t>Wastes may be removed in urine or feces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81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Necessary Life Functions</a:t>
            </a:r>
          </a:p>
        </p:txBody>
      </p:sp>
      <p:sp>
        <p:nvSpPr>
          <p:cNvPr id="4813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Reproduction</a:t>
            </a:r>
          </a:p>
          <a:p>
            <a:pPr lvl="1"/>
            <a:r>
              <a:rPr lang="en-US" altLang="en-US" smtClean="0"/>
              <a:t>Occurs on cellular level or organismal level</a:t>
            </a:r>
          </a:p>
          <a:p>
            <a:pPr lvl="1"/>
            <a:r>
              <a:rPr lang="en-US" altLang="en-US" smtClean="0"/>
              <a:t>Produces future generation</a:t>
            </a:r>
          </a:p>
          <a:p>
            <a:r>
              <a:rPr lang="en-US" altLang="en-US" smtClean="0"/>
              <a:t>Growth</a:t>
            </a:r>
          </a:p>
          <a:p>
            <a:pPr lvl="1"/>
            <a:r>
              <a:rPr lang="en-US" altLang="en-US" smtClean="0"/>
              <a:t>Increases cell size and number of cells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915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Survival Needs</a:t>
            </a:r>
          </a:p>
        </p:txBody>
      </p:sp>
      <p:sp>
        <p:nvSpPr>
          <p:cNvPr id="4915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Nutrients</a:t>
            </a:r>
          </a:p>
          <a:p>
            <a:pPr lvl="1"/>
            <a:r>
              <a:rPr lang="en-US" altLang="en-US" smtClean="0"/>
              <a:t>Chemicals for energy and cell building</a:t>
            </a:r>
          </a:p>
          <a:p>
            <a:pPr lvl="1"/>
            <a:r>
              <a:rPr lang="en-US" altLang="en-US" smtClean="0"/>
              <a:t>Includes carbohydrates, proteins, lipids, vitamins, and minerals</a:t>
            </a:r>
          </a:p>
          <a:p>
            <a:r>
              <a:rPr lang="en-US" altLang="en-US" smtClean="0"/>
              <a:t>Oxygen</a:t>
            </a:r>
          </a:p>
          <a:p>
            <a:pPr lvl="1"/>
            <a:r>
              <a:rPr lang="en-US" altLang="en-US" smtClean="0"/>
              <a:t>Required for chemical reactions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017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Survival Needs</a:t>
            </a:r>
          </a:p>
        </p:txBody>
      </p:sp>
      <p:sp>
        <p:nvSpPr>
          <p:cNvPr id="5017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Water</a:t>
            </a:r>
          </a:p>
          <a:p>
            <a:pPr lvl="1"/>
            <a:r>
              <a:rPr lang="en-US" altLang="en-US" dirty="0" smtClean="0"/>
              <a:t>60 to 80 percent of body weight</a:t>
            </a:r>
          </a:p>
          <a:p>
            <a:pPr lvl="1"/>
            <a:r>
              <a:rPr lang="en-US" altLang="en-US" dirty="0" smtClean="0"/>
              <a:t>Most abundant chemical in the human body</a:t>
            </a:r>
          </a:p>
          <a:p>
            <a:pPr lvl="1"/>
            <a:r>
              <a:rPr lang="en-US" altLang="en-US" dirty="0" smtClean="0"/>
              <a:t>Provides for metabolic reactions</a:t>
            </a:r>
          </a:p>
          <a:p>
            <a:r>
              <a:rPr lang="en-US" altLang="en-US" dirty="0" smtClean="0"/>
              <a:t>Stable body temperature</a:t>
            </a:r>
          </a:p>
          <a:p>
            <a:pPr lvl="1"/>
            <a:r>
              <a:rPr lang="en-US" altLang="en-US" dirty="0" smtClean="0"/>
              <a:t>37°C (98°F)</a:t>
            </a:r>
          </a:p>
          <a:p>
            <a:r>
              <a:rPr lang="en-US" altLang="en-US" dirty="0" smtClean="0"/>
              <a:t>Atmospheric pressure </a:t>
            </a:r>
          </a:p>
          <a:p>
            <a:pPr lvl="1"/>
            <a:r>
              <a:rPr lang="en-US" altLang="en-US" dirty="0" smtClean="0"/>
              <a:t>Must be appropriate for gas exchange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igure_01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/>
        </p:blipFill>
        <p:spPr>
          <a:xfrm>
            <a:off x="1975104" y="208110"/>
            <a:ext cx="5193792" cy="63616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1.3 Examples of selected interrelationships among body organ systems.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017705" y="242529"/>
            <a:ext cx="2791362" cy="50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cs typeface="Arial Black"/>
              </a:rPr>
              <a:t>Digestive system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Takes in nutrients, breaks them down,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and eliminates unabsorbed matter (feces)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65704" y="242529"/>
            <a:ext cx="2109795" cy="50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cs typeface="Arial Black"/>
              </a:rPr>
              <a:t>Respiratory system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Takes in oxygen and eliminates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carbon dioxide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473970" y="1080729"/>
            <a:ext cx="2329930" cy="81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cs typeface="Arial Black"/>
              </a:rPr>
              <a:t>Cardiovascular system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Via the blood, distributes oxygen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and nutrients to all body cells and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delivers wastes and carbon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dioxide to disposal organs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616037" y="3074628"/>
            <a:ext cx="1220797" cy="9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cs typeface="Arial Black"/>
              </a:rPr>
              <a:t>Urinary system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Eliminates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nitrogen-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containing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wastes and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excess ions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987138" y="712429"/>
            <a:ext cx="399530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Food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541433" y="691262"/>
            <a:ext cx="203201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1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1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095999" y="691262"/>
            <a:ext cx="317501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11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1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507565" y="2346496"/>
            <a:ext cx="317501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11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1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410202" y="2477729"/>
            <a:ext cx="203201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1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1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646604" y="2261831"/>
            <a:ext cx="479963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367204" y="3188928"/>
            <a:ext cx="479963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087805" y="3967860"/>
            <a:ext cx="1068396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Interstitial fluid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224203" y="3400595"/>
            <a:ext cx="645062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Nutrients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868333" y="2047917"/>
            <a:ext cx="0" cy="224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334933" y="1857417"/>
            <a:ext cx="0" cy="118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4933" y="1975950"/>
            <a:ext cx="71967" cy="262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631266" y="4126484"/>
            <a:ext cx="0" cy="224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863434" y="5326758"/>
            <a:ext cx="1855798" cy="49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Nutrients and wastes pass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between blood and cells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via the interstitial fluid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215738" y="6321595"/>
            <a:ext cx="479963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Feces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840405" y="6321595"/>
            <a:ext cx="479963" cy="1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Urine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816870" y="6173427"/>
            <a:ext cx="2126729" cy="51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cs typeface="Arial Black"/>
              </a:rPr>
              <a:t>Integumentary system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Protects the body as a whole</a:t>
            </a:r>
          </a:p>
          <a:p>
            <a:pPr algn="l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from the external environment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82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22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Homeostasis</a:t>
            </a:r>
          </a:p>
        </p:txBody>
      </p:sp>
      <p:sp>
        <p:nvSpPr>
          <p:cNvPr id="522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Homeostasis—maintenance of a stable internal environment </a:t>
            </a:r>
          </a:p>
          <a:p>
            <a:pPr lvl="1"/>
            <a:r>
              <a:rPr lang="en-US" altLang="en-US" smtClean="0"/>
              <a:t>A dynamic state of equilibrium</a:t>
            </a:r>
          </a:p>
          <a:p>
            <a:pPr lvl="1"/>
            <a:r>
              <a:rPr lang="en-US" altLang="en-US" smtClean="0"/>
              <a:t>Necessary for normal body functioning and to sustain life</a:t>
            </a:r>
          </a:p>
          <a:p>
            <a:r>
              <a:rPr lang="en-US" altLang="en-US" smtClean="0"/>
              <a:t>Homeostatic imbalance</a:t>
            </a:r>
          </a:p>
          <a:p>
            <a:pPr lvl="1"/>
            <a:r>
              <a:rPr lang="en-US" altLang="en-US" smtClean="0"/>
              <a:t>A disturbance in homeostasis results in disease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14.1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The human digestive system: Alimentary canal and accessory organs.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10312"/>
            <a:ext cx="8205216" cy="6437376"/>
          </a:xfrm>
          <a:prstGeom prst="rect">
            <a:avLst/>
          </a:prstGeom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086578" y="1315607"/>
            <a:ext cx="1606207" cy="2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Mouth (oral cavity)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708275" y="1447800"/>
            <a:ext cx="854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765300" y="1695450"/>
            <a:ext cx="1123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886075" y="1543050"/>
            <a:ext cx="55245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517650" y="2898775"/>
            <a:ext cx="2416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981075" y="3879850"/>
            <a:ext cx="2320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552575" y="4187825"/>
            <a:ext cx="1781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2571750" y="4822825"/>
            <a:ext cx="206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2774950" y="4492625"/>
            <a:ext cx="727075" cy="33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" name="Left Bracket 9219"/>
          <p:cNvSpPr/>
          <p:nvPr/>
        </p:nvSpPr>
        <p:spPr bwMode="auto">
          <a:xfrm>
            <a:off x="1498600" y="4702175"/>
            <a:ext cx="79375" cy="68580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2" name="Straight Connector 9221"/>
          <p:cNvCxnSpPr>
            <a:endCxn id="9220" idx="1"/>
          </p:cNvCxnSpPr>
          <p:nvPr/>
        </p:nvCxnSpPr>
        <p:spPr bwMode="auto">
          <a:xfrm>
            <a:off x="1089025" y="5035550"/>
            <a:ext cx="412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2371725" y="5064125"/>
            <a:ext cx="2076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114550" y="5292725"/>
            <a:ext cx="542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2654300" y="5292725"/>
            <a:ext cx="91440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1022350" y="6451600"/>
            <a:ext cx="2832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3917950" y="6365875"/>
            <a:ext cx="847725" cy="146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4762500" y="6511925"/>
            <a:ext cx="666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3454400" y="5930900"/>
            <a:ext cx="209550" cy="336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3660775" y="6267450"/>
            <a:ext cx="177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 flipV="1">
            <a:off x="3981450" y="6051550"/>
            <a:ext cx="812800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4794250" y="6048375"/>
            <a:ext cx="635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 flipV="1">
            <a:off x="4213225" y="5826125"/>
            <a:ext cx="549275" cy="10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4759325" y="5822950"/>
            <a:ext cx="676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213100" y="5581650"/>
            <a:ext cx="768350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978275" y="5578475"/>
            <a:ext cx="145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190875" y="5200650"/>
            <a:ext cx="2238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4762500" y="4819650"/>
            <a:ext cx="669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4175125" y="4587875"/>
            <a:ext cx="695325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867275" y="4587875"/>
            <a:ext cx="565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4702175" y="3736975"/>
            <a:ext cx="869950" cy="479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8" name="Straight Connector 9247"/>
          <p:cNvCxnSpPr/>
          <p:nvPr/>
        </p:nvCxnSpPr>
        <p:spPr bwMode="auto">
          <a:xfrm>
            <a:off x="5568950" y="3740150"/>
            <a:ext cx="885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0" name="Straight Connector 9249"/>
          <p:cNvCxnSpPr/>
          <p:nvPr/>
        </p:nvCxnSpPr>
        <p:spPr bwMode="auto">
          <a:xfrm flipV="1">
            <a:off x="3794125" y="3533775"/>
            <a:ext cx="1787525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2" name="Straight Connector 9251"/>
          <p:cNvCxnSpPr/>
          <p:nvPr/>
        </p:nvCxnSpPr>
        <p:spPr bwMode="auto">
          <a:xfrm>
            <a:off x="5578475" y="3533775"/>
            <a:ext cx="892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4" name="Straight Connector 9253"/>
          <p:cNvCxnSpPr/>
          <p:nvPr/>
        </p:nvCxnSpPr>
        <p:spPr bwMode="auto">
          <a:xfrm flipV="1">
            <a:off x="4549775" y="3330575"/>
            <a:ext cx="1031875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6" name="Straight Connector 9255"/>
          <p:cNvCxnSpPr/>
          <p:nvPr/>
        </p:nvCxnSpPr>
        <p:spPr bwMode="auto">
          <a:xfrm>
            <a:off x="5578475" y="3330575"/>
            <a:ext cx="889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8" name="Straight Connector 9257"/>
          <p:cNvCxnSpPr/>
          <p:nvPr/>
        </p:nvCxnSpPr>
        <p:spPr bwMode="auto">
          <a:xfrm>
            <a:off x="3940175" y="1857375"/>
            <a:ext cx="1279525" cy="965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0" name="Straight Connector 9259"/>
          <p:cNvCxnSpPr/>
          <p:nvPr/>
        </p:nvCxnSpPr>
        <p:spPr bwMode="auto">
          <a:xfrm>
            <a:off x="5213350" y="2822575"/>
            <a:ext cx="1254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2" name="Straight Connector 9261"/>
          <p:cNvCxnSpPr/>
          <p:nvPr/>
        </p:nvCxnSpPr>
        <p:spPr bwMode="auto">
          <a:xfrm flipV="1">
            <a:off x="3556000" y="1619250"/>
            <a:ext cx="371475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4" name="Straight Connector 9263"/>
          <p:cNvCxnSpPr/>
          <p:nvPr/>
        </p:nvCxnSpPr>
        <p:spPr bwMode="auto">
          <a:xfrm>
            <a:off x="3924300" y="1619250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6" name="Straight Connector 9265"/>
          <p:cNvCxnSpPr/>
          <p:nvPr/>
        </p:nvCxnSpPr>
        <p:spPr bwMode="auto">
          <a:xfrm>
            <a:off x="3971925" y="1416050"/>
            <a:ext cx="1247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8" name="Straight Connector 9267"/>
          <p:cNvCxnSpPr/>
          <p:nvPr/>
        </p:nvCxnSpPr>
        <p:spPr bwMode="auto">
          <a:xfrm>
            <a:off x="3794125" y="1809750"/>
            <a:ext cx="142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69" name="Right Bracket 9268"/>
          <p:cNvSpPr/>
          <p:nvPr/>
        </p:nvSpPr>
        <p:spPr bwMode="auto">
          <a:xfrm>
            <a:off x="6702425" y="1346200"/>
            <a:ext cx="85725" cy="66040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71" name="Straight Connector 9270"/>
          <p:cNvCxnSpPr/>
          <p:nvPr/>
        </p:nvCxnSpPr>
        <p:spPr bwMode="auto">
          <a:xfrm>
            <a:off x="6781800" y="1689100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1092929" y="1569607"/>
            <a:ext cx="6469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Tongue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508728" y="2769757"/>
            <a:ext cx="958121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Esophagus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5258528" y="1290207"/>
            <a:ext cx="11486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Parotid 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5258528" y="1487057"/>
            <a:ext cx="1453422" cy="2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Sublingual 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5258528" y="1683907"/>
            <a:ext cx="1320072" cy="4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Submandibular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gland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6903178" y="1563257"/>
            <a:ext cx="14788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Salivary glands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6496778" y="2699907"/>
            <a:ext cx="7168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Pharynx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6496778" y="3207907"/>
            <a:ext cx="7803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Stomach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6496778" y="3411107"/>
            <a:ext cx="7803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Pancreas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6496778" y="3607957"/>
            <a:ext cx="716822" cy="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(Spleen)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5455378" y="4465207"/>
            <a:ext cx="1466122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Transverse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5455378" y="4700157"/>
            <a:ext cx="1542322" cy="2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Descending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5461728" y="5074807"/>
            <a:ext cx="1491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Ascending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5455378" y="5468507"/>
            <a:ext cx="5961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Cecum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>
            <a:off x="5455378" y="5709807"/>
            <a:ext cx="1237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Sigmoid colon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5455378" y="5938407"/>
            <a:ext cx="6723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Rectum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>
            <a:off x="5461728" y="6154307"/>
            <a:ext cx="7993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Appendix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5461728" y="6395607"/>
            <a:ext cx="8882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Anal canal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" name="Text Box 31"/>
          <p:cNvSpPr txBox="1">
            <a:spLocks noChangeArrowheads="1"/>
          </p:cNvSpPr>
          <p:nvPr/>
        </p:nvSpPr>
        <p:spPr bwMode="auto">
          <a:xfrm>
            <a:off x="521428" y="6325757"/>
            <a:ext cx="4437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" name="Text Box 31"/>
          <p:cNvSpPr txBox="1">
            <a:spLocks noChangeArrowheads="1"/>
          </p:cNvSpPr>
          <p:nvPr/>
        </p:nvSpPr>
        <p:spPr bwMode="auto">
          <a:xfrm>
            <a:off x="508728" y="4922407"/>
            <a:ext cx="894622" cy="4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Small</a:t>
            </a:r>
          </a:p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intestine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1" name="Text Box 31"/>
          <p:cNvSpPr txBox="1">
            <a:spLocks noChangeArrowheads="1"/>
          </p:cNvSpPr>
          <p:nvPr/>
        </p:nvSpPr>
        <p:spPr bwMode="auto">
          <a:xfrm>
            <a:off x="1607278" y="4693807"/>
            <a:ext cx="926372" cy="2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Duodenum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" name="Text Box 31"/>
          <p:cNvSpPr txBox="1">
            <a:spLocks noChangeArrowheads="1"/>
          </p:cNvSpPr>
          <p:nvPr/>
        </p:nvSpPr>
        <p:spPr bwMode="auto">
          <a:xfrm>
            <a:off x="1607278" y="4922407"/>
            <a:ext cx="7295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Jejunum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" name="Text Box 31"/>
          <p:cNvSpPr txBox="1">
            <a:spLocks noChangeArrowheads="1"/>
          </p:cNvSpPr>
          <p:nvPr/>
        </p:nvSpPr>
        <p:spPr bwMode="auto">
          <a:xfrm>
            <a:off x="1607278" y="5170057"/>
            <a:ext cx="4882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Ileum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Text Box 31"/>
          <p:cNvSpPr txBox="1">
            <a:spLocks noChangeArrowheads="1"/>
          </p:cNvSpPr>
          <p:nvPr/>
        </p:nvSpPr>
        <p:spPr bwMode="auto">
          <a:xfrm>
            <a:off x="508728" y="3747657"/>
            <a:ext cx="4882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Liver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" name="Text Box 31"/>
          <p:cNvSpPr txBox="1">
            <a:spLocks noChangeArrowheads="1"/>
          </p:cNvSpPr>
          <p:nvPr/>
        </p:nvSpPr>
        <p:spPr bwMode="auto">
          <a:xfrm>
            <a:off x="508728" y="4065157"/>
            <a:ext cx="100892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Gallbladder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" name="Text Box 31"/>
          <p:cNvSpPr txBox="1">
            <a:spLocks noChangeArrowheads="1"/>
          </p:cNvSpPr>
          <p:nvPr/>
        </p:nvSpPr>
        <p:spPr bwMode="auto">
          <a:xfrm>
            <a:off x="7163528" y="5405007"/>
            <a:ext cx="1497872" cy="2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Large intestine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4" name="Right Bracket 73"/>
          <p:cNvSpPr/>
          <p:nvPr/>
        </p:nvSpPr>
        <p:spPr bwMode="auto">
          <a:xfrm>
            <a:off x="6988004" y="4458816"/>
            <a:ext cx="85725" cy="2138834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>
            <a:stCxn id="74" idx="2"/>
          </p:cNvCxnSpPr>
          <p:nvPr/>
        </p:nvCxnSpPr>
        <p:spPr bwMode="auto">
          <a:xfrm flipV="1">
            <a:off x="7073729" y="5524500"/>
            <a:ext cx="66846" cy="3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882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 descr="figure_01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/>
        </p:blipFill>
        <p:spPr>
          <a:xfrm>
            <a:off x="298704" y="1162248"/>
            <a:ext cx="8546592" cy="444138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1.4 The elements of a homeostatic control system.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96875" y="3415510"/>
            <a:ext cx="1225550" cy="8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Stimulus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produces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change in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variable.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456" y="3402413"/>
            <a:ext cx="253861" cy="253861"/>
            <a:chOff x="395456" y="3346589"/>
            <a:chExt cx="253861" cy="253861"/>
          </a:xfrm>
        </p:grpSpPr>
        <p:sp>
          <p:nvSpPr>
            <p:cNvPr id="22" name="Oval 21"/>
            <p:cNvSpPr/>
            <p:nvPr/>
          </p:nvSpPr>
          <p:spPr bwMode="auto">
            <a:xfrm>
              <a:off x="395456" y="3346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01132" y="3351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95300" y="2542386"/>
            <a:ext cx="1479550" cy="4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Receptor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detects change.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281" y="2513413"/>
            <a:ext cx="253861" cy="253861"/>
            <a:chOff x="519281" y="2457589"/>
            <a:chExt cx="253861" cy="253861"/>
          </a:xfrm>
        </p:grpSpPr>
        <p:sp>
          <p:nvSpPr>
            <p:cNvPr id="27" name="Oval 26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495425" y="1246985"/>
            <a:ext cx="2108200" cy="8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Input:</a:t>
            </a:r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is sent along afferent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pathway to control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center.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19406" y="1218013"/>
            <a:ext cx="253861" cy="253861"/>
            <a:chOff x="519281" y="2457589"/>
            <a:chExt cx="253861" cy="253861"/>
          </a:xfrm>
        </p:grpSpPr>
        <p:sp>
          <p:nvSpPr>
            <p:cNvPr id="31" name="Oval 30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984375" y="2370936"/>
            <a:ext cx="10287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Receptor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84550" y="1996286"/>
            <a:ext cx="863600" cy="5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Afferent</a:t>
            </a:r>
          </a:p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pathway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949576" y="2116399"/>
            <a:ext cx="3873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999438" y="1414203"/>
            <a:ext cx="1028700" cy="4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Control</a:t>
            </a:r>
          </a:p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Center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5557309" y="2116399"/>
            <a:ext cx="3873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802715" y="1996286"/>
            <a:ext cx="863600" cy="5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Efferent</a:t>
            </a:r>
          </a:p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pathway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921374" y="2370936"/>
            <a:ext cx="10287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Effector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27725" y="1225819"/>
            <a:ext cx="2263774" cy="6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Output:</a:t>
            </a:r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is sent along efferent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pathway effector.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951706" y="1196846"/>
            <a:ext cx="253861" cy="253861"/>
            <a:chOff x="519281" y="2457589"/>
            <a:chExt cx="253861" cy="253861"/>
          </a:xfrm>
        </p:grpSpPr>
        <p:sp>
          <p:nvSpPr>
            <p:cNvPr id="43" name="Oval 42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324723" y="2703252"/>
            <a:ext cx="1548342" cy="17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Response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effector feeds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back to reduce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the effect of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stimulus and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returns variable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to homeostatic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level.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48704" y="2674279"/>
            <a:ext cx="253861" cy="253861"/>
            <a:chOff x="519281" y="2457589"/>
            <a:chExt cx="253861" cy="253861"/>
          </a:xfrm>
        </p:grpSpPr>
        <p:sp>
          <p:nvSpPr>
            <p:cNvPr id="47" name="Oval 46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929466" y="3975368"/>
            <a:ext cx="29972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VARIABLE (in homeostasis)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 rot="1309432">
            <a:off x="2246845" y="3399636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 rot="1309432">
            <a:off x="5485344" y="5211504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2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62248"/>
            <a:ext cx="8546592" cy="46451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1.4 The elements of a homeostatic control system.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96875" y="3415510"/>
            <a:ext cx="1225550" cy="8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Stimulus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produces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change in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variable.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456" y="3402413"/>
            <a:ext cx="253861" cy="253861"/>
            <a:chOff x="395456" y="3346589"/>
            <a:chExt cx="253861" cy="253861"/>
          </a:xfrm>
        </p:grpSpPr>
        <p:sp>
          <p:nvSpPr>
            <p:cNvPr id="22" name="Oval 21"/>
            <p:cNvSpPr/>
            <p:nvPr/>
          </p:nvSpPr>
          <p:spPr bwMode="auto">
            <a:xfrm>
              <a:off x="395456" y="3346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01132" y="3351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929466" y="3975368"/>
            <a:ext cx="29972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VARIABLE (in homeostasis)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 rot="1309432">
            <a:off x="2246845" y="3399636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 rot="1309432">
            <a:off x="5485344" y="5211504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6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62248"/>
            <a:ext cx="8546592" cy="46451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1.4 The elements of a homeostatic control system.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96875" y="3415510"/>
            <a:ext cx="1225550" cy="8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Stimulus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produces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change in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variable.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456" y="3402413"/>
            <a:ext cx="253861" cy="253861"/>
            <a:chOff x="395456" y="3346589"/>
            <a:chExt cx="253861" cy="253861"/>
          </a:xfrm>
        </p:grpSpPr>
        <p:sp>
          <p:nvSpPr>
            <p:cNvPr id="22" name="Oval 21"/>
            <p:cNvSpPr/>
            <p:nvPr/>
          </p:nvSpPr>
          <p:spPr bwMode="auto">
            <a:xfrm>
              <a:off x="395456" y="3346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01132" y="3351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95300" y="2542386"/>
            <a:ext cx="1479550" cy="4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Receptor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detects change.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281" y="2513413"/>
            <a:ext cx="253861" cy="253861"/>
            <a:chOff x="519281" y="2457589"/>
            <a:chExt cx="253861" cy="253861"/>
          </a:xfrm>
        </p:grpSpPr>
        <p:sp>
          <p:nvSpPr>
            <p:cNvPr id="27" name="Oval 26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984375" y="2370936"/>
            <a:ext cx="10287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Receptor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929466" y="3975368"/>
            <a:ext cx="29972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VARIABLE (in homeostasis)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 rot="1309432">
            <a:off x="2246845" y="3399636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 rot="1309432">
            <a:off x="5485344" y="5211504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62248"/>
            <a:ext cx="8546592" cy="46451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1.4 The elements of a homeostatic control system.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96875" y="3415510"/>
            <a:ext cx="1225550" cy="8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Stimulus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produces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change in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variable.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456" y="3402413"/>
            <a:ext cx="253861" cy="253861"/>
            <a:chOff x="395456" y="3346589"/>
            <a:chExt cx="253861" cy="253861"/>
          </a:xfrm>
        </p:grpSpPr>
        <p:sp>
          <p:nvSpPr>
            <p:cNvPr id="22" name="Oval 21"/>
            <p:cNvSpPr/>
            <p:nvPr/>
          </p:nvSpPr>
          <p:spPr bwMode="auto">
            <a:xfrm>
              <a:off x="395456" y="3346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01132" y="3351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95300" y="2542386"/>
            <a:ext cx="1479550" cy="4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Receptor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detects change.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281" y="2513413"/>
            <a:ext cx="253861" cy="253861"/>
            <a:chOff x="519281" y="2457589"/>
            <a:chExt cx="253861" cy="253861"/>
          </a:xfrm>
        </p:grpSpPr>
        <p:sp>
          <p:nvSpPr>
            <p:cNvPr id="27" name="Oval 26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495425" y="1246985"/>
            <a:ext cx="2108200" cy="8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Input:</a:t>
            </a:r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is sent along afferent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pathway to control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center.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19406" y="1218013"/>
            <a:ext cx="253861" cy="253861"/>
            <a:chOff x="519281" y="2457589"/>
            <a:chExt cx="253861" cy="253861"/>
          </a:xfrm>
        </p:grpSpPr>
        <p:sp>
          <p:nvSpPr>
            <p:cNvPr id="31" name="Oval 30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984375" y="2370936"/>
            <a:ext cx="10287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Receptor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84550" y="1996286"/>
            <a:ext cx="863600" cy="5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Afferent</a:t>
            </a:r>
          </a:p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pathway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949576" y="2116399"/>
            <a:ext cx="3873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999438" y="1414203"/>
            <a:ext cx="1028700" cy="4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Control</a:t>
            </a:r>
          </a:p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Center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929466" y="3975368"/>
            <a:ext cx="29972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VARIABLE (in homeostasis)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 rot="1309432">
            <a:off x="2246845" y="3399636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 rot="1309432">
            <a:off x="5485344" y="5211504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62248"/>
            <a:ext cx="8546592" cy="46451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1.4 The elements of a homeostatic control system.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96875" y="3415510"/>
            <a:ext cx="1225550" cy="8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Stimulus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produces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change in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variable.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456" y="3402413"/>
            <a:ext cx="253861" cy="253861"/>
            <a:chOff x="395456" y="3346589"/>
            <a:chExt cx="253861" cy="253861"/>
          </a:xfrm>
        </p:grpSpPr>
        <p:sp>
          <p:nvSpPr>
            <p:cNvPr id="22" name="Oval 21"/>
            <p:cNvSpPr/>
            <p:nvPr/>
          </p:nvSpPr>
          <p:spPr bwMode="auto">
            <a:xfrm>
              <a:off x="395456" y="3346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01132" y="3351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95300" y="2542386"/>
            <a:ext cx="1479550" cy="4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Receptor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detects change.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281" y="2513413"/>
            <a:ext cx="253861" cy="253861"/>
            <a:chOff x="519281" y="2457589"/>
            <a:chExt cx="253861" cy="253861"/>
          </a:xfrm>
        </p:grpSpPr>
        <p:sp>
          <p:nvSpPr>
            <p:cNvPr id="27" name="Oval 26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495425" y="1246985"/>
            <a:ext cx="2108200" cy="8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Input:</a:t>
            </a:r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is sent along afferent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pathway to control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center.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19406" y="1218013"/>
            <a:ext cx="253861" cy="253861"/>
            <a:chOff x="519281" y="2457589"/>
            <a:chExt cx="253861" cy="253861"/>
          </a:xfrm>
        </p:grpSpPr>
        <p:sp>
          <p:nvSpPr>
            <p:cNvPr id="31" name="Oval 30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984375" y="2370936"/>
            <a:ext cx="10287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Receptor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84550" y="1996286"/>
            <a:ext cx="863600" cy="5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Afferent</a:t>
            </a:r>
          </a:p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pathway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949576" y="2116399"/>
            <a:ext cx="3873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999438" y="1414203"/>
            <a:ext cx="1028700" cy="4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Control</a:t>
            </a:r>
          </a:p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Center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5557309" y="2116399"/>
            <a:ext cx="3873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802715" y="1996286"/>
            <a:ext cx="863600" cy="5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Efferent</a:t>
            </a:r>
          </a:p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pathway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921374" y="2370936"/>
            <a:ext cx="10287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Effector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27725" y="1225819"/>
            <a:ext cx="2263774" cy="6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Output:</a:t>
            </a:r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is sent along efferent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pathway effector.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951706" y="1196846"/>
            <a:ext cx="253861" cy="253861"/>
            <a:chOff x="519281" y="2457589"/>
            <a:chExt cx="253861" cy="253861"/>
          </a:xfrm>
        </p:grpSpPr>
        <p:sp>
          <p:nvSpPr>
            <p:cNvPr id="43" name="Oval 42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929466" y="3975368"/>
            <a:ext cx="29972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VARIABLE (in homeostasis)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 rot="1309432">
            <a:off x="2246845" y="3399636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 rot="1309432">
            <a:off x="5485344" y="5211504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0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62248"/>
            <a:ext cx="8546592" cy="46451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1.4 The elements of a homeostatic control system.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96875" y="3415510"/>
            <a:ext cx="1225550" cy="8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Stimulus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produces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change in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variable.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456" y="3402413"/>
            <a:ext cx="253861" cy="253861"/>
            <a:chOff x="395456" y="3346589"/>
            <a:chExt cx="253861" cy="253861"/>
          </a:xfrm>
        </p:grpSpPr>
        <p:sp>
          <p:nvSpPr>
            <p:cNvPr id="22" name="Oval 21"/>
            <p:cNvSpPr/>
            <p:nvPr/>
          </p:nvSpPr>
          <p:spPr bwMode="auto">
            <a:xfrm>
              <a:off x="395456" y="3346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01132" y="3351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95300" y="2542386"/>
            <a:ext cx="1479550" cy="4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Receptor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detects change.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281" y="2513413"/>
            <a:ext cx="253861" cy="253861"/>
            <a:chOff x="519281" y="2457589"/>
            <a:chExt cx="253861" cy="253861"/>
          </a:xfrm>
        </p:grpSpPr>
        <p:sp>
          <p:nvSpPr>
            <p:cNvPr id="27" name="Oval 26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495425" y="1246985"/>
            <a:ext cx="2108200" cy="8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Input:</a:t>
            </a:r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is sent along afferent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pathway to control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center.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19406" y="1218013"/>
            <a:ext cx="253861" cy="253861"/>
            <a:chOff x="519281" y="2457589"/>
            <a:chExt cx="253861" cy="253861"/>
          </a:xfrm>
        </p:grpSpPr>
        <p:sp>
          <p:nvSpPr>
            <p:cNvPr id="31" name="Oval 30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984375" y="2370936"/>
            <a:ext cx="10287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Receptor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84550" y="1996286"/>
            <a:ext cx="863600" cy="5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Afferent</a:t>
            </a:r>
          </a:p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pathway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949576" y="2116399"/>
            <a:ext cx="3873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999438" y="1414203"/>
            <a:ext cx="1028700" cy="4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Control</a:t>
            </a:r>
          </a:p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Center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5557309" y="2116399"/>
            <a:ext cx="3873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802715" y="1996286"/>
            <a:ext cx="863600" cy="5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Efferent</a:t>
            </a:r>
          </a:p>
          <a:p>
            <a:pPr algn="l"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pathway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921374" y="2370936"/>
            <a:ext cx="10287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Effector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27725" y="1225819"/>
            <a:ext cx="2263774" cy="6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Output:</a:t>
            </a:r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is sent along efferent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pathway effector.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951706" y="1196846"/>
            <a:ext cx="253861" cy="253861"/>
            <a:chOff x="519281" y="2457589"/>
            <a:chExt cx="253861" cy="253861"/>
          </a:xfrm>
        </p:grpSpPr>
        <p:sp>
          <p:nvSpPr>
            <p:cNvPr id="43" name="Oval 42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324723" y="2703252"/>
            <a:ext cx="1548342" cy="17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Response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effector feeds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back to reduce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the effect of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stimulus and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returns variable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to homeostatic</a:t>
            </a:r>
          </a:p>
          <a:p>
            <a:pPr algn="l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level.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48704" y="2674279"/>
            <a:ext cx="253861" cy="253861"/>
            <a:chOff x="519281" y="2457589"/>
            <a:chExt cx="253861" cy="253861"/>
          </a:xfrm>
        </p:grpSpPr>
        <p:sp>
          <p:nvSpPr>
            <p:cNvPr id="47" name="Oval 46"/>
            <p:cNvSpPr/>
            <p:nvPr/>
          </p:nvSpPr>
          <p:spPr bwMode="auto">
            <a:xfrm>
              <a:off x="519281" y="2457589"/>
              <a:ext cx="253861" cy="25386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 b="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528132" y="2462437"/>
              <a:ext cx="242350" cy="2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5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5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929466" y="3975368"/>
            <a:ext cx="2997200" cy="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VARIABLE (in homeostasis)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 rot="1309432">
            <a:off x="2246845" y="3399636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 rot="1309432">
            <a:off x="5485344" y="5211504"/>
            <a:ext cx="1389589" cy="2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808080"/>
                </a:solidFill>
                <a:latin typeface="Arial Black"/>
                <a:cs typeface="Arial Black"/>
              </a:rPr>
              <a:t>IMBALANCE</a:t>
            </a:r>
            <a:endParaRPr lang="en-US" sz="15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8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93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Maintaining Homeostasis</a:t>
            </a:r>
          </a:p>
        </p:txBody>
      </p:sp>
      <p:sp>
        <p:nvSpPr>
          <p:cNvPr id="5939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body communicates through neural and hormonal control systems</a:t>
            </a:r>
          </a:p>
          <a:p>
            <a:pPr lvl="1"/>
            <a:r>
              <a:rPr lang="en-US" altLang="en-US" dirty="0" smtClean="0"/>
              <a:t>Receptor</a:t>
            </a:r>
          </a:p>
          <a:p>
            <a:pPr lvl="2"/>
            <a:r>
              <a:rPr lang="en-US" altLang="en-US" dirty="0" smtClean="0"/>
              <a:t>Responds to changes in the environment (stimuli)</a:t>
            </a:r>
          </a:p>
          <a:p>
            <a:pPr lvl="2"/>
            <a:r>
              <a:rPr lang="en-US" altLang="en-US" dirty="0" smtClean="0"/>
              <a:t>Sends information to control center along an afferent pathway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041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Maintaining Homeostasis</a:t>
            </a:r>
          </a:p>
        </p:txBody>
      </p:sp>
      <p:sp>
        <p:nvSpPr>
          <p:cNvPr id="6041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Control center</a:t>
            </a:r>
          </a:p>
          <a:p>
            <a:pPr lvl="2"/>
            <a:r>
              <a:rPr lang="en-US" altLang="en-US" dirty="0" smtClean="0"/>
              <a:t>Determines set point</a:t>
            </a:r>
          </a:p>
          <a:p>
            <a:pPr lvl="2"/>
            <a:r>
              <a:rPr lang="en-US" altLang="en-US" dirty="0" smtClean="0"/>
              <a:t>Analyzes information</a:t>
            </a:r>
          </a:p>
          <a:p>
            <a:pPr lvl="2"/>
            <a:r>
              <a:rPr lang="en-US" altLang="en-US" dirty="0" smtClean="0"/>
              <a:t>Determines appropriate response</a:t>
            </a:r>
          </a:p>
          <a:p>
            <a:pPr lvl="1"/>
            <a:r>
              <a:rPr lang="en-US" altLang="en-US" dirty="0" smtClean="0"/>
              <a:t>Effector</a:t>
            </a:r>
          </a:p>
          <a:p>
            <a:pPr lvl="2"/>
            <a:r>
              <a:rPr lang="en-US" altLang="en-US" dirty="0" smtClean="0"/>
              <a:t>Provides a means for response to the stimulus</a:t>
            </a:r>
          </a:p>
          <a:p>
            <a:pPr lvl="2"/>
            <a:r>
              <a:rPr lang="en-US" altLang="en-US" dirty="0" smtClean="0"/>
              <a:t>Information flows from control center to effector along efferent pathway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Feedback Mechanisms</a:t>
            </a:r>
          </a:p>
        </p:txBody>
      </p:sp>
      <p:sp>
        <p:nvSpPr>
          <p:cNvPr id="6144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Negative feedback</a:t>
            </a:r>
          </a:p>
          <a:p>
            <a:pPr lvl="1"/>
            <a:r>
              <a:rPr lang="en-US" altLang="en-US" dirty="0" smtClean="0"/>
              <a:t>Includes most homeostatic control mechanisms</a:t>
            </a:r>
          </a:p>
          <a:p>
            <a:pPr lvl="1"/>
            <a:r>
              <a:rPr lang="en-US" altLang="en-US" dirty="0" smtClean="0"/>
              <a:t>Shuts off the original stimulus or reduces its intensity</a:t>
            </a:r>
          </a:p>
          <a:p>
            <a:pPr lvl="1"/>
            <a:r>
              <a:rPr lang="en-US" altLang="en-US" dirty="0" smtClean="0"/>
              <a:t>Works like a household thermostat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24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Feedback Mechanisms</a:t>
            </a:r>
          </a:p>
        </p:txBody>
      </p:sp>
      <p:sp>
        <p:nvSpPr>
          <p:cNvPr id="6246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Positive feedback</a:t>
            </a:r>
          </a:p>
          <a:p>
            <a:pPr lvl="1"/>
            <a:r>
              <a:rPr lang="en-US" altLang="en-US" dirty="0" smtClean="0"/>
              <a:t>Increases the original stimulus to push the variable farther</a:t>
            </a:r>
          </a:p>
          <a:p>
            <a:pPr lvl="1"/>
            <a:r>
              <a:rPr lang="en-US" altLang="en-US" dirty="0" smtClean="0"/>
              <a:t>Reaction occurs at a faster rate</a:t>
            </a:r>
          </a:p>
          <a:p>
            <a:pPr lvl="1"/>
            <a:r>
              <a:rPr lang="en-US" altLang="en-US" dirty="0" smtClean="0"/>
              <a:t>In the body positive feedback occurs in blood clotting and during the birth of a baby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Anatomy—Levels of Study</a:t>
            </a:r>
          </a:p>
        </p:txBody>
      </p:sp>
      <p:sp>
        <p:nvSpPr>
          <p:cNvPr id="8195" name="Rectangle 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Microscopic anatomy</a:t>
            </a:r>
          </a:p>
          <a:p>
            <a:pPr lvl="1"/>
            <a:r>
              <a:rPr lang="en-US" altLang="en-US" dirty="0" smtClean="0"/>
              <a:t>Structures cannot be seen with the naked eye</a:t>
            </a:r>
          </a:p>
          <a:p>
            <a:pPr lvl="1"/>
            <a:r>
              <a:rPr lang="en-US" altLang="en-US" dirty="0" smtClean="0"/>
              <a:t>Structures can be viewed only with a microscope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3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Language of Anatomy</a:t>
            </a:r>
          </a:p>
        </p:txBody>
      </p:sp>
      <p:sp>
        <p:nvSpPr>
          <p:cNvPr id="6349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Special terminology is used to prevent misunderstanding</a:t>
            </a:r>
          </a:p>
          <a:p>
            <a:r>
              <a:rPr lang="en-US" altLang="en-US" dirty="0" smtClean="0"/>
              <a:t>Exact terms are used for:</a:t>
            </a:r>
          </a:p>
          <a:p>
            <a:pPr lvl="1"/>
            <a:r>
              <a:rPr lang="en-US" altLang="en-US" dirty="0" smtClean="0"/>
              <a:t>Position</a:t>
            </a:r>
          </a:p>
          <a:p>
            <a:pPr lvl="1"/>
            <a:r>
              <a:rPr lang="en-US" altLang="en-US" dirty="0" smtClean="0"/>
              <a:t>Direction</a:t>
            </a:r>
          </a:p>
          <a:p>
            <a:pPr lvl="1"/>
            <a:r>
              <a:rPr lang="en-US" altLang="en-US" dirty="0" smtClean="0"/>
              <a:t>Regions</a:t>
            </a:r>
          </a:p>
          <a:p>
            <a:pPr lvl="1"/>
            <a:r>
              <a:rPr lang="en-US" altLang="en-US" dirty="0" smtClean="0"/>
              <a:t>Structures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45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Language of Anatomy</a:t>
            </a:r>
          </a:p>
        </p:txBody>
      </p:sp>
      <p:sp>
        <p:nvSpPr>
          <p:cNvPr id="645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Anatomical position</a:t>
            </a:r>
          </a:p>
          <a:p>
            <a:pPr lvl="1"/>
            <a:r>
              <a:rPr lang="en-US" altLang="en-US" dirty="0" smtClean="0"/>
              <a:t>Standard body position used to avoid confusion</a:t>
            </a:r>
          </a:p>
          <a:p>
            <a:pPr lvl="1"/>
            <a:r>
              <a:rPr lang="en-US" altLang="en-US" dirty="0" smtClean="0"/>
              <a:t>Terminology refers to this position regardless of actual body position</a:t>
            </a:r>
          </a:p>
          <a:p>
            <a:pPr lvl="1"/>
            <a:r>
              <a:rPr lang="en-US" altLang="en-US" dirty="0" smtClean="0"/>
              <a:t>Stand erect, feet parallel, arms hanging at the sides with palms facing forward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0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"/>
          <a:stretch/>
        </p:blipFill>
        <p:spPr>
          <a:xfrm>
            <a:off x="1959864" y="220896"/>
            <a:ext cx="5224272" cy="63806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1.5a </a:t>
            </a:r>
            <a:r>
              <a:rPr lang="en-US" sz="900" b="1" dirty="0">
                <a:latin typeface="Arial" charset="0"/>
              </a:rPr>
              <a:t>Regional terms used to designate specific body areas. 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108210" y="425980"/>
            <a:ext cx="644789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Frontal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010845" y="227012"/>
            <a:ext cx="911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Cephalic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769933" y="554798"/>
            <a:ext cx="6773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443033" y="554798"/>
            <a:ext cx="994834" cy="80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27600" y="745298"/>
            <a:ext cx="6773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400700" y="732598"/>
            <a:ext cx="889000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634467" y="944265"/>
            <a:ext cx="7831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413400" y="838431"/>
            <a:ext cx="1024467" cy="1058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736067" y="1143232"/>
            <a:ext cx="7323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464200" y="944265"/>
            <a:ext cx="842433" cy="198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524400" y="1346432"/>
            <a:ext cx="9440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464200" y="961198"/>
            <a:ext cx="977900" cy="385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731833" y="1549632"/>
            <a:ext cx="736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464200" y="1062798"/>
            <a:ext cx="990600" cy="486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875767" y="1799399"/>
            <a:ext cx="5672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438800" y="1172865"/>
            <a:ext cx="1003300" cy="6265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774167" y="2243899"/>
            <a:ext cx="4402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210200" y="1579265"/>
            <a:ext cx="1219200" cy="6646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824967" y="2451332"/>
            <a:ext cx="3894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3210200" y="1922165"/>
            <a:ext cx="732367" cy="5291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2939267" y="2912765"/>
            <a:ext cx="626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561567" y="2616431"/>
            <a:ext cx="884766" cy="2963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2664100" y="3209099"/>
            <a:ext cx="4106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3070500" y="2988965"/>
            <a:ext cx="1367367" cy="2201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2846133" y="3408066"/>
            <a:ext cx="5037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3345667" y="3145598"/>
            <a:ext cx="922866" cy="2624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358367" y="4131966"/>
            <a:ext cx="2582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3612366" y="3412298"/>
            <a:ext cx="795867" cy="719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108210" y="629181"/>
            <a:ext cx="644789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Orbital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108210" y="836615"/>
            <a:ext cx="526257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Nasal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08210" y="1031349"/>
            <a:ext cx="615157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Buccal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108211" y="1238783"/>
            <a:ext cx="428890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Oral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108211" y="1441984"/>
            <a:ext cx="598222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Mental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010845" y="1687512"/>
            <a:ext cx="911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Cervical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010845" y="1924579"/>
            <a:ext cx="911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Thoracic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108210" y="2123551"/>
            <a:ext cx="657489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Sternal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108210" y="2330985"/>
            <a:ext cx="704057" cy="2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Axillary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010845" y="2597677"/>
            <a:ext cx="10892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Abdominal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108210" y="2796652"/>
            <a:ext cx="847990" cy="2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Umbilical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010845" y="3084508"/>
            <a:ext cx="665955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Pelvic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108210" y="3287721"/>
            <a:ext cx="839523" cy="4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Inguinal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(groin)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010845" y="4020074"/>
            <a:ext cx="13432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Pubic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(genital)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65884" y="4866743"/>
            <a:ext cx="530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302943" y="5116524"/>
            <a:ext cx="716757" cy="2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Thorax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2302943" y="5362057"/>
            <a:ext cx="869157" cy="2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Abdomen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3349902" y="6399207"/>
            <a:ext cx="2137832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(a) Anterior/Ventral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702288" y="561972"/>
            <a:ext cx="1115367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Upper limb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702288" y="561973"/>
            <a:ext cx="1094433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Upper limb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H="1">
            <a:off x="5552609" y="873457"/>
            <a:ext cx="2134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124725" y="873454"/>
            <a:ext cx="432118" cy="5989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5552609" y="1117932"/>
            <a:ext cx="2134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5150125" y="1117929"/>
            <a:ext cx="406718" cy="5449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5552609" y="1362407"/>
            <a:ext cx="2134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5105675" y="1362404"/>
            <a:ext cx="451168" cy="7036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5654209" y="1597357"/>
            <a:ext cx="1086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5137425" y="1597354"/>
            <a:ext cx="521018" cy="8783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H="1">
            <a:off x="5628810" y="2076782"/>
            <a:ext cx="1372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H="1">
            <a:off x="5226325" y="2076779"/>
            <a:ext cx="406718" cy="8021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5647861" y="2521282"/>
            <a:ext cx="1182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302525" y="2521279"/>
            <a:ext cx="349568" cy="7798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736761" y="3118182"/>
            <a:ext cx="864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5470800" y="3118179"/>
            <a:ext cx="270194" cy="6338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5425611" y="3870657"/>
            <a:ext cx="3849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 flipV="1">
            <a:off x="4896125" y="3056698"/>
            <a:ext cx="533719" cy="8139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5190661" y="4115132"/>
            <a:ext cx="6135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H="1" flipV="1">
            <a:off x="4819925" y="3704398"/>
            <a:ext cx="374970" cy="4107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5447836" y="4331032"/>
            <a:ext cx="3563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4845325" y="4331029"/>
            <a:ext cx="606744" cy="256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5584361" y="4766007"/>
            <a:ext cx="2293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4918350" y="4766004"/>
            <a:ext cx="670244" cy="3195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5584361" y="5210507"/>
            <a:ext cx="2293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4997725" y="5210504"/>
            <a:ext cx="590869" cy="909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5584361" y="5664532"/>
            <a:ext cx="2293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4858025" y="5664529"/>
            <a:ext cx="730570" cy="2020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5584361" y="6115382"/>
            <a:ext cx="2293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 flipV="1">
            <a:off x="5191400" y="6107873"/>
            <a:ext cx="397195" cy="7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5801607" y="766531"/>
            <a:ext cx="824893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Acromial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5801607" y="995131"/>
            <a:ext cx="666143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Deltoid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5801607" y="1242781"/>
            <a:ext cx="12185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Brachial (arm)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5801607" y="1480906"/>
            <a:ext cx="105984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Antecubital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5792082" y="1950806"/>
            <a:ext cx="1120167" cy="45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Antebrachial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(forearm)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5798432" y="2404831"/>
            <a:ext cx="12185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Carpal (wrist)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5757157" y="2808056"/>
            <a:ext cx="13328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Manus (hand)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5855583" y="2989031"/>
            <a:ext cx="605818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Digital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5769857" y="3557356"/>
            <a:ext cx="11550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Lower limb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5858758" y="3760556"/>
            <a:ext cx="958242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Coxal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(hip)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5858150" y="3985981"/>
            <a:ext cx="132080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Femoral (thigh)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5854975" y="4205056"/>
            <a:ext cx="688975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Patellar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5854975" y="4646381"/>
            <a:ext cx="974725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Crural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(leg)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5854976" y="5090881"/>
            <a:ext cx="64135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Fibular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5763507" y="5351231"/>
            <a:ext cx="11550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Pedal (foot)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5858150" y="5532206"/>
            <a:ext cx="1171575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Tarsal (ankle)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5877201" y="5998931"/>
            <a:ext cx="64135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Digital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656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Directional Terms</a:t>
            </a:r>
          </a:p>
        </p:txBody>
      </p:sp>
      <p:sp>
        <p:nvSpPr>
          <p:cNvPr id="66563" name="Rectangle 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Directional terms</a:t>
            </a:r>
          </a:p>
          <a:p>
            <a:pPr lvl="1"/>
            <a:r>
              <a:rPr lang="en-US" altLang="en-US" dirty="0" smtClean="0"/>
              <a:t>Explains location of one body structure in relation to another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75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Directional Terms</a:t>
            </a:r>
          </a:p>
        </p:txBody>
      </p:sp>
      <p:sp>
        <p:nvSpPr>
          <p:cNvPr id="675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Superior (cranial or </a:t>
            </a:r>
            <a:r>
              <a:rPr lang="en-US" altLang="en-US" dirty="0" err="1" smtClean="0"/>
              <a:t>cephalad</a:t>
            </a:r>
            <a:r>
              <a:rPr lang="en-US" altLang="en-US" dirty="0" smtClean="0"/>
              <a:t>): toward </a:t>
            </a:r>
            <a:r>
              <a:rPr lang="en-US" altLang="en-US" smtClean="0"/>
              <a:t>the head </a:t>
            </a:r>
            <a:r>
              <a:rPr lang="en-US" altLang="en-US" dirty="0" smtClean="0"/>
              <a:t>or upper part of a structure or the body; above </a:t>
            </a:r>
          </a:p>
          <a:p>
            <a:r>
              <a:rPr lang="en-US" altLang="en-US" dirty="0" smtClean="0"/>
              <a:t>Inferior (caudal): away from the head or toward the lower part of a structure or the body; below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86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Directional Terms</a:t>
            </a:r>
          </a:p>
        </p:txBody>
      </p:sp>
      <p:sp>
        <p:nvSpPr>
          <p:cNvPr id="686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Ventral (anterior): toward or at the front of the body; in front of</a:t>
            </a:r>
          </a:p>
          <a:p>
            <a:r>
              <a:rPr lang="en-US" altLang="en-US" dirty="0" smtClean="0"/>
              <a:t>Dorsal (posterior): toward or at the backside of the body; behind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1.1 Orientation and Directional Terms (1 of 3).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3" name="Picture 2" descr="table_01_01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1"/>
          <a:stretch/>
        </p:blipFill>
        <p:spPr>
          <a:xfrm>
            <a:off x="298704" y="533400"/>
            <a:ext cx="8546592" cy="56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9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Directional Terms</a:t>
            </a:r>
          </a:p>
        </p:txBody>
      </p:sp>
      <p:sp>
        <p:nvSpPr>
          <p:cNvPr id="706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Medial: toward or at the midline of the body; on the inner side of</a:t>
            </a:r>
          </a:p>
          <a:p>
            <a:r>
              <a:rPr lang="en-US" altLang="en-US" smtClean="0"/>
              <a:t>Lateral: away from the midline of the body; on the outer side of</a:t>
            </a:r>
          </a:p>
          <a:p>
            <a:r>
              <a:rPr lang="en-US" altLang="en-US" smtClean="0"/>
              <a:t>Intermediate: between a more medial and a more lateral structure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Directional Terms</a:t>
            </a:r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Proximal: close to the origin of the body part or point of attachment to a limb to the body trunk</a:t>
            </a:r>
          </a:p>
          <a:p>
            <a:r>
              <a:rPr lang="en-US" altLang="en-US" smtClean="0"/>
              <a:t>Distal: farther from the origin of a body part or the point of attachment of a limb to the body trunk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1.1 Orientation and Directional Terms </a:t>
            </a:r>
            <a:r>
              <a:rPr lang="en-US" sz="900" b="1" dirty="0" smtClean="0">
                <a:latin typeface="Arial" charset="0"/>
              </a:rPr>
              <a:t>(2 </a:t>
            </a:r>
            <a:r>
              <a:rPr lang="en-US" sz="900" b="1" dirty="0">
                <a:latin typeface="Arial" charset="0"/>
              </a:rPr>
              <a:t>of 3).</a:t>
            </a:r>
          </a:p>
        </p:txBody>
      </p:sp>
      <p:pic>
        <p:nvPicPr>
          <p:cNvPr id="2" name="Picture 1" descr="table_01_01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/>
        </p:blipFill>
        <p:spPr>
          <a:xfrm>
            <a:off x="298704" y="1021080"/>
            <a:ext cx="8546592" cy="46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0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14.4c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Anatomy of the stomach.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4c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10312"/>
            <a:ext cx="8107680" cy="64373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085850" y="1866900"/>
            <a:ext cx="155575" cy="603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238250" y="2470150"/>
            <a:ext cx="200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409950" y="1517650"/>
            <a:ext cx="219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406775" y="1517650"/>
            <a:ext cx="0" cy="454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406775" y="2473325"/>
            <a:ext cx="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403600" y="2943225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406775" y="3019425"/>
            <a:ext cx="0" cy="546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03600" y="3016250"/>
            <a:ext cx="225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409950" y="5381625"/>
            <a:ext cx="0" cy="657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406775" y="6038850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721350" y="5610225"/>
            <a:ext cx="1219200" cy="34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003800" y="4308475"/>
            <a:ext cx="1568450" cy="63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5645150" y="4416425"/>
            <a:ext cx="923925" cy="527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6565900" y="4940300"/>
            <a:ext cx="377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5902325" y="3921125"/>
            <a:ext cx="104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5724525" y="3108325"/>
            <a:ext cx="1019175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 flipV="1">
            <a:off x="5794375" y="3108325"/>
            <a:ext cx="949325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6740525" y="3108325"/>
            <a:ext cx="20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6143625" y="1508125"/>
            <a:ext cx="806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H="1" flipV="1">
            <a:off x="5486400" y="501650"/>
            <a:ext cx="19050" cy="1079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 flipV="1">
            <a:off x="4638675" y="688975"/>
            <a:ext cx="847725" cy="444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485372" y="2306578"/>
            <a:ext cx="1222892" cy="58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Pyloric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sphincter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779851" y="191448"/>
            <a:ext cx="1470319" cy="3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Gastric pits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rot="16200000">
            <a:off x="2790590" y="1927464"/>
            <a:ext cx="949045" cy="6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Gastric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pit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16200000">
            <a:off x="2577701" y="4292892"/>
            <a:ext cx="1682600" cy="35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Gastric gland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95147" y="1346643"/>
            <a:ext cx="1373115" cy="5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Surface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epithelium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988797" y="2927173"/>
            <a:ext cx="1373115" cy="5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Mucous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neck cells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995147" y="3753020"/>
            <a:ext cx="1638216" cy="3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Parietal cells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85151" y="4759888"/>
            <a:ext cx="920599" cy="6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Gastric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glands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989385" y="5440696"/>
            <a:ext cx="1337764" cy="30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Chief cells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765104" y="6294908"/>
            <a:ext cx="392284" cy="4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2565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Directional Terms</a:t>
            </a:r>
          </a:p>
        </p:txBody>
      </p:sp>
      <p:sp>
        <p:nvSpPr>
          <p:cNvPr id="737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Superficial (external): toward or at the body surface</a:t>
            </a:r>
          </a:p>
          <a:p>
            <a:r>
              <a:rPr lang="en-US" altLang="en-US" dirty="0" smtClean="0"/>
              <a:t>Deep (internal): away from the body surface; more internal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1.1 Orientation and Directional Terms </a:t>
            </a:r>
            <a:r>
              <a:rPr lang="en-US" sz="900" b="1" dirty="0" smtClean="0">
                <a:latin typeface="Arial" charset="0"/>
              </a:rPr>
              <a:t>(3 </a:t>
            </a:r>
            <a:r>
              <a:rPr lang="en-US" sz="900" b="1" dirty="0">
                <a:latin typeface="Arial" charset="0"/>
              </a:rPr>
              <a:t>of 3).</a:t>
            </a:r>
          </a:p>
        </p:txBody>
      </p:sp>
      <p:pic>
        <p:nvPicPr>
          <p:cNvPr id="2" name="Picture 1" descr="table_01_01_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"/>
          <a:stretch/>
        </p:blipFill>
        <p:spPr>
          <a:xfrm>
            <a:off x="298704" y="1548384"/>
            <a:ext cx="8546592" cy="359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1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577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Regional Terms</a:t>
            </a:r>
          </a:p>
        </p:txBody>
      </p:sp>
      <p:sp>
        <p:nvSpPr>
          <p:cNvPr id="75779" name="Rectangle 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Anterior (ventral) body landmarks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0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"/>
          <a:stretch/>
        </p:blipFill>
        <p:spPr>
          <a:xfrm>
            <a:off x="1959864" y="220896"/>
            <a:ext cx="5224272" cy="63806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1.5a </a:t>
            </a:r>
            <a:r>
              <a:rPr lang="en-US" sz="900" b="1" dirty="0">
                <a:latin typeface="Arial" charset="0"/>
              </a:rPr>
              <a:t>Regional terms used to designate specific body areas. 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108210" y="425980"/>
            <a:ext cx="644789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Frontal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010845" y="227012"/>
            <a:ext cx="911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Cephalic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769933" y="554798"/>
            <a:ext cx="6773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443033" y="554798"/>
            <a:ext cx="994834" cy="80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27600" y="745298"/>
            <a:ext cx="6773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400700" y="732598"/>
            <a:ext cx="889000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634467" y="944265"/>
            <a:ext cx="7831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413400" y="838431"/>
            <a:ext cx="1024467" cy="1058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736067" y="1143232"/>
            <a:ext cx="7323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464200" y="944265"/>
            <a:ext cx="842433" cy="198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524400" y="1346432"/>
            <a:ext cx="9440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464200" y="961198"/>
            <a:ext cx="977900" cy="385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731833" y="1549632"/>
            <a:ext cx="736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464200" y="1062798"/>
            <a:ext cx="990600" cy="486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875767" y="1799399"/>
            <a:ext cx="5672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438800" y="1172865"/>
            <a:ext cx="1003300" cy="6265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774167" y="2243899"/>
            <a:ext cx="4402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210200" y="1579265"/>
            <a:ext cx="1219200" cy="6646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824967" y="2451332"/>
            <a:ext cx="3894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3210200" y="1922165"/>
            <a:ext cx="732367" cy="5291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2939267" y="2912765"/>
            <a:ext cx="626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561567" y="2616431"/>
            <a:ext cx="884766" cy="2963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2664100" y="3209099"/>
            <a:ext cx="4106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3070500" y="2988965"/>
            <a:ext cx="1367367" cy="2201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2846133" y="3408066"/>
            <a:ext cx="5037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3345667" y="3145598"/>
            <a:ext cx="922866" cy="2624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358367" y="4131966"/>
            <a:ext cx="2582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3612366" y="3412298"/>
            <a:ext cx="795867" cy="719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108210" y="629181"/>
            <a:ext cx="644789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Orbital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108210" y="836615"/>
            <a:ext cx="526257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Nasal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08210" y="1031349"/>
            <a:ext cx="615157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Buccal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108211" y="1238783"/>
            <a:ext cx="428890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Oral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108211" y="1441984"/>
            <a:ext cx="598222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Mental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010845" y="1687512"/>
            <a:ext cx="911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Cervical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010845" y="1924579"/>
            <a:ext cx="911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Thoracic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108210" y="2123551"/>
            <a:ext cx="657489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Sternal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108210" y="2330985"/>
            <a:ext cx="704057" cy="2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Axillary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010845" y="2597677"/>
            <a:ext cx="10892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Abdominal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108210" y="2796652"/>
            <a:ext cx="847990" cy="2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Umbilical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010845" y="3084508"/>
            <a:ext cx="665955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Pelvic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108210" y="3287721"/>
            <a:ext cx="839523" cy="4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Inguinal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(groin)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010845" y="4020074"/>
            <a:ext cx="13432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Pubic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(genital)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65884" y="4866743"/>
            <a:ext cx="530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302943" y="5116524"/>
            <a:ext cx="716757" cy="2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Thorax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2302943" y="5362057"/>
            <a:ext cx="869157" cy="2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Abdomen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3349902" y="6399207"/>
            <a:ext cx="2137832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(a) Anterior/Ventral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702288" y="561972"/>
            <a:ext cx="1115367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Upper limb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702288" y="561973"/>
            <a:ext cx="1094433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Upper limb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H="1">
            <a:off x="5552609" y="873457"/>
            <a:ext cx="2134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124725" y="873454"/>
            <a:ext cx="432118" cy="5989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5552609" y="1117932"/>
            <a:ext cx="2134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5150125" y="1117929"/>
            <a:ext cx="406718" cy="5449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5552609" y="1362407"/>
            <a:ext cx="2134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5105675" y="1362404"/>
            <a:ext cx="451168" cy="7036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5654209" y="1597357"/>
            <a:ext cx="1086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5137425" y="1597354"/>
            <a:ext cx="521018" cy="8783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H="1">
            <a:off x="5628810" y="2076782"/>
            <a:ext cx="1372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H="1">
            <a:off x="5226325" y="2076779"/>
            <a:ext cx="406718" cy="8021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5647861" y="2521282"/>
            <a:ext cx="1182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302525" y="2521279"/>
            <a:ext cx="349568" cy="7798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736761" y="3118182"/>
            <a:ext cx="864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5470800" y="3118179"/>
            <a:ext cx="270194" cy="6338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5425611" y="3870657"/>
            <a:ext cx="3849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 flipV="1">
            <a:off x="4896125" y="3056698"/>
            <a:ext cx="533719" cy="8139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5190661" y="4115132"/>
            <a:ext cx="6135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H="1" flipV="1">
            <a:off x="4819925" y="3704398"/>
            <a:ext cx="374970" cy="4107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5447836" y="4331032"/>
            <a:ext cx="3563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4845325" y="4331029"/>
            <a:ext cx="606744" cy="256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5584361" y="4766007"/>
            <a:ext cx="2293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4918350" y="4766004"/>
            <a:ext cx="670244" cy="3195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5584361" y="5210507"/>
            <a:ext cx="2293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4997725" y="5210504"/>
            <a:ext cx="590869" cy="909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5584361" y="5664532"/>
            <a:ext cx="2293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4858025" y="5664529"/>
            <a:ext cx="730570" cy="2020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5584361" y="6115382"/>
            <a:ext cx="2293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 flipV="1">
            <a:off x="5191400" y="6107873"/>
            <a:ext cx="397195" cy="7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5801607" y="766531"/>
            <a:ext cx="824893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Acromial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5801607" y="995131"/>
            <a:ext cx="666143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Deltoid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5801607" y="1242781"/>
            <a:ext cx="12185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Brachial (arm)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5801607" y="1480906"/>
            <a:ext cx="105984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Antecubital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5792082" y="1950806"/>
            <a:ext cx="1120167" cy="45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Antebrachial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(forearm)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5798432" y="2404831"/>
            <a:ext cx="12185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Carpal (wrist)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5757157" y="2808056"/>
            <a:ext cx="13328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Manus (hand)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5855583" y="2989031"/>
            <a:ext cx="605818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Digital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5769857" y="3557356"/>
            <a:ext cx="11550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Lower limb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5858758" y="3760556"/>
            <a:ext cx="958242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Coxal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(hip)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5858150" y="3985981"/>
            <a:ext cx="132080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Femoral (thigh)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5854975" y="4205056"/>
            <a:ext cx="688975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Patellar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5854975" y="4646381"/>
            <a:ext cx="974725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Crural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(leg)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5854976" y="5090881"/>
            <a:ext cx="64135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Fibular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5763507" y="5351231"/>
            <a:ext cx="11550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Pedal (foot)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5858150" y="5532206"/>
            <a:ext cx="1171575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Tarsal (ankle)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5877201" y="5998931"/>
            <a:ext cx="64135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Digital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782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Regional Terms</a:t>
            </a:r>
          </a:p>
        </p:txBody>
      </p:sp>
      <p:sp>
        <p:nvSpPr>
          <p:cNvPr id="77827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Posterior (dorsal) body landmarks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01_0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/>
        </p:blipFill>
        <p:spPr>
          <a:xfrm>
            <a:off x="2093976" y="232494"/>
            <a:ext cx="4956048" cy="632309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1.5b </a:t>
            </a:r>
            <a:r>
              <a:rPr lang="en-US" sz="900" b="1" dirty="0">
                <a:latin typeface="Arial" charset="0"/>
              </a:rPr>
              <a:t>Regional terms used to designate specific body areas. 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12705" y="6365491"/>
            <a:ext cx="2137832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(b) Posterior/Dorsal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122494" y="528256"/>
            <a:ext cx="1115367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Upper limb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122494" y="528257"/>
            <a:ext cx="1094433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Upper limb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030831" y="839741"/>
            <a:ext cx="5927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619343" y="839738"/>
            <a:ext cx="233813" cy="6243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3440406" y="1347741"/>
            <a:ext cx="1799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616168" y="1347738"/>
            <a:ext cx="252863" cy="608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3081631" y="1801766"/>
            <a:ext cx="3260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3403443" y="1801763"/>
            <a:ext cx="487813" cy="6528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3316581" y="2043066"/>
            <a:ext cx="8792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3400268" y="2043063"/>
            <a:ext cx="383038" cy="9005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843506" y="3385164"/>
            <a:ext cx="3260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3165318" y="3385161"/>
            <a:ext cx="365282" cy="3973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3608681" y="4081416"/>
            <a:ext cx="1355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739993" y="4016757"/>
            <a:ext cx="459238" cy="646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053056" y="4497341"/>
            <a:ext cx="69752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3746343" y="4497338"/>
            <a:ext cx="421138" cy="877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2919706" y="5183141"/>
            <a:ext cx="7197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3635218" y="5159757"/>
            <a:ext cx="351288" cy="23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173706" y="5853066"/>
            <a:ext cx="1609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3330418" y="5740782"/>
            <a:ext cx="811663" cy="1122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2945106" y="6316616"/>
            <a:ext cx="1609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101818" y="6023357"/>
            <a:ext cx="964063" cy="2932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221813" y="732815"/>
            <a:ext cx="824893" cy="2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Acromial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221813" y="1209065"/>
            <a:ext cx="12185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Brachial (arm)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221814" y="1672615"/>
            <a:ext cx="859818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Olecranal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212288" y="1917090"/>
            <a:ext cx="1120167" cy="45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Antebrachial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(forearm)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177363" y="3075038"/>
            <a:ext cx="13328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Manus (hand)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275789" y="3256013"/>
            <a:ext cx="605818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Digital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278356" y="3952265"/>
            <a:ext cx="132080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Femoral (thigh)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268831" y="4384065"/>
            <a:ext cx="790575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Popliteal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2275182" y="5057165"/>
            <a:ext cx="64135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Fibular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2183713" y="5495315"/>
            <a:ext cx="1155093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Pedal (foot)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2294232" y="5730265"/>
            <a:ext cx="91440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Calcaneal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2297407" y="6187465"/>
            <a:ext cx="641350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Plantar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 flipH="1">
            <a:off x="5446749" y="709566"/>
            <a:ext cx="1875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4523081" y="709563"/>
            <a:ext cx="927902" cy="2464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5677903" y="586488"/>
            <a:ext cx="1255003" cy="4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Occipital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(back of head)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593238" y="397045"/>
            <a:ext cx="911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Cephalic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 flipH="1">
            <a:off x="5364199" y="1144541"/>
            <a:ext cx="1875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4567531" y="1144538"/>
            <a:ext cx="800902" cy="2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5462624" y="1928766"/>
            <a:ext cx="1875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H="1" flipV="1">
            <a:off x="4843756" y="1613282"/>
            <a:ext cx="623102" cy="315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H="1">
            <a:off x="5462624" y="2255791"/>
            <a:ext cx="1875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 flipV="1">
            <a:off x="4529431" y="2048257"/>
            <a:ext cx="937427" cy="2075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462624" y="2566941"/>
            <a:ext cx="1875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 flipV="1">
            <a:off x="4735806" y="2565782"/>
            <a:ext cx="731053" cy="11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5462624" y="2874916"/>
            <a:ext cx="1875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4551656" y="2874915"/>
            <a:ext cx="915204" cy="1067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5462624" y="3214641"/>
            <a:ext cx="1875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 flipV="1">
            <a:off x="4802481" y="3210307"/>
            <a:ext cx="664379" cy="4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5593238" y="1032045"/>
            <a:ext cx="911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Cervical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5586887" y="1622595"/>
            <a:ext cx="1342843" cy="2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Back (dorsal)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693779" y="1821563"/>
            <a:ext cx="813678" cy="2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Scapular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5687429" y="2139063"/>
            <a:ext cx="813678" cy="2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Vertebral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5687429" y="2450213"/>
            <a:ext cx="718427" cy="2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Lumbar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5690604" y="2761363"/>
            <a:ext cx="718427" cy="2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Sacral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5693779" y="3097913"/>
            <a:ext cx="718427" cy="2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Gluteal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3241675" y="4944585"/>
            <a:ext cx="5089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3746343" y="4928700"/>
            <a:ext cx="336707" cy="158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2278356" y="4821784"/>
            <a:ext cx="960144" cy="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Sural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(calf)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5447743" y="4832993"/>
            <a:ext cx="530488" cy="2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5665752" y="5085948"/>
            <a:ext cx="1305190" cy="2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Back (Dorsum)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3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Planes and Sections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Sections are cuts along imaginary lines known as </a:t>
            </a:r>
            <a:r>
              <a:rPr lang="en-US" altLang="en-US" i="1" dirty="0" smtClean="0"/>
              <a:t>planes</a:t>
            </a:r>
          </a:p>
          <a:p>
            <a:r>
              <a:rPr lang="en-US" altLang="en-US" dirty="0" smtClean="0"/>
              <a:t>Three types of planes or sections exist as right angles to one another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Planes and Sections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sagittal section divides the body (or organ) into left and right parts</a:t>
            </a:r>
          </a:p>
          <a:p>
            <a:r>
              <a:rPr lang="en-US" altLang="en-US" dirty="0" smtClean="0"/>
              <a:t>A median, or </a:t>
            </a:r>
            <a:r>
              <a:rPr lang="en-US" altLang="en-US" dirty="0" err="1" smtClean="0"/>
              <a:t>midsagittal</a:t>
            </a:r>
            <a:r>
              <a:rPr lang="en-US" altLang="en-US" dirty="0" smtClean="0"/>
              <a:t>, section divides the body (or organ) into </a:t>
            </a:r>
            <a:r>
              <a:rPr lang="en-US" altLang="en-US" i="1" dirty="0" smtClean="0"/>
              <a:t>equal</a:t>
            </a:r>
            <a:r>
              <a:rPr lang="en-US" altLang="en-US" dirty="0" smtClean="0"/>
              <a:t> left and right parts</a:t>
            </a:r>
          </a:p>
          <a:p>
            <a:r>
              <a:rPr lang="en-US" altLang="en-US" dirty="0" smtClean="0"/>
              <a:t>A frontal, or coronal, section divides the body (or organ) into anterior and posterior parts </a:t>
            </a:r>
          </a:p>
          <a:p>
            <a:r>
              <a:rPr lang="en-US" altLang="en-US" dirty="0" smtClean="0"/>
              <a:t>A transverse, or cross, section divides the body (or organ) into superior and inferior parts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9239" descr="figure_01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/>
        </p:blipFill>
        <p:spPr>
          <a:xfrm>
            <a:off x="298704" y="222300"/>
            <a:ext cx="8546592" cy="632619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693658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1.6 The anatomical position and planes of the body—median, </a:t>
            </a:r>
            <a:r>
              <a:rPr lang="en-US" sz="900" b="1" dirty="0" smtClean="0">
                <a:latin typeface="Arial" charset="0"/>
              </a:rPr>
              <a:t>frontal</a:t>
            </a:r>
            <a:r>
              <a:rPr lang="en-US" sz="900" b="1" dirty="0">
                <a:latin typeface="Arial" charset="0"/>
              </a:rPr>
              <a:t>, and transverse with corresponding MRI scans.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36018" y="3394440"/>
            <a:ext cx="2406396" cy="30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Median (</a:t>
            </a:r>
            <a:r>
              <a:rPr lang="en-US" sz="14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midsagittal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924912" y="3394440"/>
            <a:ext cx="2685523" cy="30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Frontal (coronal) plane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232557" y="3394440"/>
            <a:ext cx="2224967" cy="30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Transverse plane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75743" y="3791315"/>
            <a:ext cx="1499132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Vertebral column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238250" y="5622340"/>
            <a:ext cx="0" cy="6127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238250" y="5622340"/>
            <a:ext cx="0" cy="606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873250" y="5635040"/>
            <a:ext cx="0" cy="593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1619250" y="5133390"/>
            <a:ext cx="257175" cy="504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873250" y="5635040"/>
            <a:ext cx="0" cy="59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1619250" y="5133390"/>
            <a:ext cx="257175" cy="50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04318" y="6197965"/>
            <a:ext cx="832382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552575" y="6197965"/>
            <a:ext cx="933450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Intestines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578225" y="4009440"/>
            <a:ext cx="0" cy="127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3578225" y="4133265"/>
            <a:ext cx="298450" cy="6921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232275" y="4009440"/>
            <a:ext cx="0" cy="10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810125" y="4009440"/>
            <a:ext cx="0" cy="127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4584700" y="4133265"/>
            <a:ext cx="225425" cy="6889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3714750" y="5679490"/>
            <a:ext cx="0" cy="555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619625" y="5454065"/>
            <a:ext cx="0" cy="7810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149850" y="6022390"/>
            <a:ext cx="0" cy="212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 flipV="1">
            <a:off x="4797425" y="5450890"/>
            <a:ext cx="355071" cy="5810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3578225" y="4009440"/>
            <a:ext cx="0" cy="12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3578225" y="4133265"/>
            <a:ext cx="298450" cy="692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4232275" y="4009440"/>
            <a:ext cx="0" cy="10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4810125" y="4009440"/>
            <a:ext cx="0" cy="12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4584700" y="4133265"/>
            <a:ext cx="225425" cy="688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3714750" y="5679490"/>
            <a:ext cx="0" cy="555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619625" y="5454065"/>
            <a:ext cx="0" cy="781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5149850" y="6022390"/>
            <a:ext cx="0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4797425" y="5450890"/>
            <a:ext cx="355071" cy="581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892425" y="3791315"/>
            <a:ext cx="1047750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Right lung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575175" y="3791315"/>
            <a:ext cx="904875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Left lung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921125" y="3791315"/>
            <a:ext cx="625475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397250" y="6197965"/>
            <a:ext cx="625475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Liver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4108449" y="6197965"/>
            <a:ext cx="796925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943475" y="6197965"/>
            <a:ext cx="625475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Spleen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27" name="Straight Connector 9226"/>
          <p:cNvCxnSpPr/>
          <p:nvPr/>
        </p:nvCxnSpPr>
        <p:spPr bwMode="auto">
          <a:xfrm>
            <a:off x="6175375" y="4003090"/>
            <a:ext cx="0" cy="1365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6175375" y="4136440"/>
            <a:ext cx="266700" cy="952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6791325" y="4003090"/>
            <a:ext cx="0" cy="1365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6791325" y="4136440"/>
            <a:ext cx="593725" cy="9779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7556500" y="4003090"/>
            <a:ext cx="0" cy="1365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7556500" y="4136440"/>
            <a:ext cx="279400" cy="8572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8382000" y="4003090"/>
            <a:ext cx="0" cy="11842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6651625" y="6006515"/>
            <a:ext cx="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7807325" y="6108115"/>
            <a:ext cx="0" cy="127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 flipH="1" flipV="1">
            <a:off x="7362825" y="5606465"/>
            <a:ext cx="447675" cy="5016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6175375" y="4003090"/>
            <a:ext cx="0" cy="136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175375" y="4136440"/>
            <a:ext cx="266700" cy="952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6791325" y="4003090"/>
            <a:ext cx="0" cy="136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6791325" y="4136440"/>
            <a:ext cx="593725" cy="9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7556500" y="4003090"/>
            <a:ext cx="0" cy="136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7556500" y="4136440"/>
            <a:ext cx="279400" cy="857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8382000" y="4003090"/>
            <a:ext cx="0" cy="1184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6651625" y="6006515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7807325" y="6108115"/>
            <a:ext cx="0" cy="12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H="1" flipV="1">
            <a:off x="7362825" y="5606465"/>
            <a:ext cx="447675" cy="501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5892800" y="3791315"/>
            <a:ext cx="581025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Liver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6515100" y="3791315"/>
            <a:ext cx="581025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7134225" y="3791315"/>
            <a:ext cx="844550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Pancreas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8067675" y="3791315"/>
            <a:ext cx="635000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Spleen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7454899" y="6197965"/>
            <a:ext cx="1044575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Spinal cord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5988049" y="6197964"/>
            <a:ext cx="1289051" cy="4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Subcutaneous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fat layer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39" name="Straight Connector 9238"/>
          <p:cNvCxnSpPr>
            <a:endCxn id="19" idx="2"/>
          </p:cNvCxnSpPr>
          <p:nvPr/>
        </p:nvCxnSpPr>
        <p:spPr bwMode="auto">
          <a:xfrm flipH="1" flipV="1">
            <a:off x="1425309" y="4025315"/>
            <a:ext cx="266" cy="403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H="1" flipV="1">
            <a:off x="1425309" y="4025315"/>
            <a:ext cx="266" cy="403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584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Cavities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body cavities</a:t>
            </a:r>
          </a:p>
          <a:p>
            <a:pPr lvl="1"/>
            <a:r>
              <a:rPr lang="en-US" altLang="en-US" smtClean="0"/>
              <a:t>Dorsal</a:t>
            </a:r>
          </a:p>
          <a:p>
            <a:pPr lvl="1"/>
            <a:r>
              <a:rPr lang="en-US" altLang="en-US" smtClean="0"/>
              <a:t>Ventral</a:t>
            </a:r>
          </a:p>
          <a:p>
            <a:r>
              <a:rPr lang="en-US" altLang="en-US" smtClean="0"/>
              <a:t>Body cavities provide varying degrees of protection to organs within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14.4d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cs typeface="Arial"/>
              </a:rPr>
              <a:t>Anatomy of the stomach.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figure_14_04d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332232"/>
            <a:ext cx="6833616" cy="61935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3089275" y="3009900"/>
            <a:ext cx="43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768600" y="4956175"/>
            <a:ext cx="1063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143250" y="4600575"/>
            <a:ext cx="552450" cy="358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162550" y="5292725"/>
            <a:ext cx="152400" cy="419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311775" y="5711825"/>
            <a:ext cx="184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179224" y="4750646"/>
            <a:ext cx="1560850" cy="34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Chief cells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543859" y="5508180"/>
            <a:ext cx="2519703" cy="67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Enteroendocrine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13655" y="6109091"/>
            <a:ext cx="467960" cy="4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(d)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944318" y="633274"/>
            <a:ext cx="1797984" cy="3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Pepsinogen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833283" y="911820"/>
            <a:ext cx="529826" cy="3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HCI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674663" y="633275"/>
            <a:ext cx="1014404" cy="3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Pepsin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186662" y="2785818"/>
            <a:ext cx="1913419" cy="3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Parietal cells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6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01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/>
        </p:blipFill>
        <p:spPr>
          <a:xfrm>
            <a:off x="2276856" y="137160"/>
            <a:ext cx="4590288" cy="64155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61983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1.7 Body cavities.</a:t>
            </a: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2393610" y="597405"/>
            <a:ext cx="889340" cy="5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Cranial</a:t>
            </a:r>
          </a:p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cavity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222625" y="730250"/>
            <a:ext cx="650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124325" y="2409825"/>
            <a:ext cx="809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974885" y="2261105"/>
            <a:ext cx="1041740" cy="5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Thoracic</a:t>
            </a:r>
          </a:p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cavity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406900" y="3209925"/>
            <a:ext cx="527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968534" y="3073905"/>
            <a:ext cx="1108415" cy="28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4549775" y="4130675"/>
            <a:ext cx="384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968534" y="3994655"/>
            <a:ext cx="1108415" cy="5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Abdominal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3162300" y="4267200"/>
            <a:ext cx="558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38060" y="4140705"/>
            <a:ext cx="740115" cy="5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Spinal</a:t>
            </a:r>
          </a:p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cavity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4324350" y="5375275"/>
            <a:ext cx="60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4984410" y="5242430"/>
            <a:ext cx="670266" cy="5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Pelvic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ight Bracket 12"/>
          <p:cNvSpPr/>
          <p:nvPr/>
        </p:nvSpPr>
        <p:spPr bwMode="auto">
          <a:xfrm>
            <a:off x="6010275" y="3943350"/>
            <a:ext cx="111125" cy="179387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b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0" name="Straight Connector 19"/>
          <p:cNvCxnSpPr>
            <a:stCxn id="13" idx="2"/>
          </p:cNvCxnSpPr>
          <p:nvPr/>
        </p:nvCxnSpPr>
        <p:spPr bwMode="auto">
          <a:xfrm flipV="1">
            <a:off x="6121400" y="4838700"/>
            <a:ext cx="7937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31"/>
          <p:cNvSpPr txBox="1">
            <a:spLocks noChangeArrowheads="1"/>
          </p:cNvSpPr>
          <p:nvPr/>
        </p:nvSpPr>
        <p:spPr bwMode="auto">
          <a:xfrm rot="16200000">
            <a:off x="5574961" y="4550280"/>
            <a:ext cx="1832315" cy="52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Abdominopelvic</a:t>
            </a:r>
            <a:endParaRPr lang="en-US" sz="1600" b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cavity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383027" y="5961037"/>
            <a:ext cx="597240" cy="2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630672" y="6238086"/>
            <a:ext cx="1890523" cy="31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Dorsal body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887038" y="6238086"/>
            <a:ext cx="1890523" cy="31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Ventral body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85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Cavities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Dorsal body cavity has two subdivisions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Cranial cavity</a:t>
            </a:r>
          </a:p>
          <a:p>
            <a:pPr lvl="2"/>
            <a:r>
              <a:rPr lang="en-US" altLang="en-US" dirty="0" smtClean="0"/>
              <a:t>Houses the brain</a:t>
            </a:r>
          </a:p>
          <a:p>
            <a:pPr lvl="2"/>
            <a:r>
              <a:rPr lang="en-US" altLang="en-US" dirty="0" smtClean="0"/>
              <a:t>Protected by the skull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Spinal cavity </a:t>
            </a:r>
          </a:p>
          <a:p>
            <a:pPr lvl="2"/>
            <a:r>
              <a:rPr lang="en-US" altLang="en-US" dirty="0" smtClean="0"/>
              <a:t>Houses the spinal cord</a:t>
            </a:r>
          </a:p>
          <a:p>
            <a:pPr lvl="2"/>
            <a:r>
              <a:rPr lang="en-US" altLang="en-US" dirty="0" smtClean="0"/>
              <a:t>Protected by the vertebrae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Cavities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Ventral body cavity has two subdivisions separated by the diaphragm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Thoracic cavity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Abdominopelvic cavity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Cavities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Thoracic cavity </a:t>
            </a:r>
          </a:p>
          <a:p>
            <a:pPr lvl="1"/>
            <a:r>
              <a:rPr lang="en-US" altLang="en-US" smtClean="0"/>
              <a:t>Cavity superior to the diaphragm</a:t>
            </a:r>
          </a:p>
          <a:p>
            <a:pPr lvl="1"/>
            <a:r>
              <a:rPr lang="en-US" altLang="en-US" smtClean="0"/>
              <a:t>Houses heart, lungs, and other organs</a:t>
            </a:r>
          </a:p>
          <a:p>
            <a:pPr lvl="1"/>
            <a:r>
              <a:rPr lang="en-US" altLang="en-US" smtClean="0"/>
              <a:t>Mediastinum, the central region, houses heart, trachea, and other organs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Cavities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Abdominopelvic cavity</a:t>
            </a:r>
          </a:p>
          <a:p>
            <a:pPr lvl="1"/>
            <a:r>
              <a:rPr lang="en-US" altLang="en-US" dirty="0" smtClean="0"/>
              <a:t>Cavity inferior to the diaphragm</a:t>
            </a:r>
          </a:p>
          <a:p>
            <a:pPr lvl="1"/>
            <a:r>
              <a:rPr lang="en-US" altLang="en-US" dirty="0" smtClean="0"/>
              <a:t>Superior abdominal cavity contains the stomach, liver, and other organs</a:t>
            </a:r>
          </a:p>
          <a:p>
            <a:pPr lvl="2"/>
            <a:r>
              <a:rPr lang="en-US" altLang="en-US" dirty="0" smtClean="0"/>
              <a:t>Protected only by trunk muscles</a:t>
            </a:r>
          </a:p>
          <a:p>
            <a:pPr lvl="1"/>
            <a:r>
              <a:rPr lang="en-US" altLang="en-US" dirty="0" smtClean="0"/>
              <a:t>Inferior pelvic cavity contains reproductive organs, bladder, and rectum </a:t>
            </a:r>
          </a:p>
          <a:p>
            <a:pPr lvl="2"/>
            <a:r>
              <a:rPr lang="en-US" altLang="en-US" dirty="0" smtClean="0"/>
              <a:t>Protected somewhat by bony pelvis</a:t>
            </a:r>
          </a:p>
          <a:p>
            <a:pPr lvl="1"/>
            <a:r>
              <a:rPr lang="en-US" altLang="en-US" dirty="0" smtClean="0"/>
              <a:t>No physical structure separates abdominal from pelvic cavities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Cavities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Abdominopelvic cavity subdivisions</a:t>
            </a:r>
          </a:p>
          <a:p>
            <a:pPr lvl="1"/>
            <a:r>
              <a:rPr lang="en-US" altLang="en-US" smtClean="0"/>
              <a:t>Four quadrants</a:t>
            </a:r>
          </a:p>
          <a:p>
            <a:pPr lvl="1"/>
            <a:r>
              <a:rPr lang="en-US" altLang="en-US" smtClean="0"/>
              <a:t>Nine regions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01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"/>
          <a:stretch/>
        </p:blipFill>
        <p:spPr>
          <a:xfrm>
            <a:off x="1359408" y="329184"/>
            <a:ext cx="6425184" cy="60141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61983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1.8 The four </a:t>
            </a:r>
            <a:r>
              <a:rPr lang="en-US" sz="900" b="1" dirty="0" err="1">
                <a:latin typeface="Arial" charset="0"/>
              </a:rPr>
              <a:t>abdominopelvic</a:t>
            </a:r>
            <a:r>
              <a:rPr lang="en-US" sz="900" b="1" dirty="0">
                <a:latin typeface="Arial" charset="0"/>
              </a:rPr>
              <a:t> quadrants. 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031250" y="3663519"/>
            <a:ext cx="13960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6496750" y="3499585"/>
            <a:ext cx="1402522" cy="102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Left upper</a:t>
            </a:r>
          </a:p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quadrant</a:t>
            </a:r>
          </a:p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(LUQ)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031250" y="5135956"/>
            <a:ext cx="13960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496750" y="4972022"/>
            <a:ext cx="1402522" cy="102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Left lower</a:t>
            </a:r>
          </a:p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quadrant</a:t>
            </a:r>
          </a:p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(LLQ)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388738" y="3499585"/>
            <a:ext cx="1402522" cy="102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Right upper</a:t>
            </a:r>
          </a:p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quadrant</a:t>
            </a:r>
          </a:p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(RUQ)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388738" y="4972022"/>
            <a:ext cx="1402522" cy="102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Right lower</a:t>
            </a:r>
          </a:p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quadrant</a:t>
            </a:r>
          </a:p>
          <a:p>
            <a:pPr algn="l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(RLQ)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916869" y="3663519"/>
            <a:ext cx="11932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2916869" y="5135956"/>
            <a:ext cx="10676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395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9231" descr="figure_01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6"/>
          <a:stretch/>
        </p:blipFill>
        <p:spPr>
          <a:xfrm>
            <a:off x="298704" y="1072896"/>
            <a:ext cx="8546592" cy="451070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61983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1.9 The nine </a:t>
            </a:r>
            <a:r>
              <a:rPr lang="en-US" sz="900" b="1" dirty="0" err="1">
                <a:latin typeface="Arial" charset="0"/>
              </a:rPr>
              <a:t>abdominopelvic</a:t>
            </a:r>
            <a:r>
              <a:rPr lang="en-US" sz="900" b="1" dirty="0">
                <a:latin typeface="Arial" charset="0"/>
              </a:rPr>
              <a:t> regions</a:t>
            </a:r>
            <a:r>
              <a:rPr lang="en-US" sz="900" b="1" dirty="0" smtClean="0">
                <a:latin typeface="Arial" charset="0"/>
              </a:rPr>
              <a:t>. </a:t>
            </a:r>
            <a:endParaRPr lang="en-US" sz="900" b="1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39287" y="3017846"/>
            <a:ext cx="1172037" cy="5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Right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hypochondriac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660187" y="3017846"/>
            <a:ext cx="1172037" cy="5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Left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hypochondriac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729912" y="3100396"/>
            <a:ext cx="914863" cy="39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Epigastric</a:t>
            </a:r>
            <a:endParaRPr lang="en-US" sz="1100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729912" y="3817946"/>
            <a:ext cx="914863" cy="39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Umbilical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037762" y="3725871"/>
            <a:ext cx="597363" cy="5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Right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lumbar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752262" y="3725871"/>
            <a:ext cx="597363" cy="5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Left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lumbar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885362" y="4408496"/>
            <a:ext cx="825963" cy="5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Right iliac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(inguinal)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663362" y="4408496"/>
            <a:ext cx="825963" cy="5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Left iliac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(inguinal)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841500" y="4303721"/>
            <a:ext cx="692150" cy="7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Hypo-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gastric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(pubic)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 Black"/>
                <a:cs typeface="Arial Black"/>
              </a:rPr>
              <a:t>region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53022" y="5189548"/>
            <a:ext cx="3020945" cy="4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(a) Nine regions delineated by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four planes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649854" y="5193781"/>
            <a:ext cx="3639013" cy="4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(b) Anterior view of the nine regions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showing the superficial organs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213822" y="2564882"/>
            <a:ext cx="464011" cy="2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Liver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96883" y="2697692"/>
            <a:ext cx="7133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5400675" y="2695575"/>
            <a:ext cx="430742" cy="273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229225" y="3053292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5400675" y="3051175"/>
            <a:ext cx="527050" cy="476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5165725" y="3440642"/>
            <a:ext cx="20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5359400" y="3438525"/>
            <a:ext cx="419100" cy="50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521325" y="4116917"/>
            <a:ext cx="8318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4864100" y="4383617"/>
            <a:ext cx="282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137150" y="4381500"/>
            <a:ext cx="730250" cy="7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5070475" y="4637617"/>
            <a:ext cx="898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7426325" y="2430992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7019925" y="2428875"/>
            <a:ext cx="415925" cy="514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7426325" y="2700867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6654800" y="2698750"/>
            <a:ext cx="781051" cy="711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7426325" y="2989792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6591300" y="2987675"/>
            <a:ext cx="844552" cy="711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7099300" y="3640667"/>
            <a:ext cx="495301" cy="3534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6943725" y="4285192"/>
            <a:ext cx="650877" cy="2518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7426325" y="4866217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 flipV="1">
            <a:off x="6464300" y="4806950"/>
            <a:ext cx="971552" cy="57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213822" y="2920482"/>
            <a:ext cx="1027045" cy="2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Gallbladder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4213822" y="3322647"/>
            <a:ext cx="1276811" cy="6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Ascending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colon of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large intestine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4213822" y="3987282"/>
            <a:ext cx="1302211" cy="2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213822" y="4249748"/>
            <a:ext cx="675678" cy="2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Cecum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4213821" y="4503748"/>
            <a:ext cx="870411" cy="2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Appendix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7634355" y="2310882"/>
            <a:ext cx="997411" cy="2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7634356" y="2577581"/>
            <a:ext cx="845012" cy="2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7638588" y="2882380"/>
            <a:ext cx="1247177" cy="61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Transverse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colon of large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intestine</a:t>
            </a: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7638588" y="3525847"/>
            <a:ext cx="1247177" cy="61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Descending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colon of large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intestine</a:t>
            </a: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638589" y="4169314"/>
            <a:ext cx="972012" cy="61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Initial part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 sigmoid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colon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7638589" y="4770447"/>
            <a:ext cx="713778" cy="43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Urinary</a:t>
            </a:r>
          </a:p>
          <a:p>
            <a:pPr algn="l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</a:p>
        </p:txBody>
      </p:sp>
    </p:spTree>
    <p:extLst>
      <p:ext uri="{BB962C8B-B14F-4D97-AF65-F5344CB8AC3E}">
        <p14:creationId xmlns:p14="http://schemas.microsoft.com/office/powerpoint/2010/main" val="133013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Cavities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Other body cavities include:</a:t>
            </a:r>
          </a:p>
          <a:p>
            <a:pPr lvl="1"/>
            <a:r>
              <a:rPr lang="en-US" altLang="en-US" smtClean="0"/>
              <a:t>Oral and digestive cavities</a:t>
            </a:r>
          </a:p>
          <a:p>
            <a:pPr lvl="1"/>
            <a:r>
              <a:rPr lang="en-US" altLang="en-US" smtClean="0"/>
              <a:t>Nasal cavity</a:t>
            </a:r>
          </a:p>
          <a:p>
            <a:pPr lvl="1"/>
            <a:r>
              <a:rPr lang="en-US" altLang="en-US" smtClean="0"/>
              <a:t>Orbital cavities</a:t>
            </a:r>
          </a:p>
          <a:p>
            <a:pPr lvl="1"/>
            <a:r>
              <a:rPr lang="en-US" altLang="en-US" smtClean="0"/>
              <a:t>Middle ear cavities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Human Body—An Orientation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Physiology</a:t>
            </a:r>
          </a:p>
          <a:p>
            <a:pPr lvl="1"/>
            <a:r>
              <a:rPr lang="en-US" altLang="en-US" dirty="0" smtClean="0"/>
              <a:t>Study of how the body and its parts work or function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10534</TotalTime>
  <Words>3878</Words>
  <Application>Microsoft Macintosh PowerPoint</Application>
  <PresentationFormat>On-screen Show (4:3)</PresentationFormat>
  <Paragraphs>1148</Paragraphs>
  <Slides>88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39</vt:i4>
      </vt:variant>
      <vt:variant>
        <vt:lpstr>Slide Titles</vt:lpstr>
      </vt:variant>
      <vt:variant>
        <vt:i4>88</vt:i4>
      </vt:variant>
    </vt:vector>
  </HeadingPairs>
  <TitlesOfParts>
    <vt:vector size="127" baseType="lpstr">
      <vt:lpstr>Marieb_EHAP11_Lecture_Design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PowerPoint Presentation</vt:lpstr>
      <vt:lpstr>The Human Body—An Orientation</vt:lpstr>
      <vt:lpstr>Anatomy—Levels of Study</vt:lpstr>
      <vt:lpstr>The Human Body—An Orientation</vt:lpstr>
      <vt:lpstr>Figure 14.1 The human digestive system: Alimentary canal and accessory organs.</vt:lpstr>
      <vt:lpstr>Anatomy—Levels of Study</vt:lpstr>
      <vt:lpstr>Figure 14.4c Anatomy of the stomach.</vt:lpstr>
      <vt:lpstr>Figure 14.4d Anatomy of the stomach.</vt:lpstr>
      <vt:lpstr>The Human Body—An Orientation</vt:lpstr>
      <vt:lpstr>Relationship between Anatomy and Physiology</vt:lpstr>
      <vt:lpstr>PowerPoint Presentation</vt:lpstr>
      <vt:lpstr>Levels of Structural Organization</vt:lpstr>
      <vt:lpstr>Figure 1.1 Levels of structural organization.</vt:lpstr>
      <vt:lpstr>Figure 1.1 Levels of structural organization.</vt:lpstr>
      <vt:lpstr>Figure 1.1 Levels of structural organization.</vt:lpstr>
      <vt:lpstr>Figure 1.1 Levels of structural organization.</vt:lpstr>
      <vt:lpstr>Figure 1.1 Levels of structural organization.</vt:lpstr>
      <vt:lpstr>Figure 1.1 Levels of structural organization.</vt:lpstr>
      <vt:lpstr>Figure 1.1 Levels of structural organization.</vt:lpstr>
      <vt:lpstr>Organ System Overview</vt:lpstr>
      <vt:lpstr>Figure 1.2a The body’s organ systems.</vt:lpstr>
      <vt:lpstr>Organ System Overview</vt:lpstr>
      <vt:lpstr>Figure 1.2b The body’s organ systems.</vt:lpstr>
      <vt:lpstr>Organ System Overview</vt:lpstr>
      <vt:lpstr>Figure 1.2c The body’s organ systems.</vt:lpstr>
      <vt:lpstr>Organ System Overview</vt:lpstr>
      <vt:lpstr>Figure 1.2d The body’s organ systems.</vt:lpstr>
      <vt:lpstr>Organ System Overview</vt:lpstr>
      <vt:lpstr>Organ System Overview</vt:lpstr>
      <vt:lpstr>Figure 1.2e The body’s organ systems.</vt:lpstr>
      <vt:lpstr>Organ System Overview</vt:lpstr>
      <vt:lpstr>Figure 1.2f The body’s organ systems.</vt:lpstr>
      <vt:lpstr>Organ System Overview</vt:lpstr>
      <vt:lpstr>Figure 1.2g The body’s organ systems.</vt:lpstr>
      <vt:lpstr>Organ System Overview</vt:lpstr>
      <vt:lpstr>Figure 1.2h The body’s organ systems.</vt:lpstr>
      <vt:lpstr>Organ System Overview</vt:lpstr>
      <vt:lpstr>Figure 1.2i The body’s organ systems.</vt:lpstr>
      <vt:lpstr>Organ System Overview</vt:lpstr>
      <vt:lpstr>Figure 1.2j The body’s organ systems.</vt:lpstr>
      <vt:lpstr>Organ System Overview</vt:lpstr>
      <vt:lpstr>Figure 1.2k-l The body’s organ systems.</vt:lpstr>
      <vt:lpstr>Maintaining Life: Necessary Life Functions</vt:lpstr>
      <vt:lpstr>Necessary Life Functions</vt:lpstr>
      <vt:lpstr>Necessary Life Functions</vt:lpstr>
      <vt:lpstr>Survival Needs</vt:lpstr>
      <vt:lpstr>Survival Needs</vt:lpstr>
      <vt:lpstr>Figure 1.3 Examples of selected interrelationships among body organ systems.</vt:lpstr>
      <vt:lpstr>Homeostasis</vt:lpstr>
      <vt:lpstr>Figure 1.4 The elements of a homeostatic control system. </vt:lpstr>
      <vt:lpstr>Figure 1.4 The elements of a homeostatic control system. </vt:lpstr>
      <vt:lpstr>Figure 1.4 The elements of a homeostatic control system. </vt:lpstr>
      <vt:lpstr>Figure 1.4 The elements of a homeostatic control system. </vt:lpstr>
      <vt:lpstr>Figure 1.4 The elements of a homeostatic control system. </vt:lpstr>
      <vt:lpstr>Figure 1.4 The elements of a homeostatic control system. </vt:lpstr>
      <vt:lpstr>Maintaining Homeostasis</vt:lpstr>
      <vt:lpstr>Maintaining Homeostasis</vt:lpstr>
      <vt:lpstr>Feedback Mechanisms</vt:lpstr>
      <vt:lpstr>Feedback Mechanisms</vt:lpstr>
      <vt:lpstr>The Language of Anatomy</vt:lpstr>
      <vt:lpstr>The Language of Anatomy</vt:lpstr>
      <vt:lpstr>Figure 1.5a Regional terms used to designate specific body areas. </vt:lpstr>
      <vt:lpstr>Directional Terms</vt:lpstr>
      <vt:lpstr>Directional Terms</vt:lpstr>
      <vt:lpstr>Directional Terms</vt:lpstr>
      <vt:lpstr>Table 1.1 Orientation and Directional Terms (1 of 3).</vt:lpstr>
      <vt:lpstr>Directional Terms</vt:lpstr>
      <vt:lpstr>Directional Terms</vt:lpstr>
      <vt:lpstr>Table 1.1 Orientation and Directional Terms (2 of 3).</vt:lpstr>
      <vt:lpstr>Directional Terms</vt:lpstr>
      <vt:lpstr>Table 1.1 Orientation and Directional Terms (3 of 3).</vt:lpstr>
      <vt:lpstr>Regional Terms</vt:lpstr>
      <vt:lpstr>Figure 1.5a Regional terms used to designate specific body areas. </vt:lpstr>
      <vt:lpstr>Regional Terms</vt:lpstr>
      <vt:lpstr>Figure 1.5b Regional terms used to designate specific body areas. </vt:lpstr>
      <vt:lpstr>Body Planes and Sections</vt:lpstr>
      <vt:lpstr>Body Planes and Sections</vt:lpstr>
      <vt:lpstr>Figure 1.6 The anatomical position and planes of the body—median, frontal, and transverse with corresponding MRI scans.</vt:lpstr>
      <vt:lpstr>Body Cavities</vt:lpstr>
      <vt:lpstr>Figure 1.7 Body cavities.</vt:lpstr>
      <vt:lpstr>Body Cavities</vt:lpstr>
      <vt:lpstr>Body Cavities</vt:lpstr>
      <vt:lpstr>Body Cavities</vt:lpstr>
      <vt:lpstr>Body Cavities</vt:lpstr>
      <vt:lpstr>Body Cavities</vt:lpstr>
      <vt:lpstr>Figure 1.8 The four abdominopelvic quadrants. </vt:lpstr>
      <vt:lpstr>Figure 1.9 The nine abdominopelvic regions. </vt:lpstr>
      <vt:lpstr>Body Cavities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Betty Lampe</cp:lastModifiedBy>
  <cp:revision>429</cp:revision>
  <cp:lastPrinted>2011-01-03T14:42:44Z</cp:lastPrinted>
  <dcterms:created xsi:type="dcterms:W3CDTF">2000-12-11T01:39:32Z</dcterms:created>
  <dcterms:modified xsi:type="dcterms:W3CDTF">2015-09-03T17:33:16Z</dcterms:modified>
</cp:coreProperties>
</file>