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slideLayouts/slideLayout29.xml" ContentType="application/vnd.openxmlformats-officedocument.presentationml.slideLayout+xml"/>
  <Override PartName="/ppt/theme/theme25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31.xml" ContentType="application/vnd.openxmlformats-officedocument.presentationml.slideLayout+xml"/>
  <Override PartName="/ppt/theme/theme27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slideLayouts/slideLayout33.xml" ContentType="application/vnd.openxmlformats-officedocument.presentationml.slideLayout+xml"/>
  <Override PartName="/ppt/theme/theme29.xml" ContentType="application/vnd.openxmlformats-officedocument.theme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slideLayouts/slideLayout35.xml" ContentType="application/vnd.openxmlformats-officedocument.presentationml.slideLayout+xml"/>
  <Override PartName="/ppt/theme/theme31.xml" ContentType="application/vnd.openxmlformats-officedocument.theme+xml"/>
  <Override PartName="/ppt/slideLayouts/slideLayout36.xml" ContentType="application/vnd.openxmlformats-officedocument.presentationml.slideLayout+xml"/>
  <Override PartName="/ppt/theme/theme32.xml" ContentType="application/vnd.openxmlformats-officedocument.theme+xml"/>
  <Override PartName="/ppt/slideLayouts/slideLayout37.xml" ContentType="application/vnd.openxmlformats-officedocument.presentationml.slideLayout+xml"/>
  <Override PartName="/ppt/theme/theme33.xml" ContentType="application/vnd.openxmlformats-officedocument.theme+xml"/>
  <Override PartName="/ppt/slideLayouts/slideLayout38.xml" ContentType="application/vnd.openxmlformats-officedocument.presentationml.slideLayout+xml"/>
  <Override PartName="/ppt/theme/theme34.xml" ContentType="application/vnd.openxmlformats-officedocument.theme+xml"/>
  <Override PartName="/ppt/slideLayouts/slideLayout39.xml" ContentType="application/vnd.openxmlformats-officedocument.presentationml.slideLayout+xml"/>
  <Override PartName="/ppt/theme/theme35.xml" ContentType="application/vnd.openxmlformats-officedocument.theme+xml"/>
  <Override PartName="/ppt/slideLayouts/slideLayout40.xml" ContentType="application/vnd.openxmlformats-officedocument.presentationml.slideLayout+xml"/>
  <Override PartName="/ppt/theme/theme36.xml" ContentType="application/vnd.openxmlformats-officedocument.theme+xml"/>
  <Override PartName="/ppt/slideLayouts/slideLayout41.xml" ContentType="application/vnd.openxmlformats-officedocument.presentationml.slideLayout+xml"/>
  <Override PartName="/ppt/theme/theme37.xml" ContentType="application/vnd.openxmlformats-officedocument.theme+xml"/>
  <Override PartName="/ppt/slideLayouts/slideLayout42.xml" ContentType="application/vnd.openxmlformats-officedocument.presentationml.slideLayout+xml"/>
  <Override PartName="/ppt/theme/theme38.xml" ContentType="application/vnd.openxmlformats-officedocument.theme+xml"/>
  <Override PartName="/ppt/slideLayouts/slideLayout43.xml" ContentType="application/vnd.openxmlformats-officedocument.presentationml.slideLayout+xml"/>
  <Override PartName="/ppt/theme/theme39.xml" ContentType="application/vnd.openxmlformats-officedocument.theme+xml"/>
  <Override PartName="/ppt/slideLayouts/slideLayout44.xml" ContentType="application/vnd.openxmlformats-officedocument.presentationml.slideLayout+xml"/>
  <Override PartName="/ppt/theme/theme40.xml" ContentType="application/vnd.openxmlformats-officedocument.theme+xml"/>
  <Override PartName="/ppt/slideLayouts/slideLayout45.xml" ContentType="application/vnd.openxmlformats-officedocument.presentationml.slideLayout+xml"/>
  <Override PartName="/ppt/theme/theme41.xml" ContentType="application/vnd.openxmlformats-officedocument.theme+xml"/>
  <Override PartName="/ppt/slideLayouts/slideLayout46.xml" ContentType="application/vnd.openxmlformats-officedocument.presentationml.slideLayout+xml"/>
  <Override PartName="/ppt/theme/theme42.xml" ContentType="application/vnd.openxmlformats-officedocument.theme+xml"/>
  <Override PartName="/ppt/slideLayouts/slideLayout47.xml" ContentType="application/vnd.openxmlformats-officedocument.presentationml.slideLayout+xml"/>
  <Override PartName="/ppt/theme/theme43.xml" ContentType="application/vnd.openxmlformats-officedocument.theme+xml"/>
  <Override PartName="/ppt/slideLayouts/slideLayout48.xml" ContentType="application/vnd.openxmlformats-officedocument.presentationml.slideLayout+xml"/>
  <Override PartName="/ppt/theme/theme44.xml" ContentType="application/vnd.openxmlformats-officedocument.theme+xml"/>
  <Override PartName="/ppt/slideLayouts/slideLayout49.xml" ContentType="application/vnd.openxmlformats-officedocument.presentationml.slideLayout+xml"/>
  <Override PartName="/ppt/theme/theme45.xml" ContentType="application/vnd.openxmlformats-officedocument.theme+xml"/>
  <Override PartName="/ppt/slideLayouts/slideLayout50.xml" ContentType="application/vnd.openxmlformats-officedocument.presentationml.slideLayout+xml"/>
  <Override PartName="/ppt/theme/theme46.xml" ContentType="application/vnd.openxmlformats-officedocument.theme+xml"/>
  <Override PartName="/ppt/slideLayouts/slideLayout51.xml" ContentType="application/vnd.openxmlformats-officedocument.presentationml.slideLayout+xml"/>
  <Override PartName="/ppt/theme/theme47.xml" ContentType="application/vnd.openxmlformats-officedocument.theme+xml"/>
  <Override PartName="/ppt/slideLayouts/slideLayout52.xml" ContentType="application/vnd.openxmlformats-officedocument.presentationml.slideLayout+xml"/>
  <Override PartName="/ppt/theme/theme48.xml" ContentType="application/vnd.openxmlformats-officedocument.theme+xml"/>
  <Override PartName="/ppt/slideLayouts/slideLayout53.xml" ContentType="application/vnd.openxmlformats-officedocument.presentationml.slideLayout+xml"/>
  <Override PartName="/ppt/theme/theme49.xml" ContentType="application/vnd.openxmlformats-officedocument.theme+xml"/>
  <Override PartName="/ppt/slideLayouts/slideLayout54.xml" ContentType="application/vnd.openxmlformats-officedocument.presentationml.slideLayout+xml"/>
  <Override PartName="/ppt/theme/theme50.xml" ContentType="application/vnd.openxmlformats-officedocument.theme+xml"/>
  <Override PartName="/ppt/slideLayouts/slideLayout55.xml" ContentType="application/vnd.openxmlformats-officedocument.presentationml.slideLayout+xml"/>
  <Override PartName="/ppt/theme/theme51.xml" ContentType="application/vnd.openxmlformats-officedocument.theme+xml"/>
  <Override PartName="/ppt/slideLayouts/slideLayout56.xml" ContentType="application/vnd.openxmlformats-officedocument.presentationml.slideLayout+xml"/>
  <Override PartName="/ppt/theme/theme52.xml" ContentType="application/vnd.openxmlformats-officedocument.theme+xml"/>
  <Override PartName="/ppt/slideLayouts/slideLayout57.xml" ContentType="application/vnd.openxmlformats-officedocument.presentationml.slideLayout+xml"/>
  <Override PartName="/ppt/theme/theme53.xml" ContentType="application/vnd.openxmlformats-officedocument.theme+xml"/>
  <Override PartName="/ppt/slideLayouts/slideLayout58.xml" ContentType="application/vnd.openxmlformats-officedocument.presentationml.slideLayout+xml"/>
  <Override PartName="/ppt/theme/theme54.xml" ContentType="application/vnd.openxmlformats-officedocument.theme+xml"/>
  <Override PartName="/ppt/slideLayouts/slideLayout59.xml" ContentType="application/vnd.openxmlformats-officedocument.presentationml.slideLayout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  <p:sldMasterId id="2147483750" r:id="rId2"/>
    <p:sldMasterId id="2147483752" r:id="rId3"/>
    <p:sldMasterId id="2147483754" r:id="rId4"/>
    <p:sldMasterId id="2147483756" r:id="rId5"/>
    <p:sldMasterId id="2147483758" r:id="rId6"/>
    <p:sldMasterId id="2147483760" r:id="rId7"/>
    <p:sldMasterId id="2147483762" r:id="rId8"/>
    <p:sldMasterId id="2147483764" r:id="rId9"/>
    <p:sldMasterId id="2147483766" r:id="rId10"/>
    <p:sldMasterId id="2147483768" r:id="rId11"/>
    <p:sldMasterId id="2147483770" r:id="rId12"/>
    <p:sldMasterId id="2147483772" r:id="rId13"/>
    <p:sldMasterId id="2147483774" r:id="rId14"/>
    <p:sldMasterId id="2147483776" r:id="rId15"/>
    <p:sldMasterId id="2147483778" r:id="rId16"/>
    <p:sldMasterId id="2147483780" r:id="rId17"/>
    <p:sldMasterId id="2147483782" r:id="rId18"/>
    <p:sldMasterId id="2147483784" r:id="rId19"/>
    <p:sldMasterId id="2147483786" r:id="rId20"/>
    <p:sldMasterId id="2147483788" r:id="rId21"/>
    <p:sldMasterId id="2147483790" r:id="rId22"/>
    <p:sldMasterId id="2147483792" r:id="rId23"/>
    <p:sldMasterId id="2147483794" r:id="rId24"/>
    <p:sldMasterId id="2147483796" r:id="rId25"/>
    <p:sldMasterId id="2147483798" r:id="rId26"/>
    <p:sldMasterId id="2147483800" r:id="rId27"/>
    <p:sldMasterId id="2147483802" r:id="rId28"/>
    <p:sldMasterId id="2147483804" r:id="rId29"/>
    <p:sldMasterId id="2147483806" r:id="rId30"/>
    <p:sldMasterId id="2147483808" r:id="rId31"/>
    <p:sldMasterId id="2147483810" r:id="rId32"/>
    <p:sldMasterId id="2147483812" r:id="rId33"/>
    <p:sldMasterId id="2147483814" r:id="rId34"/>
    <p:sldMasterId id="2147483816" r:id="rId35"/>
    <p:sldMasterId id="2147483818" r:id="rId36"/>
    <p:sldMasterId id="2147483820" r:id="rId37"/>
    <p:sldMasterId id="2147483822" r:id="rId38"/>
    <p:sldMasterId id="2147483824" r:id="rId39"/>
    <p:sldMasterId id="2147483826" r:id="rId40"/>
    <p:sldMasterId id="2147483828" r:id="rId41"/>
    <p:sldMasterId id="2147483830" r:id="rId42"/>
    <p:sldMasterId id="2147483832" r:id="rId43"/>
    <p:sldMasterId id="2147483834" r:id="rId44"/>
    <p:sldMasterId id="2147483836" r:id="rId45"/>
    <p:sldMasterId id="2147483838" r:id="rId46"/>
    <p:sldMasterId id="2147483840" r:id="rId47"/>
    <p:sldMasterId id="2147483842" r:id="rId48"/>
    <p:sldMasterId id="2147483844" r:id="rId49"/>
    <p:sldMasterId id="2147483846" r:id="rId50"/>
    <p:sldMasterId id="2147483848" r:id="rId51"/>
    <p:sldMasterId id="2147483850" r:id="rId52"/>
    <p:sldMasterId id="2147483852" r:id="rId53"/>
    <p:sldMasterId id="2147483854" r:id="rId54"/>
    <p:sldMasterId id="2147483856" r:id="rId55"/>
  </p:sldMasterIdLst>
  <p:notesMasterIdLst>
    <p:notesMasterId r:id="rId183"/>
  </p:notesMasterIdLst>
  <p:handoutMasterIdLst>
    <p:handoutMasterId r:id="rId184"/>
  </p:handoutMasterIdLst>
  <p:sldIdLst>
    <p:sldId id="515" r:id="rId56"/>
    <p:sldId id="368" r:id="rId57"/>
    <p:sldId id="468" r:id="rId58"/>
    <p:sldId id="467" r:id="rId59"/>
    <p:sldId id="469" r:id="rId60"/>
    <p:sldId id="470" r:id="rId61"/>
    <p:sldId id="369" r:id="rId62"/>
    <p:sldId id="516" r:id="rId63"/>
    <p:sldId id="517" r:id="rId64"/>
    <p:sldId id="518" r:id="rId65"/>
    <p:sldId id="471" r:id="rId66"/>
    <p:sldId id="370" r:id="rId67"/>
    <p:sldId id="474" r:id="rId68"/>
    <p:sldId id="519" r:id="rId69"/>
    <p:sldId id="475" r:id="rId70"/>
    <p:sldId id="520" r:id="rId71"/>
    <p:sldId id="476" r:id="rId72"/>
    <p:sldId id="521" r:id="rId73"/>
    <p:sldId id="477" r:id="rId74"/>
    <p:sldId id="522" r:id="rId75"/>
    <p:sldId id="371" r:id="rId76"/>
    <p:sldId id="523" r:id="rId77"/>
    <p:sldId id="372" r:id="rId78"/>
    <p:sldId id="524" r:id="rId79"/>
    <p:sldId id="388" r:id="rId80"/>
    <p:sldId id="525" r:id="rId81"/>
    <p:sldId id="373" r:id="rId82"/>
    <p:sldId id="374" r:id="rId83"/>
    <p:sldId id="481" r:id="rId84"/>
    <p:sldId id="526" r:id="rId85"/>
    <p:sldId id="375" r:id="rId86"/>
    <p:sldId id="376" r:id="rId87"/>
    <p:sldId id="377" r:id="rId88"/>
    <p:sldId id="397" r:id="rId89"/>
    <p:sldId id="527" r:id="rId90"/>
    <p:sldId id="398" r:id="rId91"/>
    <p:sldId id="379" r:id="rId92"/>
    <p:sldId id="528" r:id="rId93"/>
    <p:sldId id="380" r:id="rId94"/>
    <p:sldId id="482" r:id="rId95"/>
    <p:sldId id="529" r:id="rId96"/>
    <p:sldId id="381" r:id="rId97"/>
    <p:sldId id="530" r:id="rId98"/>
    <p:sldId id="531" r:id="rId99"/>
    <p:sldId id="532" r:id="rId100"/>
    <p:sldId id="383" r:id="rId101"/>
    <p:sldId id="533" r:id="rId102"/>
    <p:sldId id="403" r:id="rId103"/>
    <p:sldId id="534" r:id="rId104"/>
    <p:sldId id="384" r:id="rId105"/>
    <p:sldId id="535" r:id="rId106"/>
    <p:sldId id="385" r:id="rId107"/>
    <p:sldId id="536" r:id="rId108"/>
    <p:sldId id="537" r:id="rId109"/>
    <p:sldId id="392" r:id="rId110"/>
    <p:sldId id="538" r:id="rId111"/>
    <p:sldId id="486" r:id="rId112"/>
    <p:sldId id="539" r:id="rId113"/>
    <p:sldId id="424" r:id="rId114"/>
    <p:sldId id="425" r:id="rId115"/>
    <p:sldId id="487" r:id="rId116"/>
    <p:sldId id="488" r:id="rId117"/>
    <p:sldId id="489" r:id="rId118"/>
    <p:sldId id="490" r:id="rId119"/>
    <p:sldId id="426" r:id="rId120"/>
    <p:sldId id="540" r:id="rId121"/>
    <p:sldId id="491" r:id="rId122"/>
    <p:sldId id="428" r:id="rId123"/>
    <p:sldId id="492" r:id="rId124"/>
    <p:sldId id="493" r:id="rId125"/>
    <p:sldId id="429" r:id="rId126"/>
    <p:sldId id="494" r:id="rId127"/>
    <p:sldId id="541" r:id="rId128"/>
    <p:sldId id="431" r:id="rId129"/>
    <p:sldId id="495" r:id="rId130"/>
    <p:sldId id="542" r:id="rId131"/>
    <p:sldId id="433" r:id="rId132"/>
    <p:sldId id="543" r:id="rId133"/>
    <p:sldId id="435" r:id="rId134"/>
    <p:sldId id="496" r:id="rId135"/>
    <p:sldId id="544" r:id="rId136"/>
    <p:sldId id="497" r:id="rId137"/>
    <p:sldId id="545" r:id="rId138"/>
    <p:sldId id="546" r:id="rId139"/>
    <p:sldId id="499" r:id="rId140"/>
    <p:sldId id="547" r:id="rId141"/>
    <p:sldId id="439" r:id="rId142"/>
    <p:sldId id="548" r:id="rId143"/>
    <p:sldId id="549" r:id="rId144"/>
    <p:sldId id="440" r:id="rId145"/>
    <p:sldId id="550" r:id="rId146"/>
    <p:sldId id="503" r:id="rId147"/>
    <p:sldId id="551" r:id="rId148"/>
    <p:sldId id="552" r:id="rId149"/>
    <p:sldId id="444" r:id="rId150"/>
    <p:sldId id="504" r:id="rId151"/>
    <p:sldId id="553" r:id="rId152"/>
    <p:sldId id="446" r:id="rId153"/>
    <p:sldId id="554" r:id="rId154"/>
    <p:sldId id="448" r:id="rId155"/>
    <p:sldId id="449" r:id="rId156"/>
    <p:sldId id="555" r:id="rId157"/>
    <p:sldId id="505" r:id="rId158"/>
    <p:sldId id="506" r:id="rId159"/>
    <p:sldId id="556" r:id="rId160"/>
    <p:sldId id="557" r:id="rId161"/>
    <p:sldId id="558" r:id="rId162"/>
    <p:sldId id="559" r:id="rId163"/>
    <p:sldId id="453" r:id="rId164"/>
    <p:sldId id="560" r:id="rId165"/>
    <p:sldId id="455" r:id="rId166"/>
    <p:sldId id="561" r:id="rId167"/>
    <p:sldId id="562" r:id="rId168"/>
    <p:sldId id="457" r:id="rId169"/>
    <p:sldId id="563" r:id="rId170"/>
    <p:sldId id="459" r:id="rId171"/>
    <p:sldId id="512" r:id="rId172"/>
    <p:sldId id="564" r:id="rId173"/>
    <p:sldId id="461" r:id="rId174"/>
    <p:sldId id="565" r:id="rId175"/>
    <p:sldId id="566" r:id="rId176"/>
    <p:sldId id="567" r:id="rId177"/>
    <p:sldId id="463" r:id="rId178"/>
    <p:sldId id="464" r:id="rId179"/>
    <p:sldId id="568" r:id="rId180"/>
    <p:sldId id="513" r:id="rId181"/>
    <p:sldId id="569" r:id="rId1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  <p15:guide id="4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53D7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476" autoAdjust="0"/>
  </p:normalViewPr>
  <p:slideViewPr>
    <p:cSldViewPr>
      <p:cViewPr varScale="1">
        <p:scale>
          <a:sx n="80" d="100"/>
          <a:sy n="80" d="100"/>
        </p:scale>
        <p:origin x="-2112" y="-112"/>
      </p:cViewPr>
      <p:guideLst>
        <p:guide orient="horz" pos="432"/>
        <p:guide orient="horz" pos="2160"/>
        <p:guide pos="288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87.xml"/><Relationship Id="rId143" Type="http://schemas.openxmlformats.org/officeDocument/2006/relationships/slide" Target="slides/slide88.xml"/><Relationship Id="rId144" Type="http://schemas.openxmlformats.org/officeDocument/2006/relationships/slide" Target="slides/slide89.xml"/><Relationship Id="rId145" Type="http://schemas.openxmlformats.org/officeDocument/2006/relationships/slide" Target="slides/slide90.xml"/><Relationship Id="rId146" Type="http://schemas.openxmlformats.org/officeDocument/2006/relationships/slide" Target="slides/slide91.xml"/><Relationship Id="rId147" Type="http://schemas.openxmlformats.org/officeDocument/2006/relationships/slide" Target="slides/slide92.xml"/><Relationship Id="rId148" Type="http://schemas.openxmlformats.org/officeDocument/2006/relationships/slide" Target="slides/slide93.xml"/><Relationship Id="rId149" Type="http://schemas.openxmlformats.org/officeDocument/2006/relationships/slide" Target="slides/slide94.xml"/><Relationship Id="rId180" Type="http://schemas.openxmlformats.org/officeDocument/2006/relationships/slide" Target="slides/slide125.xml"/><Relationship Id="rId181" Type="http://schemas.openxmlformats.org/officeDocument/2006/relationships/slide" Target="slides/slide126.xml"/><Relationship Id="rId182" Type="http://schemas.openxmlformats.org/officeDocument/2006/relationships/slide" Target="slides/slide127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notesMaster" Target="notesMasters/notesMaster1.xml"/><Relationship Id="rId184" Type="http://schemas.openxmlformats.org/officeDocument/2006/relationships/handoutMaster" Target="handoutMasters/handoutMaster1.xml"/><Relationship Id="rId185" Type="http://schemas.openxmlformats.org/officeDocument/2006/relationships/printerSettings" Target="printerSettings/printerSettings1.bin"/><Relationship Id="rId186" Type="http://schemas.openxmlformats.org/officeDocument/2006/relationships/presProps" Target="presProps.xml"/><Relationship Id="rId187" Type="http://schemas.openxmlformats.org/officeDocument/2006/relationships/viewProps" Target="viewProps.xml"/><Relationship Id="rId188" Type="http://schemas.openxmlformats.org/officeDocument/2006/relationships/theme" Target="theme/theme1.xml"/><Relationship Id="rId189" Type="http://schemas.openxmlformats.org/officeDocument/2006/relationships/tableStyles" Target="tableStyles.xml"/><Relationship Id="rId80" Type="http://schemas.openxmlformats.org/officeDocument/2006/relationships/slide" Target="slides/slide25.xml"/><Relationship Id="rId81" Type="http://schemas.openxmlformats.org/officeDocument/2006/relationships/slide" Target="slides/slide26.xml"/><Relationship Id="rId82" Type="http://schemas.openxmlformats.org/officeDocument/2006/relationships/slide" Target="slides/slide27.xml"/><Relationship Id="rId83" Type="http://schemas.openxmlformats.org/officeDocument/2006/relationships/slide" Target="slides/slide28.xml"/><Relationship Id="rId84" Type="http://schemas.openxmlformats.org/officeDocument/2006/relationships/slide" Target="slides/slide29.xml"/><Relationship Id="rId85" Type="http://schemas.openxmlformats.org/officeDocument/2006/relationships/slide" Target="slides/slide30.xml"/><Relationship Id="rId86" Type="http://schemas.openxmlformats.org/officeDocument/2006/relationships/slide" Target="slides/slide31.xml"/><Relationship Id="rId87" Type="http://schemas.openxmlformats.org/officeDocument/2006/relationships/slide" Target="slides/slide32.xml"/><Relationship Id="rId88" Type="http://schemas.openxmlformats.org/officeDocument/2006/relationships/slide" Target="slides/slide33.xml"/><Relationship Id="rId89" Type="http://schemas.openxmlformats.org/officeDocument/2006/relationships/slide" Target="slides/slide34.xml"/><Relationship Id="rId110" Type="http://schemas.openxmlformats.org/officeDocument/2006/relationships/slide" Target="slides/slide55.xml"/><Relationship Id="rId111" Type="http://schemas.openxmlformats.org/officeDocument/2006/relationships/slide" Target="slides/slide56.xml"/><Relationship Id="rId112" Type="http://schemas.openxmlformats.org/officeDocument/2006/relationships/slide" Target="slides/slide57.xml"/><Relationship Id="rId113" Type="http://schemas.openxmlformats.org/officeDocument/2006/relationships/slide" Target="slides/slide58.xml"/><Relationship Id="rId114" Type="http://schemas.openxmlformats.org/officeDocument/2006/relationships/slide" Target="slides/slide59.xml"/><Relationship Id="rId115" Type="http://schemas.openxmlformats.org/officeDocument/2006/relationships/slide" Target="slides/slide60.xml"/><Relationship Id="rId116" Type="http://schemas.openxmlformats.org/officeDocument/2006/relationships/slide" Target="slides/slide61.xml"/><Relationship Id="rId117" Type="http://schemas.openxmlformats.org/officeDocument/2006/relationships/slide" Target="slides/slide62.xml"/><Relationship Id="rId118" Type="http://schemas.openxmlformats.org/officeDocument/2006/relationships/slide" Target="slides/slide63.xml"/><Relationship Id="rId119" Type="http://schemas.openxmlformats.org/officeDocument/2006/relationships/slide" Target="slides/slide64.xml"/><Relationship Id="rId150" Type="http://schemas.openxmlformats.org/officeDocument/2006/relationships/slide" Target="slides/slide95.xml"/><Relationship Id="rId151" Type="http://schemas.openxmlformats.org/officeDocument/2006/relationships/slide" Target="slides/slide96.xml"/><Relationship Id="rId152" Type="http://schemas.openxmlformats.org/officeDocument/2006/relationships/slide" Target="slides/slide9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98.xml"/><Relationship Id="rId154" Type="http://schemas.openxmlformats.org/officeDocument/2006/relationships/slide" Target="slides/slide99.xml"/><Relationship Id="rId155" Type="http://schemas.openxmlformats.org/officeDocument/2006/relationships/slide" Target="slides/slide100.xml"/><Relationship Id="rId156" Type="http://schemas.openxmlformats.org/officeDocument/2006/relationships/slide" Target="slides/slide101.xml"/><Relationship Id="rId157" Type="http://schemas.openxmlformats.org/officeDocument/2006/relationships/slide" Target="slides/slide102.xml"/><Relationship Id="rId158" Type="http://schemas.openxmlformats.org/officeDocument/2006/relationships/slide" Target="slides/slide103.xml"/><Relationship Id="rId159" Type="http://schemas.openxmlformats.org/officeDocument/2006/relationships/slide" Target="slides/slide104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" Target="slides/slide1.xml"/><Relationship Id="rId57" Type="http://schemas.openxmlformats.org/officeDocument/2006/relationships/slide" Target="slides/slide2.xml"/><Relationship Id="rId58" Type="http://schemas.openxmlformats.org/officeDocument/2006/relationships/slide" Target="slides/slide3.xml"/><Relationship Id="rId59" Type="http://schemas.openxmlformats.org/officeDocument/2006/relationships/slide" Target="slides/slide4.xml"/><Relationship Id="rId90" Type="http://schemas.openxmlformats.org/officeDocument/2006/relationships/slide" Target="slides/slide35.xml"/><Relationship Id="rId91" Type="http://schemas.openxmlformats.org/officeDocument/2006/relationships/slide" Target="slides/slide36.xml"/><Relationship Id="rId92" Type="http://schemas.openxmlformats.org/officeDocument/2006/relationships/slide" Target="slides/slide37.xml"/><Relationship Id="rId93" Type="http://schemas.openxmlformats.org/officeDocument/2006/relationships/slide" Target="slides/slide38.xml"/><Relationship Id="rId94" Type="http://schemas.openxmlformats.org/officeDocument/2006/relationships/slide" Target="slides/slide39.xml"/><Relationship Id="rId95" Type="http://schemas.openxmlformats.org/officeDocument/2006/relationships/slide" Target="slides/slide40.xml"/><Relationship Id="rId96" Type="http://schemas.openxmlformats.org/officeDocument/2006/relationships/slide" Target="slides/slide41.xml"/><Relationship Id="rId97" Type="http://schemas.openxmlformats.org/officeDocument/2006/relationships/slide" Target="slides/slide42.xml"/><Relationship Id="rId98" Type="http://schemas.openxmlformats.org/officeDocument/2006/relationships/slide" Target="slides/slide43.xml"/><Relationship Id="rId99" Type="http://schemas.openxmlformats.org/officeDocument/2006/relationships/slide" Target="slides/slide44.xml"/><Relationship Id="rId120" Type="http://schemas.openxmlformats.org/officeDocument/2006/relationships/slide" Target="slides/slide65.xml"/><Relationship Id="rId121" Type="http://schemas.openxmlformats.org/officeDocument/2006/relationships/slide" Target="slides/slide66.xml"/><Relationship Id="rId122" Type="http://schemas.openxmlformats.org/officeDocument/2006/relationships/slide" Target="slides/slide67.xml"/><Relationship Id="rId123" Type="http://schemas.openxmlformats.org/officeDocument/2006/relationships/slide" Target="slides/slide68.xml"/><Relationship Id="rId124" Type="http://schemas.openxmlformats.org/officeDocument/2006/relationships/slide" Target="slides/slide69.xml"/><Relationship Id="rId125" Type="http://schemas.openxmlformats.org/officeDocument/2006/relationships/slide" Target="slides/slide70.xml"/><Relationship Id="rId126" Type="http://schemas.openxmlformats.org/officeDocument/2006/relationships/slide" Target="slides/slide71.xml"/><Relationship Id="rId127" Type="http://schemas.openxmlformats.org/officeDocument/2006/relationships/slide" Target="slides/slide72.xml"/><Relationship Id="rId128" Type="http://schemas.openxmlformats.org/officeDocument/2006/relationships/slide" Target="slides/slide73.xml"/><Relationship Id="rId129" Type="http://schemas.openxmlformats.org/officeDocument/2006/relationships/slide" Target="slides/slide74.xml"/><Relationship Id="rId160" Type="http://schemas.openxmlformats.org/officeDocument/2006/relationships/slide" Target="slides/slide105.xml"/><Relationship Id="rId161" Type="http://schemas.openxmlformats.org/officeDocument/2006/relationships/slide" Target="slides/slide106.xml"/><Relationship Id="rId162" Type="http://schemas.openxmlformats.org/officeDocument/2006/relationships/slide" Target="slides/slide107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" Target="slides/slide108.xml"/><Relationship Id="rId164" Type="http://schemas.openxmlformats.org/officeDocument/2006/relationships/slide" Target="slides/slide109.xml"/><Relationship Id="rId165" Type="http://schemas.openxmlformats.org/officeDocument/2006/relationships/slide" Target="slides/slide110.xml"/><Relationship Id="rId166" Type="http://schemas.openxmlformats.org/officeDocument/2006/relationships/slide" Target="slides/slide111.xml"/><Relationship Id="rId167" Type="http://schemas.openxmlformats.org/officeDocument/2006/relationships/slide" Target="slides/slide112.xml"/><Relationship Id="rId168" Type="http://schemas.openxmlformats.org/officeDocument/2006/relationships/slide" Target="slides/slide113.xml"/><Relationship Id="rId169" Type="http://schemas.openxmlformats.org/officeDocument/2006/relationships/slide" Target="slides/slide114.xml"/><Relationship Id="rId60" Type="http://schemas.openxmlformats.org/officeDocument/2006/relationships/slide" Target="slides/slide5.xml"/><Relationship Id="rId61" Type="http://schemas.openxmlformats.org/officeDocument/2006/relationships/slide" Target="slides/slide6.xml"/><Relationship Id="rId62" Type="http://schemas.openxmlformats.org/officeDocument/2006/relationships/slide" Target="slides/slide7.xml"/><Relationship Id="rId63" Type="http://schemas.openxmlformats.org/officeDocument/2006/relationships/slide" Target="slides/slide8.xml"/><Relationship Id="rId64" Type="http://schemas.openxmlformats.org/officeDocument/2006/relationships/slide" Target="slides/slide9.xml"/><Relationship Id="rId65" Type="http://schemas.openxmlformats.org/officeDocument/2006/relationships/slide" Target="slides/slide10.xml"/><Relationship Id="rId66" Type="http://schemas.openxmlformats.org/officeDocument/2006/relationships/slide" Target="slides/slide11.xml"/><Relationship Id="rId67" Type="http://schemas.openxmlformats.org/officeDocument/2006/relationships/slide" Target="slides/slide12.xml"/><Relationship Id="rId68" Type="http://schemas.openxmlformats.org/officeDocument/2006/relationships/slide" Target="slides/slide13.xml"/><Relationship Id="rId69" Type="http://schemas.openxmlformats.org/officeDocument/2006/relationships/slide" Target="slides/slide14.xml"/><Relationship Id="rId130" Type="http://schemas.openxmlformats.org/officeDocument/2006/relationships/slide" Target="slides/slide75.xml"/><Relationship Id="rId131" Type="http://schemas.openxmlformats.org/officeDocument/2006/relationships/slide" Target="slides/slide76.xml"/><Relationship Id="rId132" Type="http://schemas.openxmlformats.org/officeDocument/2006/relationships/slide" Target="slides/slide77.xml"/><Relationship Id="rId133" Type="http://schemas.openxmlformats.org/officeDocument/2006/relationships/slide" Target="slides/slide78.xml"/><Relationship Id="rId134" Type="http://schemas.openxmlformats.org/officeDocument/2006/relationships/slide" Target="slides/slide79.xml"/><Relationship Id="rId135" Type="http://schemas.openxmlformats.org/officeDocument/2006/relationships/slide" Target="slides/slide80.xml"/><Relationship Id="rId136" Type="http://schemas.openxmlformats.org/officeDocument/2006/relationships/slide" Target="slides/slide81.xml"/><Relationship Id="rId137" Type="http://schemas.openxmlformats.org/officeDocument/2006/relationships/slide" Target="slides/slide82.xml"/><Relationship Id="rId138" Type="http://schemas.openxmlformats.org/officeDocument/2006/relationships/slide" Target="slides/slide83.xml"/><Relationship Id="rId139" Type="http://schemas.openxmlformats.org/officeDocument/2006/relationships/slide" Target="slides/slide84.xml"/><Relationship Id="rId170" Type="http://schemas.openxmlformats.org/officeDocument/2006/relationships/slide" Target="slides/slide115.xml"/><Relationship Id="rId171" Type="http://schemas.openxmlformats.org/officeDocument/2006/relationships/slide" Target="slides/slide116.xml"/><Relationship Id="rId172" Type="http://schemas.openxmlformats.org/officeDocument/2006/relationships/slide" Target="slides/slide117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118.xml"/><Relationship Id="rId174" Type="http://schemas.openxmlformats.org/officeDocument/2006/relationships/slide" Target="slides/slide119.xml"/><Relationship Id="rId175" Type="http://schemas.openxmlformats.org/officeDocument/2006/relationships/slide" Target="slides/slide120.xml"/><Relationship Id="rId176" Type="http://schemas.openxmlformats.org/officeDocument/2006/relationships/slide" Target="slides/slide121.xml"/><Relationship Id="rId177" Type="http://schemas.openxmlformats.org/officeDocument/2006/relationships/slide" Target="slides/slide122.xml"/><Relationship Id="rId178" Type="http://schemas.openxmlformats.org/officeDocument/2006/relationships/slide" Target="slides/slide123.xml"/><Relationship Id="rId179" Type="http://schemas.openxmlformats.org/officeDocument/2006/relationships/slide" Target="slides/slide124.xml"/><Relationship Id="rId70" Type="http://schemas.openxmlformats.org/officeDocument/2006/relationships/slide" Target="slides/slide15.xml"/><Relationship Id="rId71" Type="http://schemas.openxmlformats.org/officeDocument/2006/relationships/slide" Target="slides/slide16.xml"/><Relationship Id="rId72" Type="http://schemas.openxmlformats.org/officeDocument/2006/relationships/slide" Target="slides/slide17.xml"/><Relationship Id="rId73" Type="http://schemas.openxmlformats.org/officeDocument/2006/relationships/slide" Target="slides/slide18.xml"/><Relationship Id="rId74" Type="http://schemas.openxmlformats.org/officeDocument/2006/relationships/slide" Target="slides/slide19.xml"/><Relationship Id="rId75" Type="http://schemas.openxmlformats.org/officeDocument/2006/relationships/slide" Target="slides/slide20.xml"/><Relationship Id="rId76" Type="http://schemas.openxmlformats.org/officeDocument/2006/relationships/slide" Target="slides/slide21.xml"/><Relationship Id="rId77" Type="http://schemas.openxmlformats.org/officeDocument/2006/relationships/slide" Target="slides/slide22.xml"/><Relationship Id="rId78" Type="http://schemas.openxmlformats.org/officeDocument/2006/relationships/slide" Target="slides/slide23.xml"/><Relationship Id="rId7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45.xml"/><Relationship Id="rId101" Type="http://schemas.openxmlformats.org/officeDocument/2006/relationships/slide" Target="slides/slide46.xml"/><Relationship Id="rId102" Type="http://schemas.openxmlformats.org/officeDocument/2006/relationships/slide" Target="slides/slide47.xml"/><Relationship Id="rId103" Type="http://schemas.openxmlformats.org/officeDocument/2006/relationships/slide" Target="slides/slide48.xml"/><Relationship Id="rId104" Type="http://schemas.openxmlformats.org/officeDocument/2006/relationships/slide" Target="slides/slide49.xml"/><Relationship Id="rId105" Type="http://schemas.openxmlformats.org/officeDocument/2006/relationships/slide" Target="slides/slide50.xml"/><Relationship Id="rId106" Type="http://schemas.openxmlformats.org/officeDocument/2006/relationships/slide" Target="slides/slide51.xml"/><Relationship Id="rId107" Type="http://schemas.openxmlformats.org/officeDocument/2006/relationships/slide" Target="slides/slide52.xml"/><Relationship Id="rId108" Type="http://schemas.openxmlformats.org/officeDocument/2006/relationships/slide" Target="slides/slide53.xml"/><Relationship Id="rId109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85.xml"/><Relationship Id="rId141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1EA1F1EB-95CF-453D-9FA2-030ABF6D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6B32943E-92DD-4C3E-8157-5C7BD11B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5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4383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0596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9790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81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8468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6528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269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001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6710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1864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18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0201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2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04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6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70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98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21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98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34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80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4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98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65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89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50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91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38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41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8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22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420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295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163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88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569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897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647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773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256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795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157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915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268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757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81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181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8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045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338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328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974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6557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9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804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2045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7284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11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916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5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1814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5045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6786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0138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3684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5524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824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98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  <a:latin typeface="+mj-lt"/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Florence-Darlington Technical College</a:t>
            </a:r>
            <a:endParaRPr lang="en-US" sz="1600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  <a:latin typeface="+mj-lt"/>
              </a:rPr>
              <a:t>Chapter 2</a:t>
            </a:r>
            <a:endParaRPr lang="en-US" sz="4000" b="1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  <a:latin typeface="+mn-lt"/>
              </a:rPr>
              <a:t>Basic Chemistry</a:t>
            </a:r>
            <a:endParaRPr lang="en-US" sz="3000" b="0" dirty="0">
              <a:solidFill>
                <a:srgbClr val="E44E24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0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3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2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8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2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26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82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4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6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2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8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5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1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09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1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7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4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9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45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0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37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33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1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0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6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4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5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0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0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72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0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00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6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7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5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46" y="6560127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35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8225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95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7170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209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137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0992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789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192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5062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9750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5089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900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91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58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35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6900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830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539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573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0835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86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63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873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90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0412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7290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35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571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55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54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14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789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0053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817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39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51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620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10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77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6066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14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5045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84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46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138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45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24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1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96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749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2764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6138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1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42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43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4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45.jp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46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47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48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51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52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53.jp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54.jp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55.jp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8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9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0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1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2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3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4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6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7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8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9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2.1 Common Elements Making Up the Human Body </a:t>
            </a:r>
            <a:r>
              <a:rPr lang="en-US" sz="900" b="1" dirty="0" smtClean="0">
                <a:latin typeface="Arial" charset="0"/>
              </a:rPr>
              <a:t>(3 </a:t>
            </a:r>
            <a:r>
              <a:rPr lang="en-US" sz="900" b="1" dirty="0">
                <a:latin typeface="Arial" charset="0"/>
              </a:rPr>
              <a:t>of 3).</a:t>
            </a:r>
          </a:p>
        </p:txBody>
      </p:sp>
      <p:pic>
        <p:nvPicPr>
          <p:cNvPr id="3" name="Picture 2" descr="table_02_01_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"/>
          <a:stretch/>
        </p:blipFill>
        <p:spPr>
          <a:xfrm>
            <a:off x="298704" y="813816"/>
            <a:ext cx="8546592" cy="50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Organic Compounds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Proteins</a:t>
            </a:r>
          </a:p>
          <a:p>
            <a:pPr lvl="1"/>
            <a:r>
              <a:rPr lang="en-US" altLang="en-US" smtClean="0"/>
              <a:t>Account for over half of the body’s organic matter</a:t>
            </a:r>
          </a:p>
          <a:p>
            <a:pPr lvl="2"/>
            <a:r>
              <a:rPr lang="en-US" altLang="en-US" smtClean="0">
                <a:sym typeface="Wingdings" pitchFamily="2" charset="2"/>
              </a:rPr>
              <a:t>Provide for construction materials for body tissues</a:t>
            </a:r>
          </a:p>
          <a:p>
            <a:pPr lvl="2"/>
            <a:r>
              <a:rPr lang="en-US" altLang="en-US" smtClean="0">
                <a:sym typeface="Wingdings" pitchFamily="2" charset="2"/>
              </a:rPr>
              <a:t>Play a vital role in cell function</a:t>
            </a:r>
          </a:p>
          <a:p>
            <a:pPr lvl="2"/>
            <a:r>
              <a:rPr lang="en-US" altLang="en-US" smtClean="0"/>
              <a:t>Act as enzymes, hormones, and antibodies</a:t>
            </a:r>
            <a:endParaRPr lang="en-US" altLang="en-US" smtClean="0">
              <a:sym typeface="Wingdings" pitchFamily="2" charset="2"/>
            </a:endParaRPr>
          </a:p>
          <a:p>
            <a:pPr lvl="1"/>
            <a:r>
              <a:rPr lang="en-US" altLang="en-US" smtClean="0">
                <a:sym typeface="Wingdings" pitchFamily="2" charset="2"/>
              </a:rPr>
              <a:t>Contain carbon, oxygen, hydrogen, nitrogen, and sometimes sulfur</a:t>
            </a:r>
            <a:endParaRPr lang="en-US" altLang="en-US" smtClean="0"/>
          </a:p>
          <a:p>
            <a:pPr lvl="1"/>
            <a:r>
              <a:rPr lang="en-US" altLang="en-US" smtClean="0">
                <a:sym typeface="Wingdings" pitchFamily="2" charset="2"/>
              </a:rPr>
              <a:t>Built from amino acids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Proteins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Amino acid structure</a:t>
            </a:r>
          </a:p>
          <a:p>
            <a:pPr lvl="1" eaLnBrk="1" hangingPunct="1"/>
            <a:r>
              <a:rPr lang="en-US" altLang="en-US" smtClean="0"/>
              <a:t>Contain an amine group (NH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Contain an acid group (COOH)</a:t>
            </a:r>
          </a:p>
          <a:p>
            <a:pPr lvl="1" eaLnBrk="1" hangingPunct="1"/>
            <a:r>
              <a:rPr lang="en-US" altLang="en-US" smtClean="0"/>
              <a:t>Vary only by R groups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02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"/>
          <a:stretch/>
        </p:blipFill>
        <p:spPr>
          <a:xfrm>
            <a:off x="298704" y="856488"/>
            <a:ext cx="8546592" cy="49220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2.17 Amino acid structures.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068700" y="3346141"/>
            <a:ext cx="1628411" cy="80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Glycine is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the simplest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amino acid.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40087" y="3346141"/>
            <a:ext cx="1628412" cy="9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Generalized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structure of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all amino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acids.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783197" y="3346142"/>
            <a:ext cx="1783635" cy="1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Aspartic acid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(an acidic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amino acid)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has an acid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group (—COOH)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the R group.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532977" y="3346142"/>
            <a:ext cx="1571970" cy="1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Lysine (a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basic amino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acid)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has an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amine group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(—NH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 in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 group.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155755" y="3346141"/>
            <a:ext cx="1755412" cy="262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(e) Cysteine (a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basic amino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acid)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has a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sulfhydryl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(—SH) group in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R group,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which suggests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that this amino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acid is likely to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participate in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intramolecular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bonding.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38511" y="1741355"/>
            <a:ext cx="637814" cy="4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Amine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group</a:t>
            </a:r>
          </a:p>
        </p:txBody>
      </p:sp>
      <p:sp>
        <p:nvSpPr>
          <p:cNvPr id="3" name="Right Bracket 2"/>
          <p:cNvSpPr/>
          <p:nvPr/>
        </p:nvSpPr>
        <p:spPr bwMode="auto">
          <a:xfrm rot="16200000">
            <a:off x="668339" y="2109786"/>
            <a:ext cx="106362" cy="398466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23900" y="2171700"/>
            <a:ext cx="0" cy="79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ight Bracket 15"/>
          <p:cNvSpPr/>
          <p:nvPr/>
        </p:nvSpPr>
        <p:spPr bwMode="auto">
          <a:xfrm rot="16200000">
            <a:off x="1589880" y="2072480"/>
            <a:ext cx="104775" cy="474663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38300" y="2171700"/>
            <a:ext cx="0" cy="79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422761" y="1741355"/>
            <a:ext cx="574314" cy="4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Acid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269523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Proteins</a:t>
            </a:r>
            <a:endParaRPr lang="en-US" altLang="en-US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Protein structure</a:t>
            </a:r>
          </a:p>
          <a:p>
            <a:pPr lvl="1"/>
            <a:r>
              <a:rPr lang="en-US" altLang="en-US" smtClean="0"/>
              <a:t>Polypeptides contain fewer than 50 amino acids</a:t>
            </a:r>
          </a:p>
          <a:p>
            <a:pPr lvl="1"/>
            <a:r>
              <a:rPr lang="en-US" altLang="en-US" smtClean="0"/>
              <a:t>Large proteins may have 50 to thousands of amino acids</a:t>
            </a:r>
          </a:p>
          <a:p>
            <a:pPr lvl="1"/>
            <a:r>
              <a:rPr lang="en-US" altLang="en-US" smtClean="0"/>
              <a:t>Sequence of amino acids produces a variety of proteins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Proteins</a:t>
            </a:r>
            <a:endParaRPr lang="en-US" altLang="en-US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Structural levels of proteins</a:t>
            </a:r>
          </a:p>
          <a:p>
            <a:pPr lvl="1"/>
            <a:r>
              <a:rPr lang="en-US" altLang="en-US" dirty="0" smtClean="0"/>
              <a:t>Primary structure</a:t>
            </a:r>
          </a:p>
          <a:p>
            <a:pPr lvl="1"/>
            <a:r>
              <a:rPr lang="en-US" altLang="en-US" dirty="0" smtClean="0"/>
              <a:t>Secondary structure</a:t>
            </a:r>
          </a:p>
          <a:p>
            <a:pPr lvl="2"/>
            <a:r>
              <a:rPr lang="en-US" altLang="en-US" dirty="0" smtClean="0"/>
              <a:t>Alpha helix</a:t>
            </a:r>
          </a:p>
          <a:p>
            <a:pPr lvl="2"/>
            <a:r>
              <a:rPr lang="en-US" altLang="en-US" dirty="0" smtClean="0"/>
              <a:t>Beta-pleated sheet</a:t>
            </a:r>
          </a:p>
          <a:p>
            <a:pPr lvl="1"/>
            <a:r>
              <a:rPr lang="en-US" altLang="en-US" dirty="0" smtClean="0"/>
              <a:t>Tertiary structure</a:t>
            </a:r>
          </a:p>
          <a:p>
            <a:pPr lvl="1"/>
            <a:r>
              <a:rPr lang="en-US" altLang="en-US" dirty="0" smtClean="0"/>
              <a:t>Quaternary structure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02_1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4"/>
          <a:stretch/>
        </p:blipFill>
        <p:spPr>
          <a:xfrm>
            <a:off x="298704" y="2115312"/>
            <a:ext cx="8546592" cy="24002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2.18a </a:t>
            </a:r>
            <a:r>
              <a:rPr lang="en-US" sz="900" b="1" dirty="0">
                <a:latin typeface="Arial" charset="0"/>
              </a:rPr>
              <a:t>The four levels of protein structure.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3971" y="3448816"/>
            <a:ext cx="4065754" cy="130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Primary structure.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 protein’s</a:t>
            </a:r>
          </a:p>
          <a:p>
            <a:pPr marL="225425" indent="-225425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primary structure is the unique</a:t>
            </a:r>
          </a:p>
          <a:p>
            <a:pPr marL="225425" indent="-225425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sequence of amino acids in the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polypeptide chain.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8083914" y="3182110"/>
            <a:ext cx="793386" cy="5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Amino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acids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7937854" y="3336577"/>
            <a:ext cx="1234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7734300" y="3003550"/>
            <a:ext cx="200379" cy="3362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7931503" y="2930525"/>
            <a:ext cx="247297" cy="4092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66899" y="2470205"/>
            <a:ext cx="525275" cy="3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Cys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973324" y="2330506"/>
            <a:ext cx="493525" cy="31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Glu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551174" y="2232081"/>
            <a:ext cx="499875" cy="29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Leu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163949" y="2184455"/>
            <a:ext cx="468125" cy="29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Ala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741800" y="2216205"/>
            <a:ext cx="490350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Ala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338700" y="2330506"/>
            <a:ext cx="471300" cy="31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Ala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916549" y="2467031"/>
            <a:ext cx="487175" cy="3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Ala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494400" y="2600381"/>
            <a:ext cx="496700" cy="3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Met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100824" y="2698806"/>
            <a:ext cx="487175" cy="32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Lys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713599" y="2717855"/>
            <a:ext cx="455425" cy="3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Arg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300974" y="2752780"/>
            <a:ext cx="480825" cy="3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His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904224" y="2717855"/>
            <a:ext cx="506225" cy="3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Gly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491599" y="2660705"/>
            <a:ext cx="468125" cy="3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Leu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8091675" y="2600380"/>
            <a:ext cx="464950" cy="29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Aps</a:t>
            </a:r>
          </a:p>
        </p:txBody>
      </p:sp>
    </p:spTree>
    <p:extLst>
      <p:ext uri="{BB962C8B-B14F-4D97-AF65-F5344CB8AC3E}">
        <p14:creationId xmlns:p14="http://schemas.microsoft.com/office/powerpoint/2010/main" val="212931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_02_1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298704" y="548640"/>
            <a:ext cx="8546592" cy="55403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2.18b </a:t>
            </a:r>
            <a:r>
              <a:rPr lang="en-US" sz="900" b="1" dirty="0">
                <a:latin typeface="Arial" charset="0"/>
              </a:rPr>
              <a:t>The four levels of protein structure.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42567" y="5245870"/>
            <a:ext cx="8568600" cy="9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Secondary structure.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Two types of secondary structure are the</a:t>
            </a:r>
          </a:p>
          <a:p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alpha-helix and beta-pleated sheet. Secondary structure is reinforced</a:t>
            </a:r>
          </a:p>
          <a:p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by hydrogen bonds, represented by dashed lines in the figure.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23197" y="527811"/>
            <a:ext cx="2294810" cy="3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900" b="0" dirty="0" smtClean="0">
                <a:solidFill>
                  <a:srgbClr val="000000"/>
                </a:solidFill>
                <a:latin typeface="Arial Black"/>
                <a:cs typeface="Arial Black"/>
              </a:rPr>
              <a:t>Hydrogen bonds</a:t>
            </a:r>
            <a:endParaRPr lang="en-US" sz="19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49807" y="4493034"/>
            <a:ext cx="876640" cy="60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Alpha-</a:t>
            </a:r>
          </a:p>
          <a:p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helix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955031" y="4295475"/>
            <a:ext cx="1885584" cy="4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000000"/>
                </a:solidFill>
                <a:latin typeface="Symbol Std"/>
                <a:cs typeface="Symbol Std"/>
              </a:rPr>
              <a:t>𝛃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-pleated sheet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49575" y="879475"/>
            <a:ext cx="0" cy="15624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174875" y="2438757"/>
            <a:ext cx="771525" cy="12124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946400" y="2441575"/>
            <a:ext cx="409575" cy="476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980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8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"/>
          <a:stretch/>
        </p:blipFill>
        <p:spPr>
          <a:xfrm>
            <a:off x="1527048" y="1164336"/>
            <a:ext cx="6089904" cy="433899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2.18c </a:t>
            </a:r>
            <a:r>
              <a:rPr lang="en-US" sz="900" b="1" dirty="0">
                <a:latin typeface="Arial" charset="0"/>
              </a:rPr>
              <a:t>The four levels of protein structure.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5415" y="3671775"/>
            <a:ext cx="5718870" cy="19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Tertiary structure.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overall three-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dimensional shape of the polypeptide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or protein is called tertiary structure. It is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reinforced by chemical bonds between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the R-groups of amino acids in different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regions of the polypeptide chain.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663861" y="2002421"/>
            <a:ext cx="2111363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Polypeptide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(single subunit)</a:t>
            </a:r>
          </a:p>
        </p:txBody>
      </p:sp>
    </p:spTree>
    <p:extLst>
      <p:ext uri="{BB962C8B-B14F-4D97-AF65-F5344CB8AC3E}">
        <p14:creationId xmlns:p14="http://schemas.microsoft.com/office/powerpoint/2010/main" val="32822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8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/>
        </p:blipFill>
        <p:spPr>
          <a:xfrm>
            <a:off x="1502664" y="1194816"/>
            <a:ext cx="6138672" cy="424501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2.18d </a:t>
            </a:r>
            <a:r>
              <a:rPr lang="en-US" sz="900" b="1" dirty="0">
                <a:latin typeface="Arial" charset="0"/>
              </a:rPr>
              <a:t>The four levels of protein structure.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542004" y="3941999"/>
            <a:ext cx="5894554" cy="16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Quaternary structure.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Some proteins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consist of two or more polypeptide chains.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For example, four polypeptides construct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hemoglobin, the blood protein. Such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proteins have quaternary structure.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07698" y="2143530"/>
            <a:ext cx="2696974" cy="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Complete protein,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with four polypeptide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subunits</a:t>
            </a:r>
          </a:p>
        </p:txBody>
      </p:sp>
    </p:spTree>
    <p:extLst>
      <p:ext uri="{BB962C8B-B14F-4D97-AF65-F5344CB8AC3E}">
        <p14:creationId xmlns:p14="http://schemas.microsoft.com/office/powerpoint/2010/main" val="257401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Proteins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Fibrous (structural) proteins</a:t>
            </a:r>
          </a:p>
          <a:p>
            <a:pPr lvl="1"/>
            <a:r>
              <a:rPr lang="en-US" altLang="en-US" smtClean="0"/>
              <a:t>Appear in body structures</a:t>
            </a:r>
          </a:p>
          <a:p>
            <a:pPr lvl="1"/>
            <a:r>
              <a:rPr lang="en-US" altLang="en-US" smtClean="0"/>
              <a:t>Exhibit secondary, tertiary, or even quaternary structure</a:t>
            </a:r>
          </a:p>
          <a:p>
            <a:pPr lvl="1"/>
            <a:r>
              <a:rPr lang="en-US" altLang="en-US" smtClean="0"/>
              <a:t>Bind structures together and exist in body tissues</a:t>
            </a:r>
          </a:p>
          <a:p>
            <a:pPr lvl="1"/>
            <a:r>
              <a:rPr lang="en-US" altLang="en-US" smtClean="0"/>
              <a:t>Stable proteins</a:t>
            </a:r>
          </a:p>
          <a:p>
            <a:pPr lvl="1"/>
            <a:r>
              <a:rPr lang="en-US" altLang="en-US" smtClean="0"/>
              <a:t>Examples include collagen and keratin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Composition of Matter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Atoms</a:t>
            </a:r>
          </a:p>
          <a:p>
            <a:pPr lvl="1"/>
            <a:r>
              <a:rPr lang="en-US" altLang="en-US" smtClean="0"/>
              <a:t>Building blocks of elements</a:t>
            </a:r>
          </a:p>
          <a:p>
            <a:pPr lvl="1"/>
            <a:r>
              <a:rPr lang="en-US" altLang="en-US" smtClean="0"/>
              <a:t>Atoms of elements differ from one another</a:t>
            </a:r>
          </a:p>
          <a:p>
            <a:pPr lvl="1"/>
            <a:r>
              <a:rPr lang="en-US" altLang="en-US" smtClean="0"/>
              <a:t>Atomic symbol is chemical shorthand for each element</a:t>
            </a:r>
          </a:p>
          <a:p>
            <a:pPr lvl="1"/>
            <a:r>
              <a:rPr lang="en-US" altLang="en-US" smtClean="0"/>
              <a:t>Indivisible (“incapable of being divided”)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9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8"/>
          <a:stretch/>
        </p:blipFill>
        <p:spPr>
          <a:xfrm>
            <a:off x="2712720" y="725424"/>
            <a:ext cx="3718560" cy="520124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2.19a </a:t>
            </a:r>
            <a:r>
              <a:rPr lang="en-US" sz="900" b="1" dirty="0">
                <a:latin typeface="Arial" charset="0"/>
              </a:rPr>
              <a:t>General structure of (a) a fibrous protein and (b) a globular protein.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741451" y="5042666"/>
            <a:ext cx="3820215" cy="10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Triple helix of collagen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 fibrous or structural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protein).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02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Proteins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Globular (functional) proteins</a:t>
            </a:r>
          </a:p>
          <a:p>
            <a:pPr lvl="1"/>
            <a:r>
              <a:rPr lang="en-US" altLang="en-US" smtClean="0"/>
              <a:t>Function as antibodies, hormones, or enzymes</a:t>
            </a:r>
          </a:p>
          <a:p>
            <a:pPr lvl="1"/>
            <a:r>
              <a:rPr lang="en-US" altLang="en-US" smtClean="0"/>
              <a:t>Exhibit at least tertiary structure</a:t>
            </a:r>
          </a:p>
          <a:p>
            <a:pPr lvl="1"/>
            <a:r>
              <a:rPr lang="en-US" altLang="en-US" smtClean="0"/>
              <a:t>Can be denatured and no longer perform physiological roles</a:t>
            </a:r>
          </a:p>
          <a:p>
            <a:pPr lvl="1"/>
            <a:r>
              <a:rPr lang="en-US" altLang="en-US" smtClean="0"/>
              <a:t>Active sites “fit” and interact chemically with other molecules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02_19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1691640" y="615696"/>
            <a:ext cx="5760720" cy="542386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2.19b </a:t>
            </a:r>
            <a:r>
              <a:rPr lang="en-US" sz="900" b="1" dirty="0">
                <a:latin typeface="Arial" charset="0"/>
              </a:rPr>
              <a:t>General structure of (a) a fibrous protein and (b) a globular protein.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662785" y="586710"/>
            <a:ext cx="1588540" cy="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Heme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group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39564" y="4859227"/>
            <a:ext cx="5901602" cy="139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Hemoglobin molecule composed of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the protein globin and attached </a:t>
            </a:r>
            <a:r>
              <a:rPr lang="en-US" sz="20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heme</a:t>
            </a:r>
            <a:endParaRPr lang="en-US" sz="200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groups. (Globin is a globular or</a:t>
            </a:r>
          </a:p>
          <a:p>
            <a:r>
              <a:rPr lang="en-US" sz="20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10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functional protein.)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540165" y="2184802"/>
            <a:ext cx="975060" cy="6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Globin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50167" y="905934"/>
            <a:ext cx="0" cy="169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978150" y="1071034"/>
            <a:ext cx="472017" cy="11355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336947" y="2344914"/>
            <a:ext cx="1559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5264150" y="2022475"/>
            <a:ext cx="1072798" cy="3224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495925" y="2344914"/>
            <a:ext cx="836789" cy="709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558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7823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2.6 Representative Classes of Functional Proteins.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3" name="Picture 2" descr="table_02_06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298704" y="1130808"/>
            <a:ext cx="8546592" cy="44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Enzymes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Act as biological catalysts</a:t>
            </a:r>
          </a:p>
          <a:p>
            <a:r>
              <a:rPr lang="en-US" altLang="en-US" smtClean="0"/>
              <a:t>Increase the rate of chemical reactions</a:t>
            </a:r>
          </a:p>
          <a:p>
            <a:r>
              <a:rPr lang="en-US" altLang="en-US" smtClean="0"/>
              <a:t>Bind to substrates at an active site to catalyze reactions</a:t>
            </a:r>
          </a:p>
          <a:p>
            <a:r>
              <a:rPr lang="en-US" altLang="en-US" smtClean="0"/>
              <a:t>Recognize enzymes by their –ase suffix</a:t>
            </a:r>
          </a:p>
          <a:p>
            <a:pPr lvl="1"/>
            <a:r>
              <a:rPr lang="en-US" altLang="en-US" smtClean="0"/>
              <a:t>Hydrolase</a:t>
            </a:r>
          </a:p>
          <a:p>
            <a:pPr lvl="1"/>
            <a:r>
              <a:rPr lang="en-US" altLang="en-US" smtClean="0"/>
              <a:t>Oxidase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02_2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"/>
          <a:stretch/>
        </p:blipFill>
        <p:spPr>
          <a:xfrm>
            <a:off x="298704" y="1371600"/>
            <a:ext cx="8546592" cy="3898900"/>
          </a:xfrm>
          <a:prstGeom prst="rect">
            <a:avLst/>
          </a:prstGeom>
        </p:spPr>
      </p:pic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061601" y="4642365"/>
            <a:ext cx="1823815" cy="7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The enzyme</a:t>
            </a:r>
          </a:p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releases the product</a:t>
            </a:r>
          </a:p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of the reaction.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2.20 A simplified view of enzyme action.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36922" y="1699029"/>
            <a:ext cx="1546913" cy="50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Substrates (S)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e.g., amino acids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068965" y="4641302"/>
            <a:ext cx="219455" cy="222475"/>
            <a:chOff x="4724400" y="1317782"/>
            <a:chExt cx="219455" cy="222475"/>
          </a:xfrm>
        </p:grpSpPr>
        <p:sp>
          <p:nvSpPr>
            <p:cNvPr id="25" name="Oval 24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4726562" y="13177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4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817935" y="4437754"/>
            <a:ext cx="1856621" cy="9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The E-S complex</a:t>
            </a:r>
          </a:p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undergoes internal</a:t>
            </a:r>
          </a:p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rearrangements that</a:t>
            </a:r>
          </a:p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form the product.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25299" y="4436692"/>
            <a:ext cx="219455" cy="222475"/>
            <a:chOff x="4724400" y="1317782"/>
            <a:chExt cx="219455" cy="222475"/>
          </a:xfrm>
        </p:grpSpPr>
        <p:sp>
          <p:nvSpPr>
            <p:cNvPr id="31" name="Oval 30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726562" y="13177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136826" y="4437754"/>
            <a:ext cx="2477510" cy="71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Substrates bind at active</a:t>
            </a:r>
          </a:p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site, temporarily forming an</a:t>
            </a:r>
          </a:p>
          <a:p>
            <a:pPr marL="0" lvl="1" indent="0">
              <a:tabLst>
                <a:tab pos="28733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enzyme-substrate complex.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44190" y="4436692"/>
            <a:ext cx="219455" cy="222475"/>
            <a:chOff x="4724400" y="1317782"/>
            <a:chExt cx="219455" cy="222475"/>
          </a:xfrm>
        </p:grpSpPr>
        <p:sp>
          <p:nvSpPr>
            <p:cNvPr id="36" name="Oval 35"/>
            <p:cNvSpPr/>
            <p:nvPr/>
          </p:nvSpPr>
          <p:spPr bwMode="auto">
            <a:xfrm>
              <a:off x="4724400" y="1320802"/>
              <a:ext cx="219455" cy="219455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4726562" y="1317782"/>
              <a:ext cx="209504" cy="20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561811" y="1367417"/>
            <a:ext cx="1299967" cy="50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Product (P)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e.g., dipeptide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8056759" y="1845784"/>
            <a:ext cx="731642" cy="4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Peptide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bond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7858125" y="1962150"/>
            <a:ext cx="165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762875" y="1958975"/>
            <a:ext cx="95250" cy="387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288283" y="1718784"/>
            <a:ext cx="845941" cy="4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Water is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released.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472434" y="2191859"/>
            <a:ext cx="382392" cy="2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243708" y="1608009"/>
            <a:ext cx="903092" cy="8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Energy is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absorbed;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bond is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formed.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1109504" y="2911176"/>
            <a:ext cx="950716" cy="2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Active site</a:t>
            </a:r>
          </a:p>
        </p:txBody>
      </p:sp>
      <p:pic>
        <p:nvPicPr>
          <p:cNvPr id="13" name="Picture 12" descr="2-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4" y="3094464"/>
            <a:ext cx="1036355" cy="664486"/>
          </a:xfrm>
          <a:prstGeom prst="rect">
            <a:avLst/>
          </a:prstGeom>
        </p:spPr>
      </p:pic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46278" y="4392842"/>
            <a:ext cx="1148275" cy="2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Enzyme (E)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565333" y="4392842"/>
            <a:ext cx="1148275" cy="2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Enzyme (E)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527667" y="3913064"/>
            <a:ext cx="1839723" cy="44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Enzyme-substrate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complex (E-S)</a:t>
            </a:r>
          </a:p>
        </p:txBody>
      </p:sp>
    </p:spTree>
    <p:extLst>
      <p:ext uri="{BB962C8B-B14F-4D97-AF65-F5344CB8AC3E}">
        <p14:creationId xmlns:p14="http://schemas.microsoft.com/office/powerpoint/2010/main" val="240007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Organic Compounds</a:t>
            </a:r>
            <a:endParaRPr lang="en-US" altLang="en-US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Nucleic acids</a:t>
            </a:r>
          </a:p>
          <a:p>
            <a:pPr lvl="1"/>
            <a:r>
              <a:rPr lang="en-US" altLang="en-US" dirty="0" smtClean="0"/>
              <a:t>Make up genes</a:t>
            </a:r>
          </a:p>
          <a:p>
            <a:pPr lvl="1"/>
            <a:r>
              <a:rPr lang="en-US" altLang="en-US" dirty="0" smtClean="0"/>
              <a:t>Composed of carbon, oxygen, hydrogen, nitrogen, and phosphorus atoms</a:t>
            </a:r>
          </a:p>
          <a:p>
            <a:pPr lvl="1"/>
            <a:r>
              <a:rPr lang="en-US" altLang="en-US" dirty="0" smtClean="0"/>
              <a:t>Largest biological molecules in the body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Nucleic Acids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" charset="2"/>
              </a:rPr>
              <a:t>Built from nucleotides containing three parts: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A nitrogenous base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A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Adenine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G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Guanine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C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Cytosine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T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Thymine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U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Uracil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Pentose (five-carbon) sugar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A phosphate group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2_2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/>
        </p:blipFill>
        <p:spPr>
          <a:xfrm>
            <a:off x="2081784" y="1557528"/>
            <a:ext cx="4980432" cy="355775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2.21a </a:t>
            </a:r>
            <a:r>
              <a:rPr lang="en-US" sz="900" b="1" dirty="0">
                <a:latin typeface="Arial" charset="0"/>
              </a:rPr>
              <a:t>Structure of DNA. 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17743" y="4384373"/>
            <a:ext cx="3950037" cy="8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Adenine nucleotide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(Chemical structure)</a:t>
            </a:r>
          </a:p>
        </p:txBody>
      </p:sp>
      <p:sp>
        <p:nvSpPr>
          <p:cNvPr id="3" name="Right Bracket 2"/>
          <p:cNvSpPr/>
          <p:nvPr/>
        </p:nvSpPr>
        <p:spPr bwMode="auto">
          <a:xfrm rot="16200000">
            <a:off x="3058937" y="2034470"/>
            <a:ext cx="127001" cy="95179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063412" y="1887415"/>
            <a:ext cx="1657687" cy="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Phosphate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056382" y="1891644"/>
            <a:ext cx="1865119" cy="41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Adenine (A)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371868" y="1520870"/>
            <a:ext cx="1894399" cy="78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Deoxyribose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sugar</a:t>
            </a:r>
          </a:p>
        </p:txBody>
      </p:sp>
      <p:sp>
        <p:nvSpPr>
          <p:cNvPr id="34" name="Right Bracket 33"/>
          <p:cNvSpPr/>
          <p:nvPr/>
        </p:nvSpPr>
        <p:spPr bwMode="auto">
          <a:xfrm rot="16200000">
            <a:off x="4189237" y="2034470"/>
            <a:ext cx="127001" cy="95179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Right Bracket 34"/>
          <p:cNvSpPr/>
          <p:nvPr/>
        </p:nvSpPr>
        <p:spPr bwMode="auto">
          <a:xfrm rot="16200000">
            <a:off x="5897387" y="1473552"/>
            <a:ext cx="127001" cy="207362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 flipV="1">
            <a:off x="3119966" y="2311400"/>
            <a:ext cx="2471" cy="1269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4246033" y="2311400"/>
            <a:ext cx="2471" cy="1269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5956300" y="2311400"/>
            <a:ext cx="2471" cy="1269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734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Nucleic Acids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Deoxyribonucleic acid (DNA)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The genetic material found within the cell’s nucleus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Provides instructions for every protein in the body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ym typeface="Wingdings" pitchFamily="2" charset="2"/>
              </a:rPr>
              <a:t>Organized by complimentary bases to form a double-stranded helix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Contains the sugar </a:t>
            </a:r>
            <a:r>
              <a:rPr lang="en-US" altLang="en-US" i="1" dirty="0" err="1" smtClean="0">
                <a:sym typeface="Wingdings" pitchFamily="2" charset="2"/>
              </a:rPr>
              <a:t>deoxyribose</a:t>
            </a:r>
            <a:r>
              <a:rPr lang="en-US" altLang="en-US" dirty="0" smtClean="0">
                <a:sym typeface="Wingdings" pitchFamily="2" charset="2"/>
              </a:rPr>
              <a:t> and the bases </a:t>
            </a:r>
            <a:r>
              <a:rPr lang="en-US" altLang="en-US" i="1" dirty="0" smtClean="0">
                <a:sym typeface="Wingdings" pitchFamily="2" charset="2"/>
              </a:rPr>
              <a:t>adenin</a:t>
            </a:r>
            <a:r>
              <a:rPr lang="en-US" altLang="en-US" dirty="0" smtClean="0">
                <a:sym typeface="Wingdings" pitchFamily="2" charset="2"/>
              </a:rPr>
              <a:t>e,</a:t>
            </a:r>
            <a:r>
              <a:rPr lang="en-US" altLang="en-US" i="1" dirty="0" smtClean="0">
                <a:sym typeface="Wingdings" pitchFamily="2" charset="2"/>
              </a:rPr>
              <a:t> thymine</a:t>
            </a:r>
            <a:r>
              <a:rPr lang="en-US" altLang="en-US" dirty="0" smtClean="0">
                <a:sym typeface="Wingdings" pitchFamily="2" charset="2"/>
              </a:rPr>
              <a:t>, </a:t>
            </a:r>
            <a:r>
              <a:rPr lang="en-US" altLang="en-US" i="1" dirty="0" smtClean="0">
                <a:sym typeface="Wingdings" pitchFamily="2" charset="2"/>
              </a:rPr>
              <a:t>cytosine</a:t>
            </a:r>
            <a:r>
              <a:rPr lang="en-US" altLang="en-US" dirty="0" smtClean="0">
                <a:sym typeface="Wingdings" pitchFamily="2" charset="2"/>
              </a:rPr>
              <a:t>, and </a:t>
            </a:r>
            <a:r>
              <a:rPr lang="en-US" altLang="en-US" i="1" dirty="0" smtClean="0">
                <a:sym typeface="Wingdings" pitchFamily="2" charset="2"/>
              </a:rPr>
              <a:t>guanine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Replicates before cell division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Subatomic Particles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Nucleus</a:t>
            </a:r>
          </a:p>
          <a:p>
            <a:pPr lvl="1" eaLnBrk="1" hangingPunct="1"/>
            <a:r>
              <a:rPr lang="en-US" altLang="en-US" smtClean="0"/>
              <a:t>Protons (p</a:t>
            </a:r>
            <a:r>
              <a:rPr lang="en-US" altLang="en-US" baseline="30000" smtClean="0"/>
              <a:t>+</a:t>
            </a:r>
            <a:r>
              <a:rPr lang="en-US" altLang="en-US" smtClean="0"/>
              <a:t>) are positively charged</a:t>
            </a:r>
          </a:p>
          <a:p>
            <a:pPr lvl="1" eaLnBrk="1" hangingPunct="1"/>
            <a:r>
              <a:rPr lang="en-US" altLang="en-US" smtClean="0"/>
              <a:t>Neutrons (n</a:t>
            </a:r>
            <a:r>
              <a:rPr lang="en-US" altLang="en-US" baseline="30000" smtClean="0"/>
              <a:t>0</a:t>
            </a:r>
            <a:r>
              <a:rPr lang="en-US" altLang="en-US" smtClean="0"/>
              <a:t>) are uncharged or neutral</a:t>
            </a:r>
          </a:p>
          <a:p>
            <a:pPr eaLnBrk="1" hangingPunct="1"/>
            <a:r>
              <a:rPr lang="en-US" altLang="en-US" smtClean="0"/>
              <a:t>Orbiting the nucleus</a:t>
            </a:r>
          </a:p>
          <a:p>
            <a:pPr lvl="1" eaLnBrk="1" hangingPunct="1"/>
            <a:r>
              <a:rPr lang="en-US" altLang="en-US" smtClean="0"/>
              <a:t>Electrons (e</a:t>
            </a:r>
            <a:r>
              <a:rPr lang="en-US" altLang="en-US" baseline="30000" smtClean="0"/>
              <a:t>–</a:t>
            </a:r>
            <a:r>
              <a:rPr lang="en-US" altLang="en-US" smtClean="0"/>
              <a:t>) are negatively charged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2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1"/>
          <a:stretch/>
        </p:blipFill>
        <p:spPr>
          <a:xfrm>
            <a:off x="2651760" y="2395728"/>
            <a:ext cx="3840480" cy="182349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2.21b </a:t>
            </a:r>
            <a:r>
              <a:rPr lang="en-US" sz="900" b="1" dirty="0">
                <a:latin typeface="Arial" charset="0"/>
              </a:rPr>
              <a:t>Structure of DNA. 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694184" y="3190573"/>
            <a:ext cx="3938043" cy="123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Adenine nucleotide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(Diagrammatic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representation)</a:t>
            </a:r>
          </a:p>
        </p:txBody>
      </p:sp>
    </p:spTree>
    <p:extLst>
      <p:ext uri="{BB962C8B-B14F-4D97-AF65-F5344CB8AC3E}">
        <p14:creationId xmlns:p14="http://schemas.microsoft.com/office/powerpoint/2010/main" val="184042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21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/>
        </p:blipFill>
        <p:spPr>
          <a:xfrm>
            <a:off x="2042160" y="179496"/>
            <a:ext cx="5059680" cy="63962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2.21c </a:t>
            </a:r>
            <a:r>
              <a:rPr lang="en-US" sz="900" b="1" dirty="0">
                <a:latin typeface="Arial" charset="0"/>
              </a:rPr>
              <a:t>Structure of DNA. 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2061301" y="5964828"/>
            <a:ext cx="5255313" cy="75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Computer-generated image of</a:t>
            </a:r>
          </a:p>
          <a:p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1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a DNA molecule</a:t>
            </a:r>
          </a:p>
        </p:txBody>
      </p:sp>
    </p:spTree>
    <p:extLst>
      <p:ext uri="{BB962C8B-B14F-4D97-AF65-F5344CB8AC3E}">
        <p14:creationId xmlns:p14="http://schemas.microsoft.com/office/powerpoint/2010/main" val="223038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02_21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"/>
          <a:stretch/>
        </p:blipFill>
        <p:spPr>
          <a:xfrm>
            <a:off x="1338072" y="137160"/>
            <a:ext cx="6467856" cy="63610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2.21d </a:t>
            </a:r>
            <a:r>
              <a:rPr lang="en-US" sz="900" b="1" dirty="0">
                <a:latin typeface="Arial" charset="0"/>
              </a:rPr>
              <a:t>Structure of DNA. 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438315" y="102003"/>
            <a:ext cx="1403685" cy="63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Hydrogen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bond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4092222" y="287517"/>
            <a:ext cx="2829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797300" y="284342"/>
            <a:ext cx="294923" cy="6872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501940" y="2327678"/>
            <a:ext cx="784559" cy="3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133765" y="2721378"/>
            <a:ext cx="1063960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Thymine (T)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133764" y="3140478"/>
            <a:ext cx="1543385" cy="3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Adenine (A)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133764" y="3553228"/>
            <a:ext cx="1613235" cy="35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Cytosine (C)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133764" y="3969153"/>
            <a:ext cx="1575135" cy="40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Guanine (G)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022600" y="1912058"/>
            <a:ext cx="1735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3196166" y="1908883"/>
            <a:ext cx="261409" cy="6215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2803525" y="2588333"/>
            <a:ext cx="160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964391" y="2585158"/>
            <a:ext cx="197909" cy="1516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358565" y="1708553"/>
            <a:ext cx="1689435" cy="72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err="1" smtClean="0">
                <a:solidFill>
                  <a:srgbClr val="000000"/>
                </a:solidFill>
                <a:latin typeface="Arial"/>
                <a:cs typeface="Arial"/>
              </a:rPr>
              <a:t>Deoxyribose</a:t>
            </a:r>
            <a:endParaRPr lang="en-US" sz="2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sugar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358565" y="2394353"/>
            <a:ext cx="1410035" cy="3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Phosphate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372676" y="6196243"/>
            <a:ext cx="4602674" cy="3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Diagram of a DNA molecule</a:t>
            </a:r>
          </a:p>
        </p:txBody>
      </p:sp>
    </p:spTree>
    <p:extLst>
      <p:ext uri="{BB962C8B-B14F-4D97-AF65-F5344CB8AC3E}">
        <p14:creationId xmlns:p14="http://schemas.microsoft.com/office/powerpoint/2010/main" val="264036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Nucleic Acids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Ribonucleic acid (RNA)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Carries out DNA’s instructions for protein synthesis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Created from a template of DNA</a:t>
            </a:r>
            <a:endParaRPr lang="en-US" altLang="en-US" dirty="0" smtClean="0"/>
          </a:p>
          <a:p>
            <a:pPr lvl="1"/>
            <a:r>
              <a:rPr lang="en-US" altLang="en-US" dirty="0" smtClean="0">
                <a:sym typeface="Wingdings" pitchFamily="2" charset="2"/>
              </a:rPr>
              <a:t>Organized by complementary bases to form a single-stranded helix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Contains the sugar </a:t>
            </a:r>
            <a:r>
              <a:rPr lang="en-US" altLang="en-US" i="1" dirty="0" smtClean="0">
                <a:sym typeface="Wingdings" pitchFamily="2" charset="2"/>
              </a:rPr>
              <a:t>ribose</a:t>
            </a:r>
            <a:r>
              <a:rPr lang="en-US" altLang="en-US" dirty="0" smtClean="0">
                <a:sym typeface="Wingdings" pitchFamily="2" charset="2"/>
              </a:rPr>
              <a:t> and the bases </a:t>
            </a:r>
            <a:r>
              <a:rPr lang="en-US" altLang="en-US" i="1" dirty="0" smtClean="0">
                <a:sym typeface="Wingdings" pitchFamily="2" charset="2"/>
              </a:rPr>
              <a:t>adenine</a:t>
            </a:r>
            <a:r>
              <a:rPr lang="en-US" altLang="en-US" dirty="0" smtClean="0">
                <a:sym typeface="Wingdings" pitchFamily="2" charset="2"/>
              </a:rPr>
              <a:t>, </a:t>
            </a:r>
            <a:r>
              <a:rPr lang="en-US" altLang="en-US" i="1" dirty="0" smtClean="0">
                <a:sym typeface="Wingdings" pitchFamily="2" charset="2"/>
              </a:rPr>
              <a:t>uracil</a:t>
            </a:r>
            <a:r>
              <a:rPr lang="en-US" altLang="en-US" dirty="0" smtClean="0">
                <a:sym typeface="Wingdings" pitchFamily="2" charset="2"/>
              </a:rPr>
              <a:t>, </a:t>
            </a:r>
            <a:r>
              <a:rPr lang="en-US" altLang="en-US" i="1" dirty="0" smtClean="0">
                <a:sym typeface="Wingdings" pitchFamily="2" charset="2"/>
              </a:rPr>
              <a:t>cytosine</a:t>
            </a:r>
            <a:r>
              <a:rPr lang="en-US" altLang="en-US" dirty="0" smtClean="0">
                <a:sym typeface="Wingdings" pitchFamily="2" charset="2"/>
              </a:rPr>
              <a:t>, and </a:t>
            </a:r>
            <a:r>
              <a:rPr lang="en-US" altLang="en-US" i="1" dirty="0" smtClean="0">
                <a:sym typeface="Wingdings" pitchFamily="2" charset="2"/>
              </a:rPr>
              <a:t>guanine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Three varieties are messenger, transfer, and ribosomal RNA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Nucleic Acids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Adenosine triphosphate (ATP)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Composed of a nucleotide built from ribose sugar, adenine base, and three phosphate groups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Chemical energy used by all cells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Energy is released by breaking high-energy phosphate bond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ATP is replenished by oxidation of food fuels</a:t>
            </a:r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2_2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"/>
          <a:stretch/>
        </p:blipFill>
        <p:spPr>
          <a:xfrm>
            <a:off x="298704" y="542544"/>
            <a:ext cx="8546592" cy="556756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2.22 ATP—structure and hydrolysis.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44332" y="3195511"/>
            <a:ext cx="3310448" cy="2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Adenosine triphosphate (ATP)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983812" y="535567"/>
            <a:ext cx="753163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Adenine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44332" y="5897788"/>
            <a:ext cx="2160390" cy="2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Hydrolysis of ATP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774825" y="1063625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057275" y="1060450"/>
            <a:ext cx="714375" cy="1031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689100" y="1060450"/>
            <a:ext cx="85725" cy="1028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920187" y="951492"/>
            <a:ext cx="645213" cy="6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High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energy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bonds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22301" y="2589792"/>
            <a:ext cx="1038224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Phosphates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961713" y="2300867"/>
            <a:ext cx="642038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Ribose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359977" y="5397198"/>
            <a:ext cx="373573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ATP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89536" y="20087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34061" y="20087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072236" y="20087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89486" y="49170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80011" y="49170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161011" y="49170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334827" y="4482798"/>
            <a:ext cx="373573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882111" y="49170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266286" y="4917067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833426" y="5301948"/>
            <a:ext cx="2075373" cy="4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Adenosine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diphosphate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(ADP)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133186" y="4894842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910002" y="4933648"/>
            <a:ext cx="786324" cy="24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58904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Nucleic Acids</a:t>
            </a:r>
            <a:endParaRPr lang="en-US" altLang="en-US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ADP (adenosine diphosphate) accumulates as ATP is used for energy</a:t>
            </a:r>
          </a:p>
          <a:p>
            <a:r>
              <a:rPr lang="en-US" altLang="en-US" smtClean="0"/>
              <a:t>Three examples of how ATP drives cellular work are shown next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2_2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2447544" y="179496"/>
            <a:ext cx="4248912" cy="64033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59369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2.23 Three examples of how ATP drives cellular work.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475109" y="1375181"/>
            <a:ext cx="4114779" cy="7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Chemical work.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ATP provides the energy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needed to drive energy-absorbing chemical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reactions.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608811" y="637172"/>
            <a:ext cx="373573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ATP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318622" y="3283004"/>
            <a:ext cx="202828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139515" y="2414820"/>
            <a:ext cx="521384" cy="24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Solute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331675" y="867536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777109" y="249471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889043" y="262173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400" baseline="-25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129408" y="732074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1500" baseline="-25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556973" y="727841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lang="en-US" sz="1500" baseline="-25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 rot="20877294">
            <a:off x="4104939" y="774408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lang="en-US" sz="1500" baseline="-25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 rot="1804501">
            <a:off x="3474174" y="427274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lang="en-US" sz="1500" baseline="-25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209967" y="539100"/>
            <a:ext cx="432134" cy="1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ADP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216317" y="2961625"/>
            <a:ext cx="432134" cy="2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ADP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605636" y="3046997"/>
            <a:ext cx="373573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ATP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605636" y="5181655"/>
            <a:ext cx="373573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ATP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332734" y="5399672"/>
            <a:ext cx="202828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230429" y="5078293"/>
            <a:ext cx="432134" cy="1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ADP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365998" y="3657308"/>
            <a:ext cx="166139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400" baseline="-25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34424" y="3723273"/>
            <a:ext cx="202828" cy="2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1400" baseline="-250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635500" y="2523069"/>
            <a:ext cx="1820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4051301" y="3776136"/>
            <a:ext cx="761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127500" y="3506261"/>
            <a:ext cx="41275" cy="269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263214" y="3665770"/>
            <a:ext cx="794435" cy="3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282264" y="5456470"/>
            <a:ext cx="1238936" cy="3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Relaxed smooth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 cell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593539" y="5456470"/>
            <a:ext cx="1473886" cy="3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Contracted smooth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muscle cell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475109" y="4226331"/>
            <a:ext cx="4114779" cy="7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Transport work.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ATP drives the transport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 certain solutes (amino acids, for example)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across cell membranes.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475109" y="5978931"/>
            <a:ext cx="4268591" cy="7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Mechanical work.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ATP activates contractile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proteins in muscle cells so that the cells can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shorten and perform mechanical work.</a:t>
            </a:r>
          </a:p>
        </p:txBody>
      </p:sp>
    </p:spTree>
    <p:extLst>
      <p:ext uri="{BB962C8B-B14F-4D97-AF65-F5344CB8AC3E}">
        <p14:creationId xmlns:p14="http://schemas.microsoft.com/office/powerpoint/2010/main" val="211902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Subatomic Particles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Atoms are electrically neutral</a:t>
            </a:r>
          </a:p>
          <a:p>
            <a:pPr lvl="1"/>
            <a:r>
              <a:rPr lang="en-US" altLang="en-US" smtClean="0"/>
              <a:t>Number of protons equals numbers of electrons in an atom </a:t>
            </a:r>
          </a:p>
          <a:p>
            <a:pPr lvl="1"/>
            <a:r>
              <a:rPr lang="en-US" altLang="en-US" smtClean="0"/>
              <a:t>Positive and negative charges cancel each other out</a:t>
            </a:r>
          </a:p>
          <a:p>
            <a:r>
              <a:rPr lang="en-US" altLang="en-US" smtClean="0"/>
              <a:t>Ions are atoms that have lost or gained electrons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2.2 Subatomic Particles.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2" name="Picture 1" descr="table_02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9"/>
          <a:stretch/>
        </p:blipFill>
        <p:spPr>
          <a:xfrm>
            <a:off x="298704" y="2286000"/>
            <a:ext cx="8546592" cy="21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Subatomic Particles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Planetary model </a:t>
            </a:r>
          </a:p>
          <a:p>
            <a:pPr lvl="1"/>
            <a:r>
              <a:rPr lang="en-US" altLang="en-US" smtClean="0"/>
              <a:t>Portrays the atom as a miniature solar system</a:t>
            </a:r>
          </a:p>
          <a:p>
            <a:pPr lvl="1"/>
            <a:r>
              <a:rPr lang="en-US" altLang="en-US" smtClean="0"/>
              <a:t>Protons and neutrons are in the nucleus</a:t>
            </a:r>
          </a:p>
          <a:p>
            <a:pPr lvl="1"/>
            <a:r>
              <a:rPr lang="en-US" altLang="en-US" smtClean="0"/>
              <a:t>Electrons are in orbitals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02_0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2663952" y="137160"/>
            <a:ext cx="3816096" cy="64245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2.1a </a:t>
            </a:r>
            <a:r>
              <a:rPr lang="en-US" sz="900" b="1" dirty="0">
                <a:latin typeface="Arial" charset="0"/>
              </a:rPr>
              <a:t>The structure of an atom.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396560" y="450493"/>
            <a:ext cx="1080190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Nucleus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ight Bracket 2"/>
          <p:cNvSpPr/>
          <p:nvPr/>
        </p:nvSpPr>
        <p:spPr bwMode="auto">
          <a:xfrm rot="16200000">
            <a:off x="3876499" y="563912"/>
            <a:ext cx="161925" cy="70203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1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963812" y="755650"/>
            <a:ext cx="0" cy="783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3007789" y="2940753"/>
            <a:ext cx="2017183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Helium atom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100577" y="3503789"/>
            <a:ext cx="2157223" cy="10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2 protons (p</a:t>
            </a:r>
            <a:r>
              <a:rPr lang="en-US" sz="21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2 neutrons (n</a:t>
            </a:r>
            <a:r>
              <a:rPr lang="en-US" sz="21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2 electrons (e</a:t>
            </a:r>
            <a:r>
              <a:rPr lang="en-US" sz="21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2914646" y="4651021"/>
            <a:ext cx="2906183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Planetary model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706510" y="5375622"/>
            <a:ext cx="895350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3182422" y="5784140"/>
            <a:ext cx="1004343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Proton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182422" y="6158790"/>
            <a:ext cx="107348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Neutron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5131876" y="5777084"/>
            <a:ext cx="110523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Electron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78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Subatomic Particles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Orbital model</a:t>
            </a:r>
          </a:p>
          <a:p>
            <a:pPr lvl="1"/>
            <a:r>
              <a:rPr lang="en-US" altLang="en-US" smtClean="0"/>
              <a:t>More modern</a:t>
            </a:r>
          </a:p>
          <a:p>
            <a:pPr lvl="1"/>
            <a:r>
              <a:rPr lang="en-US" altLang="en-US" smtClean="0"/>
              <a:t>Predicts chemical behavior of atoms</a:t>
            </a:r>
          </a:p>
          <a:p>
            <a:pPr lvl="1"/>
            <a:r>
              <a:rPr lang="en-US" altLang="en-US" smtClean="0"/>
              <a:t>Electrons are depicted by an electron cloud, a haze of negative charge, outside the nucleus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2410968" y="137160"/>
            <a:ext cx="4322064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2.1b </a:t>
            </a:r>
            <a:r>
              <a:rPr lang="en-US" sz="900" b="1" dirty="0">
                <a:latin typeface="Arial" charset="0"/>
              </a:rPr>
              <a:t>The structure of an atom.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3294609" y="668158"/>
            <a:ext cx="1004343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Nucleus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475921" y="959556"/>
            <a:ext cx="673100" cy="231774"/>
            <a:chOff x="2359025" y="958850"/>
            <a:chExt cx="673100" cy="231774"/>
          </a:xfrm>
        </p:grpSpPr>
        <p:sp>
          <p:nvSpPr>
            <p:cNvPr id="80" name="Right Bracket 79"/>
            <p:cNvSpPr/>
            <p:nvPr/>
          </p:nvSpPr>
          <p:spPr bwMode="auto">
            <a:xfrm rot="16200000">
              <a:off x="2614612" y="773112"/>
              <a:ext cx="161925" cy="673100"/>
            </a:xfrm>
            <a:prstGeom prst="rightBracket">
              <a:avLst>
                <a:gd name="adj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cxnSp>
          <p:nvCxnSpPr>
            <p:cNvPr id="85" name="Straight Connector 84"/>
            <p:cNvCxnSpPr>
              <a:stCxn id="80" idx="2"/>
            </p:cNvCxnSpPr>
            <p:nvPr/>
          </p:nvCxnSpPr>
          <p:spPr bwMode="auto">
            <a:xfrm flipH="1" flipV="1">
              <a:off x="2692400" y="958850"/>
              <a:ext cx="3175" cy="698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2940754" y="3067754"/>
            <a:ext cx="1955799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Helium atom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3042021" y="3608210"/>
            <a:ext cx="1987887" cy="95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2 protons (p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2 neutrons (n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2 electrons (e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2653596" y="4718754"/>
            <a:ext cx="2444750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Orbital model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431346" y="5417958"/>
            <a:ext cx="895350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2914312" y="5805308"/>
            <a:ext cx="1004343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Proton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2914312" y="6179958"/>
            <a:ext cx="107348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Neutron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4793206" y="5806014"/>
            <a:ext cx="1916628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Electron cloud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90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Subatomic Particles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Electrons determine an atom’s chemical behavior</a:t>
            </a:r>
          </a:p>
          <a:p>
            <a:r>
              <a:rPr lang="en-US" altLang="en-US" smtClean="0"/>
              <a:t>Although outdated, the planetary model is simple and easy to understand and use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Matter and Energy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Matter—anything that occupies space and has mass (weight)</a:t>
            </a:r>
          </a:p>
          <a:p>
            <a:r>
              <a:rPr lang="en-US" altLang="en-US" dirty="0" smtClean="0"/>
              <a:t>Matter may exist as one of three states:</a:t>
            </a:r>
          </a:p>
          <a:p>
            <a:pPr lvl="1"/>
            <a:r>
              <a:rPr lang="en-US" altLang="en-US" dirty="0" smtClean="0"/>
              <a:t>Solid: definite shape and volume</a:t>
            </a:r>
          </a:p>
          <a:p>
            <a:pPr lvl="1"/>
            <a:r>
              <a:rPr lang="en-US" altLang="en-US" dirty="0" smtClean="0"/>
              <a:t>Liquid: definite volume; shape of container</a:t>
            </a:r>
          </a:p>
          <a:p>
            <a:pPr lvl="1"/>
            <a:r>
              <a:rPr lang="en-US" altLang="en-US" dirty="0" smtClean="0"/>
              <a:t>Gaseous: neither a definite shape nor volume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"/>
          <a:stretch/>
        </p:blipFill>
        <p:spPr>
          <a:xfrm>
            <a:off x="298704" y="615696"/>
            <a:ext cx="8546592" cy="545208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2.2 Atomic structure of the three smallest atoms.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65480" y="3413477"/>
            <a:ext cx="240735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Hydrogen (H)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838208" y="3766254"/>
            <a:ext cx="1758240" cy="3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0n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3314702" y="3413477"/>
            <a:ext cx="240735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Helium (He)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3787430" y="3766254"/>
            <a:ext cx="1758240" cy="3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(2p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2n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2e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6532037" y="3413477"/>
            <a:ext cx="240735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Lithium (Li)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7004765" y="3766254"/>
            <a:ext cx="1758240" cy="3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(3p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4n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3e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436037" y="4584700"/>
            <a:ext cx="73518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783167" y="4965699"/>
            <a:ext cx="889001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Proton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783167" y="5332588"/>
            <a:ext cx="1016000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Neutron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>
            <a:off x="769055" y="5699477"/>
            <a:ext cx="1121834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Electron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88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Identifying Elements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Atomic number—equal to the number of protons that the atom contains</a:t>
            </a:r>
          </a:p>
          <a:p>
            <a:pPr lvl="1"/>
            <a:r>
              <a:rPr lang="en-US" altLang="en-US" dirty="0" smtClean="0"/>
              <a:t>Unique to atoms of a particular element</a:t>
            </a:r>
          </a:p>
          <a:p>
            <a:pPr lvl="1"/>
            <a:r>
              <a:rPr lang="en-US" altLang="en-US" dirty="0" smtClean="0"/>
              <a:t>Indirectly tells the number of electrons in an atom</a:t>
            </a:r>
          </a:p>
          <a:p>
            <a:r>
              <a:rPr lang="en-US" altLang="en-US" dirty="0" smtClean="0"/>
              <a:t>Atomic mass number—sum of the protons and neutrons contained in an atom’s nucleus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"/>
          <a:stretch/>
        </p:blipFill>
        <p:spPr>
          <a:xfrm>
            <a:off x="298704" y="874776"/>
            <a:ext cx="8546592" cy="493900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2.3 Isotopes of hydrogen differ in their numbers of neutrons.</a:t>
            </a: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492487" y="3095970"/>
            <a:ext cx="1892292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Hydrogen (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0n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428981" y="4330703"/>
            <a:ext cx="73518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783167" y="4711683"/>
            <a:ext cx="889001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Proton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783167" y="5078572"/>
            <a:ext cx="1016000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Neutron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>
            <a:off x="769055" y="5445461"/>
            <a:ext cx="1121834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Electron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688651" y="3095970"/>
            <a:ext cx="1892292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Deuterium (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976538" y="3095970"/>
            <a:ext cx="1892292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Tritium (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2n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13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Isotopes and Atomic Weight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Isotopes</a:t>
            </a:r>
          </a:p>
          <a:p>
            <a:pPr lvl="1"/>
            <a:r>
              <a:rPr lang="en-US" altLang="en-US" smtClean="0"/>
              <a:t>Atoms of the same element with the same number of protons and the same atomic number</a:t>
            </a:r>
          </a:p>
          <a:p>
            <a:pPr lvl="1"/>
            <a:r>
              <a:rPr lang="en-US" altLang="en-US" smtClean="0"/>
              <a:t>Vary in number of neutrons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"/>
          <a:stretch/>
        </p:blipFill>
        <p:spPr>
          <a:xfrm>
            <a:off x="298704" y="874776"/>
            <a:ext cx="8546592" cy="493900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2.3 Isotopes of hydrogen differ in their numbers of neutrons.</a:t>
            </a: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492487" y="3095970"/>
            <a:ext cx="1892292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Hydrogen (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0n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428981" y="4330703"/>
            <a:ext cx="73518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20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783167" y="4711683"/>
            <a:ext cx="889001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Proton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783167" y="5078572"/>
            <a:ext cx="1016000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Neutron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>
            <a:off x="769055" y="5445461"/>
            <a:ext cx="1121834" cy="3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Electron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688651" y="3095970"/>
            <a:ext cx="1892292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Deuterium (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976538" y="3095970"/>
            <a:ext cx="1892292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Tritium (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2n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20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13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Isotopes and Atomic Weight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Atomic weight</a:t>
            </a:r>
          </a:p>
          <a:p>
            <a:pPr lvl="1"/>
            <a:r>
              <a:rPr lang="en-US" altLang="en-US" smtClean="0"/>
              <a:t>Close to mass number of most abundant isotope</a:t>
            </a:r>
          </a:p>
          <a:p>
            <a:pPr lvl="1"/>
            <a:r>
              <a:rPr lang="en-US" altLang="en-US" smtClean="0"/>
              <a:t>Atomic weight reflects natural isotope variation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</a:t>
            </a:r>
            <a:r>
              <a:rPr lang="en-US" sz="900" b="1" dirty="0">
                <a:latin typeface="Arial" charset="0"/>
              </a:rPr>
              <a:t>2.3 </a:t>
            </a:r>
            <a:r>
              <a:rPr lang="en-US" sz="900" b="1" dirty="0" smtClean="0">
                <a:latin typeface="Arial" charset="0"/>
              </a:rPr>
              <a:t>Atomic Structures of the Most Abundant Elements in the Body.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2" name="Picture 1" descr="table_02_0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/>
        </p:blipFill>
        <p:spPr>
          <a:xfrm>
            <a:off x="298704" y="603504"/>
            <a:ext cx="8546592" cy="54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1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Radioactivity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Radioisotope</a:t>
            </a:r>
          </a:p>
          <a:p>
            <a:pPr lvl="1"/>
            <a:r>
              <a:rPr lang="en-US" altLang="en-US" smtClean="0"/>
              <a:t>Heavy isotope of certain atoms</a:t>
            </a:r>
          </a:p>
          <a:p>
            <a:pPr lvl="1"/>
            <a:r>
              <a:rPr lang="en-US" altLang="en-US" smtClean="0"/>
              <a:t>Tends to be unstable</a:t>
            </a:r>
          </a:p>
          <a:p>
            <a:pPr lvl="1"/>
            <a:r>
              <a:rPr lang="en-US" altLang="en-US" smtClean="0"/>
              <a:t>Decomposes to more stable isotope</a:t>
            </a:r>
          </a:p>
          <a:p>
            <a:r>
              <a:rPr lang="en-US" altLang="en-US" smtClean="0"/>
              <a:t>Radioactivity—process of spontaneous atomic decay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Molecules and Compounds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Molecule—two or more atoms of the </a:t>
            </a:r>
            <a:r>
              <a:rPr lang="en-US" altLang="en-US" i="1" dirty="0" smtClean="0"/>
              <a:t>same</a:t>
            </a:r>
            <a:r>
              <a:rPr lang="en-US" altLang="en-US" dirty="0" smtClean="0"/>
              <a:t> elements combined chemically</a:t>
            </a:r>
          </a:p>
          <a:p>
            <a:pPr eaLnBrk="1" hangingPunct="1">
              <a:defRPr/>
            </a:pPr>
            <a:r>
              <a:rPr lang="en-US" altLang="en-US" dirty="0" smtClean="0"/>
              <a:t>Example of a chemical reaction resulting in a molecule:</a:t>
            </a:r>
          </a:p>
          <a:p>
            <a:pPr marL="0" indent="0" algn="ctr">
              <a:buNone/>
              <a:defRPr/>
            </a:pPr>
            <a:r>
              <a:rPr lang="en-US" altLang="en-US" dirty="0" smtClean="0"/>
              <a:t>H (atom) </a:t>
            </a:r>
            <a:r>
              <a:rPr lang="en-US" altLang="en-US" dirty="0" smtClean="0">
                <a:sym typeface="Symbol"/>
              </a:rPr>
              <a:t></a:t>
            </a:r>
            <a:r>
              <a:rPr lang="en-US" altLang="en-US" dirty="0" smtClean="0"/>
              <a:t> H (atom) </a:t>
            </a:r>
            <a:r>
              <a:rPr lang="en-US" altLang="en-US" dirty="0" smtClean="0">
                <a:sym typeface="Symbol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H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 (molecule)</a:t>
            </a:r>
          </a:p>
          <a:p>
            <a:pPr lvl="1" eaLnBrk="1" hangingPunct="1">
              <a:defRPr/>
            </a:pPr>
            <a:r>
              <a:rPr lang="en-US" altLang="en-US" dirty="0" smtClean="0">
                <a:sym typeface="Wingdings" panose="05000000000000000000" pitchFamily="2" charset="2"/>
              </a:rPr>
              <a:t>The reactants are the atoms on the left</a:t>
            </a:r>
          </a:p>
          <a:p>
            <a:pPr lvl="1" eaLnBrk="1" hangingPunct="1">
              <a:defRPr/>
            </a:pPr>
            <a:r>
              <a:rPr lang="en-US" altLang="en-US" dirty="0" smtClean="0">
                <a:sym typeface="Wingdings" panose="05000000000000000000" pitchFamily="2" charset="2"/>
              </a:rPr>
              <a:t>The product is the molecule on the right represented by a molecular formula</a:t>
            </a:r>
          </a:p>
          <a:p>
            <a:pPr lvl="1" eaLnBrk="1" hangingPunct="1">
              <a:defRPr/>
            </a:pPr>
            <a:endParaRPr lang="en-US" altLang="en-US" dirty="0" smtClean="0"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Molecules and Compounds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Compound—two or more atoms of </a:t>
            </a:r>
            <a:r>
              <a:rPr lang="en-US" altLang="en-US" i="1" dirty="0" smtClean="0"/>
              <a:t>different</a:t>
            </a:r>
            <a:r>
              <a:rPr lang="en-US" altLang="en-US" dirty="0" smtClean="0"/>
              <a:t> elements combined chemically to form a molecule of a compound</a:t>
            </a:r>
          </a:p>
          <a:p>
            <a:pPr eaLnBrk="1" hangingPunct="1">
              <a:defRPr/>
            </a:pPr>
            <a:r>
              <a:rPr lang="en-US" altLang="en-US" dirty="0" smtClean="0"/>
              <a:t>Example of a chemical reaction resulting in a compound:</a:t>
            </a:r>
          </a:p>
          <a:p>
            <a:pPr marL="0" indent="0" algn="ctr">
              <a:buNone/>
              <a:defRPr/>
            </a:pPr>
            <a:r>
              <a:rPr lang="en-US" altLang="en-US" dirty="0" smtClean="0"/>
              <a:t>4H </a:t>
            </a:r>
            <a:r>
              <a:rPr lang="en-US" altLang="en-US" dirty="0">
                <a:sym typeface="Symbol"/>
              </a:rPr>
              <a:t></a:t>
            </a:r>
            <a:r>
              <a:rPr lang="en-US" altLang="en-US" dirty="0" smtClean="0"/>
              <a:t> C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CH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4</a:t>
            </a:r>
            <a:r>
              <a:rPr lang="en-US" altLang="en-US" dirty="0" smtClean="0">
                <a:sym typeface="Wingdings" panose="05000000000000000000" pitchFamily="2" charset="2"/>
              </a:rPr>
              <a:t> (methane)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Matter and Energy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Matter may be changed</a:t>
            </a:r>
          </a:p>
          <a:p>
            <a:pPr lvl="1"/>
            <a:r>
              <a:rPr lang="en-US" altLang="en-US" dirty="0" smtClean="0"/>
              <a:t>Physically</a:t>
            </a:r>
          </a:p>
          <a:p>
            <a:pPr lvl="2"/>
            <a:r>
              <a:rPr lang="en-US" altLang="en-US" dirty="0" smtClean="0"/>
              <a:t>Changes do not alter the basic nature of a substance</a:t>
            </a:r>
          </a:p>
          <a:p>
            <a:pPr lvl="1"/>
            <a:r>
              <a:rPr lang="en-US" altLang="en-US" dirty="0" smtClean="0"/>
              <a:t>Chemically</a:t>
            </a:r>
          </a:p>
          <a:p>
            <a:pPr lvl="2"/>
            <a:r>
              <a:rPr lang="en-US" altLang="en-US" dirty="0" smtClean="0"/>
              <a:t>Changes alter the chemical composition of a substance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"/>
          <a:stretch/>
        </p:blipFill>
        <p:spPr>
          <a:xfrm>
            <a:off x="298704" y="1917192"/>
            <a:ext cx="8546592" cy="27959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2.4 Properties of a compound differ from those of its </a:t>
            </a:r>
            <a:r>
              <a:rPr lang="en-US" sz="900" b="1" dirty="0" smtClean="0">
                <a:latin typeface="Arial" charset="0"/>
              </a:rPr>
              <a:t>atoms.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273766" y="4231921"/>
            <a:ext cx="1892292" cy="6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Sodium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(silvery metal)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863155" y="4231921"/>
            <a:ext cx="1892292" cy="6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Chlorine</a:t>
            </a:r>
          </a:p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(poisonous gas)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530151" y="4231922"/>
            <a:ext cx="3289289" cy="3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Sodium chloride (table salt)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4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Reactions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Chemical reactions occur when atoms combine with or dissociate from other atoms</a:t>
            </a:r>
          </a:p>
          <a:p>
            <a:pPr lvl="1"/>
            <a:r>
              <a:rPr lang="en-US" altLang="en-US" smtClean="0"/>
              <a:t>Atoms are united by chemical bonds</a:t>
            </a:r>
          </a:p>
          <a:p>
            <a:pPr lvl="1"/>
            <a:r>
              <a:rPr lang="en-US" altLang="en-US" smtClean="0"/>
              <a:t>Atoms dissociate from other atoms when chemical bonds are broken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Electrons and Bonding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Electrons occupy energy levels called </a:t>
            </a:r>
            <a:r>
              <a:rPr lang="en-US" altLang="en-US" i="1" dirty="0" smtClean="0"/>
              <a:t>electron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shells </a:t>
            </a:r>
            <a:r>
              <a:rPr lang="en-US" altLang="en-US" dirty="0" smtClean="0"/>
              <a:t>(levels)</a:t>
            </a:r>
          </a:p>
          <a:p>
            <a:r>
              <a:rPr lang="en-US" altLang="en-US" dirty="0" smtClean="0"/>
              <a:t>Electrons closest to the nucleus are most strongly attracted</a:t>
            </a:r>
          </a:p>
          <a:p>
            <a:r>
              <a:rPr lang="en-US" altLang="en-US" dirty="0" smtClean="0"/>
              <a:t>Each shell has distinct properties</a:t>
            </a:r>
          </a:p>
          <a:p>
            <a:pPr lvl="1"/>
            <a:r>
              <a:rPr lang="en-US" altLang="en-US" dirty="0" smtClean="0"/>
              <a:t>The number of electrons has an upper limit</a:t>
            </a:r>
          </a:p>
          <a:p>
            <a:pPr lvl="1"/>
            <a:r>
              <a:rPr lang="en-US" altLang="en-US" dirty="0" smtClean="0"/>
              <a:t>Shells closest to the nucleus fill first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Electrons and Bonding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Bonding involves </a:t>
            </a:r>
            <a:r>
              <a:rPr lang="en-US" altLang="en-US" i="1" dirty="0" smtClean="0"/>
              <a:t>only</a:t>
            </a:r>
            <a:r>
              <a:rPr lang="en-US" altLang="en-US" dirty="0" smtClean="0"/>
              <a:t> interactions between electrons in the outer (valence) shell</a:t>
            </a:r>
          </a:p>
          <a:p>
            <a:pPr eaLnBrk="1" hangingPunct="1"/>
            <a:r>
              <a:rPr lang="en-US" altLang="en-US" dirty="0" smtClean="0"/>
              <a:t>Atoms with full valence shells do not form bonds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Inert Elements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Atoms are stable (inert) when the outermost  (valence) shell is complete</a:t>
            </a:r>
          </a:p>
          <a:p>
            <a:r>
              <a:rPr lang="en-US" altLang="en-US" smtClean="0"/>
              <a:t>How to fill the atom’s shells</a:t>
            </a:r>
          </a:p>
          <a:p>
            <a:pPr lvl="1"/>
            <a:r>
              <a:rPr lang="en-US" altLang="en-US" smtClean="0"/>
              <a:t>Shell 1 can hold a maximum of 2 electrons</a:t>
            </a:r>
          </a:p>
          <a:p>
            <a:pPr lvl="1"/>
            <a:r>
              <a:rPr lang="en-US" altLang="en-US" smtClean="0"/>
              <a:t>Shell 2 can hold a maximum of 8 electrons</a:t>
            </a:r>
          </a:p>
          <a:p>
            <a:pPr lvl="1"/>
            <a:r>
              <a:rPr lang="en-US" altLang="en-US" smtClean="0"/>
              <a:t>Shell 3 can hold a maximum of 18 electrons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0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"/>
          <a:stretch/>
        </p:blipFill>
        <p:spPr>
          <a:xfrm>
            <a:off x="1188720" y="932688"/>
            <a:ext cx="6766560" cy="482464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2.5a </a:t>
            </a:r>
            <a:r>
              <a:rPr lang="en-US" sz="900" b="1" dirty="0">
                <a:latin typeface="Arial" charset="0"/>
              </a:rPr>
              <a:t>Chemically inert and reactive </a:t>
            </a:r>
            <a:r>
              <a:rPr lang="en-US" sz="900" b="1" dirty="0" smtClean="0">
                <a:latin typeface="Arial" charset="0"/>
              </a:rPr>
              <a:t>elements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2030596" y="1066447"/>
            <a:ext cx="5074344" cy="36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Chemically inert elements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59769" y="1684874"/>
            <a:ext cx="4001899" cy="6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Outermost energy level</a:t>
            </a:r>
          </a:p>
          <a:p>
            <a:pPr algn="ctr">
              <a:lnSpc>
                <a:spcPct val="90000"/>
              </a:lnSpc>
            </a:pPr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(valence shell) complete</a:t>
            </a:r>
            <a:endParaRPr lang="en-US" sz="2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962288" y="3079049"/>
            <a:ext cx="410268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2e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509674" y="3511908"/>
            <a:ext cx="411326" cy="31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He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377883" y="3086105"/>
            <a:ext cx="409562" cy="35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2e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956664" y="3508733"/>
            <a:ext cx="393335" cy="3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638584" y="2867383"/>
            <a:ext cx="409915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8e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819292" y="4756858"/>
            <a:ext cx="2040101" cy="9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Helium (He)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(2p</a:t>
            </a:r>
            <a:r>
              <a:rPr lang="en-US" sz="2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; 2n</a:t>
            </a:r>
            <a:r>
              <a:rPr lang="en-US" sz="22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; 2e</a:t>
            </a:r>
            <a:r>
              <a:rPr lang="en-US" sz="22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986881" y="4756863"/>
            <a:ext cx="2442621" cy="92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Neon (Ne)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(10p</a:t>
            </a:r>
            <a:r>
              <a:rPr lang="en-US" sz="22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; 10n</a:t>
            </a:r>
            <a:r>
              <a:rPr lang="en-US" sz="22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; 10e</a:t>
            </a:r>
            <a:r>
              <a:rPr lang="en-US" sz="22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52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Inert Elements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Rule of eights</a:t>
            </a:r>
          </a:p>
          <a:p>
            <a:pPr lvl="1" eaLnBrk="1" hangingPunct="1"/>
            <a:r>
              <a:rPr lang="en-US" altLang="en-US" dirty="0" smtClean="0"/>
              <a:t>Atoms are considered stable when their outermost orbital has 8 electrons</a:t>
            </a:r>
          </a:p>
          <a:p>
            <a:pPr lvl="1"/>
            <a:r>
              <a:rPr lang="en-US" altLang="en-US" dirty="0" smtClean="0"/>
              <a:t>The exception to this </a:t>
            </a:r>
            <a:r>
              <a:rPr lang="en-US" altLang="en-US" i="1" dirty="0" smtClean="0"/>
              <a:t>rule of eights</a:t>
            </a:r>
            <a:r>
              <a:rPr lang="en-US" altLang="en-US" dirty="0" smtClean="0"/>
              <a:t> is shell 1, which can hold only </a:t>
            </a:r>
            <a:r>
              <a:rPr lang="en-US" altLang="en-US" dirty="0"/>
              <a:t>2 </a:t>
            </a:r>
            <a:r>
              <a:rPr lang="en-US" altLang="en-US" dirty="0" smtClean="0"/>
              <a:t>electrons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Reactive Elements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Outermost valence shell is incomplete </a:t>
            </a:r>
          </a:p>
          <a:p>
            <a:r>
              <a:rPr lang="en-US" altLang="en-US" smtClean="0"/>
              <a:t>Atoms will gain, lose, or share electrons to complete their outermost orbitals </a:t>
            </a:r>
          </a:p>
          <a:p>
            <a:pPr lvl="1"/>
            <a:r>
              <a:rPr lang="en-US" altLang="en-US" smtClean="0"/>
              <a:t>Atoms reach a stable state</a:t>
            </a:r>
          </a:p>
          <a:p>
            <a:pPr lvl="1"/>
            <a:r>
              <a:rPr lang="en-US" altLang="en-US" smtClean="0"/>
              <a:t>Bond formation produces a stable valence shell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0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1984248" y="221832"/>
            <a:ext cx="5175504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2.5b </a:t>
            </a:r>
            <a:r>
              <a:rPr lang="en-US" sz="900" b="1" dirty="0">
                <a:latin typeface="Arial" charset="0"/>
              </a:rPr>
              <a:t>Chemically inert and reactive </a:t>
            </a:r>
            <a:r>
              <a:rPr lang="en-US" sz="900" b="1" dirty="0" smtClean="0">
                <a:latin typeface="Arial" charset="0"/>
              </a:rPr>
              <a:t>elements</a:t>
            </a:r>
            <a:r>
              <a:rPr lang="en-US" sz="900" b="1" dirty="0">
                <a:latin typeface="Arial" charset="0"/>
              </a:rPr>
              <a:t>.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448278" y="313630"/>
            <a:ext cx="4233333" cy="32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Chemically reactive elements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22226" y="788823"/>
            <a:ext cx="3513667" cy="46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rgbClr val="000000"/>
                </a:solidFill>
                <a:latin typeface="Arial Black"/>
                <a:cs typeface="Arial Black"/>
              </a:rPr>
              <a:t>Outermost energy level</a:t>
            </a:r>
          </a:p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rgbClr val="000000"/>
                </a:solidFill>
                <a:latin typeface="Arial Black"/>
                <a:cs typeface="Arial Black"/>
              </a:rPr>
              <a:t>(valence shell) </a:t>
            </a: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incomplete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349635" y="1871848"/>
            <a:ext cx="298085" cy="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034961" y="2201342"/>
            <a:ext cx="238465" cy="2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92033" y="3112569"/>
            <a:ext cx="1607243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Hydrogen (H)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(1p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0n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1e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649396" y="2195698"/>
            <a:ext cx="256104" cy="25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978891" y="1862324"/>
            <a:ext cx="258221" cy="24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135877" y="1671472"/>
            <a:ext cx="291734" cy="24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073311" y="3112567"/>
            <a:ext cx="1502468" cy="65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Carbon (C)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(6p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6n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6e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023317" y="4706417"/>
            <a:ext cx="285737" cy="26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63747" y="4368457"/>
            <a:ext cx="276917" cy="25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518265" y="4207589"/>
            <a:ext cx="298790" cy="2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6e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506150" y="5677966"/>
            <a:ext cx="1480243" cy="6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Oxygen (O)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(8p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8n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8e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631406" y="4715945"/>
            <a:ext cx="302318" cy="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950668" y="4404795"/>
            <a:ext cx="293498" cy="27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131996" y="4217118"/>
            <a:ext cx="302671" cy="2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8e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374707" y="4035789"/>
            <a:ext cx="264571" cy="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902921" y="5881521"/>
            <a:ext cx="1715193" cy="6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Sodium (Na)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(11p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12n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; 11e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29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Bonds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Ionic bonds</a:t>
            </a:r>
          </a:p>
          <a:p>
            <a:pPr lvl="1"/>
            <a:r>
              <a:rPr lang="en-US" altLang="en-US" smtClean="0"/>
              <a:t>Form when electrons are completely transferred from one atom to another</a:t>
            </a:r>
          </a:p>
          <a:p>
            <a:pPr lvl="1"/>
            <a:r>
              <a:rPr lang="en-US" altLang="en-US" smtClean="0"/>
              <a:t>Allow atoms to achieve stability through the transfer of electrons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Matter and Energy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Energy—the ability to do work.  </a:t>
            </a:r>
          </a:p>
          <a:p>
            <a:pPr lvl="1"/>
            <a:r>
              <a:rPr lang="en-US" altLang="en-US" dirty="0" smtClean="0"/>
              <a:t>Has no mass and does not take up space</a:t>
            </a:r>
          </a:p>
          <a:p>
            <a:pPr lvl="1"/>
            <a:r>
              <a:rPr lang="en-US" altLang="en-US" dirty="0" smtClean="0"/>
              <a:t>Kinetic energy: energy is doing work</a:t>
            </a:r>
          </a:p>
          <a:p>
            <a:pPr lvl="1"/>
            <a:r>
              <a:rPr lang="en-US" altLang="en-US" dirty="0" smtClean="0"/>
              <a:t>Potential energy: energy is inactive or stored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Bonds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Ions</a:t>
            </a:r>
          </a:p>
          <a:p>
            <a:pPr lvl="1"/>
            <a:r>
              <a:rPr lang="en-US" altLang="en-US" dirty="0" smtClean="0"/>
              <a:t>Result from the loss or gain of electrons</a:t>
            </a:r>
          </a:p>
          <a:p>
            <a:pPr lvl="2"/>
            <a:r>
              <a:rPr lang="en-US" altLang="en-US" dirty="0" smtClean="0"/>
              <a:t>Anions have negative charge due to gain of electron(s)</a:t>
            </a:r>
          </a:p>
          <a:p>
            <a:pPr lvl="2"/>
            <a:r>
              <a:rPr lang="en-US" altLang="en-US" dirty="0" err="1" smtClean="0"/>
              <a:t>Cations</a:t>
            </a:r>
            <a:r>
              <a:rPr lang="en-US" altLang="en-US" dirty="0" smtClean="0"/>
              <a:t> have positive charge due to loss of electron(s)</a:t>
            </a:r>
          </a:p>
          <a:p>
            <a:pPr lvl="1"/>
            <a:r>
              <a:rPr lang="en-US" altLang="en-US" dirty="0" smtClean="0"/>
              <a:t>Tend to stay close together because opposite charges attract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02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>
          <a:xfrm>
            <a:off x="298704" y="1831848"/>
            <a:ext cx="8546592" cy="291654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2.6 Formation of an ionic bond.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34992" y="4207588"/>
            <a:ext cx="1593834" cy="6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Sodium atom (Na)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(11p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12n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11e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044591" y="3020139"/>
            <a:ext cx="292083" cy="2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073416" y="3026489"/>
            <a:ext cx="292083" cy="2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432067" y="4207588"/>
            <a:ext cx="1593834" cy="6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Chlorine atom (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(17p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18n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17e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400693" y="4207588"/>
            <a:ext cx="1593834" cy="2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Sodium ion (Na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976414" y="3020139"/>
            <a:ext cx="292083" cy="2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730094" y="3026489"/>
            <a:ext cx="292083" cy="2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152240" y="4207588"/>
            <a:ext cx="1593834" cy="2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Chlorine ion (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Cl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027224" y="4580128"/>
            <a:ext cx="2100773" cy="2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Sodium chloride (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NaCl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ight Bracket 3"/>
          <p:cNvSpPr/>
          <p:nvPr/>
        </p:nvSpPr>
        <p:spPr bwMode="auto">
          <a:xfrm rot="5400000">
            <a:off x="7014630" y="2741083"/>
            <a:ext cx="120651" cy="3435352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 bwMode="auto">
          <a:xfrm flipH="1">
            <a:off x="7073900" y="4519085"/>
            <a:ext cx="1056" cy="1121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891742" y="1721915"/>
            <a:ext cx="430030" cy="4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+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655648" y="1693691"/>
            <a:ext cx="430030" cy="4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–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9211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Bonds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Covalent bonds</a:t>
            </a:r>
          </a:p>
          <a:p>
            <a:pPr lvl="1"/>
            <a:r>
              <a:rPr lang="en-US" altLang="en-US" smtClean="0"/>
              <a:t>Atoms become stable through shared electrons</a:t>
            </a:r>
          </a:p>
          <a:p>
            <a:pPr lvl="1"/>
            <a:r>
              <a:rPr lang="en-US" altLang="en-US" smtClean="0"/>
              <a:t>Electrons are shared in pairs</a:t>
            </a:r>
          </a:p>
          <a:p>
            <a:pPr lvl="1"/>
            <a:r>
              <a:rPr lang="en-US" altLang="en-US" smtClean="0"/>
              <a:t>Single covalent bonds share one pair of electrons</a:t>
            </a:r>
          </a:p>
          <a:p>
            <a:pPr lvl="1"/>
            <a:r>
              <a:rPr lang="en-US" altLang="en-US" smtClean="0"/>
              <a:t>Double covalent bonds share two pairs of electrons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7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"/>
          <a:stretch/>
        </p:blipFill>
        <p:spPr>
          <a:xfrm>
            <a:off x="298704" y="2295144"/>
            <a:ext cx="8546592" cy="20934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2.7a </a:t>
            </a:r>
            <a:r>
              <a:rPr lang="en-US" sz="900" b="1" dirty="0">
                <a:latin typeface="Arial" charset="0"/>
              </a:rPr>
              <a:t>Formation of covalent bonds.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084808" y="2337517"/>
            <a:ext cx="1942016" cy="2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Reacting atoms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5387" y="4102110"/>
            <a:ext cx="4184282" cy="32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Formation of a single covalent bond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141775" y="2337517"/>
            <a:ext cx="2795741" cy="2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Resulting molecules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99250" y="2998267"/>
            <a:ext cx="290319" cy="2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663491" y="2998267"/>
            <a:ext cx="290319" cy="2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13659" y="3626566"/>
            <a:ext cx="996229" cy="4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Hydrogen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atom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306472" y="3626566"/>
            <a:ext cx="988468" cy="5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Hydrogen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atom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1520" y="2998268"/>
            <a:ext cx="290319" cy="2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272054" y="2998268"/>
            <a:ext cx="290319" cy="2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997456" y="3632917"/>
            <a:ext cx="1924049" cy="5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Molecule of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hydrogen gas (H</a:t>
            </a:r>
            <a:r>
              <a:rPr lang="en-US" sz="15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282761" y="3033194"/>
            <a:ext cx="322423" cy="2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02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7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"/>
          <a:stretch/>
        </p:blipFill>
        <p:spPr>
          <a:xfrm>
            <a:off x="298704" y="2145792"/>
            <a:ext cx="8546592" cy="234859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2.7b </a:t>
            </a:r>
            <a:r>
              <a:rPr lang="en-US" sz="900" b="1" dirty="0">
                <a:latin typeface="Arial" charset="0"/>
              </a:rPr>
              <a:t>Formation of covalent bonds.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023052" y="2198875"/>
            <a:ext cx="2081387" cy="2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Reacting atoms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45386" y="4248864"/>
            <a:ext cx="4226616" cy="30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Formation of a double covalent bond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19902" y="2198874"/>
            <a:ext cx="2462391" cy="2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Resulting molecules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806716" y="3104105"/>
            <a:ext cx="290319" cy="3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853388" y="3097047"/>
            <a:ext cx="324891" cy="30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2434" y="3980048"/>
            <a:ext cx="1312672" cy="2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Oxygen</a:t>
            </a: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atom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323053" y="3980048"/>
            <a:ext cx="1296443" cy="2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Oxygen</a:t>
            </a: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atom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563569" y="3118566"/>
            <a:ext cx="322423" cy="27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667246" y="3980048"/>
            <a:ext cx="2734028" cy="2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Molecule of oxygen gas (O</a:t>
            </a:r>
            <a:r>
              <a:rPr lang="en-US" sz="15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206666" y="3104102"/>
            <a:ext cx="290319" cy="3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497832" y="3097046"/>
            <a:ext cx="290319" cy="3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96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7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"/>
          <a:stretch/>
        </p:blipFill>
        <p:spPr>
          <a:xfrm>
            <a:off x="298704" y="1057656"/>
            <a:ext cx="8546592" cy="45303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2.7c </a:t>
            </a:r>
            <a:r>
              <a:rPr lang="en-US" sz="900" b="1" dirty="0">
                <a:latin typeface="Arial" charset="0"/>
              </a:rPr>
              <a:t>Formation of covalent bonds.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155364" y="1093270"/>
            <a:ext cx="1829136" cy="3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Reacting atoms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5383" y="5338236"/>
            <a:ext cx="4579394" cy="2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Formation of four single covalent bonds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332249" y="1093270"/>
            <a:ext cx="2421805" cy="3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Resulting molecules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439389" y="3079762"/>
            <a:ext cx="322423" cy="29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692088" y="1995674"/>
            <a:ext cx="290319" cy="2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698438" y="4166669"/>
            <a:ext cx="290319" cy="3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603415" y="3084343"/>
            <a:ext cx="290319" cy="3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774408" y="3084343"/>
            <a:ext cx="290319" cy="3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685031" y="3085052"/>
            <a:ext cx="290319" cy="35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660314" y="3064590"/>
            <a:ext cx="290319" cy="30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906303" y="1767073"/>
            <a:ext cx="290319" cy="33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913359" y="2654677"/>
            <a:ext cx="290319" cy="3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913359" y="3546513"/>
            <a:ext cx="290319" cy="3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913359" y="4446817"/>
            <a:ext cx="290319" cy="3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5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91735" y="5068723"/>
            <a:ext cx="1606205" cy="26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Hydrogen atoms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141733" y="5068722"/>
            <a:ext cx="1315494" cy="2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Carbon atom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384687" y="5061665"/>
            <a:ext cx="2946034" cy="32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Molecule of methane gas (CH</a:t>
            </a:r>
            <a:r>
              <a:rPr lang="en-US" sz="1500" baseline="-250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78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Covalent Bonds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Covalent bonds are either nonpolar or polar</a:t>
            </a:r>
          </a:p>
          <a:p>
            <a:pPr lvl="1"/>
            <a:r>
              <a:rPr lang="en-US" altLang="en-US" smtClean="0"/>
              <a:t>Nonpolar</a:t>
            </a:r>
          </a:p>
          <a:p>
            <a:pPr lvl="2"/>
            <a:r>
              <a:rPr lang="en-US" altLang="en-US" smtClean="0"/>
              <a:t>Electrons are shared equally between the atoms of the molecule</a:t>
            </a:r>
          </a:p>
          <a:p>
            <a:pPr lvl="2"/>
            <a:r>
              <a:rPr lang="en-US" altLang="en-US" smtClean="0"/>
              <a:t>Electrically neutral as a molecule</a:t>
            </a:r>
          </a:p>
          <a:p>
            <a:pPr lvl="2"/>
            <a:r>
              <a:rPr lang="en-US" altLang="en-US" smtClean="0"/>
              <a:t>Example: carbon dioxide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>
          <a:xfrm>
            <a:off x="2289048" y="2310384"/>
            <a:ext cx="4565904" cy="202878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6456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2.8a </a:t>
            </a:r>
            <a:r>
              <a:rPr lang="en-US" sz="900" b="1" dirty="0">
                <a:latin typeface="Arial" charset="0"/>
              </a:rPr>
              <a:t>Molecular models illustrating the three-dimensional structure of carbon dioxide and water molecules.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323737" y="3946888"/>
            <a:ext cx="4237931" cy="4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Carbon dioxide (CO</a:t>
            </a:r>
            <a:r>
              <a:rPr lang="en-US" b="0" baseline="-25000" dirty="0" smtClean="0">
                <a:solidFill>
                  <a:srgbClr val="000000"/>
                </a:solidFill>
                <a:latin typeface="Arial Black"/>
                <a:cs typeface="Arial Black"/>
              </a:rPr>
              <a:t>2</a:t>
            </a: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3811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Covalent Bonds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Covalent bonds are either nonpolar or polar</a:t>
            </a:r>
          </a:p>
          <a:p>
            <a:pPr lvl="1" eaLnBrk="1" hangingPunct="1"/>
            <a:r>
              <a:rPr lang="en-US" altLang="en-US" dirty="0" smtClean="0"/>
              <a:t>Polar</a:t>
            </a:r>
          </a:p>
          <a:p>
            <a:pPr lvl="2" eaLnBrk="1" hangingPunct="1"/>
            <a:r>
              <a:rPr lang="en-US" altLang="en-US" dirty="0" smtClean="0"/>
              <a:t>Electrons are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shared equally between the atoms of the molecule</a:t>
            </a:r>
          </a:p>
          <a:p>
            <a:pPr lvl="2" eaLnBrk="1" hangingPunct="1"/>
            <a:r>
              <a:rPr lang="en-US" altLang="en-US" dirty="0" smtClean="0"/>
              <a:t>Molecule has a positive and negative side, or </a:t>
            </a:r>
            <a:r>
              <a:rPr lang="en-US" altLang="en-US" i="1" dirty="0" smtClean="0"/>
              <a:t>pole</a:t>
            </a:r>
          </a:p>
          <a:p>
            <a:pPr lvl="2" eaLnBrk="1" hangingPunct="1"/>
            <a:r>
              <a:rPr lang="en-US" altLang="en-US" dirty="0" smtClean="0"/>
              <a:t>Example: water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"/>
          <a:stretch/>
        </p:blipFill>
        <p:spPr>
          <a:xfrm>
            <a:off x="2359152" y="2228088"/>
            <a:ext cx="4425696" cy="220280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6456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2.8b </a:t>
            </a:r>
            <a:r>
              <a:rPr lang="en-US" sz="900" b="1" dirty="0">
                <a:latin typeface="Arial" charset="0"/>
              </a:rPr>
              <a:t>Molecular models illustrating the three-dimensional structure of carbon dioxide and water molecules.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394297" y="4024509"/>
            <a:ext cx="2565763" cy="4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Water (H</a:t>
            </a:r>
            <a:r>
              <a:rPr lang="en-US" b="0" baseline="-25000" dirty="0" smtClean="0">
                <a:solidFill>
                  <a:srgbClr val="000000"/>
                </a:solidFill>
                <a:latin typeface="Arial Black"/>
                <a:cs typeface="Arial Black"/>
              </a:rPr>
              <a:t>2</a:t>
            </a: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O)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699578" y="2197123"/>
            <a:ext cx="456151" cy="4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539195" y="3502402"/>
            <a:ext cx="456151" cy="4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669478" y="3502402"/>
            <a:ext cx="343254" cy="3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32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Matter and Energy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Forms of energy</a:t>
            </a:r>
          </a:p>
          <a:p>
            <a:pPr lvl="1"/>
            <a:r>
              <a:rPr lang="en-US" altLang="en-US" smtClean="0"/>
              <a:t>Chemical energy is stored in chemical bonds of substances</a:t>
            </a:r>
          </a:p>
          <a:p>
            <a:pPr lvl="1"/>
            <a:r>
              <a:rPr lang="en-US" altLang="en-US" smtClean="0"/>
              <a:t>Electrical energy results from movement of charged particles</a:t>
            </a:r>
          </a:p>
          <a:p>
            <a:pPr lvl="1"/>
            <a:r>
              <a:rPr lang="en-US" altLang="en-US" smtClean="0"/>
              <a:t>Mechanical energy is energy directly involved in moving matter</a:t>
            </a:r>
          </a:p>
          <a:p>
            <a:pPr lvl="1"/>
            <a:r>
              <a:rPr lang="en-US" altLang="en-US" smtClean="0"/>
              <a:t>Radiant energy travels in waves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Hydrogen Bonds</a:t>
            </a:r>
            <a:endParaRPr lang="en-US" altLang="en-US" dirty="0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Hydrogen bonds</a:t>
            </a:r>
          </a:p>
          <a:p>
            <a:pPr lvl="1"/>
            <a:r>
              <a:rPr lang="en-US" altLang="en-US" smtClean="0"/>
              <a:t>Weak chemical bonds</a:t>
            </a:r>
          </a:p>
          <a:p>
            <a:pPr lvl="1"/>
            <a:r>
              <a:rPr lang="en-US" altLang="en-US" smtClean="0"/>
              <a:t>Hydrogen is attracted to the negative portion of a polar molecule</a:t>
            </a:r>
          </a:p>
          <a:p>
            <a:pPr lvl="1"/>
            <a:r>
              <a:rPr lang="en-US" altLang="en-US" smtClean="0"/>
              <a:t>Provides attraction between molecules</a:t>
            </a:r>
          </a:p>
          <a:p>
            <a:pPr lvl="1"/>
            <a:r>
              <a:rPr lang="en-US" altLang="en-US" smtClean="0"/>
              <a:t>Responsible for the surface tension of water</a:t>
            </a:r>
          </a:p>
          <a:p>
            <a:pPr lvl="1"/>
            <a:r>
              <a:rPr lang="en-US" altLang="en-US" smtClean="0"/>
              <a:t>Important for forming intramolecular bonds, as in protein structure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02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/>
        </p:blipFill>
        <p:spPr>
          <a:xfrm>
            <a:off x="298704" y="1094232"/>
            <a:ext cx="8546592" cy="447260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7823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2.9 Hydrogen bonding between polar water molecules. 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736743" y="5358009"/>
            <a:ext cx="350314" cy="29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514244" y="1866926"/>
            <a:ext cx="233189" cy="2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511429" y="2770036"/>
            <a:ext cx="189438" cy="2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233444" y="1080935"/>
            <a:ext cx="204955" cy="2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34076" y="5358009"/>
            <a:ext cx="350314" cy="29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50096" y="3256867"/>
            <a:ext cx="189438" cy="2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357161" y="3866467"/>
            <a:ext cx="189438" cy="2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851027" y="4564966"/>
            <a:ext cx="189438" cy="2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017059" y="3968067"/>
            <a:ext cx="189438" cy="2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40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42541" y="3445958"/>
            <a:ext cx="233189" cy="2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841139" y="3475591"/>
            <a:ext cx="233189" cy="2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079137" y="5058856"/>
            <a:ext cx="233189" cy="2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76800" y="3475585"/>
            <a:ext cx="233189" cy="2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4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684512" y="4905044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494012" y="4401277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67011" y="4799211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07645" y="3740878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64279" y="4159978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829380" y="3613879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158645" y="1548011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879245" y="1268613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361847" y="1323646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152550" y="3563079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995917" y="4083780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864679" y="3677378"/>
            <a:ext cx="267057" cy="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10109" y="2225343"/>
            <a:ext cx="995190" cy="4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Hydrogen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bonds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315633" y="2349500"/>
            <a:ext cx="960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196167" y="2349500"/>
            <a:ext cx="0" cy="1244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4228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Patterns of Chemical Reactions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Synthesis reaction (A </a:t>
            </a:r>
            <a:r>
              <a:rPr lang="en-US" altLang="en-US" dirty="0" smtClean="0">
                <a:sym typeface="Symbol"/>
              </a:rPr>
              <a:t></a:t>
            </a:r>
            <a:r>
              <a:rPr lang="en-US" altLang="en-US" dirty="0" smtClean="0"/>
              <a:t> B</a:t>
            </a:r>
            <a:r>
              <a:rPr lang="en-US" altLang="en-US" dirty="0">
                <a:sym typeface="Symbol"/>
              </a:rPr>
              <a:t>  </a:t>
            </a:r>
            <a:r>
              <a:rPr lang="en-US" altLang="en-US" dirty="0" smtClean="0">
                <a:sym typeface="Wingdings" pitchFamily="2" charset="2"/>
              </a:rPr>
              <a:t>A</a:t>
            </a:r>
            <a:r>
              <a:rPr lang="en-US" altLang="en-US" dirty="0" smtClean="0"/>
              <a:t>B)</a:t>
            </a:r>
          </a:p>
          <a:p>
            <a:pPr lvl="1" eaLnBrk="1" hangingPunct="1"/>
            <a:r>
              <a:rPr lang="en-US" altLang="en-US" dirty="0" smtClean="0"/>
              <a:t>Atoms or molecules combine</a:t>
            </a:r>
          </a:p>
          <a:p>
            <a:pPr lvl="1" eaLnBrk="1" hangingPunct="1"/>
            <a:r>
              <a:rPr lang="en-US" altLang="en-US" dirty="0" smtClean="0"/>
              <a:t>Energy is absorbed for bond formation</a:t>
            </a:r>
          </a:p>
          <a:p>
            <a:pPr lvl="1" eaLnBrk="1" hangingPunct="1"/>
            <a:r>
              <a:rPr lang="en-US" altLang="en-US" dirty="0" smtClean="0"/>
              <a:t>Underlies all anabolic activities in the body</a:t>
            </a:r>
          </a:p>
          <a:p>
            <a:r>
              <a:rPr lang="en-US" altLang="en-US" dirty="0" smtClean="0"/>
              <a:t>Decomposition reaction (</a:t>
            </a:r>
            <a:r>
              <a:rPr lang="en-US" altLang="en-US" dirty="0" smtClean="0">
                <a:sym typeface="Wingdings" pitchFamily="2" charset="2"/>
              </a:rPr>
              <a:t>A</a:t>
            </a:r>
            <a:r>
              <a:rPr lang="en-US" altLang="en-US" dirty="0" smtClean="0"/>
              <a:t>B</a:t>
            </a:r>
            <a:r>
              <a:rPr lang="en-US" altLang="en-US" dirty="0">
                <a:sym typeface="Symbol"/>
              </a:rPr>
              <a:t>  </a:t>
            </a:r>
            <a:r>
              <a:rPr lang="en-US" altLang="en-US" dirty="0" smtClean="0"/>
              <a:t>A </a:t>
            </a:r>
            <a:r>
              <a:rPr lang="en-US" altLang="en-US" dirty="0">
                <a:sym typeface="Symbol"/>
              </a:rPr>
              <a:t></a:t>
            </a:r>
            <a:r>
              <a:rPr lang="en-US" altLang="en-US" dirty="0" smtClean="0"/>
              <a:t> B)</a:t>
            </a:r>
          </a:p>
          <a:p>
            <a:pPr lvl="1" eaLnBrk="1" hangingPunct="1"/>
            <a:r>
              <a:rPr lang="en-US" altLang="en-US" dirty="0" smtClean="0"/>
              <a:t>Molecule is broken down</a:t>
            </a:r>
          </a:p>
          <a:p>
            <a:pPr lvl="1" eaLnBrk="1" hangingPunct="1"/>
            <a:r>
              <a:rPr lang="en-US" altLang="en-US" dirty="0" smtClean="0"/>
              <a:t>Chemical energy is released</a:t>
            </a:r>
          </a:p>
          <a:p>
            <a:pPr lvl="1" eaLnBrk="1" hangingPunct="1"/>
            <a:r>
              <a:rPr lang="en-US" altLang="en-US" dirty="0" smtClean="0"/>
              <a:t>Underlies all catabolic activities in the body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0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3121152" y="179496"/>
            <a:ext cx="2901696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7823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2.10a </a:t>
            </a:r>
            <a:r>
              <a:rPr lang="en-US" sz="900" b="1" dirty="0">
                <a:latin typeface="Arial" charset="0"/>
              </a:rPr>
              <a:t>Patterns of chemical reactions.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255078" y="247671"/>
            <a:ext cx="2767770" cy="24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Synthesis reactions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245553" y="644897"/>
            <a:ext cx="2631722" cy="10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Smaller particles are</a:t>
            </a:r>
          </a:p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bonded together to form</a:t>
            </a:r>
          </a:p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larger, more complex</a:t>
            </a:r>
          </a:p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molecules.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53849" y="1907844"/>
            <a:ext cx="2495206" cy="10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b="0" i="1" dirty="0" smtClean="0">
                <a:solidFill>
                  <a:srgbClr val="000000"/>
                </a:solidFill>
                <a:latin typeface="Arial Black"/>
                <a:cs typeface="Arial Black"/>
              </a:rPr>
              <a:t>Example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Amino acids are joined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together to form a protein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molecule.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403239" y="3029677"/>
            <a:ext cx="1218151" cy="5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Amino acid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382072" y="5590839"/>
            <a:ext cx="921818" cy="4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molecule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7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0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2819400" y="179496"/>
            <a:ext cx="3505200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7823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2.10b </a:t>
            </a:r>
            <a:r>
              <a:rPr lang="en-US" sz="900" b="1" dirty="0">
                <a:latin typeface="Arial" charset="0"/>
              </a:rPr>
              <a:t>Patterns of chemical reactions.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951687" y="235678"/>
            <a:ext cx="3285424" cy="30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Decomposition reactions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57522" y="651960"/>
            <a:ext cx="3010260" cy="10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Bonds are broken in larger</a:t>
            </a:r>
          </a:p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molecules, resulting in</a:t>
            </a:r>
          </a:p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smaller, less complex</a:t>
            </a:r>
          </a:p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molecules.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198630" y="1907844"/>
            <a:ext cx="2897372" cy="77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b="0" i="1" dirty="0" smtClean="0">
                <a:solidFill>
                  <a:srgbClr val="000000"/>
                </a:solidFill>
                <a:latin typeface="Arial Black"/>
                <a:cs typeface="Arial Black"/>
              </a:rPr>
              <a:t>Example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Glycogen is broken down to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release glucose units.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269186" y="5957729"/>
            <a:ext cx="1062927" cy="4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Glucose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262128" y="3029674"/>
            <a:ext cx="999427" cy="2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Glycogen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3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Patterns of Chemical Reactions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Exchange reaction (AB </a:t>
            </a:r>
            <a:r>
              <a:rPr lang="en-US" altLang="en-US" dirty="0">
                <a:sym typeface="Symbol"/>
              </a:rPr>
              <a:t></a:t>
            </a:r>
            <a:r>
              <a:rPr lang="en-US" altLang="en-US" dirty="0" smtClean="0"/>
              <a:t> C</a:t>
            </a:r>
            <a:r>
              <a:rPr lang="en-US" altLang="en-US" dirty="0">
                <a:sym typeface="Symbol"/>
              </a:rPr>
              <a:t>  </a:t>
            </a:r>
            <a:r>
              <a:rPr lang="en-US" altLang="en-US" dirty="0" smtClean="0">
                <a:sym typeface="Wingdings" pitchFamily="2" charset="2"/>
              </a:rPr>
              <a:t>AC </a:t>
            </a:r>
            <a:r>
              <a:rPr lang="en-US" altLang="en-US" dirty="0">
                <a:sym typeface="Symbol"/>
              </a:rPr>
              <a:t></a:t>
            </a:r>
            <a:r>
              <a:rPr lang="en-US" altLang="en-US" dirty="0" smtClean="0">
                <a:sym typeface="Wingdings" pitchFamily="2" charset="2"/>
              </a:rPr>
              <a:t> B and 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AB </a:t>
            </a:r>
            <a:r>
              <a:rPr lang="en-US" altLang="en-US" dirty="0">
                <a:sym typeface="Symbol"/>
              </a:rPr>
              <a:t></a:t>
            </a:r>
            <a:r>
              <a:rPr lang="en-US" altLang="en-US" dirty="0" smtClean="0">
                <a:sym typeface="Wingdings" pitchFamily="2" charset="2"/>
              </a:rPr>
              <a:t> CD</a:t>
            </a:r>
            <a:r>
              <a:rPr lang="en-US" altLang="en-US" dirty="0">
                <a:sym typeface="Symbol"/>
              </a:rPr>
              <a:t>  </a:t>
            </a:r>
            <a:r>
              <a:rPr lang="en-US" altLang="en-US" dirty="0" smtClean="0">
                <a:sym typeface="Wingdings" pitchFamily="2" charset="2"/>
              </a:rPr>
              <a:t>AD </a:t>
            </a:r>
            <a:r>
              <a:rPr lang="en-US" altLang="en-US" dirty="0">
                <a:sym typeface="Symbol"/>
              </a:rPr>
              <a:t></a:t>
            </a:r>
            <a:r>
              <a:rPr lang="en-US" altLang="en-US" dirty="0" smtClean="0">
                <a:sym typeface="Wingdings" pitchFamily="2" charset="2"/>
              </a:rPr>
              <a:t> CB)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Involves both synthesis and decomposition reactions as bonds are both made and broken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Switch is made between molecule parts, and different molecules are made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0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2685288" y="179496"/>
            <a:ext cx="3773424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7823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2.10c </a:t>
            </a:r>
            <a:r>
              <a:rPr lang="en-US" sz="900" b="1" dirty="0">
                <a:latin typeface="Arial" charset="0"/>
              </a:rPr>
              <a:t>Patterns of chemical reactions.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240966" y="235677"/>
            <a:ext cx="2713925" cy="30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Exchange reactions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6794" y="666069"/>
            <a:ext cx="2459929" cy="54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Bonds are both made</a:t>
            </a:r>
          </a:p>
          <a:p>
            <a:pPr algn="ctr"/>
            <a:r>
              <a:rPr lang="en-US" sz="1550" b="0" dirty="0" smtClean="0">
                <a:solidFill>
                  <a:srgbClr val="000000"/>
                </a:solidFill>
                <a:latin typeface="Arial Black"/>
                <a:cs typeface="Arial Black"/>
              </a:rPr>
              <a:t>and broken.</a:t>
            </a:r>
            <a:endParaRPr lang="en-US" sz="15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859962" y="1914900"/>
            <a:ext cx="3461816" cy="9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b="0" i="1" dirty="0" smtClean="0">
                <a:solidFill>
                  <a:srgbClr val="000000"/>
                </a:solidFill>
                <a:latin typeface="Arial Black"/>
                <a:cs typeface="Arial Black"/>
              </a:rPr>
              <a:t>Example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ATP transfers its terminal phosphate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group to glucose to form glucose-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phosphate.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909353" y="3819897"/>
            <a:ext cx="851260" cy="2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Glucose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017074" y="3826951"/>
            <a:ext cx="2368204" cy="50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Adenosine triphosphate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(ATP)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902295" y="5654337"/>
            <a:ext cx="1084093" cy="54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Glucose-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phosphate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010019" y="5661392"/>
            <a:ext cx="2283537" cy="4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Adenosine </a:t>
            </a:r>
            <a:r>
              <a:rPr lang="en-US" sz="1550" dirty="0" err="1" smtClean="0">
                <a:solidFill>
                  <a:srgbClr val="000000"/>
                </a:solidFill>
                <a:latin typeface="Arial"/>
                <a:cs typeface="Arial"/>
              </a:rPr>
              <a:t>diphosphate</a:t>
            </a:r>
            <a:endParaRPr lang="en-US" sz="155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550" dirty="0" smtClean="0">
                <a:solidFill>
                  <a:srgbClr val="000000"/>
                </a:solidFill>
                <a:latin typeface="Arial"/>
                <a:cs typeface="Arial"/>
              </a:rPr>
              <a:t>(ADP)</a:t>
            </a:r>
            <a:endParaRPr lang="en-US" sz="15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049054" y="4679265"/>
            <a:ext cx="159814" cy="2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5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246154" y="5183032"/>
            <a:ext cx="159814" cy="2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5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682187" y="5183032"/>
            <a:ext cx="159814" cy="2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5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037788" y="3383866"/>
            <a:ext cx="159814" cy="2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5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593288" y="3383866"/>
            <a:ext cx="159814" cy="2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5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157254" y="3383866"/>
            <a:ext cx="159814" cy="2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35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lang="en-US" sz="135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32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Patterns of Chemical Reactions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chemical reactions are reversible</a:t>
            </a:r>
          </a:p>
          <a:p>
            <a:r>
              <a:rPr lang="en-US" altLang="en-US" smtClean="0"/>
              <a:t>Reversibility is indicated by a double arrow</a:t>
            </a:r>
          </a:p>
          <a:p>
            <a:pPr lvl="1"/>
            <a:r>
              <a:rPr lang="en-US" altLang="en-US" smtClean="0"/>
              <a:t>When arrows differ in length, the longer arrow indicates the more rapid reaction or major direction of progress</a:t>
            </a:r>
          </a:p>
          <a:p>
            <a:r>
              <a:rPr lang="en-US" altLang="en-US" smtClean="0"/>
              <a:t>Factors influencing the rate of chemical reactions are shown in Table 2.4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78230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2.4 Factors Increasing the Rate of Chemical Reactions.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2" name="Picture 1" descr="table_02_04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"/>
          <a:stretch/>
        </p:blipFill>
        <p:spPr>
          <a:xfrm>
            <a:off x="298704" y="1706880"/>
            <a:ext cx="8546592" cy="32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Biochemistry: Essentials for Life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Inorganic compounds</a:t>
            </a:r>
            <a:endParaRPr lang="en-US" altLang="en-US" smtClean="0">
              <a:sym typeface="Wingdings" pitchFamily="2" charset="2"/>
            </a:endParaRPr>
          </a:p>
          <a:p>
            <a:pPr lvl="1"/>
            <a:r>
              <a:rPr lang="en-US" altLang="en-US" smtClean="0">
                <a:sym typeface="Wingdings" pitchFamily="2" charset="2"/>
              </a:rPr>
              <a:t>Lack carbon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Tend to be small, simple molecules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Include water, salts, and some acids and bases</a:t>
            </a:r>
            <a:endParaRPr lang="en-US" altLang="en-US" smtClean="0"/>
          </a:p>
          <a:p>
            <a:r>
              <a:rPr lang="en-US" altLang="en-US" smtClean="0"/>
              <a:t>Organic compounds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Contain carbon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All are large, covalently bonded molecules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Include carbohydrates, lipids, proteins, and nucleic acids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Matter and Energy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Energy form conversions</a:t>
            </a:r>
          </a:p>
          <a:p>
            <a:pPr lvl="1"/>
            <a:r>
              <a:rPr lang="en-US" altLang="en-US" smtClean="0"/>
              <a:t>ATP (adenosine triphosphate) traps the chemical energy of food in its bonds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Inorganic Compounds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Water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Most abundant inorganic compound in the body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Vital properties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High heat capacity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Polarity/solvent properties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Chemical reactivity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Cushioning</a:t>
            </a:r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Inorganic Compounds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" charset="2"/>
              </a:rPr>
              <a:t>High heat capacity: water absorbs and releases a large amount of heat before it changes temperature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Prevents sudden changes in body temperature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Inorganic Compounds</a:t>
            </a:r>
            <a:endParaRPr lang="en-US" alt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" charset="2"/>
              </a:rPr>
              <a:t>Polarity/solvent properties: water is often called the “universal solvent” 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Solvents are liquids or gases that dissolve smaller amounts of solutes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Solutes are solids, liquids, or gases that are dissolved or suspended by solvents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Solution forms when solutes are very tiny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Colloid forms when solutes of intermediate size form a translucent mixture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Inorganic Compounds</a:t>
            </a:r>
            <a:endParaRPr lang="en-US" altLang="en-US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" charset="2"/>
              </a:rPr>
              <a:t>Chemical reactivity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Water is an important reactant in some chemical reactions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Reactions that require water are known as </a:t>
            </a:r>
            <a:r>
              <a:rPr lang="en-US" altLang="en-US" i="1" dirty="0" smtClean="0">
                <a:sym typeface="Wingdings" pitchFamily="2" charset="2"/>
              </a:rPr>
              <a:t>hydrolysis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i="1" dirty="0" smtClean="0">
                <a:sym typeface="Wingdings" pitchFamily="2" charset="2"/>
              </a:rPr>
              <a:t>reactions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Example: water helps digest food or break down biological molecules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Inorganic Compounds</a:t>
            </a:r>
            <a:endParaRPr lang="en-US" alt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" charset="2"/>
              </a:rPr>
              <a:t>Cushioning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Water serves a protective function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Examples: cerebrospinal fluid protects the brain from physical trauma, and amniotic fluid protects a developing fetus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Important Inorganic Compounds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Salts</a:t>
            </a:r>
          </a:p>
          <a:p>
            <a:pPr lvl="1" eaLnBrk="1" hangingPunct="1"/>
            <a:r>
              <a:rPr lang="en-US" altLang="en-US" smtClean="0"/>
              <a:t>Contain cations other than H</a:t>
            </a:r>
            <a:r>
              <a:rPr lang="en-US" altLang="en-US" baseline="30000" smtClean="0"/>
              <a:t>+</a:t>
            </a:r>
            <a:r>
              <a:rPr lang="en-US" altLang="en-US" smtClean="0"/>
              <a:t> and anions other than OH</a:t>
            </a:r>
            <a:r>
              <a:rPr lang="en-US" altLang="en-US" baseline="30000" smtClean="0">
                <a:sym typeface="Wingdings" pitchFamily="2" charset="2"/>
              </a:rPr>
              <a:t>–</a:t>
            </a:r>
            <a:endParaRPr lang="en-US" altLang="en-US" baseline="30000" smtClean="0"/>
          </a:p>
          <a:p>
            <a:pPr lvl="1" eaLnBrk="1" hangingPunct="1"/>
            <a:r>
              <a:rPr lang="en-US" altLang="en-US" smtClean="0"/>
              <a:t>Easily dissociate (break apart) into ions in the presence of water</a:t>
            </a:r>
          </a:p>
          <a:p>
            <a:pPr lvl="1" eaLnBrk="1" hangingPunct="1"/>
            <a:r>
              <a:rPr lang="en-US" altLang="en-US" smtClean="0"/>
              <a:t>Vital to many body functions</a:t>
            </a:r>
          </a:p>
          <a:p>
            <a:pPr lvl="2" eaLnBrk="1" hangingPunct="1"/>
            <a:r>
              <a:rPr lang="en-US" altLang="en-US" smtClean="0"/>
              <a:t>Example: sodium and potassium ions are essential for nerve impulses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2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2462784" y="221832"/>
            <a:ext cx="4218432" cy="63398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392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2.11 Dissociation of salt in water.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000271" y="786724"/>
            <a:ext cx="244830" cy="2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16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036738" y="215578"/>
            <a:ext cx="240238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60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075195" y="1291902"/>
            <a:ext cx="224005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err="1" smtClean="0">
                <a:solidFill>
                  <a:srgbClr val="000000"/>
                </a:solidFill>
                <a:latin typeface="Symbol Std"/>
                <a:cs typeface="Symbol Std"/>
              </a:rPr>
              <a:t>δ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6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754163" y="421953"/>
            <a:ext cx="240238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6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779563" y="1076003"/>
            <a:ext cx="240238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lang="en-US" sz="16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84288" y="761678"/>
            <a:ext cx="240238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lang="en-US" sz="16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112813" y="1542728"/>
            <a:ext cx="155151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Water molecule</a:t>
            </a:r>
            <a:endParaRPr lang="en-US" sz="16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073530" y="3039564"/>
            <a:ext cx="390520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6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994030" y="4106364"/>
            <a:ext cx="390520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6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413130" y="4950914"/>
            <a:ext cx="390520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lang="en-US" sz="1600" baseline="3000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lang="en-US" sz="16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064130" y="4881064"/>
            <a:ext cx="390520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lang="en-US" sz="1600" baseline="3000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lang="en-US" sz="16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235329" y="6160588"/>
            <a:ext cx="784221" cy="5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Salt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crystal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419729" y="6151063"/>
            <a:ext cx="904871" cy="5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Ions in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2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48" y="5067310"/>
            <a:ext cx="3319383" cy="12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Inorganic Compounds</a:t>
            </a:r>
            <a:endParaRPr lang="en-US" altLang="en-US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Salts</a:t>
            </a:r>
          </a:p>
          <a:p>
            <a:pPr lvl="1"/>
            <a:r>
              <a:rPr lang="en-US" altLang="en-US" smtClean="0"/>
              <a:t>All salts are electrolytes </a:t>
            </a:r>
          </a:p>
          <a:p>
            <a:pPr lvl="1"/>
            <a:r>
              <a:rPr lang="en-US" altLang="en-US" smtClean="0"/>
              <a:t>Electrolytes are ions that conduct electrical currents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Important Inorganic Compounds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Acids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Release hydrogen ions (H</a:t>
            </a:r>
            <a:r>
              <a:rPr lang="en-US" altLang="en-US" baseline="30000" dirty="0" smtClean="0">
                <a:sym typeface="Wingdings" pitchFamily="2" charset="2"/>
              </a:rPr>
              <a:t>+</a:t>
            </a:r>
            <a:r>
              <a:rPr lang="en-US" altLang="en-US" dirty="0" smtClean="0">
                <a:sym typeface="Wingdings" pitchFamily="2" charset="2"/>
              </a:rPr>
              <a:t>) when dissolved in water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Are proton donors, since hydrogen ions are essentially a hydrogen nucleus 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Example: </a:t>
            </a:r>
            <a:r>
              <a:rPr lang="en-US" altLang="en-US" dirty="0" err="1" smtClean="0">
                <a:sym typeface="Wingdings" pitchFamily="2" charset="2"/>
              </a:rPr>
              <a:t>HCl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" charset="2"/>
              </a:rPr>
              <a:t> H</a:t>
            </a:r>
            <a:r>
              <a:rPr lang="en-US" altLang="en-US" baseline="30000" dirty="0" smtClean="0">
                <a:sym typeface="Wingdings" pitchFamily="2" charset="2"/>
              </a:rPr>
              <a:t>+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 smtClean="0">
                <a:sym typeface="Symbol"/>
              </a:rPr>
              <a:t>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 err="1" smtClean="0">
                <a:sym typeface="Wingdings" pitchFamily="2" charset="2"/>
              </a:rPr>
              <a:t>Cl</a:t>
            </a:r>
            <a:r>
              <a:rPr lang="en-US" altLang="en-US" baseline="30000" dirty="0" smtClean="0">
                <a:sym typeface="Wingdings" pitchFamily="2" charset="2"/>
              </a:rPr>
              <a:t>–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Strong acids ionize completely and liberate all their protons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Weak acids ionize incompletely</a:t>
            </a:r>
          </a:p>
          <a:p>
            <a:pPr lvl="1" eaLnBrk="1" hangingPunct="1"/>
            <a:endParaRPr lang="en-US" altLang="en-US" dirty="0" smtClean="0"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Important Inorganic Compounds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Bases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Release hydroxyl ions (OH</a:t>
            </a:r>
            <a:r>
              <a:rPr lang="en-US" altLang="en-US" baseline="30000" dirty="0" smtClean="0">
                <a:sym typeface="Wingdings" pitchFamily="2" charset="2"/>
              </a:rPr>
              <a:t>–</a:t>
            </a:r>
            <a:r>
              <a:rPr lang="en-US" altLang="en-US" dirty="0" smtClean="0">
                <a:sym typeface="Wingdings" pitchFamily="2" charset="2"/>
              </a:rPr>
              <a:t>) when dissolved in water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Are proton acceptors 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Example: </a:t>
            </a:r>
            <a:r>
              <a:rPr lang="en-US" altLang="en-US" dirty="0" err="1" smtClean="0">
                <a:sym typeface="Wingdings" pitchFamily="2" charset="2"/>
              </a:rPr>
              <a:t>NaOH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" charset="2"/>
              </a:rPr>
              <a:t> Na</a:t>
            </a:r>
            <a:r>
              <a:rPr lang="en-US" altLang="en-US" baseline="30000" dirty="0" smtClean="0">
                <a:sym typeface="Wingdings" pitchFamily="2" charset="2"/>
              </a:rPr>
              <a:t>+</a:t>
            </a:r>
            <a:r>
              <a:rPr lang="en-US" altLang="en-US" dirty="0" smtClean="0">
                <a:sym typeface="Wingdings" pitchFamily="2" charset="2"/>
              </a:rPr>
              <a:t> + OH</a:t>
            </a:r>
            <a:r>
              <a:rPr lang="en-US" altLang="en-US" baseline="30000" dirty="0" smtClean="0">
                <a:sym typeface="Wingdings" pitchFamily="2" charset="2"/>
              </a:rPr>
              <a:t>–</a:t>
            </a:r>
            <a:endParaRPr lang="en-US" alt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Strong bases seek hydrogen 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Composition of Matter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Elements—fundamental units of matter</a:t>
            </a:r>
          </a:p>
          <a:p>
            <a:pPr lvl="1"/>
            <a:r>
              <a:rPr lang="en-US" altLang="en-US" dirty="0" smtClean="0"/>
              <a:t>96 percent of the body is made from four elements: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/>
              <a:t>Oxygen (O)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Carbon (C)	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Hydrogen (H)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Nitrogen (N)</a:t>
            </a:r>
          </a:p>
          <a:p>
            <a:r>
              <a:rPr lang="en-US" altLang="en-US" dirty="0" smtClean="0"/>
              <a:t>Periodic table contains a complete listing of elements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Inorganic Compounds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Neutralization reaction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Type of exchange reaction in which acids and bases react to form water and a salt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Example: </a:t>
            </a:r>
            <a:r>
              <a:rPr lang="en-US" altLang="en-US" dirty="0" err="1" smtClean="0">
                <a:sym typeface="Wingdings" pitchFamily="2" charset="2"/>
              </a:rPr>
              <a:t>NaOH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 smtClean="0">
                <a:sym typeface="Symbol"/>
              </a:rPr>
              <a:t>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 err="1" smtClean="0">
                <a:sym typeface="Wingdings" pitchFamily="2" charset="2"/>
              </a:rPr>
              <a:t>HCl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" charset="2"/>
              </a:rPr>
              <a:t> H</a:t>
            </a:r>
            <a:r>
              <a:rPr lang="en-US" altLang="en-US" baseline="-25000" dirty="0" smtClean="0">
                <a:sym typeface="Wingdings" pitchFamily="2" charset="2"/>
              </a:rPr>
              <a:t>2</a:t>
            </a:r>
            <a:r>
              <a:rPr lang="en-US" altLang="en-US" dirty="0" smtClean="0">
                <a:sym typeface="Wingdings" pitchFamily="2" charset="2"/>
              </a:rPr>
              <a:t>O </a:t>
            </a:r>
            <a:r>
              <a:rPr lang="en-US" altLang="en-US" dirty="0">
                <a:sym typeface="Symbol"/>
              </a:rPr>
              <a:t>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 err="1" smtClean="0">
                <a:sym typeface="Wingdings" pitchFamily="2" charset="2"/>
              </a:rPr>
              <a:t>NaCl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Measures relative concentration of hydrogen ions</a:t>
            </a:r>
          </a:p>
          <a:p>
            <a:r>
              <a:rPr lang="en-US" altLang="en-US" dirty="0" smtClean="0"/>
              <a:t>Based on the number of protons in a solution, expressed in terms of moles per liter</a:t>
            </a:r>
          </a:p>
          <a:p>
            <a:r>
              <a:rPr lang="en-US" altLang="en-US" dirty="0" smtClean="0"/>
              <a:t>Each successive change on the pH scale represents a tenfold change in H</a:t>
            </a:r>
            <a:r>
              <a:rPr lang="en-US" altLang="en-US" baseline="30000" dirty="0" smtClean="0">
                <a:sym typeface="Symbol"/>
              </a:rPr>
              <a:t></a:t>
            </a:r>
            <a:r>
              <a:rPr lang="en-US" altLang="en-US" dirty="0" smtClean="0"/>
              <a:t> concentration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" charset="2"/>
              </a:rPr>
              <a:t>pH 7 </a:t>
            </a:r>
            <a:r>
              <a:rPr lang="en-US" altLang="en-US" dirty="0" smtClean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neutral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Number of hydrogen ions exactly equals the number of hydroxyl ions</a:t>
            </a:r>
          </a:p>
          <a:p>
            <a:r>
              <a:rPr lang="en-US" altLang="en-US" dirty="0" smtClean="0">
                <a:sym typeface="Wingdings" pitchFamily="2" charset="2"/>
              </a:rPr>
              <a:t>pH below 7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acidic</a:t>
            </a:r>
          </a:p>
          <a:p>
            <a:r>
              <a:rPr lang="en-US" altLang="en-US" dirty="0" smtClean="0">
                <a:sym typeface="Wingdings" pitchFamily="2" charset="2"/>
              </a:rPr>
              <a:t>pH above 7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>
                <a:sym typeface="Wingdings" pitchFamily="2" charset="2"/>
              </a:rPr>
              <a:t> basic</a:t>
            </a:r>
          </a:p>
          <a:p>
            <a:r>
              <a:rPr lang="en-US" altLang="en-US" dirty="0" smtClean="0">
                <a:sym typeface="Wingdings" pitchFamily="2" charset="2"/>
              </a:rPr>
              <a:t>Buffers—chemicals that can regulate pH change</a:t>
            </a:r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2017776" y="221832"/>
            <a:ext cx="5108448" cy="64174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2.12 The pH scale and pH values of representative substances. 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39692" y="220527"/>
            <a:ext cx="386287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pH</a:t>
            </a:r>
            <a:endParaRPr lang="en-US" sz="14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014134" y="538023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14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14134" y="965589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13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014134" y="1380456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014134" y="1803789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014134" y="2222890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014134" y="2641991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9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014134" y="3061093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014134" y="3484428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014134" y="3903529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014134" y="4322629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014134" y="4741731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014134" y="5160833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14134" y="5584169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014134" y="6003270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014134" y="6413902"/>
            <a:ext cx="23283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070101" y="5139669"/>
            <a:ext cx="893232" cy="4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Acidic</a:t>
            </a: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solution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070101" y="3658004"/>
            <a:ext cx="893232" cy="4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Neutral</a:t>
            </a: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solution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070101" y="2256771"/>
            <a:ext cx="893232" cy="4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Basic</a:t>
            </a: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solution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339975" y="170218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308225" y="179743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330450" y="189903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333625" y="2010164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501900" y="2035564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511425" y="1743464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511425" y="1841889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540000" y="1927614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327275" y="3184914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343150" y="3384939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501900" y="3324614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533650" y="3413514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301875" y="328333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327275" y="349288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508250" y="322618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498725" y="351828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330450" y="4594614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327275" y="4693039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339975" y="4791464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505075" y="4731139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533650" y="4823214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508250" y="4908939"/>
            <a:ext cx="165100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C82C31"/>
                </a:solidFill>
                <a:latin typeface="Arial"/>
                <a:cs typeface="Arial"/>
              </a:rPr>
              <a:t>H</a:t>
            </a:r>
            <a:r>
              <a:rPr lang="en-US" sz="700" baseline="30000" dirty="0" smtClean="0">
                <a:solidFill>
                  <a:srgbClr val="C82C31"/>
                </a:solidFill>
                <a:latin typeface="Arial"/>
                <a:cs typeface="Arial"/>
              </a:rPr>
              <a:t>+</a:t>
            </a:r>
            <a:endParaRPr lang="en-US" sz="700" baseline="30000" dirty="0">
              <a:solidFill>
                <a:srgbClr val="C82C31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327275" y="4899414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505075" y="4635889"/>
            <a:ext cx="200026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OH</a:t>
            </a:r>
            <a:r>
              <a:rPr lang="en-US" sz="700" baseline="30000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lang="en-US" sz="7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 rot="16200000">
            <a:off x="2572811" y="1737467"/>
            <a:ext cx="185102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Increasingly basic</a:t>
            </a:r>
            <a:endParaRPr lang="en-US" sz="14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 rot="16200000">
            <a:off x="2538141" y="5040074"/>
            <a:ext cx="192036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Increasingly acidic</a:t>
            </a:r>
            <a:endParaRPr lang="en-US" sz="14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 rot="16200000">
            <a:off x="3095529" y="3445522"/>
            <a:ext cx="79147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Neutral</a:t>
            </a:r>
            <a:endParaRPr lang="en-US" sz="14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 rot="16200000">
            <a:off x="3244321" y="3451949"/>
            <a:ext cx="1100666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[H</a:t>
            </a:r>
            <a:r>
              <a:rPr lang="en-US" sz="1400" b="0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+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]=[OH</a:t>
            </a:r>
            <a:r>
              <a:rPr lang="en-US" sz="1400" b="0" baseline="30000" dirty="0" smtClean="0">
                <a:solidFill>
                  <a:srgbClr val="000000"/>
                </a:solidFill>
                <a:latin typeface="Arial Black"/>
                <a:cs typeface="Arial Black"/>
              </a:rPr>
              <a:t>–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]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4597751" y="220527"/>
            <a:ext cx="1074919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Examples</a:t>
            </a:r>
            <a:endParaRPr lang="en-US" sz="14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4594574" y="545079"/>
            <a:ext cx="2545646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Sodium hydroxide (pH 14)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594574" y="1017807"/>
            <a:ext cx="1515537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Oven cleaner, lye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(pH 13.5)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594574" y="1688086"/>
            <a:ext cx="1917704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Household ammonia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(pH 10.5–11.5)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4594574" y="2308974"/>
            <a:ext cx="1614315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Household bleach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(pH 9.5)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594574" y="2936914"/>
            <a:ext cx="144498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Egg white (pH 8)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594574" y="3353200"/>
            <a:ext cx="144498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 (pH 7.4)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4594574" y="3832978"/>
            <a:ext cx="144498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Milk (pH 6.3–6.6)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4594574" y="4298645"/>
            <a:ext cx="169898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Black coffee (pH 5)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4594574" y="5011258"/>
            <a:ext cx="169898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Wine (pH 2.5–3.5)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594574" y="5483978"/>
            <a:ext cx="2263426" cy="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Lemon juice, gastric juice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(pH 2)</a:t>
            </a: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4594573" y="6302428"/>
            <a:ext cx="2439815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Hydrochloric acid (pH 0)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51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Reactions</a:t>
            </a:r>
            <a:endParaRPr lang="en-US" alt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Polymer: chainlike molecules made of many similar or repeating units (monomers)</a:t>
            </a:r>
          </a:p>
          <a:p>
            <a:r>
              <a:rPr lang="en-US" altLang="en-US" smtClean="0"/>
              <a:t>Many biological molecules are polymers, such as carbohydrates and proteins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Reactions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Dehydration synthesis—monomers are joined to form polymers through the removal of water molecules</a:t>
            </a:r>
          </a:p>
          <a:p>
            <a:pPr lvl="1"/>
            <a:r>
              <a:rPr lang="en-US" altLang="en-US" dirty="0" smtClean="0"/>
              <a:t>A hydrogen ion is removed from one monomer while a hydroxyl group is removed from the monomer it is to be joined with</a:t>
            </a:r>
          </a:p>
          <a:p>
            <a:pPr lvl="1"/>
            <a:r>
              <a:rPr lang="en-US" altLang="en-US" dirty="0" smtClean="0"/>
              <a:t>Monomers unite, and water is released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0"/>
          <a:stretch/>
        </p:blipFill>
        <p:spPr>
          <a:xfrm>
            <a:off x="298704" y="2215896"/>
            <a:ext cx="8546592" cy="226438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69953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2.13a </a:t>
            </a:r>
            <a:r>
              <a:rPr lang="en-US" sz="900" b="1" dirty="0">
                <a:latin typeface="Arial" charset="0"/>
              </a:rPr>
              <a:t>Dehydration synthesis and hydrolysis of biological molecules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5631748" y="4129305"/>
            <a:ext cx="3074815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Monomers linked by covalent bond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3063526" y="2273695"/>
            <a:ext cx="3074815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Dehydration synthesis</a:t>
            </a:r>
            <a:endParaRPr lang="en-US" sz="16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587026" y="3621305"/>
            <a:ext cx="1071030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Monomer 1</a:t>
            </a:r>
            <a:endParaRPr lang="en-US" sz="1400" b="0" baseline="30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2603500" y="3621305"/>
            <a:ext cx="117122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Monomer 2</a:t>
            </a:r>
            <a:endParaRPr lang="en-US" sz="1400" b="0" baseline="30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1538116" y="2668807"/>
            <a:ext cx="6159500" cy="4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Monomers are joined by removal of OH from one monomer</a:t>
            </a: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and removal of H from the other at the site of bond formation.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4905027" y="3205027"/>
            <a:ext cx="450140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51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Reactions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Hydrolysis—polymers are broken down into monomers through the addition of water molecules</a:t>
            </a:r>
          </a:p>
          <a:p>
            <a:pPr lvl="1"/>
            <a:r>
              <a:rPr lang="en-US" altLang="en-US" dirty="0" smtClean="0"/>
              <a:t>As a water molecule is added to each bond, the bond is broken, and the monomers are released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2_1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/>
        </p:blipFill>
        <p:spPr>
          <a:xfrm>
            <a:off x="298704" y="2273808"/>
            <a:ext cx="8546592" cy="215708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734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2.13b </a:t>
            </a:r>
            <a:r>
              <a:rPr lang="en-US" sz="900" b="1" dirty="0">
                <a:latin typeface="Arial" charset="0"/>
              </a:rPr>
              <a:t>Dehydration synthesis and hydrolysis of biological molecules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063526" y="2323086"/>
            <a:ext cx="3074815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Hydrolysis</a:t>
            </a:r>
            <a:endParaRPr lang="en-US" sz="16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7401277" y="3550751"/>
            <a:ext cx="117122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Monomer 2</a:t>
            </a:r>
            <a:endParaRPr lang="en-US" sz="1400" b="0" baseline="30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5341054" y="3550751"/>
            <a:ext cx="1171222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FFFF"/>
                </a:solidFill>
                <a:latin typeface="Arial Black"/>
                <a:cs typeface="Arial Black"/>
              </a:rPr>
              <a:t>Monomer 1</a:t>
            </a:r>
            <a:endParaRPr lang="en-US" sz="1400" b="0" baseline="30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841029" y="4058753"/>
            <a:ext cx="3074815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Monomers linked by covalent bond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1538116" y="2718196"/>
            <a:ext cx="6159500" cy="4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Monomers are released by the addition of a water molecule,</a:t>
            </a:r>
          </a:p>
          <a:p>
            <a:pPr algn="ctr"/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adding OH to one monomer and H to the other.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839639" y="3219140"/>
            <a:ext cx="450140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70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Organic Compounds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Carbohydrates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Contain carbon, hydrogen, and oxygen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Include sugars and starches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Classified according to size</a:t>
            </a:r>
          </a:p>
          <a:p>
            <a:pPr lvl="2"/>
            <a:r>
              <a:rPr lang="en-US" altLang="en-US" smtClean="0">
                <a:sym typeface="Wingdings" pitchFamily="2" charset="2"/>
              </a:rPr>
              <a:t>Monosaccharides—simple sugars</a:t>
            </a:r>
          </a:p>
          <a:p>
            <a:pPr lvl="2"/>
            <a:r>
              <a:rPr lang="en-US" altLang="en-US" smtClean="0">
                <a:sym typeface="Wingdings" pitchFamily="2" charset="2"/>
              </a:rPr>
              <a:t>Disaccharides—two simple sugars joined by dehydration synthesis</a:t>
            </a:r>
          </a:p>
          <a:p>
            <a:pPr lvl="2"/>
            <a:r>
              <a:rPr lang="en-US" altLang="en-US" smtClean="0">
                <a:sym typeface="Wingdings" pitchFamily="2" charset="2"/>
              </a:rPr>
              <a:t>Polysaccharides—long-branching chains of linked simple sugars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2.1 Common Elements Making Up the Human Body (1 of 3).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2" name="Picture 1" descr="table_02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"/>
          <a:stretch/>
        </p:blipFill>
        <p:spPr>
          <a:xfrm>
            <a:off x="298704" y="1554480"/>
            <a:ext cx="8546592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9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Carbohydrates</a:t>
            </a:r>
            <a:endParaRPr lang="en-US" alt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sym typeface="Wingdings" pitchFamily="2" charset="2"/>
              </a:rPr>
              <a:t>Monosaccharides</a:t>
            </a:r>
            <a:r>
              <a:rPr lang="en-US" altLang="en-US" dirty="0" smtClean="0">
                <a:sym typeface="Wingdings" pitchFamily="2" charset="2"/>
              </a:rPr>
              <a:t>—simple sugars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Single chain or single-ring structures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Contain 3 to 7 carbon atoms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Examples: glucose (blood sugar), fructose, </a:t>
            </a:r>
            <a:r>
              <a:rPr lang="en-US" altLang="en-US" dirty="0" err="1" smtClean="0">
                <a:sym typeface="Wingdings" pitchFamily="2" charset="2"/>
              </a:rPr>
              <a:t>galactose</a:t>
            </a:r>
            <a:r>
              <a:rPr lang="en-US" altLang="en-US" dirty="0" smtClean="0">
                <a:sym typeface="Wingdings" pitchFamily="2" charset="2"/>
              </a:rPr>
              <a:t>, ribose, </a:t>
            </a:r>
            <a:r>
              <a:rPr lang="en-US" altLang="en-US" dirty="0" err="1" smtClean="0">
                <a:sym typeface="Wingdings" pitchFamily="2" charset="2"/>
              </a:rPr>
              <a:t>deoxyribose</a:t>
            </a:r>
            <a:endParaRPr lang="en-US" altLang="en-US" dirty="0" smtClean="0">
              <a:sym typeface="Wingdings" pitchFamily="2" charset="2"/>
            </a:endParaRPr>
          </a:p>
          <a:p>
            <a:pPr lvl="1"/>
            <a:endParaRPr lang="en-US" alt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14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>
          <a:xfrm>
            <a:off x="2767584" y="2124456"/>
            <a:ext cx="3608832" cy="24122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2.14a </a:t>
            </a:r>
            <a:r>
              <a:rPr lang="en-US" sz="900" b="1" dirty="0">
                <a:latin typeface="Arial" charset="0"/>
              </a:rPr>
              <a:t>Carbohydrates.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795411" y="3832972"/>
            <a:ext cx="3667475" cy="8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Simple sugar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9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(monosaccharide)</a:t>
            </a:r>
            <a:endParaRPr lang="en-US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1048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Carbohydrates</a:t>
            </a:r>
            <a:endParaRPr lang="en-US" altLang="en-US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" charset="2"/>
              </a:rPr>
              <a:t>Disaccharides—two simple sugars joined by dehydration synthesis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Examples include sucrose, lactose, and maltose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14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>
          <a:xfrm>
            <a:off x="2752344" y="2133600"/>
            <a:ext cx="3639312" cy="239606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2.14b </a:t>
            </a:r>
            <a:r>
              <a:rPr lang="en-US" sz="900" b="1" dirty="0">
                <a:latin typeface="Arial" charset="0"/>
              </a:rPr>
              <a:t>Carbohydrates.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105858" y="3825922"/>
            <a:ext cx="3187701" cy="83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Double sugar</a:t>
            </a:r>
          </a:p>
          <a:p>
            <a:r>
              <a:rPr lang="en-US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9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(disaccharide)</a:t>
            </a:r>
            <a:endParaRPr lang="en-US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896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14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>
          <a:xfrm>
            <a:off x="298704" y="2286000"/>
            <a:ext cx="8546592" cy="20884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2.14d </a:t>
            </a:r>
            <a:r>
              <a:rPr lang="en-US" sz="900" b="1" dirty="0">
                <a:latin typeface="Arial" charset="0"/>
              </a:rPr>
              <a:t>Carbohydrates.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8249362" y="2845196"/>
            <a:ext cx="520694" cy="3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5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lang="en-US" sz="165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8157637" y="3769474"/>
            <a:ext cx="711196" cy="2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endParaRPr lang="en-US" sz="165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040967" y="3769475"/>
            <a:ext cx="944031" cy="3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Sucrose</a:t>
            </a:r>
            <a:endParaRPr lang="en-US" sz="165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132194" y="3769474"/>
            <a:ext cx="972253" cy="27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Fructose</a:t>
            </a:r>
            <a:endParaRPr lang="en-US" sz="165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03581" y="3769474"/>
            <a:ext cx="915808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Glucose</a:t>
            </a:r>
            <a:endParaRPr lang="en-US" sz="165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550358" y="3190917"/>
            <a:ext cx="1212141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Hydrolysis</a:t>
            </a:r>
            <a:endParaRPr lang="en-US" sz="165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522139" y="2280755"/>
            <a:ext cx="1317975" cy="60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Dehydration</a:t>
            </a:r>
          </a:p>
          <a:p>
            <a:pPr algn="ctr"/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synthesis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33022" y="4122253"/>
            <a:ext cx="7667977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Dehydration synthesis and hydrolysis of a molecule of sucrose</a:t>
            </a:r>
            <a:endParaRPr lang="en-US" sz="165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010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Carbohydrates</a:t>
            </a:r>
            <a:endParaRPr lang="en-US" altLang="en-US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" charset="2"/>
              </a:rPr>
              <a:t>Polysaccharides: long, branching chains of linked simple sugars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Large, insoluble molecules 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Function as storage products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Examples include starch and glycogen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14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1"/>
          <a:stretch/>
        </p:blipFill>
        <p:spPr>
          <a:xfrm>
            <a:off x="298704" y="2496312"/>
            <a:ext cx="8546592" cy="16170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2.14c </a:t>
            </a:r>
            <a:r>
              <a:rPr lang="en-US" sz="900" b="1" dirty="0">
                <a:latin typeface="Arial" charset="0"/>
              </a:rPr>
              <a:t>Carbohydrates.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25967" y="3938810"/>
            <a:ext cx="2926644" cy="2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Starch (polysaccharide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)</a:t>
            </a:r>
            <a:endParaRPr lang="en-US" sz="15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7995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ChangeArrowheads="1"/>
          </p:cNvSpPr>
          <p:nvPr/>
        </p:nvSpPr>
        <p:spPr bwMode="auto">
          <a:xfrm>
            <a:off x="8586788" y="2867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Organic Compounds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Lipids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Most abundant are the triglycerides, phospholipids, and steroids</a:t>
            </a:r>
          </a:p>
          <a:p>
            <a:pPr lvl="1"/>
            <a:r>
              <a:rPr lang="en-US" altLang="en-US" smtClean="0">
                <a:sym typeface="Wingdings" pitchFamily="2" charset="2"/>
              </a:rPr>
              <a:t>Contain carbon, hydrogen, and oxygen</a:t>
            </a:r>
          </a:p>
          <a:p>
            <a:pPr lvl="2"/>
            <a:r>
              <a:rPr lang="en-US" altLang="en-US" smtClean="0">
                <a:sym typeface="Wingdings" pitchFamily="2" charset="2"/>
              </a:rPr>
              <a:t>Carbon and hydrogen outnumber oxygen</a:t>
            </a:r>
          </a:p>
          <a:p>
            <a:pPr lvl="1"/>
            <a:r>
              <a:rPr lang="en-US" altLang="en-US" smtClean="0"/>
              <a:t>Insoluble in water, but soluble in other lipids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Table 2.5 Representative Lipids Found in the Body (1 of 2).</a:t>
            </a:r>
            <a:endParaRPr lang="en-US" sz="900" b="1" dirty="0">
              <a:latin typeface="Arial" charset="0"/>
            </a:endParaRPr>
          </a:p>
        </p:txBody>
      </p:sp>
      <p:pic>
        <p:nvPicPr>
          <p:cNvPr id="3" name="Picture 2" descr="table_02_05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"/>
          <a:stretch/>
        </p:blipFill>
        <p:spPr>
          <a:xfrm>
            <a:off x="298704" y="676320"/>
            <a:ext cx="8546592" cy="541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2.5 Representative Lipids Found in the Body </a:t>
            </a:r>
            <a:r>
              <a:rPr lang="en-US" sz="900" b="1" dirty="0" smtClean="0">
                <a:latin typeface="Arial" charset="0"/>
              </a:rPr>
              <a:t>(2 </a:t>
            </a:r>
            <a:r>
              <a:rPr lang="en-US" sz="900" b="1" dirty="0">
                <a:latin typeface="Arial" charset="0"/>
              </a:rPr>
              <a:t>of 2).</a:t>
            </a:r>
          </a:p>
        </p:txBody>
      </p:sp>
      <p:pic>
        <p:nvPicPr>
          <p:cNvPr id="2" name="Picture 1" descr="table_02_05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98704" y="359328"/>
            <a:ext cx="8546592" cy="60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Table 2.1 Common Elements Making Up the Human Body </a:t>
            </a:r>
            <a:r>
              <a:rPr lang="en-US" sz="900" b="1" dirty="0" smtClean="0">
                <a:latin typeface="Arial" charset="0"/>
              </a:rPr>
              <a:t>(2 </a:t>
            </a:r>
            <a:r>
              <a:rPr lang="en-US" sz="900" b="1" dirty="0">
                <a:latin typeface="Arial" charset="0"/>
              </a:rPr>
              <a:t>of 3).</a:t>
            </a:r>
          </a:p>
        </p:txBody>
      </p:sp>
      <p:pic>
        <p:nvPicPr>
          <p:cNvPr id="3" name="Picture 2" descr="table_02_01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/>
        </p:blipFill>
        <p:spPr>
          <a:xfrm>
            <a:off x="298704" y="1517904"/>
            <a:ext cx="8546592" cy="36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0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Lipids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Common lipids in the human body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Neutral fats (triglycerides)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Found in fat deposits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Source of stored energy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Composed of three fatty acids and one glycerol molecule</a:t>
            </a:r>
          </a:p>
          <a:p>
            <a:pPr lvl="3"/>
            <a:r>
              <a:rPr lang="en-US" altLang="en-US" dirty="0" smtClean="0">
                <a:sym typeface="Wingdings" pitchFamily="2" charset="2"/>
              </a:rPr>
              <a:t>Saturated fatty acids</a:t>
            </a:r>
          </a:p>
          <a:p>
            <a:pPr lvl="3"/>
            <a:r>
              <a:rPr lang="en-US" altLang="en-US" dirty="0" smtClean="0">
                <a:sym typeface="Wingdings" pitchFamily="2" charset="2"/>
              </a:rPr>
              <a:t>Unsaturated fatty acids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02_1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>
          <a:xfrm>
            <a:off x="298704" y="1734312"/>
            <a:ext cx="8546592" cy="31622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2.15a </a:t>
            </a:r>
            <a:r>
              <a:rPr lang="en-US" sz="900" b="1" dirty="0">
                <a:latin typeface="Arial" charset="0"/>
              </a:rPr>
              <a:t>Lipids.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23856" y="3980434"/>
            <a:ext cx="767642" cy="2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Glycerol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33022" y="4510310"/>
            <a:ext cx="8422921" cy="48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Formation of a triglyceride. Fatty acid chains are bound to glycerol by dehydration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synthesis.</a:t>
            </a:r>
            <a:endParaRPr lang="en-US" sz="1400" b="0" baseline="30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341039" y="3961385"/>
            <a:ext cx="1586436" cy="2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 fatty acid chains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ight Bracket 2"/>
          <p:cNvSpPr/>
          <p:nvPr/>
        </p:nvSpPr>
        <p:spPr bwMode="auto">
          <a:xfrm rot="5400000">
            <a:off x="674684" y="3452810"/>
            <a:ext cx="98425" cy="74930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Right Bracket 28"/>
          <p:cNvSpPr/>
          <p:nvPr/>
        </p:nvSpPr>
        <p:spPr bwMode="auto">
          <a:xfrm rot="5400000">
            <a:off x="3110612" y="2540885"/>
            <a:ext cx="119244" cy="251778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Right Bracket 29"/>
          <p:cNvSpPr/>
          <p:nvPr/>
        </p:nvSpPr>
        <p:spPr bwMode="auto">
          <a:xfrm rot="5400000">
            <a:off x="6342762" y="2203274"/>
            <a:ext cx="108661" cy="3264963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240515" y="3993135"/>
            <a:ext cx="2319160" cy="2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Triglyceride, or neutral fat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893050" y="3998075"/>
            <a:ext cx="983897" cy="4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 water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molecules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8410221" y="2798588"/>
            <a:ext cx="354" cy="11733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8189036" y="2519584"/>
            <a:ext cx="516814" cy="2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3H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31" name="Straight Connector 9230"/>
          <p:cNvCxnSpPr/>
          <p:nvPr/>
        </p:nvCxnSpPr>
        <p:spPr bwMode="auto">
          <a:xfrm>
            <a:off x="3170767" y="3862564"/>
            <a:ext cx="0" cy="1030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6398682" y="3894314"/>
            <a:ext cx="0" cy="1061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714375" y="3875969"/>
            <a:ext cx="2116" cy="105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19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Lipids</a:t>
            </a:r>
            <a:endParaRPr lang="en-US" altLang="en-US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Saturated fats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Contain only single covalent bonds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Chains are straight 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Exist as solids at room temperature since molecules pack closely together</a:t>
            </a:r>
          </a:p>
          <a:p>
            <a:r>
              <a:rPr lang="en-US" altLang="en-US" dirty="0" smtClean="0">
                <a:sym typeface="Wingdings" pitchFamily="2" charset="2"/>
              </a:rPr>
              <a:t>Unsaturated fats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Contain one or more double covalent bonds causing chains to kink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Exist as liquid oils at room temperature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Heart healthy</a:t>
            </a:r>
          </a:p>
          <a:p>
            <a:pPr lvl="4"/>
            <a:endParaRPr lang="en-US" altLang="en-US" dirty="0" smtClean="0">
              <a:sym typeface="Wingdings" pitchFamily="2" charset="2"/>
            </a:endParaRPr>
          </a:p>
          <a:p>
            <a:endParaRPr lang="en-US" altLang="en-US" dirty="0" smtClean="0">
              <a:sym typeface="Wingdings" pitchFamily="2" charset="2"/>
            </a:endParaRP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16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"/>
          <a:stretch/>
        </p:blipFill>
        <p:spPr>
          <a:xfrm>
            <a:off x="1438656" y="667512"/>
            <a:ext cx="6266688" cy="53014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2.16a </a:t>
            </a:r>
            <a:r>
              <a:rPr lang="en-US" sz="900" b="1" dirty="0">
                <a:latin typeface="Arial" charset="0"/>
              </a:rPr>
              <a:t>Examples of saturated and </a:t>
            </a:r>
            <a:r>
              <a:rPr lang="en-US" sz="900" b="1" dirty="0" smtClean="0">
                <a:latin typeface="Arial" charset="0"/>
              </a:rPr>
              <a:t>unsaturated </a:t>
            </a:r>
            <a:r>
              <a:rPr lang="en-US" sz="900" b="1" dirty="0">
                <a:latin typeface="Arial" charset="0"/>
              </a:rPr>
              <a:t>fats and fatty acids.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1476028" y="4764307"/>
            <a:ext cx="6080477" cy="136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Saturated fat.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At room temperature, the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molecules of a saturated fat such as this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butter are packed closely together, forming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 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a solid.</a:t>
            </a:r>
          </a:p>
          <a:p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778022" y="1243586"/>
            <a:ext cx="3046590" cy="76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Structural formula of a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saturated fat molecule.</a:t>
            </a:r>
          </a:p>
          <a:p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4247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16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"/>
          <a:stretch/>
        </p:blipFill>
        <p:spPr>
          <a:xfrm>
            <a:off x="1487424" y="451104"/>
            <a:ext cx="6169152" cy="57577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2.16b </a:t>
            </a:r>
            <a:r>
              <a:rPr lang="en-US" sz="900" b="1" dirty="0">
                <a:latin typeface="Arial" charset="0"/>
              </a:rPr>
              <a:t>Examples of saturated and </a:t>
            </a:r>
            <a:r>
              <a:rPr lang="en-US" sz="900" b="1" dirty="0" smtClean="0">
                <a:latin typeface="Arial" charset="0"/>
              </a:rPr>
              <a:t>unsaturated </a:t>
            </a:r>
            <a:r>
              <a:rPr lang="en-US" sz="900" b="1" dirty="0">
                <a:latin typeface="Arial" charset="0"/>
              </a:rPr>
              <a:t>fats and fatty acids.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532477" y="4644365"/>
            <a:ext cx="6235693" cy="17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Unsaturated fat.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At room temperature, </a:t>
            </a:r>
          </a:p>
          <a:p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the molecules of an unsaturated fat such as</a:t>
            </a:r>
          </a:p>
          <a:p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this olive oil cannot pack together closely</a:t>
            </a:r>
          </a:p>
          <a:p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enough to solidify because of the kinks in</a:t>
            </a:r>
          </a:p>
          <a:p>
            <a:r>
              <a:rPr lang="en-US" sz="2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some of their fatty acid chains.</a:t>
            </a:r>
          </a:p>
          <a:p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418200" y="1074249"/>
            <a:ext cx="3300582" cy="73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Structural formula of an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unsaturated fat molecule.</a:t>
            </a:r>
          </a:p>
          <a:p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9887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Lipids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Trans fats</a:t>
            </a:r>
          </a:p>
          <a:p>
            <a:pPr lvl="1"/>
            <a:r>
              <a:rPr lang="en-US" altLang="en-US" dirty="0" smtClean="0"/>
              <a:t>Oils that have been solidified by the addition of hydrogen atoms at double bond sites</a:t>
            </a:r>
          </a:p>
          <a:p>
            <a:pPr lvl="1"/>
            <a:r>
              <a:rPr lang="en-US" altLang="en-US" dirty="0" smtClean="0"/>
              <a:t>Increase risk of heart disease</a:t>
            </a:r>
          </a:p>
          <a:p>
            <a:r>
              <a:rPr lang="en-US" altLang="en-US" dirty="0" smtClean="0"/>
              <a:t>Omega-3 fatty acids </a:t>
            </a:r>
          </a:p>
          <a:p>
            <a:pPr lvl="1"/>
            <a:r>
              <a:rPr lang="en-US" altLang="en-US" dirty="0" smtClean="0"/>
              <a:t>Found in cold-water fish </a:t>
            </a:r>
            <a:r>
              <a:rPr lang="en-US" dirty="0"/>
              <a:t>and plant sources, including flax, pumpkin, and chia seeds; walnuts and soy foods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Appears to decrease risk of heart disease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Lipids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Common lipids in the human body </a:t>
            </a:r>
            <a:r>
              <a:rPr lang="en-US" altLang="en-US" i="1" dirty="0" smtClean="0"/>
              <a:t>(continued)</a:t>
            </a:r>
            <a:endParaRPr lang="en-US" altLang="en-US" i="1" dirty="0" smtClean="0">
              <a:sym typeface="Wingdings" pitchFamily="2" charset="2"/>
            </a:endParaRPr>
          </a:p>
          <a:p>
            <a:pPr lvl="1"/>
            <a:r>
              <a:rPr lang="en-US" altLang="en-US" dirty="0" smtClean="0">
                <a:sym typeface="Wingdings" pitchFamily="2" charset="2"/>
              </a:rPr>
              <a:t>Phospholipids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Contain two fatty acids rather than three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Phosphorus-containing “head” carries an electrical charge and is polar 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Charged region interacts with water and ions while the fatty acid chains (“tails”) do not</a:t>
            </a:r>
          </a:p>
          <a:p>
            <a:pPr lvl="2"/>
            <a:r>
              <a:rPr lang="en-US" altLang="en-US" dirty="0" smtClean="0">
                <a:sym typeface="Wingdings" pitchFamily="2" charset="2"/>
              </a:rPr>
              <a:t>Form cell membranes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02_1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>
          <a:xfrm>
            <a:off x="298704" y="1822704"/>
            <a:ext cx="8546592" cy="30103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2.15b </a:t>
            </a:r>
            <a:r>
              <a:rPr lang="en-US" sz="900" b="1" dirty="0">
                <a:latin typeface="Arial" charset="0"/>
              </a:rPr>
              <a:t>Lipids.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588960" y="2046150"/>
            <a:ext cx="1151815" cy="2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Polar “head”</a:t>
            </a:r>
            <a:endParaRPr lang="en-US" sz="14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>
            <a:off x="8106127" y="2254253"/>
            <a:ext cx="0" cy="10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7816850" y="2351620"/>
            <a:ext cx="289278" cy="201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56058" y="2568575"/>
            <a:ext cx="0" cy="36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H="1" flipV="1">
            <a:off x="8128000" y="2641600"/>
            <a:ext cx="128059" cy="2360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469018" y="2941499"/>
            <a:ext cx="1424157" cy="7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Nonpolar “tail”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(schematic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phospholipid)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ight Bracket 46"/>
          <p:cNvSpPr/>
          <p:nvPr/>
        </p:nvSpPr>
        <p:spPr bwMode="auto">
          <a:xfrm rot="5400000">
            <a:off x="5480403" y="1864435"/>
            <a:ext cx="114300" cy="3768371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652432" y="3897179"/>
            <a:ext cx="1811866" cy="4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 fatty acid chains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(nonpolar tail)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760134" y="3905649"/>
            <a:ext cx="1045633" cy="44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Glycerol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backbone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92128" y="3897181"/>
            <a:ext cx="2094441" cy="4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Phosphorus-containing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group (polar head)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ight Bracket 51"/>
          <p:cNvSpPr/>
          <p:nvPr/>
        </p:nvSpPr>
        <p:spPr bwMode="auto">
          <a:xfrm rot="5400000">
            <a:off x="3233559" y="3415598"/>
            <a:ext cx="114301" cy="666044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9" name="Right Bracket 58"/>
          <p:cNvSpPr/>
          <p:nvPr/>
        </p:nvSpPr>
        <p:spPr bwMode="auto">
          <a:xfrm rot="5400000">
            <a:off x="1565272" y="2472979"/>
            <a:ext cx="116069" cy="2553052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40085" y="4425646"/>
            <a:ext cx="8479359" cy="57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Typical structure of a phospholipid molecule (</a:t>
            </a:r>
            <a:r>
              <a:rPr lang="en-US" sz="14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phosphatidylcholine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). Two fatty acid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6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chains and a phosphorous-containing group are attached to a glycerol backbone. 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1622072" y="3806474"/>
            <a:ext cx="0" cy="1093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3286831" y="3814939"/>
            <a:ext cx="0" cy="109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5546374" y="3808590"/>
            <a:ext cx="0" cy="1072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578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Lipids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lipids in the human body </a:t>
            </a:r>
            <a:r>
              <a:rPr lang="en-US" altLang="en-US" i="1" smtClean="0"/>
              <a:t>(continued)</a:t>
            </a:r>
            <a:endParaRPr lang="en-US" altLang="en-US" i="1" smtClean="0">
              <a:sym typeface="Wingdings" pitchFamily="2" charset="2"/>
            </a:endParaRP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Steroids</a:t>
            </a:r>
          </a:p>
          <a:p>
            <a:pPr lvl="2" eaLnBrk="1" hangingPunct="1"/>
            <a:r>
              <a:rPr lang="en-US" altLang="en-US" smtClean="0">
                <a:sym typeface="Wingdings" pitchFamily="2" charset="2"/>
              </a:rPr>
              <a:t>Formed of four interlocking rings</a:t>
            </a:r>
          </a:p>
          <a:p>
            <a:pPr lvl="2" eaLnBrk="1" hangingPunct="1"/>
            <a:r>
              <a:rPr lang="en-US" altLang="en-US" smtClean="0">
                <a:sym typeface="Wingdings" pitchFamily="2" charset="2"/>
              </a:rPr>
              <a:t>Include cholesterol, bile salts, vitamin D, and some hormones</a:t>
            </a:r>
          </a:p>
          <a:p>
            <a:pPr lvl="2" eaLnBrk="1" hangingPunct="1"/>
            <a:r>
              <a:rPr lang="en-US" altLang="en-US" smtClean="0">
                <a:sym typeface="Wingdings" pitchFamily="2" charset="2"/>
              </a:rPr>
              <a:t>Some cholesterol is ingested from animal products. The liver also makes cholesterol</a:t>
            </a:r>
          </a:p>
          <a:p>
            <a:pPr lvl="2" eaLnBrk="1" hangingPunct="1"/>
            <a:r>
              <a:rPr lang="en-US" altLang="en-US" smtClean="0"/>
              <a:t>Cholesterol is the basis for all steroids made in the body</a:t>
            </a:r>
          </a:p>
          <a:p>
            <a:pPr lvl="2" eaLnBrk="1" hangingPunct="1"/>
            <a:endParaRPr lang="en-US" altLang="en-US" smtClean="0">
              <a:sym typeface="Wingdings" pitchFamily="2" charset="2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2_15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>
          <a:xfrm>
            <a:off x="1536192" y="1264920"/>
            <a:ext cx="6071616" cy="41255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7" y="0"/>
            <a:ext cx="422680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2.15c </a:t>
            </a:r>
            <a:r>
              <a:rPr lang="en-US" sz="900" b="1" dirty="0">
                <a:latin typeface="Arial" charset="0"/>
              </a:rPr>
              <a:t>Lipids.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1574802" y="4305695"/>
            <a:ext cx="6172199" cy="123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Cholesterol. Simplified structure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of cholesterol, a steroid, formed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     </a:t>
            </a: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by four interlocking chains.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4077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8074</TotalTime>
  <Words>5424</Words>
  <Application>Microsoft Macintosh PowerPoint</Application>
  <PresentationFormat>On-screen Show (4:3)</PresentationFormat>
  <Paragraphs>1150</Paragraphs>
  <Slides>127</Slides>
  <Notes>121</Notes>
  <HiddenSlides>0</HiddenSlides>
  <MMClips>0</MMClips>
  <ScaleCrop>false</ScaleCrop>
  <HeadingPairs>
    <vt:vector size="4" baseType="variant">
      <vt:variant>
        <vt:lpstr>Theme</vt:lpstr>
      </vt:variant>
      <vt:variant>
        <vt:i4>55</vt:i4>
      </vt:variant>
      <vt:variant>
        <vt:lpstr>Slide Titles</vt:lpstr>
      </vt:variant>
      <vt:variant>
        <vt:i4>127</vt:i4>
      </vt:variant>
    </vt:vector>
  </HeadingPairs>
  <TitlesOfParts>
    <vt:vector size="182" baseType="lpstr">
      <vt:lpstr>Marieb_EHAP11_Lecture_Design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PowerPoint Presentation</vt:lpstr>
      <vt:lpstr>Matter and Energy</vt:lpstr>
      <vt:lpstr>Matter and Energy</vt:lpstr>
      <vt:lpstr>Matter and Energy</vt:lpstr>
      <vt:lpstr>Matter and Energy</vt:lpstr>
      <vt:lpstr>Matter and Energy</vt:lpstr>
      <vt:lpstr>Composition of Matter</vt:lpstr>
      <vt:lpstr>Table 2.1 Common Elements Making Up the Human Body (1 of 3).</vt:lpstr>
      <vt:lpstr>Table 2.1 Common Elements Making Up the Human Body (2 of 3).</vt:lpstr>
      <vt:lpstr>Table 2.1 Common Elements Making Up the Human Body (3 of 3).</vt:lpstr>
      <vt:lpstr>Composition of Matter</vt:lpstr>
      <vt:lpstr>Subatomic Particles</vt:lpstr>
      <vt:lpstr>Subatomic Particles</vt:lpstr>
      <vt:lpstr>Table 2.2 Subatomic Particles.</vt:lpstr>
      <vt:lpstr>Subatomic Particles</vt:lpstr>
      <vt:lpstr>Figure 2.1a The structure of an atom.</vt:lpstr>
      <vt:lpstr>Subatomic Particles</vt:lpstr>
      <vt:lpstr>Figure 2.1b The structure of an atom.</vt:lpstr>
      <vt:lpstr>Subatomic Particles</vt:lpstr>
      <vt:lpstr>Figure 2.2 Atomic structure of the three smallest atoms.</vt:lpstr>
      <vt:lpstr>Identifying Elements</vt:lpstr>
      <vt:lpstr>Figure 2.3 Isotopes of hydrogen differ in their numbers of neutrons.</vt:lpstr>
      <vt:lpstr>Isotopes and Atomic Weight</vt:lpstr>
      <vt:lpstr>Figure 2.3 Isotopes of hydrogen differ in their numbers of neutrons.</vt:lpstr>
      <vt:lpstr>Isotopes and Atomic Weight</vt:lpstr>
      <vt:lpstr>Table 2.3 Atomic Structures of the Most Abundant Elements in the Body.</vt:lpstr>
      <vt:lpstr>Radioactivity</vt:lpstr>
      <vt:lpstr>Molecules and Compounds</vt:lpstr>
      <vt:lpstr>Molecules and Compounds</vt:lpstr>
      <vt:lpstr>Figure 2.4 Properties of a compound differ from those of its atoms.</vt:lpstr>
      <vt:lpstr>Chemical Reactions</vt:lpstr>
      <vt:lpstr>Electrons and Bonding</vt:lpstr>
      <vt:lpstr>Electrons and Bonding</vt:lpstr>
      <vt:lpstr>Inert Elements</vt:lpstr>
      <vt:lpstr>Figure 2.5a Chemically inert and reactive elements.</vt:lpstr>
      <vt:lpstr>Inert Elements</vt:lpstr>
      <vt:lpstr>Reactive Elements</vt:lpstr>
      <vt:lpstr>Figure 2.5b Chemically inert and reactive elements.</vt:lpstr>
      <vt:lpstr>Chemical Bonds</vt:lpstr>
      <vt:lpstr>Chemical Bonds</vt:lpstr>
      <vt:lpstr>Figure 2.6 Formation of an ionic bond.</vt:lpstr>
      <vt:lpstr>Chemical Bonds</vt:lpstr>
      <vt:lpstr>Figure 2.7a Formation of covalent bonds.</vt:lpstr>
      <vt:lpstr>Figure 2.7b Formation of covalent bonds.</vt:lpstr>
      <vt:lpstr>Figure 2.7c Formation of covalent bonds.</vt:lpstr>
      <vt:lpstr>Covalent Bonds</vt:lpstr>
      <vt:lpstr>Figure 2.8a Molecular models illustrating the three-dimensional structure of carbon dioxide and water molecules.</vt:lpstr>
      <vt:lpstr>Covalent Bonds</vt:lpstr>
      <vt:lpstr>Figure 2.8b Molecular models illustrating the three-dimensional structure of carbon dioxide and water molecules.</vt:lpstr>
      <vt:lpstr>Hydrogen Bonds</vt:lpstr>
      <vt:lpstr>Figure 2.9 Hydrogen bonding between polar water molecules. </vt:lpstr>
      <vt:lpstr>Patterns of Chemical Reactions</vt:lpstr>
      <vt:lpstr>Figure 2.10a Patterns of chemical reactions.</vt:lpstr>
      <vt:lpstr>Figure 2.10b Patterns of chemical reactions.</vt:lpstr>
      <vt:lpstr>Patterns of Chemical Reactions</vt:lpstr>
      <vt:lpstr>Figure 2.10c Patterns of chemical reactions.</vt:lpstr>
      <vt:lpstr>Patterns of Chemical Reactions</vt:lpstr>
      <vt:lpstr>Table 2.4 Factors Increasing the Rate of Chemical Reactions.</vt:lpstr>
      <vt:lpstr>Biochemistry: Essentials for Life</vt:lpstr>
      <vt:lpstr>Important Inorganic Compounds</vt:lpstr>
      <vt:lpstr>Important Inorganic Compounds</vt:lpstr>
      <vt:lpstr>Important Inorganic Compounds</vt:lpstr>
      <vt:lpstr>Important Inorganic Compounds</vt:lpstr>
      <vt:lpstr>Important Inorganic Compounds</vt:lpstr>
      <vt:lpstr>Important Inorganic Compounds</vt:lpstr>
      <vt:lpstr>Figure 2.11 Dissociation of salt in water.</vt:lpstr>
      <vt:lpstr>Important Inorganic Compounds</vt:lpstr>
      <vt:lpstr>Important Inorganic Compounds</vt:lpstr>
      <vt:lpstr>Important Inorganic Compounds</vt:lpstr>
      <vt:lpstr>Important Inorganic Compounds</vt:lpstr>
      <vt:lpstr>pH</vt:lpstr>
      <vt:lpstr>pH</vt:lpstr>
      <vt:lpstr>Figure 2.12 The pH scale and pH values of representative substances. </vt:lpstr>
      <vt:lpstr>Chemical Reactions</vt:lpstr>
      <vt:lpstr>Chemical Reactions</vt:lpstr>
      <vt:lpstr>Figure 2.13a Dehydration synthesis and hydrolysis of biological molecules.</vt:lpstr>
      <vt:lpstr>Chemical Reactions</vt:lpstr>
      <vt:lpstr>Figure 2.13b Dehydration synthesis and hydrolysis of biological molecules.</vt:lpstr>
      <vt:lpstr>Important Organic Compounds</vt:lpstr>
      <vt:lpstr> Carbohydrates</vt:lpstr>
      <vt:lpstr>Figure 2.14a Carbohydrates.</vt:lpstr>
      <vt:lpstr>Carbohydrates</vt:lpstr>
      <vt:lpstr>Figure 2.14b Carbohydrates.</vt:lpstr>
      <vt:lpstr>Figure 2.14d Carbohydrates.</vt:lpstr>
      <vt:lpstr>Carbohydrates</vt:lpstr>
      <vt:lpstr>Figure 2.14c Carbohydrates.</vt:lpstr>
      <vt:lpstr>Important Organic Compounds</vt:lpstr>
      <vt:lpstr>Table 2.5 Representative Lipids Found in the Body (1 of 2).</vt:lpstr>
      <vt:lpstr>Table 2.5 Representative Lipids Found in the Body (2 of 2).</vt:lpstr>
      <vt:lpstr>Lipids</vt:lpstr>
      <vt:lpstr>Figure 2.15a Lipids.</vt:lpstr>
      <vt:lpstr>Lipids</vt:lpstr>
      <vt:lpstr>Figure 2.16a Examples of saturated and unsaturated fats and fatty acids.</vt:lpstr>
      <vt:lpstr>Figure 2.16b Examples of saturated and unsaturated fats and fatty acids.</vt:lpstr>
      <vt:lpstr>Lipids</vt:lpstr>
      <vt:lpstr>Lipids</vt:lpstr>
      <vt:lpstr>Figure 2.15b Lipids.</vt:lpstr>
      <vt:lpstr>Lipids</vt:lpstr>
      <vt:lpstr>Figure 2.15c Lipids.</vt:lpstr>
      <vt:lpstr>Important Organic Compounds</vt:lpstr>
      <vt:lpstr>Proteins</vt:lpstr>
      <vt:lpstr>Figure 2.17 Amino acid structures.</vt:lpstr>
      <vt:lpstr>Proteins</vt:lpstr>
      <vt:lpstr>Proteins</vt:lpstr>
      <vt:lpstr>Figure 2.18a The four levels of protein structure.</vt:lpstr>
      <vt:lpstr>Figure 2.18b The four levels of protein structure.</vt:lpstr>
      <vt:lpstr>Figure 2.18c The four levels of protein structure.</vt:lpstr>
      <vt:lpstr>Figure 2.18d The four levels of protein structure.</vt:lpstr>
      <vt:lpstr>Proteins</vt:lpstr>
      <vt:lpstr>Figure 2.19a General structure of (a) a fibrous protein and (b) a globular protein.</vt:lpstr>
      <vt:lpstr>Proteins</vt:lpstr>
      <vt:lpstr>Figure 2.19b General structure of (a) a fibrous protein and (b) a globular protein.</vt:lpstr>
      <vt:lpstr>Table 2.6 Representative Classes of Functional Proteins.</vt:lpstr>
      <vt:lpstr>Enzymes</vt:lpstr>
      <vt:lpstr>Figure 2.20 A simplified view of enzyme action.</vt:lpstr>
      <vt:lpstr>Important Organic Compounds</vt:lpstr>
      <vt:lpstr>Nucleic Acids</vt:lpstr>
      <vt:lpstr>Figure 2.21a Structure of DNA. </vt:lpstr>
      <vt:lpstr>Nucleic Acids</vt:lpstr>
      <vt:lpstr>Figure 2.21b Structure of DNA. </vt:lpstr>
      <vt:lpstr>Figure 2.21c Structure of DNA. </vt:lpstr>
      <vt:lpstr>Figure 2.21d Structure of DNA. </vt:lpstr>
      <vt:lpstr>Nucleic Acids</vt:lpstr>
      <vt:lpstr>Nucleic Acids</vt:lpstr>
      <vt:lpstr>Figure 2.22 ATP—structure and hydrolysis.</vt:lpstr>
      <vt:lpstr>Nucleic Acids</vt:lpstr>
      <vt:lpstr>Figure 2.23 Three examples of how ATP drives cellular work.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Nerve activates contraction</dc:title>
  <dc:creator>Karl Miyajima</dc:creator>
  <cp:lastModifiedBy>Betty Lampe</cp:lastModifiedBy>
  <cp:revision>470</cp:revision>
  <cp:lastPrinted>2010-12-29T13:18:07Z</cp:lastPrinted>
  <dcterms:created xsi:type="dcterms:W3CDTF">2000-12-11T01:39:32Z</dcterms:created>
  <dcterms:modified xsi:type="dcterms:W3CDTF">2015-09-03T17:39:59Z</dcterms:modified>
</cp:coreProperties>
</file>