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slideLayouts/slideLayout19.xml" ContentType="application/vnd.openxmlformats-officedocument.presentationml.slideLayout+xml"/>
  <Override PartName="/ppt/theme/theme14.xml" ContentType="application/vnd.openxmlformats-officedocument.theme+xml"/>
  <Override PartName="/ppt/slideLayouts/slideLayout20.xml" ContentType="application/vnd.openxmlformats-officedocument.presentationml.slideLayout+xml"/>
  <Override PartName="/ppt/theme/theme15.xml" ContentType="application/vnd.openxmlformats-officedocument.theme+xml"/>
  <Override PartName="/ppt/slideLayouts/slideLayout21.xml" ContentType="application/vnd.openxmlformats-officedocument.presentationml.slideLayout+xml"/>
  <Override PartName="/ppt/theme/theme16.xml" ContentType="application/vnd.openxmlformats-officedocument.theme+xml"/>
  <Override PartName="/ppt/slideLayouts/slideLayout22.xml" ContentType="application/vnd.openxmlformats-officedocument.presentationml.slideLayout+xml"/>
  <Override PartName="/ppt/theme/theme17.xml" ContentType="application/vnd.openxmlformats-officedocument.theme+xml"/>
  <Override PartName="/ppt/slideLayouts/slideLayout23.xml" ContentType="application/vnd.openxmlformats-officedocument.presentationml.slideLayout+xml"/>
  <Override PartName="/ppt/theme/theme18.xml" ContentType="application/vnd.openxmlformats-officedocument.theme+xml"/>
  <Override PartName="/ppt/slideLayouts/slideLayout24.xml" ContentType="application/vnd.openxmlformats-officedocument.presentationml.slideLayout+xml"/>
  <Override PartName="/ppt/theme/theme19.xml" ContentType="application/vnd.openxmlformats-officedocument.theme+xml"/>
  <Override PartName="/ppt/slideLayouts/slideLayout25.xml" ContentType="application/vnd.openxmlformats-officedocument.presentationml.slideLayout+xml"/>
  <Override PartName="/ppt/theme/theme20.xml" ContentType="application/vnd.openxmlformats-officedocument.theme+xml"/>
  <Override PartName="/ppt/slideLayouts/slideLayout26.xml" ContentType="application/vnd.openxmlformats-officedocument.presentationml.slideLayout+xml"/>
  <Override PartName="/ppt/theme/theme21.xml" ContentType="application/vnd.openxmlformats-officedocument.theme+xml"/>
  <Override PartName="/ppt/slideLayouts/slideLayout27.xml" ContentType="application/vnd.openxmlformats-officedocument.presentationml.slideLayout+xml"/>
  <Override PartName="/ppt/theme/theme22.xml" ContentType="application/vnd.openxmlformats-officedocument.theme+xml"/>
  <Override PartName="/ppt/slideLayouts/slideLayout28.xml" ContentType="application/vnd.openxmlformats-officedocument.presentationml.slideLayout+xml"/>
  <Override PartName="/ppt/theme/theme23.xml" ContentType="application/vnd.openxmlformats-officedocument.theme+xml"/>
  <Override PartName="/ppt/slideLayouts/slideLayout29.xml" ContentType="application/vnd.openxmlformats-officedocument.presentationml.slideLayout+xml"/>
  <Override PartName="/ppt/theme/theme24.xml" ContentType="application/vnd.openxmlformats-officedocument.theme+xml"/>
  <Override PartName="/ppt/slideLayouts/slideLayout30.xml" ContentType="application/vnd.openxmlformats-officedocument.presentationml.slideLayout+xml"/>
  <Override PartName="/ppt/theme/theme25.xml" ContentType="application/vnd.openxmlformats-officedocument.theme+xml"/>
  <Override PartName="/ppt/slideLayouts/slideLayout31.xml" ContentType="application/vnd.openxmlformats-officedocument.presentationml.slideLayout+xml"/>
  <Override PartName="/ppt/theme/theme26.xml" ContentType="application/vnd.openxmlformats-officedocument.theme+xml"/>
  <Override PartName="/ppt/slideLayouts/slideLayout32.xml" ContentType="application/vnd.openxmlformats-officedocument.presentationml.slideLayout+xml"/>
  <Override PartName="/ppt/theme/theme27.xml" ContentType="application/vnd.openxmlformats-officedocument.theme+xml"/>
  <Override PartName="/ppt/slideLayouts/slideLayout33.xml" ContentType="application/vnd.openxmlformats-officedocument.presentationml.slideLayout+xml"/>
  <Override PartName="/ppt/theme/theme28.xml" ContentType="application/vnd.openxmlformats-officedocument.theme+xml"/>
  <Override PartName="/ppt/slideLayouts/slideLayout34.xml" ContentType="application/vnd.openxmlformats-officedocument.presentationml.slideLayout+xml"/>
  <Override PartName="/ppt/theme/theme29.xml" ContentType="application/vnd.openxmlformats-officedocument.theme+xml"/>
  <Override PartName="/ppt/slideLayouts/slideLayout35.xml" ContentType="application/vnd.openxmlformats-officedocument.presentationml.slideLayout+xml"/>
  <Override PartName="/ppt/theme/theme30.xml" ContentType="application/vnd.openxmlformats-officedocument.theme+xml"/>
  <Override PartName="/ppt/slideLayouts/slideLayout36.xml" ContentType="application/vnd.openxmlformats-officedocument.presentationml.slideLayout+xml"/>
  <Override PartName="/ppt/theme/theme31.xml" ContentType="application/vnd.openxmlformats-officedocument.theme+xml"/>
  <Override PartName="/ppt/slideLayouts/slideLayout37.xml" ContentType="application/vnd.openxmlformats-officedocument.presentationml.slideLayout+xml"/>
  <Override PartName="/ppt/theme/theme32.xml" ContentType="application/vnd.openxmlformats-officedocument.theme+xml"/>
  <Override PartName="/ppt/slideLayouts/slideLayout38.xml" ContentType="application/vnd.openxmlformats-officedocument.presentationml.slideLayout+xml"/>
  <Override PartName="/ppt/theme/theme33.xml" ContentType="application/vnd.openxmlformats-officedocument.theme+xml"/>
  <Override PartName="/ppt/slideLayouts/slideLayout39.xml" ContentType="application/vnd.openxmlformats-officedocument.presentationml.slideLayout+xml"/>
  <Override PartName="/ppt/theme/theme34.xml" ContentType="application/vnd.openxmlformats-officedocument.theme+xml"/>
  <Override PartName="/ppt/slideLayouts/slideLayout40.xml" ContentType="application/vnd.openxmlformats-officedocument.presentationml.slideLayout+xml"/>
  <Override PartName="/ppt/theme/theme35.xml" ContentType="application/vnd.openxmlformats-officedocument.theme+xml"/>
  <Override PartName="/ppt/slideLayouts/slideLayout41.xml" ContentType="application/vnd.openxmlformats-officedocument.presentationml.slideLayout+xml"/>
  <Override PartName="/ppt/theme/theme36.xml" ContentType="application/vnd.openxmlformats-officedocument.theme+xml"/>
  <Override PartName="/ppt/slideLayouts/slideLayout42.xml" ContentType="application/vnd.openxmlformats-officedocument.presentationml.slideLayout+xml"/>
  <Override PartName="/ppt/theme/theme37.xml" ContentType="application/vnd.openxmlformats-officedocument.theme+xml"/>
  <Override PartName="/ppt/slideLayouts/slideLayout43.xml" ContentType="application/vnd.openxmlformats-officedocument.presentationml.slideLayout+xml"/>
  <Override PartName="/ppt/theme/theme38.xml" ContentType="application/vnd.openxmlformats-officedocument.theme+xml"/>
  <Override PartName="/ppt/slideLayouts/slideLayout44.xml" ContentType="application/vnd.openxmlformats-officedocument.presentationml.slideLayout+xml"/>
  <Override PartName="/ppt/theme/theme39.xml" ContentType="application/vnd.openxmlformats-officedocument.theme+xml"/>
  <Override PartName="/ppt/slideLayouts/slideLayout45.xml" ContentType="application/vnd.openxmlformats-officedocument.presentationml.slideLayout+xml"/>
  <Override PartName="/ppt/theme/theme40.xml" ContentType="application/vnd.openxmlformats-officedocument.theme+xml"/>
  <Override PartName="/ppt/slideLayouts/slideLayout46.xml" ContentType="application/vnd.openxmlformats-officedocument.presentationml.slideLayout+xml"/>
  <Override PartName="/ppt/theme/theme41.xml" ContentType="application/vnd.openxmlformats-officedocument.theme+xml"/>
  <Override PartName="/ppt/slideLayouts/slideLayout47.xml" ContentType="application/vnd.openxmlformats-officedocument.presentationml.slideLayout+xml"/>
  <Override PartName="/ppt/theme/theme42.xml" ContentType="application/vnd.openxmlformats-officedocument.theme+xml"/>
  <Override PartName="/ppt/slideLayouts/slideLayout48.xml" ContentType="application/vnd.openxmlformats-officedocument.presentationml.slideLayout+xml"/>
  <Override PartName="/ppt/theme/theme43.xml" ContentType="application/vnd.openxmlformats-officedocument.theme+xml"/>
  <Override PartName="/ppt/slideLayouts/slideLayout49.xml" ContentType="application/vnd.openxmlformats-officedocument.presentationml.slideLayout+xml"/>
  <Override PartName="/ppt/theme/theme44.xml" ContentType="application/vnd.openxmlformats-officedocument.theme+xml"/>
  <Override PartName="/ppt/slideLayouts/slideLayout50.xml" ContentType="application/vnd.openxmlformats-officedocument.presentationml.slideLayout+xml"/>
  <Override PartName="/ppt/theme/theme45.xml" ContentType="application/vnd.openxmlformats-officedocument.theme+xml"/>
  <Override PartName="/ppt/slideLayouts/slideLayout51.xml" ContentType="application/vnd.openxmlformats-officedocument.presentationml.slideLayout+xml"/>
  <Override PartName="/ppt/theme/theme46.xml" ContentType="application/vnd.openxmlformats-officedocument.theme+xml"/>
  <Override PartName="/ppt/slideLayouts/slideLayout52.xml" ContentType="application/vnd.openxmlformats-officedocument.presentationml.slideLayout+xml"/>
  <Override PartName="/ppt/theme/theme47.xml" ContentType="application/vnd.openxmlformats-officedocument.theme+xml"/>
  <Override PartName="/ppt/slideLayouts/slideLayout53.xml" ContentType="application/vnd.openxmlformats-officedocument.presentationml.slideLayout+xml"/>
  <Override PartName="/ppt/theme/theme48.xml" ContentType="application/vnd.openxmlformats-officedocument.theme+xml"/>
  <Override PartName="/ppt/slideLayouts/slideLayout54.xml" ContentType="application/vnd.openxmlformats-officedocument.presentationml.slideLayout+xml"/>
  <Override PartName="/ppt/theme/theme49.xml" ContentType="application/vnd.openxmlformats-officedocument.theme+xml"/>
  <Override PartName="/ppt/slideLayouts/slideLayout55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  <p:sldMasterId id="2147483749" r:id="rId2"/>
    <p:sldMasterId id="2147483751" r:id="rId3"/>
    <p:sldMasterId id="2147483753" r:id="rId4"/>
    <p:sldMasterId id="2147483755" r:id="rId5"/>
    <p:sldMasterId id="2147483757" r:id="rId6"/>
    <p:sldMasterId id="2147483759" r:id="rId7"/>
    <p:sldMasterId id="2147483761" r:id="rId8"/>
    <p:sldMasterId id="2147483763" r:id="rId9"/>
    <p:sldMasterId id="2147483765" r:id="rId10"/>
    <p:sldMasterId id="2147483767" r:id="rId11"/>
    <p:sldMasterId id="2147483769" r:id="rId12"/>
    <p:sldMasterId id="2147483771" r:id="rId13"/>
    <p:sldMasterId id="2147483773" r:id="rId14"/>
    <p:sldMasterId id="2147483775" r:id="rId15"/>
    <p:sldMasterId id="2147483777" r:id="rId16"/>
    <p:sldMasterId id="2147483779" r:id="rId17"/>
    <p:sldMasterId id="2147483781" r:id="rId18"/>
    <p:sldMasterId id="2147483783" r:id="rId19"/>
    <p:sldMasterId id="2147483785" r:id="rId20"/>
    <p:sldMasterId id="2147483787" r:id="rId21"/>
    <p:sldMasterId id="2147483789" r:id="rId22"/>
    <p:sldMasterId id="2147483791" r:id="rId23"/>
    <p:sldMasterId id="2147483793" r:id="rId24"/>
    <p:sldMasterId id="2147483795" r:id="rId25"/>
    <p:sldMasterId id="2147483797" r:id="rId26"/>
    <p:sldMasterId id="2147483799" r:id="rId27"/>
    <p:sldMasterId id="2147483801" r:id="rId28"/>
    <p:sldMasterId id="2147483803" r:id="rId29"/>
    <p:sldMasterId id="2147483805" r:id="rId30"/>
    <p:sldMasterId id="2147483807" r:id="rId31"/>
    <p:sldMasterId id="2147483809" r:id="rId32"/>
    <p:sldMasterId id="2147483811" r:id="rId33"/>
    <p:sldMasterId id="2147483813" r:id="rId34"/>
    <p:sldMasterId id="2147483815" r:id="rId35"/>
    <p:sldMasterId id="2147483817" r:id="rId36"/>
    <p:sldMasterId id="2147483819" r:id="rId37"/>
    <p:sldMasterId id="2147483821" r:id="rId38"/>
    <p:sldMasterId id="2147483823" r:id="rId39"/>
    <p:sldMasterId id="2147483825" r:id="rId40"/>
    <p:sldMasterId id="2147483827" r:id="rId41"/>
    <p:sldMasterId id="2147483829" r:id="rId42"/>
    <p:sldMasterId id="2147483831" r:id="rId43"/>
    <p:sldMasterId id="2147483833" r:id="rId44"/>
    <p:sldMasterId id="2147483835" r:id="rId45"/>
    <p:sldMasterId id="2147483837" r:id="rId46"/>
    <p:sldMasterId id="2147483839" r:id="rId47"/>
    <p:sldMasterId id="2147483841" r:id="rId48"/>
    <p:sldMasterId id="2147483843" r:id="rId49"/>
    <p:sldMasterId id="2147483845" r:id="rId50"/>
  </p:sldMasterIdLst>
  <p:notesMasterIdLst>
    <p:notesMasterId r:id="rId176"/>
  </p:notesMasterIdLst>
  <p:handoutMasterIdLst>
    <p:handoutMasterId r:id="rId177"/>
  </p:handoutMasterIdLst>
  <p:sldIdLst>
    <p:sldId id="562" r:id="rId51"/>
    <p:sldId id="368" r:id="rId52"/>
    <p:sldId id="369" r:id="rId53"/>
    <p:sldId id="563" r:id="rId54"/>
    <p:sldId id="564" r:id="rId55"/>
    <p:sldId id="565" r:id="rId56"/>
    <p:sldId id="370" r:id="rId57"/>
    <p:sldId id="566" r:id="rId58"/>
    <p:sldId id="371" r:id="rId59"/>
    <p:sldId id="567" r:id="rId60"/>
    <p:sldId id="373" r:id="rId61"/>
    <p:sldId id="568" r:id="rId62"/>
    <p:sldId id="569" r:id="rId63"/>
    <p:sldId id="430" r:id="rId64"/>
    <p:sldId id="570" r:id="rId65"/>
    <p:sldId id="534" r:id="rId66"/>
    <p:sldId id="375" r:id="rId67"/>
    <p:sldId id="571" r:id="rId68"/>
    <p:sldId id="456" r:id="rId69"/>
    <p:sldId id="376" r:id="rId70"/>
    <p:sldId id="604" r:id="rId71"/>
    <p:sldId id="605" r:id="rId72"/>
    <p:sldId id="606" r:id="rId73"/>
    <p:sldId id="607" r:id="rId74"/>
    <p:sldId id="608" r:id="rId75"/>
    <p:sldId id="609" r:id="rId76"/>
    <p:sldId id="610" r:id="rId77"/>
    <p:sldId id="611" r:id="rId78"/>
    <p:sldId id="383" r:id="rId79"/>
    <p:sldId id="572" r:id="rId80"/>
    <p:sldId id="437" r:id="rId81"/>
    <p:sldId id="438" r:id="rId82"/>
    <p:sldId id="573" r:id="rId83"/>
    <p:sldId id="384" r:id="rId84"/>
    <p:sldId id="535" r:id="rId85"/>
    <p:sldId id="422" r:id="rId86"/>
    <p:sldId id="574" r:id="rId87"/>
    <p:sldId id="385" r:id="rId88"/>
    <p:sldId id="442" r:id="rId89"/>
    <p:sldId id="440" r:id="rId90"/>
    <p:sldId id="460" r:id="rId91"/>
    <p:sldId id="387" r:id="rId92"/>
    <p:sldId id="388" r:id="rId93"/>
    <p:sldId id="461" r:id="rId94"/>
    <p:sldId id="462" r:id="rId95"/>
    <p:sldId id="575" r:id="rId96"/>
    <p:sldId id="536" r:id="rId97"/>
    <p:sldId id="465" r:id="rId98"/>
    <p:sldId id="466" r:id="rId99"/>
    <p:sldId id="537" r:id="rId100"/>
    <p:sldId id="467" r:id="rId101"/>
    <p:sldId id="576" r:id="rId102"/>
    <p:sldId id="470" r:id="rId103"/>
    <p:sldId id="472" r:id="rId104"/>
    <p:sldId id="577" r:id="rId105"/>
    <p:sldId id="578" r:id="rId106"/>
    <p:sldId id="474" r:id="rId107"/>
    <p:sldId id="579" r:id="rId108"/>
    <p:sldId id="539" r:id="rId109"/>
    <p:sldId id="540" r:id="rId110"/>
    <p:sldId id="580" r:id="rId111"/>
    <p:sldId id="581" r:id="rId112"/>
    <p:sldId id="541" r:id="rId113"/>
    <p:sldId id="482" r:id="rId114"/>
    <p:sldId id="582" r:id="rId115"/>
    <p:sldId id="583" r:id="rId116"/>
    <p:sldId id="544" r:id="rId117"/>
    <p:sldId id="485" r:id="rId118"/>
    <p:sldId id="486" r:id="rId119"/>
    <p:sldId id="487" r:id="rId120"/>
    <p:sldId id="488" r:id="rId121"/>
    <p:sldId id="489" r:id="rId122"/>
    <p:sldId id="584" r:id="rId123"/>
    <p:sldId id="491" r:id="rId124"/>
    <p:sldId id="585" r:id="rId125"/>
    <p:sldId id="586" r:id="rId126"/>
    <p:sldId id="493" r:id="rId127"/>
    <p:sldId id="494" r:id="rId128"/>
    <p:sldId id="495" r:id="rId129"/>
    <p:sldId id="496" r:id="rId130"/>
    <p:sldId id="497" r:id="rId131"/>
    <p:sldId id="587" r:id="rId132"/>
    <p:sldId id="500" r:id="rId133"/>
    <p:sldId id="501" r:id="rId134"/>
    <p:sldId id="502" r:id="rId135"/>
    <p:sldId id="588" r:id="rId136"/>
    <p:sldId id="589" r:id="rId137"/>
    <p:sldId id="510" r:id="rId138"/>
    <p:sldId id="551" r:id="rId139"/>
    <p:sldId id="590" r:id="rId140"/>
    <p:sldId id="591" r:id="rId141"/>
    <p:sldId id="546" r:id="rId142"/>
    <p:sldId id="592" r:id="rId143"/>
    <p:sldId id="548" r:id="rId144"/>
    <p:sldId id="593" r:id="rId145"/>
    <p:sldId id="594" r:id="rId146"/>
    <p:sldId id="552" r:id="rId147"/>
    <p:sldId id="595" r:id="rId148"/>
    <p:sldId id="554" r:id="rId149"/>
    <p:sldId id="553" r:id="rId150"/>
    <p:sldId id="555" r:id="rId151"/>
    <p:sldId id="596" r:id="rId152"/>
    <p:sldId id="516" r:id="rId153"/>
    <p:sldId id="597" r:id="rId154"/>
    <p:sldId id="598" r:id="rId155"/>
    <p:sldId id="599" r:id="rId156"/>
    <p:sldId id="600" r:id="rId157"/>
    <p:sldId id="522" r:id="rId158"/>
    <p:sldId id="523" r:id="rId159"/>
    <p:sldId id="556" r:id="rId160"/>
    <p:sldId id="524" r:id="rId161"/>
    <p:sldId id="557" r:id="rId162"/>
    <p:sldId id="558" r:id="rId163"/>
    <p:sldId id="601" r:id="rId164"/>
    <p:sldId id="526" r:id="rId165"/>
    <p:sldId id="559" r:id="rId166"/>
    <p:sldId id="527" r:id="rId167"/>
    <p:sldId id="528" r:id="rId168"/>
    <p:sldId id="602" r:id="rId169"/>
    <p:sldId id="530" r:id="rId170"/>
    <p:sldId id="560" r:id="rId171"/>
    <p:sldId id="603" r:id="rId172"/>
    <p:sldId id="532" r:id="rId173"/>
    <p:sldId id="533" r:id="rId174"/>
    <p:sldId id="561" r:id="rId1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F1B"/>
    <a:srgbClr val="339966"/>
    <a:srgbClr val="008080"/>
    <a:srgbClr val="006666"/>
    <a:srgbClr val="650011"/>
    <a:srgbClr val="FFC247"/>
    <a:srgbClr val="00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2571" autoAdjust="0"/>
  </p:normalViewPr>
  <p:slideViewPr>
    <p:cSldViewPr>
      <p:cViewPr varScale="1">
        <p:scale>
          <a:sx n="79" d="100"/>
          <a:sy n="79" d="100"/>
        </p:scale>
        <p:origin x="-18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92.xml"/><Relationship Id="rId143" Type="http://schemas.openxmlformats.org/officeDocument/2006/relationships/slide" Target="slides/slide93.xml"/><Relationship Id="rId144" Type="http://schemas.openxmlformats.org/officeDocument/2006/relationships/slide" Target="slides/slide94.xml"/><Relationship Id="rId145" Type="http://schemas.openxmlformats.org/officeDocument/2006/relationships/slide" Target="slides/slide95.xml"/><Relationship Id="rId146" Type="http://schemas.openxmlformats.org/officeDocument/2006/relationships/slide" Target="slides/slide96.xml"/><Relationship Id="rId147" Type="http://schemas.openxmlformats.org/officeDocument/2006/relationships/slide" Target="slides/slide97.xml"/><Relationship Id="rId148" Type="http://schemas.openxmlformats.org/officeDocument/2006/relationships/slide" Target="slides/slide98.xml"/><Relationship Id="rId149" Type="http://schemas.openxmlformats.org/officeDocument/2006/relationships/slide" Target="slides/slide99.xml"/><Relationship Id="rId180" Type="http://schemas.openxmlformats.org/officeDocument/2006/relationships/viewProps" Target="viewProps.xml"/><Relationship Id="rId181" Type="http://schemas.openxmlformats.org/officeDocument/2006/relationships/theme" Target="theme/theme1.xml"/><Relationship Id="rId182" Type="http://schemas.openxmlformats.org/officeDocument/2006/relationships/tableStyles" Target="tableStyles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80" Type="http://schemas.openxmlformats.org/officeDocument/2006/relationships/slide" Target="slides/slide30.xml"/><Relationship Id="rId81" Type="http://schemas.openxmlformats.org/officeDocument/2006/relationships/slide" Target="slides/slide31.xml"/><Relationship Id="rId82" Type="http://schemas.openxmlformats.org/officeDocument/2006/relationships/slide" Target="slides/slide32.xml"/><Relationship Id="rId83" Type="http://schemas.openxmlformats.org/officeDocument/2006/relationships/slide" Target="slides/slide33.xml"/><Relationship Id="rId84" Type="http://schemas.openxmlformats.org/officeDocument/2006/relationships/slide" Target="slides/slide34.xml"/><Relationship Id="rId85" Type="http://schemas.openxmlformats.org/officeDocument/2006/relationships/slide" Target="slides/slide35.xml"/><Relationship Id="rId86" Type="http://schemas.openxmlformats.org/officeDocument/2006/relationships/slide" Target="slides/slide36.xml"/><Relationship Id="rId87" Type="http://schemas.openxmlformats.org/officeDocument/2006/relationships/slide" Target="slides/slide37.xml"/><Relationship Id="rId88" Type="http://schemas.openxmlformats.org/officeDocument/2006/relationships/slide" Target="slides/slide38.xml"/><Relationship Id="rId89" Type="http://schemas.openxmlformats.org/officeDocument/2006/relationships/slide" Target="slides/slide39.xml"/><Relationship Id="rId110" Type="http://schemas.openxmlformats.org/officeDocument/2006/relationships/slide" Target="slides/slide60.xml"/><Relationship Id="rId111" Type="http://schemas.openxmlformats.org/officeDocument/2006/relationships/slide" Target="slides/slide61.xml"/><Relationship Id="rId112" Type="http://schemas.openxmlformats.org/officeDocument/2006/relationships/slide" Target="slides/slide62.xml"/><Relationship Id="rId113" Type="http://schemas.openxmlformats.org/officeDocument/2006/relationships/slide" Target="slides/slide63.xml"/><Relationship Id="rId114" Type="http://schemas.openxmlformats.org/officeDocument/2006/relationships/slide" Target="slides/slide64.xml"/><Relationship Id="rId115" Type="http://schemas.openxmlformats.org/officeDocument/2006/relationships/slide" Target="slides/slide65.xml"/><Relationship Id="rId116" Type="http://schemas.openxmlformats.org/officeDocument/2006/relationships/slide" Target="slides/slide66.xml"/><Relationship Id="rId117" Type="http://schemas.openxmlformats.org/officeDocument/2006/relationships/slide" Target="slides/slide67.xml"/><Relationship Id="rId118" Type="http://schemas.openxmlformats.org/officeDocument/2006/relationships/slide" Target="slides/slide68.xml"/><Relationship Id="rId119" Type="http://schemas.openxmlformats.org/officeDocument/2006/relationships/slide" Target="slides/slide69.xml"/><Relationship Id="rId150" Type="http://schemas.openxmlformats.org/officeDocument/2006/relationships/slide" Target="slides/slide100.xml"/><Relationship Id="rId151" Type="http://schemas.openxmlformats.org/officeDocument/2006/relationships/slide" Target="slides/slide101.xml"/><Relationship Id="rId152" Type="http://schemas.openxmlformats.org/officeDocument/2006/relationships/slide" Target="slides/slide10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" Target="slides/slide103.xml"/><Relationship Id="rId154" Type="http://schemas.openxmlformats.org/officeDocument/2006/relationships/slide" Target="slides/slide104.xml"/><Relationship Id="rId155" Type="http://schemas.openxmlformats.org/officeDocument/2006/relationships/slide" Target="slides/slide105.xml"/><Relationship Id="rId156" Type="http://schemas.openxmlformats.org/officeDocument/2006/relationships/slide" Target="slides/slide106.xml"/><Relationship Id="rId157" Type="http://schemas.openxmlformats.org/officeDocument/2006/relationships/slide" Target="slides/slide107.xml"/><Relationship Id="rId158" Type="http://schemas.openxmlformats.org/officeDocument/2006/relationships/slide" Target="slides/slide108.xml"/><Relationship Id="rId159" Type="http://schemas.openxmlformats.org/officeDocument/2006/relationships/slide" Target="slides/slide109.xml"/><Relationship Id="rId50" Type="http://schemas.openxmlformats.org/officeDocument/2006/relationships/slideMaster" Target="slideMasters/slideMaster50.xml"/><Relationship Id="rId51" Type="http://schemas.openxmlformats.org/officeDocument/2006/relationships/slide" Target="slides/slide1.xml"/><Relationship Id="rId52" Type="http://schemas.openxmlformats.org/officeDocument/2006/relationships/slide" Target="slides/slide2.xml"/><Relationship Id="rId53" Type="http://schemas.openxmlformats.org/officeDocument/2006/relationships/slide" Target="slides/slide3.xml"/><Relationship Id="rId54" Type="http://schemas.openxmlformats.org/officeDocument/2006/relationships/slide" Target="slides/slide4.xml"/><Relationship Id="rId55" Type="http://schemas.openxmlformats.org/officeDocument/2006/relationships/slide" Target="slides/slide5.xml"/><Relationship Id="rId56" Type="http://schemas.openxmlformats.org/officeDocument/2006/relationships/slide" Target="slides/slide6.xml"/><Relationship Id="rId57" Type="http://schemas.openxmlformats.org/officeDocument/2006/relationships/slide" Target="slides/slide7.xml"/><Relationship Id="rId58" Type="http://schemas.openxmlformats.org/officeDocument/2006/relationships/slide" Target="slides/slide8.xml"/><Relationship Id="rId59" Type="http://schemas.openxmlformats.org/officeDocument/2006/relationships/slide" Target="slides/slide9.xml"/><Relationship Id="rId90" Type="http://schemas.openxmlformats.org/officeDocument/2006/relationships/slide" Target="slides/slide40.xml"/><Relationship Id="rId91" Type="http://schemas.openxmlformats.org/officeDocument/2006/relationships/slide" Target="slides/slide41.xml"/><Relationship Id="rId92" Type="http://schemas.openxmlformats.org/officeDocument/2006/relationships/slide" Target="slides/slide42.xml"/><Relationship Id="rId93" Type="http://schemas.openxmlformats.org/officeDocument/2006/relationships/slide" Target="slides/slide43.xml"/><Relationship Id="rId94" Type="http://schemas.openxmlformats.org/officeDocument/2006/relationships/slide" Target="slides/slide44.xml"/><Relationship Id="rId95" Type="http://schemas.openxmlformats.org/officeDocument/2006/relationships/slide" Target="slides/slide45.xml"/><Relationship Id="rId96" Type="http://schemas.openxmlformats.org/officeDocument/2006/relationships/slide" Target="slides/slide46.xml"/><Relationship Id="rId97" Type="http://schemas.openxmlformats.org/officeDocument/2006/relationships/slide" Target="slides/slide47.xml"/><Relationship Id="rId98" Type="http://schemas.openxmlformats.org/officeDocument/2006/relationships/slide" Target="slides/slide48.xml"/><Relationship Id="rId99" Type="http://schemas.openxmlformats.org/officeDocument/2006/relationships/slide" Target="slides/slide49.xml"/><Relationship Id="rId120" Type="http://schemas.openxmlformats.org/officeDocument/2006/relationships/slide" Target="slides/slide70.xml"/><Relationship Id="rId121" Type="http://schemas.openxmlformats.org/officeDocument/2006/relationships/slide" Target="slides/slide71.xml"/><Relationship Id="rId122" Type="http://schemas.openxmlformats.org/officeDocument/2006/relationships/slide" Target="slides/slide72.xml"/><Relationship Id="rId123" Type="http://schemas.openxmlformats.org/officeDocument/2006/relationships/slide" Target="slides/slide73.xml"/><Relationship Id="rId124" Type="http://schemas.openxmlformats.org/officeDocument/2006/relationships/slide" Target="slides/slide74.xml"/><Relationship Id="rId125" Type="http://schemas.openxmlformats.org/officeDocument/2006/relationships/slide" Target="slides/slide75.xml"/><Relationship Id="rId126" Type="http://schemas.openxmlformats.org/officeDocument/2006/relationships/slide" Target="slides/slide76.xml"/><Relationship Id="rId127" Type="http://schemas.openxmlformats.org/officeDocument/2006/relationships/slide" Target="slides/slide77.xml"/><Relationship Id="rId128" Type="http://schemas.openxmlformats.org/officeDocument/2006/relationships/slide" Target="slides/slide78.xml"/><Relationship Id="rId129" Type="http://schemas.openxmlformats.org/officeDocument/2006/relationships/slide" Target="slides/slide79.xml"/><Relationship Id="rId160" Type="http://schemas.openxmlformats.org/officeDocument/2006/relationships/slide" Target="slides/slide110.xml"/><Relationship Id="rId161" Type="http://schemas.openxmlformats.org/officeDocument/2006/relationships/slide" Target="slides/slide111.xml"/><Relationship Id="rId162" Type="http://schemas.openxmlformats.org/officeDocument/2006/relationships/slide" Target="slides/slide11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" Target="slides/slide113.xml"/><Relationship Id="rId164" Type="http://schemas.openxmlformats.org/officeDocument/2006/relationships/slide" Target="slides/slide114.xml"/><Relationship Id="rId165" Type="http://schemas.openxmlformats.org/officeDocument/2006/relationships/slide" Target="slides/slide115.xml"/><Relationship Id="rId166" Type="http://schemas.openxmlformats.org/officeDocument/2006/relationships/slide" Target="slides/slide116.xml"/><Relationship Id="rId167" Type="http://schemas.openxmlformats.org/officeDocument/2006/relationships/slide" Target="slides/slide117.xml"/><Relationship Id="rId168" Type="http://schemas.openxmlformats.org/officeDocument/2006/relationships/slide" Target="slides/slide118.xml"/><Relationship Id="rId169" Type="http://schemas.openxmlformats.org/officeDocument/2006/relationships/slide" Target="slides/slide119.xml"/><Relationship Id="rId60" Type="http://schemas.openxmlformats.org/officeDocument/2006/relationships/slide" Target="slides/slide10.xml"/><Relationship Id="rId61" Type="http://schemas.openxmlformats.org/officeDocument/2006/relationships/slide" Target="slides/slide11.xml"/><Relationship Id="rId62" Type="http://schemas.openxmlformats.org/officeDocument/2006/relationships/slide" Target="slides/slide12.xml"/><Relationship Id="rId63" Type="http://schemas.openxmlformats.org/officeDocument/2006/relationships/slide" Target="slides/slide13.xml"/><Relationship Id="rId64" Type="http://schemas.openxmlformats.org/officeDocument/2006/relationships/slide" Target="slides/slide14.xml"/><Relationship Id="rId65" Type="http://schemas.openxmlformats.org/officeDocument/2006/relationships/slide" Target="slides/slide15.xml"/><Relationship Id="rId66" Type="http://schemas.openxmlformats.org/officeDocument/2006/relationships/slide" Target="slides/slide16.xml"/><Relationship Id="rId67" Type="http://schemas.openxmlformats.org/officeDocument/2006/relationships/slide" Target="slides/slide17.xml"/><Relationship Id="rId68" Type="http://schemas.openxmlformats.org/officeDocument/2006/relationships/slide" Target="slides/slide18.xml"/><Relationship Id="rId69" Type="http://schemas.openxmlformats.org/officeDocument/2006/relationships/slide" Target="slides/slide19.xml"/><Relationship Id="rId130" Type="http://schemas.openxmlformats.org/officeDocument/2006/relationships/slide" Target="slides/slide80.xml"/><Relationship Id="rId131" Type="http://schemas.openxmlformats.org/officeDocument/2006/relationships/slide" Target="slides/slide81.xml"/><Relationship Id="rId132" Type="http://schemas.openxmlformats.org/officeDocument/2006/relationships/slide" Target="slides/slide82.xml"/><Relationship Id="rId133" Type="http://schemas.openxmlformats.org/officeDocument/2006/relationships/slide" Target="slides/slide83.xml"/><Relationship Id="rId134" Type="http://schemas.openxmlformats.org/officeDocument/2006/relationships/slide" Target="slides/slide84.xml"/><Relationship Id="rId135" Type="http://schemas.openxmlformats.org/officeDocument/2006/relationships/slide" Target="slides/slide85.xml"/><Relationship Id="rId136" Type="http://schemas.openxmlformats.org/officeDocument/2006/relationships/slide" Target="slides/slide86.xml"/><Relationship Id="rId137" Type="http://schemas.openxmlformats.org/officeDocument/2006/relationships/slide" Target="slides/slide87.xml"/><Relationship Id="rId138" Type="http://schemas.openxmlformats.org/officeDocument/2006/relationships/slide" Target="slides/slide88.xml"/><Relationship Id="rId139" Type="http://schemas.openxmlformats.org/officeDocument/2006/relationships/slide" Target="slides/slide89.xml"/><Relationship Id="rId170" Type="http://schemas.openxmlformats.org/officeDocument/2006/relationships/slide" Target="slides/slide120.xml"/><Relationship Id="rId171" Type="http://schemas.openxmlformats.org/officeDocument/2006/relationships/slide" Target="slides/slide121.xml"/><Relationship Id="rId172" Type="http://schemas.openxmlformats.org/officeDocument/2006/relationships/slide" Target="slides/slide122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" Target="slides/slide123.xml"/><Relationship Id="rId174" Type="http://schemas.openxmlformats.org/officeDocument/2006/relationships/slide" Target="slides/slide124.xml"/><Relationship Id="rId175" Type="http://schemas.openxmlformats.org/officeDocument/2006/relationships/slide" Target="slides/slide125.xml"/><Relationship Id="rId176" Type="http://schemas.openxmlformats.org/officeDocument/2006/relationships/notesMaster" Target="notesMasters/notesMaster1.xml"/><Relationship Id="rId177" Type="http://schemas.openxmlformats.org/officeDocument/2006/relationships/handoutMaster" Target="handoutMasters/handoutMaster1.xml"/><Relationship Id="rId178" Type="http://schemas.openxmlformats.org/officeDocument/2006/relationships/printerSettings" Target="printerSettings/printerSettings1.bin"/><Relationship Id="rId179" Type="http://schemas.openxmlformats.org/officeDocument/2006/relationships/presProps" Target="presProps.xml"/><Relationship Id="rId70" Type="http://schemas.openxmlformats.org/officeDocument/2006/relationships/slide" Target="slides/slide20.xml"/><Relationship Id="rId71" Type="http://schemas.openxmlformats.org/officeDocument/2006/relationships/slide" Target="slides/slide21.xml"/><Relationship Id="rId72" Type="http://schemas.openxmlformats.org/officeDocument/2006/relationships/slide" Target="slides/slide22.xml"/><Relationship Id="rId73" Type="http://schemas.openxmlformats.org/officeDocument/2006/relationships/slide" Target="slides/slide23.xml"/><Relationship Id="rId74" Type="http://schemas.openxmlformats.org/officeDocument/2006/relationships/slide" Target="slides/slide24.xml"/><Relationship Id="rId75" Type="http://schemas.openxmlformats.org/officeDocument/2006/relationships/slide" Target="slides/slide25.xml"/><Relationship Id="rId76" Type="http://schemas.openxmlformats.org/officeDocument/2006/relationships/slide" Target="slides/slide26.xml"/><Relationship Id="rId77" Type="http://schemas.openxmlformats.org/officeDocument/2006/relationships/slide" Target="slides/slide27.xml"/><Relationship Id="rId78" Type="http://schemas.openxmlformats.org/officeDocument/2006/relationships/slide" Target="slides/slide28.xml"/><Relationship Id="rId79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50.xml"/><Relationship Id="rId101" Type="http://schemas.openxmlformats.org/officeDocument/2006/relationships/slide" Target="slides/slide51.xml"/><Relationship Id="rId102" Type="http://schemas.openxmlformats.org/officeDocument/2006/relationships/slide" Target="slides/slide52.xml"/><Relationship Id="rId103" Type="http://schemas.openxmlformats.org/officeDocument/2006/relationships/slide" Target="slides/slide53.xml"/><Relationship Id="rId104" Type="http://schemas.openxmlformats.org/officeDocument/2006/relationships/slide" Target="slides/slide54.xml"/><Relationship Id="rId105" Type="http://schemas.openxmlformats.org/officeDocument/2006/relationships/slide" Target="slides/slide55.xml"/><Relationship Id="rId106" Type="http://schemas.openxmlformats.org/officeDocument/2006/relationships/slide" Target="slides/slide56.xml"/><Relationship Id="rId107" Type="http://schemas.openxmlformats.org/officeDocument/2006/relationships/slide" Target="slides/slide57.xml"/><Relationship Id="rId108" Type="http://schemas.openxmlformats.org/officeDocument/2006/relationships/slide" Target="slides/slide58.xml"/><Relationship Id="rId109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" Target="slides/slide90.xml"/><Relationship Id="rId141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57149B-4B84-4D2C-9235-624542F28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533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1F57A2-916A-47BE-A681-7E985CF50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033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9293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754691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112367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887977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226219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124561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661777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605386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735695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465777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760310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258797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0359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30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4053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767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8581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32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2419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5189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1553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2807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8224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8560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2166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6765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4834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3678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9208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6059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6098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74017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73815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6894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5249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026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39174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71947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03952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77040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64679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80658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7904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270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07906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65697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20809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52867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435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55910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4908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53168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83978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06508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50544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50944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4891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66554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227735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62304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080357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671284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556983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174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344278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939450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074837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172788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535327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426569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86077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10367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780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5691" y="5486003"/>
            <a:ext cx="3683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2A61A4"/>
                </a:solidFill>
                <a:latin typeface="+mj-lt"/>
              </a:rPr>
              <a:t>Lecture Presentation by </a:t>
            </a:r>
            <a:br>
              <a:rPr lang="en-US" sz="1600" dirty="0" smtClean="0">
                <a:solidFill>
                  <a:srgbClr val="2A61A4"/>
                </a:solidFill>
                <a:latin typeface="+mj-lt"/>
              </a:rPr>
            </a:br>
            <a:r>
              <a:rPr lang="en-US" sz="1600" dirty="0" smtClean="0">
                <a:solidFill>
                  <a:srgbClr val="2A61A4"/>
                </a:solidFill>
                <a:latin typeface="+mj-lt"/>
              </a:rPr>
              <a:t>Patty </a:t>
            </a:r>
            <a:r>
              <a:rPr lang="en-US" sz="1600" dirty="0" err="1" smtClean="0">
                <a:solidFill>
                  <a:srgbClr val="2A61A4"/>
                </a:solidFill>
                <a:latin typeface="+mj-lt"/>
              </a:rPr>
              <a:t>Bostwick</a:t>
            </a:r>
            <a:r>
              <a:rPr lang="en-US" sz="1600" dirty="0" smtClean="0">
                <a:solidFill>
                  <a:srgbClr val="2A61A4"/>
                </a:solidFill>
                <a:latin typeface="+mj-lt"/>
              </a:rPr>
              <a:t>-Taylor</a:t>
            </a:r>
            <a:br>
              <a:rPr lang="en-US" sz="1600" dirty="0" smtClean="0">
                <a:solidFill>
                  <a:srgbClr val="2A61A4"/>
                </a:solidFill>
                <a:latin typeface="+mj-lt"/>
              </a:rPr>
            </a:br>
            <a:r>
              <a:rPr lang="en-US" sz="1600" dirty="0" smtClean="0">
                <a:solidFill>
                  <a:srgbClr val="2A61A4"/>
                </a:solidFill>
                <a:latin typeface="+mj-lt"/>
              </a:rPr>
              <a:t>Florence-Darlington Technical College</a:t>
            </a:r>
            <a:endParaRPr lang="en-US" sz="1600" dirty="0">
              <a:solidFill>
                <a:srgbClr val="2A61A4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A61A4"/>
                </a:solidFill>
                <a:latin typeface="+mj-lt"/>
              </a:rPr>
              <a:t>Chapter 11</a:t>
            </a:r>
            <a:endParaRPr lang="en-US" sz="4000" b="1" dirty="0">
              <a:solidFill>
                <a:srgbClr val="2A61A4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808" y="3503697"/>
            <a:ext cx="371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rgbClr val="E44E24"/>
                </a:solidFill>
                <a:latin typeface="+mj-lt"/>
              </a:rPr>
              <a:t>The Cardiovascular</a:t>
            </a:r>
            <a:r>
              <a:rPr lang="en-US" sz="3000" b="0" baseline="0" dirty="0" smtClean="0">
                <a:solidFill>
                  <a:srgbClr val="E44E24"/>
                </a:solidFill>
                <a:latin typeface="+mj-lt"/>
              </a:rPr>
              <a:t> </a:t>
            </a:r>
            <a:r>
              <a:rPr lang="en-US" sz="3000" b="0" dirty="0" smtClean="0">
                <a:solidFill>
                  <a:srgbClr val="E44E24"/>
                </a:solidFill>
                <a:latin typeface="+mj-lt"/>
              </a:rPr>
              <a:t>System</a:t>
            </a:r>
            <a:endParaRPr lang="en-US" sz="3000" b="0" dirty="0">
              <a:solidFill>
                <a:srgbClr val="E44E24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9887"/>
            <a:ext cx="4564063" cy="584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52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4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16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38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18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9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5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1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3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19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5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78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76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18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90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18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79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7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56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16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6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258359"/>
            <a:ext cx="4089400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999" y="1258359"/>
            <a:ext cx="4199467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2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0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5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72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2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69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10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12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63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08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27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86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61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9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86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04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25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61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41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8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429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184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7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91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7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108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62800" y="2187575"/>
            <a:ext cx="1524000" cy="1470025"/>
          </a:xfrm>
        </p:spPr>
        <p:txBody>
          <a:bodyPr anchor="ctr"/>
          <a:lstStyle>
            <a:lvl1pPr>
              <a:defRPr sz="7200" i="1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4419600"/>
            <a:ext cx="3657600" cy="1752600"/>
          </a:xfrm>
        </p:spPr>
        <p:txBody>
          <a:bodyPr/>
          <a:lstStyle>
            <a:lvl1pPr marL="0" indent="0">
              <a:buFont typeface="Times New Roman" pitchFamily="28" charset="0"/>
              <a:buNone/>
              <a:defRPr sz="3900">
                <a:solidFill>
                  <a:srgbClr val="0057A8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487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3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theme" Target="../theme/theme50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6" y="6565899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44E2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006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8699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8465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55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7186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763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691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50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2598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888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0781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8421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6168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9176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100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1040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8612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927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5882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2367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7755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543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6271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0761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4466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1995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9981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0284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5424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2804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9649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949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3564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2456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883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8704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2490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7544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8541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2215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2397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0292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7225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1330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9519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3135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60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7049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2015 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8718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34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5.jp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36.jp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37.jp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38.jp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40.jp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8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2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3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4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4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4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5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5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6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27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9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0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1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4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6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32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2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gure_11_0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"/>
          <a:stretch/>
        </p:blipFill>
        <p:spPr>
          <a:xfrm>
            <a:off x="298704" y="1813560"/>
            <a:ext cx="8546592" cy="30634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11.2 Heart wall and coverings.</a:t>
            </a: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1948034" y="2605920"/>
            <a:ext cx="1196570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Pericardium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679575" y="2717800"/>
            <a:ext cx="244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1739900" y="3067051"/>
            <a:ext cx="187325" cy="1397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325" h="139700">
                <a:moveTo>
                  <a:pt x="187325" y="0"/>
                </a:moveTo>
                <a:lnTo>
                  <a:pt x="117475" y="0"/>
                </a:lnTo>
                <a:lnTo>
                  <a:pt x="0" y="1397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1948034" y="2961520"/>
            <a:ext cx="1196570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Myocardium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256134" y="1907419"/>
            <a:ext cx="1084091" cy="4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Pulmonary</a:t>
            </a:r>
          </a:p>
          <a:p>
            <a:pPr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trunk</a:t>
            </a:r>
            <a:endParaRPr lang="en-US" sz="15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223589" y="2010865"/>
            <a:ext cx="428625" cy="5715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25" h="571500">
                <a:moveTo>
                  <a:pt x="428625" y="0"/>
                </a:moveTo>
                <a:lnTo>
                  <a:pt x="323850" y="0"/>
                </a:lnTo>
                <a:lnTo>
                  <a:pt x="0" y="5715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688898" y="1896868"/>
            <a:ext cx="2141836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Fibrous pericardium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11" name="Straight Connector 10"/>
          <p:cNvCxnSpPr>
            <a:stCxn id="42" idx="1"/>
          </p:cNvCxnSpPr>
          <p:nvPr/>
        </p:nvCxnSpPr>
        <p:spPr bwMode="auto">
          <a:xfrm flipH="1">
            <a:off x="6207125" y="2010865"/>
            <a:ext cx="340314" cy="7513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Freeform 46"/>
          <p:cNvSpPr/>
          <p:nvPr/>
        </p:nvSpPr>
        <p:spPr>
          <a:xfrm>
            <a:off x="6309315" y="2337889"/>
            <a:ext cx="342900" cy="5683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568325">
                <a:moveTo>
                  <a:pt x="342900" y="0"/>
                </a:moveTo>
                <a:lnTo>
                  <a:pt x="238125" y="0"/>
                </a:lnTo>
                <a:lnTo>
                  <a:pt x="0" y="5683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6283915" y="2852239"/>
            <a:ext cx="368300" cy="2032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368300 w 368300"/>
              <a:gd name="connsiteY0" fmla="*/ 0 h 203200"/>
              <a:gd name="connsiteX1" fmla="*/ 263525 w 368300"/>
              <a:gd name="connsiteY1" fmla="*/ 0 h 203200"/>
              <a:gd name="connsiteX2" fmla="*/ 0 w 368300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300" h="203200">
                <a:moveTo>
                  <a:pt x="368300" y="0"/>
                </a:moveTo>
                <a:lnTo>
                  <a:pt x="263525" y="0"/>
                </a:lnTo>
                <a:lnTo>
                  <a:pt x="0" y="2032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6325190" y="3125289"/>
            <a:ext cx="327025" cy="1841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368300 w 368300"/>
              <a:gd name="connsiteY0" fmla="*/ 0 h 203200"/>
              <a:gd name="connsiteX1" fmla="*/ 263525 w 368300"/>
              <a:gd name="connsiteY1" fmla="*/ 0 h 203200"/>
              <a:gd name="connsiteX2" fmla="*/ 0 w 368300"/>
              <a:gd name="connsiteY2" fmla="*/ 203200 h 203200"/>
              <a:gd name="connsiteX0" fmla="*/ 327025 w 327025"/>
              <a:gd name="connsiteY0" fmla="*/ 0 h 184150"/>
              <a:gd name="connsiteX1" fmla="*/ 222250 w 327025"/>
              <a:gd name="connsiteY1" fmla="*/ 0 h 184150"/>
              <a:gd name="connsiteX2" fmla="*/ 0 w 327025"/>
              <a:gd name="connsiteY2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025" h="184150">
                <a:moveTo>
                  <a:pt x="327025" y="0"/>
                </a:moveTo>
                <a:lnTo>
                  <a:pt x="222250" y="0"/>
                </a:lnTo>
                <a:lnTo>
                  <a:pt x="0" y="1841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6144215" y="3877763"/>
            <a:ext cx="508000" cy="1492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368300 w 368300"/>
              <a:gd name="connsiteY0" fmla="*/ 0 h 203200"/>
              <a:gd name="connsiteX1" fmla="*/ 263525 w 368300"/>
              <a:gd name="connsiteY1" fmla="*/ 0 h 203200"/>
              <a:gd name="connsiteX2" fmla="*/ 0 w 368300"/>
              <a:gd name="connsiteY2" fmla="*/ 203200 h 203200"/>
              <a:gd name="connsiteX0" fmla="*/ 327025 w 327025"/>
              <a:gd name="connsiteY0" fmla="*/ 0 h 184150"/>
              <a:gd name="connsiteX1" fmla="*/ 222250 w 327025"/>
              <a:gd name="connsiteY1" fmla="*/ 0 h 184150"/>
              <a:gd name="connsiteX2" fmla="*/ 0 w 327025"/>
              <a:gd name="connsiteY2" fmla="*/ 184150 h 184150"/>
              <a:gd name="connsiteX0" fmla="*/ 508000 w 508000"/>
              <a:gd name="connsiteY0" fmla="*/ 149225 h 149225"/>
              <a:gd name="connsiteX1" fmla="*/ 403225 w 508000"/>
              <a:gd name="connsiteY1" fmla="*/ 149225 h 149225"/>
              <a:gd name="connsiteX2" fmla="*/ 0 w 508000"/>
              <a:gd name="connsiteY2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149225">
                <a:moveTo>
                  <a:pt x="508000" y="149225"/>
                </a:moveTo>
                <a:lnTo>
                  <a:pt x="403225" y="1492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6315665" y="4150813"/>
            <a:ext cx="336550" cy="1492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368300 w 368300"/>
              <a:gd name="connsiteY0" fmla="*/ 0 h 203200"/>
              <a:gd name="connsiteX1" fmla="*/ 263525 w 368300"/>
              <a:gd name="connsiteY1" fmla="*/ 0 h 203200"/>
              <a:gd name="connsiteX2" fmla="*/ 0 w 368300"/>
              <a:gd name="connsiteY2" fmla="*/ 203200 h 203200"/>
              <a:gd name="connsiteX0" fmla="*/ 327025 w 327025"/>
              <a:gd name="connsiteY0" fmla="*/ 0 h 184150"/>
              <a:gd name="connsiteX1" fmla="*/ 222250 w 327025"/>
              <a:gd name="connsiteY1" fmla="*/ 0 h 184150"/>
              <a:gd name="connsiteX2" fmla="*/ 0 w 327025"/>
              <a:gd name="connsiteY2" fmla="*/ 184150 h 184150"/>
              <a:gd name="connsiteX0" fmla="*/ 508000 w 508000"/>
              <a:gd name="connsiteY0" fmla="*/ 149225 h 149225"/>
              <a:gd name="connsiteX1" fmla="*/ 403225 w 508000"/>
              <a:gd name="connsiteY1" fmla="*/ 149225 h 149225"/>
              <a:gd name="connsiteX2" fmla="*/ 0 w 508000"/>
              <a:gd name="connsiteY2" fmla="*/ 0 h 149225"/>
              <a:gd name="connsiteX0" fmla="*/ 336550 w 336550"/>
              <a:gd name="connsiteY0" fmla="*/ 149225 h 149225"/>
              <a:gd name="connsiteX1" fmla="*/ 231775 w 336550"/>
              <a:gd name="connsiteY1" fmla="*/ 149225 h 149225"/>
              <a:gd name="connsiteX2" fmla="*/ 0 w 336550"/>
              <a:gd name="connsiteY2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550" h="149225">
                <a:moveTo>
                  <a:pt x="336550" y="149225"/>
                </a:moveTo>
                <a:lnTo>
                  <a:pt x="231775" y="1492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6035675" y="4606925"/>
            <a:ext cx="615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8191500" y="3743325"/>
            <a:ext cx="85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ight Bracket 14"/>
          <p:cNvSpPr/>
          <p:nvPr/>
        </p:nvSpPr>
        <p:spPr bwMode="auto">
          <a:xfrm>
            <a:off x="8074025" y="3070225"/>
            <a:ext cx="114300" cy="1349375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688898" y="2222835"/>
            <a:ext cx="2141836" cy="49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Parietal layer of</a:t>
            </a:r>
          </a:p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serous pericardium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688898" y="2747768"/>
            <a:ext cx="1616902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Pericardial cavity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688898" y="3010235"/>
            <a:ext cx="1362902" cy="90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Epicardium</a:t>
            </a:r>
            <a:endParaRPr lang="en-US" sz="1500" b="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(visceral layer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serous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pericardium)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688898" y="3920402"/>
            <a:ext cx="1333269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Myocardium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6688898" y="4187102"/>
            <a:ext cx="1417935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Endocardium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688898" y="4500368"/>
            <a:ext cx="1422169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Heart chamber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8310267" y="3641002"/>
            <a:ext cx="571266" cy="45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wall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89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"/>
          <a:stretch/>
        </p:blipFill>
        <p:spPr>
          <a:xfrm>
            <a:off x="264583" y="1828800"/>
            <a:ext cx="8546592" cy="3179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Pressure Gradient</a:t>
            </a:r>
            <a:endParaRPr lang="en-US" altLang="en-US" dirty="0" smtClean="0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Blood is forced along a descending pressure gradient</a:t>
            </a:r>
          </a:p>
          <a:p>
            <a:r>
              <a:rPr lang="en-US" altLang="en-US" dirty="0" smtClean="0"/>
              <a:t>Pressure in blood vessels decreases as distance from the heart increases</a:t>
            </a:r>
          </a:p>
          <a:p>
            <a:r>
              <a:rPr lang="en-US" altLang="en-US" dirty="0" smtClean="0"/>
              <a:t>Pressure is high in the arteries, lower in the capillaries, and lowest in the veins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11_2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9"/>
          <a:stretch/>
        </p:blipFill>
        <p:spPr>
          <a:xfrm>
            <a:off x="2045208" y="236490"/>
            <a:ext cx="5053584" cy="63829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27198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11.20 Blood pressure in various areas of the cardiovascular system.</a:t>
            </a: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4289612" y="492954"/>
            <a:ext cx="1882587" cy="3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Systolic pressure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673475" y="629555"/>
            <a:ext cx="571500" cy="250825"/>
          </a:xfrm>
          <a:custGeom>
            <a:avLst/>
            <a:gdLst>
              <a:gd name="connsiteX0" fmla="*/ 571500 w 571500"/>
              <a:gd name="connsiteY0" fmla="*/ 6350 h 250825"/>
              <a:gd name="connsiteX1" fmla="*/ 441325 w 571500"/>
              <a:gd name="connsiteY1" fmla="*/ 0 h 250825"/>
              <a:gd name="connsiteX2" fmla="*/ 0 w 571500"/>
              <a:gd name="connsiteY2" fmla="*/ 250825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0" h="250825">
                <a:moveTo>
                  <a:pt x="571500" y="6350"/>
                </a:moveTo>
                <a:lnTo>
                  <a:pt x="441325" y="0"/>
                </a:lnTo>
                <a:lnTo>
                  <a:pt x="0" y="2508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346450" y="1801130"/>
            <a:ext cx="130175" cy="577850"/>
          </a:xfrm>
          <a:custGeom>
            <a:avLst/>
            <a:gdLst>
              <a:gd name="connsiteX0" fmla="*/ 0 w 130175"/>
              <a:gd name="connsiteY0" fmla="*/ 577850 h 577850"/>
              <a:gd name="connsiteX1" fmla="*/ 0 w 130175"/>
              <a:gd name="connsiteY1" fmla="*/ 460375 h 577850"/>
              <a:gd name="connsiteX2" fmla="*/ 130175 w 130175"/>
              <a:gd name="connsiteY2" fmla="*/ 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75" h="577850">
                <a:moveTo>
                  <a:pt x="0" y="577850"/>
                </a:moveTo>
                <a:lnTo>
                  <a:pt x="0" y="460375"/>
                </a:lnTo>
                <a:lnTo>
                  <a:pt x="13017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959287" y="2331278"/>
            <a:ext cx="977713" cy="5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Diastolic</a:t>
            </a:r>
          </a:p>
          <a:p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pressure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2243666" y="334275"/>
            <a:ext cx="416488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120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2243666" y="1075107"/>
            <a:ext cx="416488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100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345266" y="1803240"/>
            <a:ext cx="314887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80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349500" y="2518674"/>
            <a:ext cx="310654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60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2349500" y="3255275"/>
            <a:ext cx="310654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40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349500" y="3983409"/>
            <a:ext cx="310654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451100" y="4698843"/>
            <a:ext cx="209054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222500" y="5058674"/>
            <a:ext cx="437654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–10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 rot="16200000">
            <a:off x="1232087" y="2581044"/>
            <a:ext cx="1921746" cy="3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Pressure (mm Hg)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 rot="16200000">
            <a:off x="2618701" y="5503963"/>
            <a:ext cx="664049" cy="3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 rot="16200000">
            <a:off x="3124585" y="5607679"/>
            <a:ext cx="871482" cy="3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Arteries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 rot="16200000">
            <a:off x="3753233" y="5715629"/>
            <a:ext cx="1087383" cy="3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Arterioles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 rot="16200000">
            <a:off x="4572382" y="5751612"/>
            <a:ext cx="1159349" cy="3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 rot="16200000">
            <a:off x="5442331" y="5630962"/>
            <a:ext cx="918049" cy="3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Venules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 rot="16200000">
            <a:off x="6098497" y="5516662"/>
            <a:ext cx="689449" cy="3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Veins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 rot="16200000">
            <a:off x="6204331" y="5851095"/>
            <a:ext cx="1358316" cy="3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Venae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cavae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10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Measuring Blood Pressure</a:t>
            </a:r>
            <a:endParaRPr lang="en-US" altLang="en-US" dirty="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professionals measure the</a:t>
            </a:r>
            <a:r>
              <a:rPr lang="en-US" altLang="en-US" dirty="0" smtClean="0"/>
              <a:t> pressure in large arteries</a:t>
            </a:r>
          </a:p>
          <a:p>
            <a:pPr lvl="1"/>
            <a:r>
              <a:rPr lang="en-US" altLang="en-US" dirty="0" smtClean="0"/>
              <a:t>Systolic—pressure at the peak of ventricular contraction </a:t>
            </a:r>
          </a:p>
          <a:p>
            <a:pPr lvl="1"/>
            <a:r>
              <a:rPr lang="en-US" altLang="en-US" dirty="0" smtClean="0"/>
              <a:t>Diastolic—pressure when ventricles relax</a:t>
            </a:r>
          </a:p>
          <a:p>
            <a:pPr lvl="1"/>
            <a:r>
              <a:rPr lang="en-US" altLang="en-US" dirty="0" smtClean="0"/>
              <a:t>Expressed as systolic pressure over diastolic pressure: for example, 120/80 mm Hg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1_21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3124200" y="179730"/>
            <a:ext cx="2895600" cy="639004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49817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11.21a </a:t>
            </a:r>
            <a:r>
              <a:rPr lang="en-US" sz="900" b="1" dirty="0">
                <a:latin typeface="Arial" charset="0"/>
              </a:rPr>
              <a:t>Measuring blood pressure.</a:t>
            </a: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4150374" y="191392"/>
            <a:ext cx="1979918" cy="105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Blood pressure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120 systolic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70 diastolic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(to be measured)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222040" y="4071800"/>
            <a:ext cx="1077678" cy="5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Brachial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3623038" y="2676101"/>
            <a:ext cx="0" cy="13963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167322" y="5101520"/>
            <a:ext cx="273282" cy="23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8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573686" y="5101520"/>
            <a:ext cx="2286987" cy="160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The course of the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brachial artery of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the arm. Assume a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blood pressure of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120/70 in a young,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healthy person.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74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11_21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2593848" y="179730"/>
            <a:ext cx="3956304" cy="639004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64717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11.21b </a:t>
            </a:r>
            <a:r>
              <a:rPr lang="en-US" sz="900" b="1" dirty="0">
                <a:latin typeface="Arial" charset="0"/>
              </a:rPr>
              <a:t>Measuring blood pressure.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596833" y="1886140"/>
            <a:ext cx="1362314" cy="79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Rubber cuff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inflated with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air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4314812" y="2171353"/>
            <a:ext cx="0" cy="1525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931180" y="3705457"/>
            <a:ext cx="1014206" cy="77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Brachial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closed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628755" y="4775158"/>
            <a:ext cx="273282" cy="23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7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013834" y="4775158"/>
            <a:ext cx="3655697" cy="192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The blood pressure cuff is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wrapped snugly around the arm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just above the elbow and inflated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until the cuff pressure exceeds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the systolic blood pressure. At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this point, blood flow into the arm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is stopped, and a brachial pulse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cannot be felt or heard.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434036" y="191393"/>
            <a:ext cx="1256782" cy="12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Pressure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in cuff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above 120;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no sounds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audible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380614" y="1682549"/>
            <a:ext cx="1261486" cy="32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120 mm Hg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043242" y="1814577"/>
            <a:ext cx="3225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9609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11_21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2"/>
          <a:stretch/>
        </p:blipFill>
        <p:spPr>
          <a:xfrm>
            <a:off x="2676144" y="179730"/>
            <a:ext cx="3791712" cy="636166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53365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11.21c </a:t>
            </a:r>
            <a:r>
              <a:rPr lang="en-US" sz="900" b="1" dirty="0">
                <a:latin typeface="Arial" charset="0"/>
              </a:rPr>
              <a:t>Measuring blood pressure.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725899" y="4455894"/>
            <a:ext cx="273282" cy="23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 Black"/>
                <a:cs typeface="Arial Black"/>
              </a:rPr>
              <a:t>(c)</a:t>
            </a:r>
            <a:endParaRPr lang="en-US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103883" y="4455894"/>
            <a:ext cx="3445030" cy="21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The pressure in the cuff is gradually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reduced while the examiner listens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(auscultates) for sounds in the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brachial artery with a stethoscope.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pressure read as the first soft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tapping sounds are heard (the first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point at which a small amount of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blood is spurting through the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constricted artery) is recorded as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the systolic pressure.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534717" y="1584240"/>
            <a:ext cx="1065983" cy="2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120 mm Hg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4185708" y="1697218"/>
            <a:ext cx="3227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550592" y="1956773"/>
            <a:ext cx="977083" cy="24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70 mm Hg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4369858" y="2066576"/>
            <a:ext cx="15134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543568" y="212678"/>
            <a:ext cx="1345487" cy="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Pressure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in cuff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below 120,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but above 70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933808" y="3071877"/>
            <a:ext cx="1217772" cy="7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Sounds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audible in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stethoscope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71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1_21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5"/>
          <a:stretch/>
        </p:blipFill>
        <p:spPr>
          <a:xfrm>
            <a:off x="2609088" y="179730"/>
            <a:ext cx="3925824" cy="630490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84584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11.21d </a:t>
            </a:r>
            <a:r>
              <a:rPr lang="en-US" sz="900" b="1" dirty="0">
                <a:latin typeface="Arial" charset="0"/>
              </a:rPr>
              <a:t>Measuring blood pressure.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645423" y="4746778"/>
            <a:ext cx="362962" cy="28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 Black"/>
                <a:cs typeface="Arial Black"/>
              </a:rPr>
              <a:t>(d)</a:t>
            </a:r>
            <a:endParaRPr lang="en-US" sz="17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023407" y="4746780"/>
            <a:ext cx="3731268" cy="192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As the pressure is reduced still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further, the sounds become louder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and more distinct; when the artery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is no longer constricted and blood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flows freely, the sounds can no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longer be heard. The pressure at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which the sounds disappear is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recorded as the diastolic pressure.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4796864" y="2060453"/>
            <a:ext cx="1070536" cy="27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70 mm Hg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4401289" y="2186131"/>
            <a:ext cx="3548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793706" y="177203"/>
            <a:ext cx="1244349" cy="123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Pressure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in cuff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below 70;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no sounds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audible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55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Effects of Various Factors on Blood Pressure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dirty="0" smtClean="0"/>
              <a:t>BP </a:t>
            </a:r>
            <a:r>
              <a:rPr lang="en-US" altLang="en-US" dirty="0" smtClean="0">
                <a:sym typeface="Symbol"/>
              </a:rPr>
              <a:t></a:t>
            </a:r>
            <a:r>
              <a:rPr lang="en-US" altLang="en-US" dirty="0" smtClean="0"/>
              <a:t> CO </a:t>
            </a:r>
            <a:r>
              <a:rPr lang="en-US" altLang="en-US" dirty="0" smtClean="0">
                <a:sym typeface="Symbol" pitchFamily="28" charset="2"/>
              </a:rPr>
              <a:t></a:t>
            </a:r>
            <a:r>
              <a:rPr lang="en-US" altLang="en-US" dirty="0" smtClean="0"/>
              <a:t> PR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BP </a:t>
            </a:r>
            <a:r>
              <a:rPr lang="en-US" altLang="en-US" dirty="0" smtClean="0">
                <a:sym typeface="Symbol"/>
              </a:rPr>
              <a:t></a:t>
            </a:r>
            <a:r>
              <a:rPr lang="en-US" altLang="en-US" dirty="0" smtClean="0"/>
              <a:t> blood pressure</a:t>
            </a:r>
          </a:p>
          <a:p>
            <a:r>
              <a:rPr lang="en-US" altLang="en-US" dirty="0" smtClean="0"/>
              <a:t>CO </a:t>
            </a:r>
            <a:r>
              <a:rPr lang="en-US" altLang="en-US" dirty="0" smtClean="0">
                <a:sym typeface="Symbol"/>
              </a:rPr>
              <a:t></a:t>
            </a:r>
            <a:r>
              <a:rPr lang="en-US" altLang="en-US" dirty="0" smtClean="0"/>
              <a:t> the amount of blood pumped out of the left ventricle per minute</a:t>
            </a:r>
          </a:p>
          <a:p>
            <a:r>
              <a:rPr lang="en-US" altLang="en-US" dirty="0" smtClean="0"/>
              <a:t>PR </a:t>
            </a:r>
            <a:r>
              <a:rPr lang="en-US" altLang="en-US" dirty="0" smtClean="0">
                <a:sym typeface="Symbol"/>
              </a:rPr>
              <a:t></a:t>
            </a:r>
            <a:r>
              <a:rPr lang="en-US" altLang="en-US" dirty="0" smtClean="0"/>
              <a:t> peripheral resistance, or the amount of friction blood encounters as it flows through vessels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Effects of Various Factors on Blood Pressure</a:t>
            </a:r>
            <a:endParaRPr lang="en-US" altLang="en-US" dirty="0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Neural factors: the autonomic nervous system</a:t>
            </a:r>
          </a:p>
          <a:p>
            <a:pPr lvl="1"/>
            <a:r>
              <a:rPr lang="en-US" altLang="en-US" dirty="0" smtClean="0"/>
              <a:t>Sympathetic nervous system promotes narrowing of vessels (vasoconstriction)</a:t>
            </a:r>
          </a:p>
          <a:p>
            <a:pPr lvl="1"/>
            <a:r>
              <a:rPr lang="en-US" altLang="en-US" dirty="0" smtClean="0"/>
              <a:t>Vasoconstriction increases blood pressure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Chambers and Associated Great Vessels</a:t>
            </a:r>
            <a:endParaRPr lang="en-US" altLang="en-US" dirty="0" smtClean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Right and left side act as separate pumps</a:t>
            </a:r>
          </a:p>
          <a:p>
            <a:r>
              <a:rPr lang="en-US" altLang="en-US" dirty="0" smtClean="0"/>
              <a:t>Four chambers:</a:t>
            </a:r>
          </a:p>
          <a:p>
            <a:pPr lvl="1"/>
            <a:r>
              <a:rPr lang="en-US" altLang="en-US" dirty="0" smtClean="0"/>
              <a:t>Atria (right and left)</a:t>
            </a:r>
          </a:p>
          <a:p>
            <a:pPr lvl="2"/>
            <a:r>
              <a:rPr lang="en-US" altLang="en-US" dirty="0" smtClean="0"/>
              <a:t>Receiving chambers</a:t>
            </a:r>
          </a:p>
          <a:p>
            <a:pPr lvl="1"/>
            <a:r>
              <a:rPr lang="en-US" altLang="en-US" dirty="0" smtClean="0"/>
              <a:t>Ventricles (right and left)</a:t>
            </a:r>
          </a:p>
          <a:p>
            <a:pPr lvl="2"/>
            <a:r>
              <a:rPr lang="en-US" altLang="en-US" dirty="0" smtClean="0"/>
              <a:t>Discharging chambers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Effects of Various Factors on Blood Pressure</a:t>
            </a:r>
            <a:endParaRPr lang="en-US" altLang="en-US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dirty="0" smtClean="0"/>
              <a:t>Renal factors: the kidneys</a:t>
            </a:r>
          </a:p>
          <a:p>
            <a:pPr lvl="1"/>
            <a:r>
              <a:rPr lang="en-US" altLang="en-US" dirty="0" smtClean="0"/>
              <a:t>Regulation by altering blood volume</a:t>
            </a:r>
          </a:p>
          <a:p>
            <a:pPr lvl="1"/>
            <a:r>
              <a:rPr lang="en-US" altLang="en-US" dirty="0" smtClean="0"/>
              <a:t>Renin, an enzyme, is released when arterial pressure is low</a:t>
            </a:r>
          </a:p>
          <a:p>
            <a:pPr lvl="1"/>
            <a:r>
              <a:rPr lang="en-US" altLang="en-US" dirty="0" smtClean="0"/>
              <a:t>Renin triggers formation of angiotensin II, a vasoconstrictor</a:t>
            </a:r>
          </a:p>
          <a:p>
            <a:pPr lvl="1"/>
            <a:r>
              <a:rPr lang="en-US" altLang="en-US" dirty="0" smtClean="0"/>
              <a:t>Angiotensin II stimulates release of aldosterone</a:t>
            </a:r>
          </a:p>
          <a:p>
            <a:pPr lvl="1"/>
            <a:r>
              <a:rPr lang="en-US" altLang="en-US" dirty="0" smtClean="0"/>
              <a:t>Aldosterone enhances sodium reabsorption (and water) by kidneys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Effects of Various Factors on Blood Pressure</a:t>
            </a:r>
            <a:endParaRPr lang="en-US" altLang="en-US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en-US" dirty="0" smtClean="0"/>
              <a:t>Temperature</a:t>
            </a:r>
          </a:p>
          <a:p>
            <a:pPr lvl="1"/>
            <a:r>
              <a:rPr lang="en-US" altLang="en-US" dirty="0" smtClean="0"/>
              <a:t>Heat has a </a:t>
            </a:r>
            <a:r>
              <a:rPr lang="en-US" altLang="en-US" dirty="0" err="1" smtClean="0"/>
              <a:t>vasodilating</a:t>
            </a:r>
            <a:r>
              <a:rPr lang="en-US" altLang="en-US" dirty="0" smtClean="0"/>
              <a:t> effect</a:t>
            </a:r>
          </a:p>
          <a:p>
            <a:pPr lvl="1"/>
            <a:r>
              <a:rPr lang="en-US" altLang="en-US" dirty="0" smtClean="0"/>
              <a:t>Cold has a </a:t>
            </a:r>
            <a:r>
              <a:rPr lang="en-US" altLang="en-US" dirty="0" err="1" smtClean="0"/>
              <a:t>vasoconstricting</a:t>
            </a:r>
            <a:r>
              <a:rPr lang="en-US" altLang="en-US" dirty="0" smtClean="0"/>
              <a:t> effect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dirty="0" smtClean="0"/>
              <a:t>Chemicals</a:t>
            </a:r>
          </a:p>
          <a:p>
            <a:pPr lvl="1"/>
            <a:r>
              <a:rPr lang="en-US" altLang="en-US" dirty="0" smtClean="0"/>
              <a:t>Various substances can cause increases or decreases in blood pressure</a:t>
            </a:r>
          </a:p>
          <a:p>
            <a:pPr lvl="1"/>
            <a:r>
              <a:rPr lang="en-US" altLang="en-US" dirty="0" smtClean="0"/>
              <a:t>Epinephrine increases heart rate and blood pressure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>
          <a:xfrm>
            <a:off x="298704" y="2362200"/>
            <a:ext cx="8546592" cy="2304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Effects of Various Factors on Blood Pressure</a:t>
            </a:r>
            <a:endParaRPr lang="en-US" altLang="en-US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altLang="en-US" dirty="0" smtClean="0"/>
              <a:t>Diet</a:t>
            </a:r>
          </a:p>
          <a:p>
            <a:pPr lvl="1"/>
            <a:r>
              <a:rPr lang="en-US" altLang="en-US" dirty="0" smtClean="0"/>
              <a:t>Commonly believed that a diet low in salt, saturated fats, and cholesterol prevents hypertension (high blood pressure)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1_2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"/>
          <a:stretch/>
        </p:blipFill>
        <p:spPr>
          <a:xfrm>
            <a:off x="438912" y="193920"/>
            <a:ext cx="8266176" cy="641842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9" y="0"/>
            <a:ext cx="426489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11.22 Summary of factors that increase arterial blood pressure.</a:t>
            </a: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1160847" y="303846"/>
            <a:ext cx="2150678" cy="2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Decreased blood volume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211647" y="2453321"/>
            <a:ext cx="1588703" cy="4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Kidney conserves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water and salt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335597" y="1596071"/>
            <a:ext cx="3179378" cy="2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Sympathetic nervous system centers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513522" y="303846"/>
            <a:ext cx="775903" cy="2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Exercise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478722" y="303846"/>
            <a:ext cx="1537903" cy="2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Postural changes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186872" y="303845"/>
            <a:ext cx="1315653" cy="6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Chemicals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(renin, nicotine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and others)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717222" y="303845"/>
            <a:ext cx="871153" cy="6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Increased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viscosity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152947" y="3599072"/>
            <a:ext cx="1276054" cy="4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Increased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stroke volume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667422" y="3599072"/>
            <a:ext cx="904578" cy="4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Increased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heart rate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340271" y="4792872"/>
            <a:ext cx="2177753" cy="2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Increased cardiac output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727996" y="4792872"/>
            <a:ext cx="2739729" cy="2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Increased peripheral resistance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784896" y="5665997"/>
            <a:ext cx="2847679" cy="2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Increased arterial blood pressure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959147" y="5500897"/>
            <a:ext cx="1863428" cy="24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Increases, stimulates</a:t>
            </a: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11497" y="5227847"/>
            <a:ext cx="510878" cy="2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959147" y="5767597"/>
            <a:ext cx="1291928" cy="24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Initial stimulus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959146" y="6034297"/>
            <a:ext cx="2019003" cy="24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Physiological response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959147" y="6297822"/>
            <a:ext cx="990303" cy="24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End result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129042" y="3670020"/>
            <a:ext cx="1512109" cy="28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Vasoconstriction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Variations in Blood Pressure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Normal human range is variable</a:t>
            </a:r>
          </a:p>
          <a:p>
            <a:pPr lvl="1"/>
            <a:r>
              <a:rPr lang="en-US" altLang="en-US" smtClean="0"/>
              <a:t>Normal</a:t>
            </a:r>
          </a:p>
          <a:p>
            <a:pPr lvl="2"/>
            <a:r>
              <a:rPr lang="en-US" altLang="en-US" smtClean="0"/>
              <a:t>140 to 110 mm Hg systolic</a:t>
            </a:r>
          </a:p>
          <a:p>
            <a:pPr lvl="2"/>
            <a:r>
              <a:rPr lang="en-US" altLang="en-US" smtClean="0"/>
              <a:t>80 to 70 mm Hg diastolic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Variations in Blood Pressure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 smtClean="0"/>
              <a:t>Hypotension (low blood pressure)</a:t>
            </a:r>
          </a:p>
          <a:p>
            <a:pPr lvl="2"/>
            <a:r>
              <a:rPr lang="en-US" altLang="en-US" dirty="0" smtClean="0"/>
              <a:t>Low systolic (below 100 mm Hg)</a:t>
            </a:r>
          </a:p>
          <a:p>
            <a:pPr lvl="2"/>
            <a:r>
              <a:rPr lang="en-US" altLang="en-US" dirty="0" smtClean="0"/>
              <a:t>Often associated with illness</a:t>
            </a:r>
          </a:p>
          <a:p>
            <a:pPr lvl="2"/>
            <a:r>
              <a:rPr lang="en-US" altLang="en-US" dirty="0" smtClean="0"/>
              <a:t>Acute hypotension is a warning sign for circulatory shock</a:t>
            </a:r>
          </a:p>
          <a:p>
            <a:pPr lvl="1"/>
            <a:r>
              <a:rPr lang="en-US" altLang="en-US" dirty="0" smtClean="0"/>
              <a:t>Hypertension (high blood pressure)</a:t>
            </a:r>
          </a:p>
          <a:p>
            <a:pPr lvl="2"/>
            <a:r>
              <a:rPr lang="en-US" altLang="en-US" dirty="0" smtClean="0"/>
              <a:t>Sustained elevated arterial pressure of 140/90 mm Hg</a:t>
            </a:r>
          </a:p>
          <a:p>
            <a:pPr lvl="2"/>
            <a:r>
              <a:rPr lang="en-US" altLang="en-US" dirty="0" smtClean="0"/>
              <a:t>Warns of increased peripheral resistance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Capillary Exchange of Gases &amp; Nutrients</a:t>
            </a:r>
            <a:endParaRPr lang="en-US" altLang="en-US" dirty="0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Substances move to and from the blood and tissue cells through capillary walls</a:t>
            </a:r>
          </a:p>
          <a:p>
            <a:pPr lvl="1"/>
            <a:r>
              <a:rPr lang="en-US" altLang="en-US" dirty="0" smtClean="0"/>
              <a:t>Exchange is due to concentration gradients</a:t>
            </a:r>
          </a:p>
          <a:p>
            <a:pPr lvl="2"/>
            <a:r>
              <a:rPr lang="en-US" altLang="en-US" dirty="0" smtClean="0"/>
              <a:t>Oxygen and nutrients leave the blood and move into tissue cells</a:t>
            </a:r>
          </a:p>
          <a:p>
            <a:pPr lvl="2"/>
            <a:r>
              <a:rPr lang="en-US" altLang="en-US" dirty="0" smtClean="0"/>
              <a:t>Carbon dioxide and other wastes exit tissue cells and enter the blood</a:t>
            </a:r>
          </a:p>
          <a:p>
            <a:r>
              <a:rPr lang="en-US" altLang="en-US" dirty="0" smtClean="0"/>
              <a:t>Recall that interstitial fluid (tissue fluid) is found between cells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Capillary Exchange of Gases &amp; Nutrients</a:t>
            </a:r>
            <a:endParaRPr lang="en-US" altLang="en-US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Substances take various routes entering or leaving the blood: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Direct diffusion through membranes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Diffusion through intercellular clefts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Diffusion through pores of fenestrated capillaries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Transport via vesicles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_11_2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"/>
          <a:stretch/>
        </p:blipFill>
        <p:spPr>
          <a:xfrm>
            <a:off x="1466088" y="216255"/>
            <a:ext cx="6211824" cy="638899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916793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11.23 Capillary transport mechanisms. </a:t>
            </a:r>
          </a:p>
        </p:txBody>
      </p:sp>
      <p:sp>
        <p:nvSpPr>
          <p:cNvPr id="32" name="Freeform 31"/>
          <p:cNvSpPr/>
          <p:nvPr/>
        </p:nvSpPr>
        <p:spPr>
          <a:xfrm rot="10800000">
            <a:off x="5217528" y="2855983"/>
            <a:ext cx="268553" cy="1512060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1442256"/>
              <a:gd name="connsiteY0" fmla="*/ 1790 h 263318"/>
              <a:gd name="connsiteX1" fmla="*/ 231553 w 1442256"/>
              <a:gd name="connsiteY1" fmla="*/ 0 h 263318"/>
              <a:gd name="connsiteX2" fmla="*/ 1442256 w 1442256"/>
              <a:gd name="connsiteY2" fmla="*/ 263318 h 263318"/>
              <a:gd name="connsiteX0" fmla="*/ 0 w 1139407"/>
              <a:gd name="connsiteY0" fmla="*/ 531874 h 531874"/>
              <a:gd name="connsiteX1" fmla="*/ 231553 w 1139407"/>
              <a:gd name="connsiteY1" fmla="*/ 530084 h 531874"/>
              <a:gd name="connsiteX2" fmla="*/ 1139407 w 1139407"/>
              <a:gd name="connsiteY2" fmla="*/ 0 h 531874"/>
              <a:gd name="connsiteX0" fmla="*/ 0 w 1146978"/>
              <a:gd name="connsiteY0" fmla="*/ 528852 h 530084"/>
              <a:gd name="connsiteX1" fmla="*/ 239124 w 1146978"/>
              <a:gd name="connsiteY1" fmla="*/ 530084 h 530084"/>
              <a:gd name="connsiteX2" fmla="*/ 1146978 w 1146978"/>
              <a:gd name="connsiteY2" fmla="*/ 0 h 530084"/>
              <a:gd name="connsiteX0" fmla="*/ 0 w 1199977"/>
              <a:gd name="connsiteY0" fmla="*/ 528852 h 530084"/>
              <a:gd name="connsiteX1" fmla="*/ 292123 w 1199977"/>
              <a:gd name="connsiteY1" fmla="*/ 530084 h 530084"/>
              <a:gd name="connsiteX2" fmla="*/ 1199977 w 1199977"/>
              <a:gd name="connsiteY2" fmla="*/ 0 h 530084"/>
              <a:gd name="connsiteX0" fmla="*/ 0 w 1480113"/>
              <a:gd name="connsiteY0" fmla="*/ 684510 h 685742"/>
              <a:gd name="connsiteX1" fmla="*/ 292123 w 1480113"/>
              <a:gd name="connsiteY1" fmla="*/ 685742 h 685742"/>
              <a:gd name="connsiteX2" fmla="*/ 1480113 w 1480113"/>
              <a:gd name="connsiteY2" fmla="*/ 0 h 685742"/>
              <a:gd name="connsiteX0" fmla="*/ 0 w 1563397"/>
              <a:gd name="connsiteY0" fmla="*/ 684510 h 685742"/>
              <a:gd name="connsiteX1" fmla="*/ 375407 w 1563397"/>
              <a:gd name="connsiteY1" fmla="*/ 685742 h 685742"/>
              <a:gd name="connsiteX2" fmla="*/ 1563397 w 1563397"/>
              <a:gd name="connsiteY2" fmla="*/ 0 h 685742"/>
              <a:gd name="connsiteX0" fmla="*/ 0 w 639706"/>
              <a:gd name="connsiteY0" fmla="*/ 81524 h 82756"/>
              <a:gd name="connsiteX1" fmla="*/ 375407 w 639706"/>
              <a:gd name="connsiteY1" fmla="*/ 82756 h 82756"/>
              <a:gd name="connsiteX2" fmla="*/ 639706 w 639706"/>
              <a:gd name="connsiteY2" fmla="*/ 0 h 82756"/>
              <a:gd name="connsiteX0" fmla="*/ 0 w 503424"/>
              <a:gd name="connsiteY0" fmla="*/ 80013 h 82756"/>
              <a:gd name="connsiteX1" fmla="*/ 239125 w 503424"/>
              <a:gd name="connsiteY1" fmla="*/ 82756 h 82756"/>
              <a:gd name="connsiteX2" fmla="*/ 503424 w 503424"/>
              <a:gd name="connsiteY2" fmla="*/ 0 h 82756"/>
              <a:gd name="connsiteX0" fmla="*/ 0 w 1048553"/>
              <a:gd name="connsiteY0" fmla="*/ 144996 h 147739"/>
              <a:gd name="connsiteX1" fmla="*/ 239125 w 1048553"/>
              <a:gd name="connsiteY1" fmla="*/ 147739 h 147739"/>
              <a:gd name="connsiteX2" fmla="*/ 1048553 w 1048553"/>
              <a:gd name="connsiteY2" fmla="*/ 0 h 147739"/>
              <a:gd name="connsiteX0" fmla="*/ 0 w 1040982"/>
              <a:gd name="connsiteY0" fmla="*/ 149530 h 149530"/>
              <a:gd name="connsiteX1" fmla="*/ 231554 w 1040982"/>
              <a:gd name="connsiteY1" fmla="*/ 147739 h 149530"/>
              <a:gd name="connsiteX2" fmla="*/ 1040982 w 1040982"/>
              <a:gd name="connsiteY2" fmla="*/ 0 h 149530"/>
              <a:gd name="connsiteX0" fmla="*/ 0 w 1048553"/>
              <a:gd name="connsiteY0" fmla="*/ 148019 h 148019"/>
              <a:gd name="connsiteX1" fmla="*/ 239125 w 1048553"/>
              <a:gd name="connsiteY1" fmla="*/ 147739 h 148019"/>
              <a:gd name="connsiteX2" fmla="*/ 1048553 w 1048553"/>
              <a:gd name="connsiteY2" fmla="*/ 0 h 148019"/>
              <a:gd name="connsiteX0" fmla="*/ 0 w 700276"/>
              <a:gd name="connsiteY0" fmla="*/ 280 h 97082"/>
              <a:gd name="connsiteX1" fmla="*/ 239125 w 700276"/>
              <a:gd name="connsiteY1" fmla="*/ 0 h 97082"/>
              <a:gd name="connsiteX2" fmla="*/ 700276 w 700276"/>
              <a:gd name="connsiteY2" fmla="*/ 97082 h 97082"/>
              <a:gd name="connsiteX0" fmla="*/ 0 w 1411972"/>
              <a:gd name="connsiteY0" fmla="*/ 280 h 97082"/>
              <a:gd name="connsiteX1" fmla="*/ 950821 w 1411972"/>
              <a:gd name="connsiteY1" fmla="*/ 0 h 97082"/>
              <a:gd name="connsiteX2" fmla="*/ 1411972 w 1411972"/>
              <a:gd name="connsiteY2" fmla="*/ 97082 h 97082"/>
              <a:gd name="connsiteX0" fmla="*/ 0 w 3009502"/>
              <a:gd name="connsiteY0" fmla="*/ 280 h 186245"/>
              <a:gd name="connsiteX1" fmla="*/ 950821 w 3009502"/>
              <a:gd name="connsiteY1" fmla="*/ 0 h 186245"/>
              <a:gd name="connsiteX2" fmla="*/ 3009502 w 3009502"/>
              <a:gd name="connsiteY2" fmla="*/ 186245 h 186245"/>
              <a:gd name="connsiteX0" fmla="*/ 0 w 2312949"/>
              <a:gd name="connsiteY0" fmla="*/ 1791 h 186245"/>
              <a:gd name="connsiteX1" fmla="*/ 254268 w 2312949"/>
              <a:gd name="connsiteY1" fmla="*/ 0 h 186245"/>
              <a:gd name="connsiteX2" fmla="*/ 2312949 w 2312949"/>
              <a:gd name="connsiteY2" fmla="*/ 186245 h 186245"/>
              <a:gd name="connsiteX0" fmla="*/ 0 w 1540683"/>
              <a:gd name="connsiteY0" fmla="*/ 1791 h 357015"/>
              <a:gd name="connsiteX1" fmla="*/ 254268 w 1540683"/>
              <a:gd name="connsiteY1" fmla="*/ 0 h 357015"/>
              <a:gd name="connsiteX2" fmla="*/ 1540683 w 1540683"/>
              <a:gd name="connsiteY2" fmla="*/ 357015 h 357015"/>
              <a:gd name="connsiteX0" fmla="*/ 0 w 1358973"/>
              <a:gd name="connsiteY0" fmla="*/ 167665 h 167665"/>
              <a:gd name="connsiteX1" fmla="*/ 254268 w 1358973"/>
              <a:gd name="connsiteY1" fmla="*/ 165874 h 167665"/>
              <a:gd name="connsiteX2" fmla="*/ 1358973 w 1358973"/>
              <a:gd name="connsiteY2" fmla="*/ 0 h 167665"/>
              <a:gd name="connsiteX0" fmla="*/ 0 w 1313546"/>
              <a:gd name="connsiteY0" fmla="*/ 167665 h 167665"/>
              <a:gd name="connsiteX1" fmla="*/ 208841 w 1313546"/>
              <a:gd name="connsiteY1" fmla="*/ 165874 h 167665"/>
              <a:gd name="connsiteX2" fmla="*/ 1313546 w 1313546"/>
              <a:gd name="connsiteY2" fmla="*/ 0 h 167665"/>
              <a:gd name="connsiteX0" fmla="*/ 0 w 1336260"/>
              <a:gd name="connsiteY0" fmla="*/ 169176 h 169176"/>
              <a:gd name="connsiteX1" fmla="*/ 231555 w 1336260"/>
              <a:gd name="connsiteY1" fmla="*/ 165874 h 169176"/>
              <a:gd name="connsiteX2" fmla="*/ 1336260 w 1336260"/>
              <a:gd name="connsiteY2" fmla="*/ 0 h 169176"/>
              <a:gd name="connsiteX0" fmla="*/ 0 w 2411376"/>
              <a:gd name="connsiteY0" fmla="*/ 134418 h 134418"/>
              <a:gd name="connsiteX1" fmla="*/ 231555 w 2411376"/>
              <a:gd name="connsiteY1" fmla="*/ 131116 h 134418"/>
              <a:gd name="connsiteX2" fmla="*/ 2411376 w 2411376"/>
              <a:gd name="connsiteY2" fmla="*/ 0 h 134418"/>
              <a:gd name="connsiteX0" fmla="*/ 0 w 2827794"/>
              <a:gd name="connsiteY0" fmla="*/ 129884 h 131116"/>
              <a:gd name="connsiteX1" fmla="*/ 647973 w 2827794"/>
              <a:gd name="connsiteY1" fmla="*/ 131116 h 131116"/>
              <a:gd name="connsiteX2" fmla="*/ 2827794 w 2827794"/>
              <a:gd name="connsiteY2" fmla="*/ 0 h 131116"/>
              <a:gd name="connsiteX0" fmla="*/ 0 w 2820223"/>
              <a:gd name="connsiteY0" fmla="*/ 131395 h 131395"/>
              <a:gd name="connsiteX1" fmla="*/ 640402 w 2820223"/>
              <a:gd name="connsiteY1" fmla="*/ 131116 h 131395"/>
              <a:gd name="connsiteX2" fmla="*/ 2820223 w 2820223"/>
              <a:gd name="connsiteY2" fmla="*/ 0 h 131395"/>
              <a:gd name="connsiteX0" fmla="*/ 0 w 640403"/>
              <a:gd name="connsiteY0" fmla="*/ 279 h 719709"/>
              <a:gd name="connsiteX1" fmla="*/ 640402 w 640403"/>
              <a:gd name="connsiteY1" fmla="*/ 0 h 719709"/>
              <a:gd name="connsiteX2" fmla="*/ 624564 w 640403"/>
              <a:gd name="connsiteY2" fmla="*/ 719709 h 71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403" h="719709">
                <a:moveTo>
                  <a:pt x="0" y="279"/>
                </a:moveTo>
                <a:lnTo>
                  <a:pt x="640402" y="0"/>
                </a:lnTo>
                <a:lnTo>
                  <a:pt x="624564" y="719709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737962" y="1051547"/>
            <a:ext cx="792136" cy="152574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1442256"/>
              <a:gd name="connsiteY0" fmla="*/ 1790 h 263318"/>
              <a:gd name="connsiteX1" fmla="*/ 231553 w 1442256"/>
              <a:gd name="connsiteY1" fmla="*/ 0 h 263318"/>
              <a:gd name="connsiteX2" fmla="*/ 1442256 w 1442256"/>
              <a:gd name="connsiteY2" fmla="*/ 263318 h 263318"/>
              <a:gd name="connsiteX0" fmla="*/ 0 w 1139407"/>
              <a:gd name="connsiteY0" fmla="*/ 531874 h 531874"/>
              <a:gd name="connsiteX1" fmla="*/ 231553 w 1139407"/>
              <a:gd name="connsiteY1" fmla="*/ 530084 h 531874"/>
              <a:gd name="connsiteX2" fmla="*/ 1139407 w 1139407"/>
              <a:gd name="connsiteY2" fmla="*/ 0 h 531874"/>
              <a:gd name="connsiteX0" fmla="*/ 0 w 1146978"/>
              <a:gd name="connsiteY0" fmla="*/ 528852 h 530084"/>
              <a:gd name="connsiteX1" fmla="*/ 239124 w 1146978"/>
              <a:gd name="connsiteY1" fmla="*/ 530084 h 530084"/>
              <a:gd name="connsiteX2" fmla="*/ 1146978 w 1146978"/>
              <a:gd name="connsiteY2" fmla="*/ 0 h 530084"/>
              <a:gd name="connsiteX0" fmla="*/ 0 w 1199977"/>
              <a:gd name="connsiteY0" fmla="*/ 528852 h 530084"/>
              <a:gd name="connsiteX1" fmla="*/ 292123 w 1199977"/>
              <a:gd name="connsiteY1" fmla="*/ 530084 h 530084"/>
              <a:gd name="connsiteX2" fmla="*/ 1199977 w 1199977"/>
              <a:gd name="connsiteY2" fmla="*/ 0 h 530084"/>
              <a:gd name="connsiteX0" fmla="*/ 0 w 1480113"/>
              <a:gd name="connsiteY0" fmla="*/ 684510 h 685742"/>
              <a:gd name="connsiteX1" fmla="*/ 292123 w 1480113"/>
              <a:gd name="connsiteY1" fmla="*/ 685742 h 685742"/>
              <a:gd name="connsiteX2" fmla="*/ 1480113 w 1480113"/>
              <a:gd name="connsiteY2" fmla="*/ 0 h 685742"/>
              <a:gd name="connsiteX0" fmla="*/ 0 w 1563397"/>
              <a:gd name="connsiteY0" fmla="*/ 684510 h 685742"/>
              <a:gd name="connsiteX1" fmla="*/ 375407 w 1563397"/>
              <a:gd name="connsiteY1" fmla="*/ 685742 h 685742"/>
              <a:gd name="connsiteX2" fmla="*/ 1563397 w 1563397"/>
              <a:gd name="connsiteY2" fmla="*/ 0 h 685742"/>
              <a:gd name="connsiteX0" fmla="*/ 0 w 639706"/>
              <a:gd name="connsiteY0" fmla="*/ 81524 h 82756"/>
              <a:gd name="connsiteX1" fmla="*/ 375407 w 639706"/>
              <a:gd name="connsiteY1" fmla="*/ 82756 h 82756"/>
              <a:gd name="connsiteX2" fmla="*/ 639706 w 639706"/>
              <a:gd name="connsiteY2" fmla="*/ 0 h 82756"/>
              <a:gd name="connsiteX0" fmla="*/ 0 w 503424"/>
              <a:gd name="connsiteY0" fmla="*/ 80013 h 82756"/>
              <a:gd name="connsiteX1" fmla="*/ 239125 w 503424"/>
              <a:gd name="connsiteY1" fmla="*/ 82756 h 82756"/>
              <a:gd name="connsiteX2" fmla="*/ 503424 w 503424"/>
              <a:gd name="connsiteY2" fmla="*/ 0 h 82756"/>
              <a:gd name="connsiteX0" fmla="*/ 0 w 1048553"/>
              <a:gd name="connsiteY0" fmla="*/ 144996 h 147739"/>
              <a:gd name="connsiteX1" fmla="*/ 239125 w 1048553"/>
              <a:gd name="connsiteY1" fmla="*/ 147739 h 147739"/>
              <a:gd name="connsiteX2" fmla="*/ 1048553 w 1048553"/>
              <a:gd name="connsiteY2" fmla="*/ 0 h 147739"/>
              <a:gd name="connsiteX0" fmla="*/ 0 w 1040982"/>
              <a:gd name="connsiteY0" fmla="*/ 149530 h 149530"/>
              <a:gd name="connsiteX1" fmla="*/ 231554 w 1040982"/>
              <a:gd name="connsiteY1" fmla="*/ 147739 h 149530"/>
              <a:gd name="connsiteX2" fmla="*/ 1040982 w 1040982"/>
              <a:gd name="connsiteY2" fmla="*/ 0 h 149530"/>
              <a:gd name="connsiteX0" fmla="*/ 0 w 1048553"/>
              <a:gd name="connsiteY0" fmla="*/ 148019 h 148019"/>
              <a:gd name="connsiteX1" fmla="*/ 239125 w 1048553"/>
              <a:gd name="connsiteY1" fmla="*/ 147739 h 148019"/>
              <a:gd name="connsiteX2" fmla="*/ 1048553 w 1048553"/>
              <a:gd name="connsiteY2" fmla="*/ 0 h 148019"/>
              <a:gd name="connsiteX0" fmla="*/ 0 w 700276"/>
              <a:gd name="connsiteY0" fmla="*/ 280 h 97082"/>
              <a:gd name="connsiteX1" fmla="*/ 239125 w 700276"/>
              <a:gd name="connsiteY1" fmla="*/ 0 h 97082"/>
              <a:gd name="connsiteX2" fmla="*/ 700276 w 700276"/>
              <a:gd name="connsiteY2" fmla="*/ 97082 h 97082"/>
              <a:gd name="connsiteX0" fmla="*/ 0 w 1411972"/>
              <a:gd name="connsiteY0" fmla="*/ 280 h 97082"/>
              <a:gd name="connsiteX1" fmla="*/ 950821 w 1411972"/>
              <a:gd name="connsiteY1" fmla="*/ 0 h 97082"/>
              <a:gd name="connsiteX2" fmla="*/ 1411972 w 1411972"/>
              <a:gd name="connsiteY2" fmla="*/ 97082 h 97082"/>
              <a:gd name="connsiteX0" fmla="*/ 0 w 3009502"/>
              <a:gd name="connsiteY0" fmla="*/ 280 h 186245"/>
              <a:gd name="connsiteX1" fmla="*/ 950821 w 3009502"/>
              <a:gd name="connsiteY1" fmla="*/ 0 h 186245"/>
              <a:gd name="connsiteX2" fmla="*/ 3009502 w 3009502"/>
              <a:gd name="connsiteY2" fmla="*/ 186245 h 186245"/>
              <a:gd name="connsiteX0" fmla="*/ 0 w 2312949"/>
              <a:gd name="connsiteY0" fmla="*/ 1791 h 186245"/>
              <a:gd name="connsiteX1" fmla="*/ 254268 w 2312949"/>
              <a:gd name="connsiteY1" fmla="*/ 0 h 186245"/>
              <a:gd name="connsiteX2" fmla="*/ 2312949 w 2312949"/>
              <a:gd name="connsiteY2" fmla="*/ 186245 h 186245"/>
              <a:gd name="connsiteX0" fmla="*/ 0 w 1540683"/>
              <a:gd name="connsiteY0" fmla="*/ 1791 h 357015"/>
              <a:gd name="connsiteX1" fmla="*/ 254268 w 1540683"/>
              <a:gd name="connsiteY1" fmla="*/ 0 h 357015"/>
              <a:gd name="connsiteX2" fmla="*/ 1540683 w 1540683"/>
              <a:gd name="connsiteY2" fmla="*/ 357015 h 357015"/>
              <a:gd name="connsiteX0" fmla="*/ 0 w 1396830"/>
              <a:gd name="connsiteY0" fmla="*/ 714733 h 714733"/>
              <a:gd name="connsiteX1" fmla="*/ 254268 w 1396830"/>
              <a:gd name="connsiteY1" fmla="*/ 712942 h 714733"/>
              <a:gd name="connsiteX2" fmla="*/ 1396830 w 1396830"/>
              <a:gd name="connsiteY2" fmla="*/ 0 h 714733"/>
              <a:gd name="connsiteX0" fmla="*/ 0 w 1374116"/>
              <a:gd name="connsiteY0" fmla="*/ 714733 h 714733"/>
              <a:gd name="connsiteX1" fmla="*/ 231554 w 1374116"/>
              <a:gd name="connsiteY1" fmla="*/ 712942 h 714733"/>
              <a:gd name="connsiteX2" fmla="*/ 1374116 w 1374116"/>
              <a:gd name="connsiteY2" fmla="*/ 0 h 714733"/>
              <a:gd name="connsiteX0" fmla="*/ 0 w 1540683"/>
              <a:gd name="connsiteY0" fmla="*/ 202423 h 202423"/>
              <a:gd name="connsiteX1" fmla="*/ 231554 w 1540683"/>
              <a:gd name="connsiteY1" fmla="*/ 200632 h 202423"/>
              <a:gd name="connsiteX2" fmla="*/ 1540683 w 1540683"/>
              <a:gd name="connsiteY2" fmla="*/ 0 h 202423"/>
              <a:gd name="connsiteX0" fmla="*/ 0 w 1669394"/>
              <a:gd name="connsiteY0" fmla="*/ 1791 h 118239"/>
              <a:gd name="connsiteX1" fmla="*/ 231554 w 1669394"/>
              <a:gd name="connsiteY1" fmla="*/ 0 h 118239"/>
              <a:gd name="connsiteX2" fmla="*/ 1669394 w 1669394"/>
              <a:gd name="connsiteY2" fmla="*/ 118239 h 118239"/>
              <a:gd name="connsiteX0" fmla="*/ 0 w 1162121"/>
              <a:gd name="connsiteY0" fmla="*/ 1791 h 69879"/>
              <a:gd name="connsiteX1" fmla="*/ 231554 w 1162121"/>
              <a:gd name="connsiteY1" fmla="*/ 0 h 69879"/>
              <a:gd name="connsiteX2" fmla="*/ 1162121 w 1162121"/>
              <a:gd name="connsiteY2" fmla="*/ 69879 h 69879"/>
              <a:gd name="connsiteX0" fmla="*/ 0 w 1888959"/>
              <a:gd name="connsiteY0" fmla="*/ 0 h 72622"/>
              <a:gd name="connsiteX1" fmla="*/ 958392 w 1888959"/>
              <a:gd name="connsiteY1" fmla="*/ 2743 h 72622"/>
              <a:gd name="connsiteX2" fmla="*/ 1888959 w 1888959"/>
              <a:gd name="connsiteY2" fmla="*/ 72622 h 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8959" h="72622">
                <a:moveTo>
                  <a:pt x="0" y="0"/>
                </a:moveTo>
                <a:lnTo>
                  <a:pt x="958392" y="2743"/>
                </a:lnTo>
                <a:lnTo>
                  <a:pt x="1888959" y="7262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41" name="Straight Connector 40"/>
          <p:cNvCxnSpPr>
            <a:stCxn id="40" idx="1"/>
          </p:cNvCxnSpPr>
          <p:nvPr/>
        </p:nvCxnSpPr>
        <p:spPr bwMode="auto">
          <a:xfrm flipH="1">
            <a:off x="6118225" y="1057310"/>
            <a:ext cx="21639" cy="7686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674645" y="5226251"/>
            <a:ext cx="1405105" cy="125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    Direct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diffusion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through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670028" y="5226080"/>
            <a:ext cx="342921" cy="340868"/>
            <a:chOff x="492125" y="1676450"/>
            <a:chExt cx="251878" cy="250370"/>
          </a:xfrm>
        </p:grpSpPr>
        <p:sp>
          <p:nvSpPr>
            <p:cNvPr id="37" name="Oval 36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2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2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274845" y="5042101"/>
            <a:ext cx="2635496" cy="6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    Diffusion through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intercellular cleft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270228" y="5041930"/>
            <a:ext cx="342921" cy="340868"/>
            <a:chOff x="492125" y="1676450"/>
            <a:chExt cx="251878" cy="250370"/>
          </a:xfrm>
        </p:grpSpPr>
        <p:sp>
          <p:nvSpPr>
            <p:cNvPr id="47" name="Oval 46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2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2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5545130" y="4216871"/>
            <a:ext cx="1728795" cy="6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    Diffusion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through pore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540513" y="4216700"/>
            <a:ext cx="342921" cy="340868"/>
            <a:chOff x="492125" y="1676450"/>
            <a:chExt cx="251878" cy="250370"/>
          </a:xfrm>
        </p:grpSpPr>
        <p:sp>
          <p:nvSpPr>
            <p:cNvPr id="55" name="Oval 54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2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2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973755" y="2886546"/>
            <a:ext cx="1677995" cy="6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     Transport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via vesicles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969138" y="2886375"/>
            <a:ext cx="342921" cy="340868"/>
            <a:chOff x="492125" y="1676450"/>
            <a:chExt cx="251878" cy="250370"/>
          </a:xfrm>
        </p:grpSpPr>
        <p:sp>
          <p:nvSpPr>
            <p:cNvPr id="60" name="Oval 59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200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200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417416" y="6082802"/>
            <a:ext cx="1940356" cy="34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Interstitial fluid</a:t>
            </a:r>
            <a:endParaRPr lang="en-US" sz="20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1685316" y="435350"/>
            <a:ext cx="1358545" cy="67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Lumen of</a:t>
            </a:r>
          </a:p>
          <a:p>
            <a:r>
              <a:rPr lang="en-US" sz="2000" i="1" dirty="0" smtClean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  <a:endParaRPr lang="en-US" sz="20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678356" y="867246"/>
            <a:ext cx="1103320" cy="36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Vesicles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798430" y="1804070"/>
            <a:ext cx="1490869" cy="60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Intercellular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cleft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47900" y="2448280"/>
            <a:ext cx="0" cy="1231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Freeform 65"/>
          <p:cNvSpPr/>
          <p:nvPr/>
        </p:nvSpPr>
        <p:spPr>
          <a:xfrm>
            <a:off x="4807686" y="1921497"/>
            <a:ext cx="443177" cy="20654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1442256"/>
              <a:gd name="connsiteY0" fmla="*/ 1790 h 263318"/>
              <a:gd name="connsiteX1" fmla="*/ 231553 w 1442256"/>
              <a:gd name="connsiteY1" fmla="*/ 0 h 263318"/>
              <a:gd name="connsiteX2" fmla="*/ 1442256 w 1442256"/>
              <a:gd name="connsiteY2" fmla="*/ 263318 h 263318"/>
              <a:gd name="connsiteX0" fmla="*/ 0 w 1139407"/>
              <a:gd name="connsiteY0" fmla="*/ 531874 h 531874"/>
              <a:gd name="connsiteX1" fmla="*/ 231553 w 1139407"/>
              <a:gd name="connsiteY1" fmla="*/ 530084 h 531874"/>
              <a:gd name="connsiteX2" fmla="*/ 1139407 w 1139407"/>
              <a:gd name="connsiteY2" fmla="*/ 0 h 531874"/>
              <a:gd name="connsiteX0" fmla="*/ 0 w 1146978"/>
              <a:gd name="connsiteY0" fmla="*/ 528852 h 530084"/>
              <a:gd name="connsiteX1" fmla="*/ 239124 w 1146978"/>
              <a:gd name="connsiteY1" fmla="*/ 530084 h 530084"/>
              <a:gd name="connsiteX2" fmla="*/ 1146978 w 1146978"/>
              <a:gd name="connsiteY2" fmla="*/ 0 h 530084"/>
              <a:gd name="connsiteX0" fmla="*/ 0 w 1199977"/>
              <a:gd name="connsiteY0" fmla="*/ 528852 h 530084"/>
              <a:gd name="connsiteX1" fmla="*/ 292123 w 1199977"/>
              <a:gd name="connsiteY1" fmla="*/ 530084 h 530084"/>
              <a:gd name="connsiteX2" fmla="*/ 1199977 w 1199977"/>
              <a:gd name="connsiteY2" fmla="*/ 0 h 530084"/>
              <a:gd name="connsiteX0" fmla="*/ 0 w 1480113"/>
              <a:gd name="connsiteY0" fmla="*/ 684510 h 685742"/>
              <a:gd name="connsiteX1" fmla="*/ 292123 w 1480113"/>
              <a:gd name="connsiteY1" fmla="*/ 685742 h 685742"/>
              <a:gd name="connsiteX2" fmla="*/ 1480113 w 1480113"/>
              <a:gd name="connsiteY2" fmla="*/ 0 h 685742"/>
              <a:gd name="connsiteX0" fmla="*/ 0 w 1563397"/>
              <a:gd name="connsiteY0" fmla="*/ 684510 h 685742"/>
              <a:gd name="connsiteX1" fmla="*/ 375407 w 1563397"/>
              <a:gd name="connsiteY1" fmla="*/ 685742 h 685742"/>
              <a:gd name="connsiteX2" fmla="*/ 1563397 w 1563397"/>
              <a:gd name="connsiteY2" fmla="*/ 0 h 685742"/>
              <a:gd name="connsiteX0" fmla="*/ 0 w 639706"/>
              <a:gd name="connsiteY0" fmla="*/ 81524 h 82756"/>
              <a:gd name="connsiteX1" fmla="*/ 375407 w 639706"/>
              <a:gd name="connsiteY1" fmla="*/ 82756 h 82756"/>
              <a:gd name="connsiteX2" fmla="*/ 639706 w 639706"/>
              <a:gd name="connsiteY2" fmla="*/ 0 h 82756"/>
              <a:gd name="connsiteX0" fmla="*/ 0 w 503424"/>
              <a:gd name="connsiteY0" fmla="*/ 80013 h 82756"/>
              <a:gd name="connsiteX1" fmla="*/ 239125 w 503424"/>
              <a:gd name="connsiteY1" fmla="*/ 82756 h 82756"/>
              <a:gd name="connsiteX2" fmla="*/ 503424 w 503424"/>
              <a:gd name="connsiteY2" fmla="*/ 0 h 82756"/>
              <a:gd name="connsiteX0" fmla="*/ 0 w 1048553"/>
              <a:gd name="connsiteY0" fmla="*/ 144996 h 147739"/>
              <a:gd name="connsiteX1" fmla="*/ 239125 w 1048553"/>
              <a:gd name="connsiteY1" fmla="*/ 147739 h 147739"/>
              <a:gd name="connsiteX2" fmla="*/ 1048553 w 1048553"/>
              <a:gd name="connsiteY2" fmla="*/ 0 h 147739"/>
              <a:gd name="connsiteX0" fmla="*/ 0 w 1040982"/>
              <a:gd name="connsiteY0" fmla="*/ 149530 h 149530"/>
              <a:gd name="connsiteX1" fmla="*/ 231554 w 1040982"/>
              <a:gd name="connsiteY1" fmla="*/ 147739 h 149530"/>
              <a:gd name="connsiteX2" fmla="*/ 1040982 w 1040982"/>
              <a:gd name="connsiteY2" fmla="*/ 0 h 149530"/>
              <a:gd name="connsiteX0" fmla="*/ 0 w 1048553"/>
              <a:gd name="connsiteY0" fmla="*/ 148019 h 148019"/>
              <a:gd name="connsiteX1" fmla="*/ 239125 w 1048553"/>
              <a:gd name="connsiteY1" fmla="*/ 147739 h 148019"/>
              <a:gd name="connsiteX2" fmla="*/ 1048553 w 1048553"/>
              <a:gd name="connsiteY2" fmla="*/ 0 h 148019"/>
              <a:gd name="connsiteX0" fmla="*/ 0 w 700276"/>
              <a:gd name="connsiteY0" fmla="*/ 280 h 97082"/>
              <a:gd name="connsiteX1" fmla="*/ 239125 w 700276"/>
              <a:gd name="connsiteY1" fmla="*/ 0 h 97082"/>
              <a:gd name="connsiteX2" fmla="*/ 700276 w 700276"/>
              <a:gd name="connsiteY2" fmla="*/ 97082 h 97082"/>
              <a:gd name="connsiteX0" fmla="*/ 0 w 1411972"/>
              <a:gd name="connsiteY0" fmla="*/ 280 h 97082"/>
              <a:gd name="connsiteX1" fmla="*/ 950821 w 1411972"/>
              <a:gd name="connsiteY1" fmla="*/ 0 h 97082"/>
              <a:gd name="connsiteX2" fmla="*/ 1411972 w 1411972"/>
              <a:gd name="connsiteY2" fmla="*/ 97082 h 97082"/>
              <a:gd name="connsiteX0" fmla="*/ 0 w 3009502"/>
              <a:gd name="connsiteY0" fmla="*/ 280 h 186245"/>
              <a:gd name="connsiteX1" fmla="*/ 950821 w 3009502"/>
              <a:gd name="connsiteY1" fmla="*/ 0 h 186245"/>
              <a:gd name="connsiteX2" fmla="*/ 3009502 w 3009502"/>
              <a:gd name="connsiteY2" fmla="*/ 186245 h 186245"/>
              <a:gd name="connsiteX0" fmla="*/ 0 w 2312949"/>
              <a:gd name="connsiteY0" fmla="*/ 1791 h 186245"/>
              <a:gd name="connsiteX1" fmla="*/ 254268 w 2312949"/>
              <a:gd name="connsiteY1" fmla="*/ 0 h 186245"/>
              <a:gd name="connsiteX2" fmla="*/ 2312949 w 2312949"/>
              <a:gd name="connsiteY2" fmla="*/ 186245 h 186245"/>
              <a:gd name="connsiteX0" fmla="*/ 0 w 1540683"/>
              <a:gd name="connsiteY0" fmla="*/ 1791 h 357015"/>
              <a:gd name="connsiteX1" fmla="*/ 254268 w 1540683"/>
              <a:gd name="connsiteY1" fmla="*/ 0 h 357015"/>
              <a:gd name="connsiteX2" fmla="*/ 1540683 w 1540683"/>
              <a:gd name="connsiteY2" fmla="*/ 357015 h 357015"/>
              <a:gd name="connsiteX0" fmla="*/ 0 w 1396830"/>
              <a:gd name="connsiteY0" fmla="*/ 714733 h 714733"/>
              <a:gd name="connsiteX1" fmla="*/ 254268 w 1396830"/>
              <a:gd name="connsiteY1" fmla="*/ 712942 h 714733"/>
              <a:gd name="connsiteX2" fmla="*/ 1396830 w 1396830"/>
              <a:gd name="connsiteY2" fmla="*/ 0 h 714733"/>
              <a:gd name="connsiteX0" fmla="*/ 0 w 1374116"/>
              <a:gd name="connsiteY0" fmla="*/ 714733 h 714733"/>
              <a:gd name="connsiteX1" fmla="*/ 231554 w 1374116"/>
              <a:gd name="connsiteY1" fmla="*/ 712942 h 714733"/>
              <a:gd name="connsiteX2" fmla="*/ 1374116 w 1374116"/>
              <a:gd name="connsiteY2" fmla="*/ 0 h 714733"/>
              <a:gd name="connsiteX0" fmla="*/ 0 w 1540683"/>
              <a:gd name="connsiteY0" fmla="*/ 202423 h 202423"/>
              <a:gd name="connsiteX1" fmla="*/ 231554 w 1540683"/>
              <a:gd name="connsiteY1" fmla="*/ 200632 h 202423"/>
              <a:gd name="connsiteX2" fmla="*/ 1540683 w 1540683"/>
              <a:gd name="connsiteY2" fmla="*/ 0 h 202423"/>
              <a:gd name="connsiteX0" fmla="*/ 0 w 1669394"/>
              <a:gd name="connsiteY0" fmla="*/ 1791 h 118239"/>
              <a:gd name="connsiteX1" fmla="*/ 231554 w 1669394"/>
              <a:gd name="connsiteY1" fmla="*/ 0 h 118239"/>
              <a:gd name="connsiteX2" fmla="*/ 1669394 w 1669394"/>
              <a:gd name="connsiteY2" fmla="*/ 118239 h 118239"/>
              <a:gd name="connsiteX0" fmla="*/ 0 w 1162121"/>
              <a:gd name="connsiteY0" fmla="*/ 1791 h 69879"/>
              <a:gd name="connsiteX1" fmla="*/ 231554 w 1162121"/>
              <a:gd name="connsiteY1" fmla="*/ 0 h 69879"/>
              <a:gd name="connsiteX2" fmla="*/ 1162121 w 1162121"/>
              <a:gd name="connsiteY2" fmla="*/ 69879 h 69879"/>
              <a:gd name="connsiteX0" fmla="*/ 0 w 1888959"/>
              <a:gd name="connsiteY0" fmla="*/ 0 h 72622"/>
              <a:gd name="connsiteX1" fmla="*/ 958392 w 1888959"/>
              <a:gd name="connsiteY1" fmla="*/ 2743 h 72622"/>
              <a:gd name="connsiteX2" fmla="*/ 1888959 w 1888959"/>
              <a:gd name="connsiteY2" fmla="*/ 72622 h 72622"/>
              <a:gd name="connsiteX0" fmla="*/ 0 w 1987385"/>
              <a:gd name="connsiteY0" fmla="*/ 0 h 72622"/>
              <a:gd name="connsiteX1" fmla="*/ 1056818 w 1987385"/>
              <a:gd name="connsiteY1" fmla="*/ 2743 h 72622"/>
              <a:gd name="connsiteX2" fmla="*/ 1987385 w 1987385"/>
              <a:gd name="connsiteY2" fmla="*/ 72622 h 72622"/>
              <a:gd name="connsiteX0" fmla="*/ 0 w 1056817"/>
              <a:gd name="connsiteY0" fmla="*/ 0 h 98313"/>
              <a:gd name="connsiteX1" fmla="*/ 1056818 w 1056817"/>
              <a:gd name="connsiteY1" fmla="*/ 2743 h 98313"/>
              <a:gd name="connsiteX2" fmla="*/ 1056124 w 1056817"/>
              <a:gd name="connsiteY2" fmla="*/ 98313 h 9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6817" h="98313">
                <a:moveTo>
                  <a:pt x="0" y="0"/>
                </a:moveTo>
                <a:lnTo>
                  <a:pt x="1056818" y="2743"/>
                </a:lnTo>
                <a:cubicBezTo>
                  <a:pt x="1056587" y="34600"/>
                  <a:pt x="1056355" y="66456"/>
                  <a:pt x="1056124" y="98313"/>
                </a:cubicBez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" name="Right Bracket 5"/>
          <p:cNvSpPr/>
          <p:nvPr/>
        </p:nvSpPr>
        <p:spPr bwMode="auto">
          <a:xfrm rot="16200000">
            <a:off x="5162551" y="1864079"/>
            <a:ext cx="155575" cy="695325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>
            <a:stCxn id="6" idx="0"/>
          </p:cNvCxnSpPr>
          <p:nvPr/>
        </p:nvCxnSpPr>
        <p:spPr bwMode="auto">
          <a:xfrm flipH="1">
            <a:off x="4889500" y="2289529"/>
            <a:ext cx="3176" cy="5746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3684381" y="1727870"/>
            <a:ext cx="1122570" cy="66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Fenestra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(pore)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48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1_03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"/>
          <a:stretch/>
        </p:blipFill>
        <p:spPr>
          <a:xfrm>
            <a:off x="298704" y="246042"/>
            <a:ext cx="8546592" cy="626351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42928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11.3b </a:t>
            </a:r>
            <a:r>
              <a:rPr lang="en-US" sz="900" b="1" dirty="0">
                <a:latin typeface="Arial" charset="0"/>
              </a:rPr>
              <a:t>Gross anatomy of the heart.</a:t>
            </a:r>
          </a:p>
        </p:txBody>
      </p:sp>
      <p:sp>
        <p:nvSpPr>
          <p:cNvPr id="30" name="Freeform 29"/>
          <p:cNvSpPr/>
          <p:nvPr/>
        </p:nvSpPr>
        <p:spPr>
          <a:xfrm>
            <a:off x="4497502" y="641290"/>
            <a:ext cx="1933575" cy="2794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3575" h="279400">
                <a:moveTo>
                  <a:pt x="1933575" y="0"/>
                </a:moveTo>
                <a:lnTo>
                  <a:pt x="793750" y="0"/>
                </a:lnTo>
                <a:lnTo>
                  <a:pt x="0" y="2794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471851" y="995597"/>
            <a:ext cx="190697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2036090" y="620337"/>
            <a:ext cx="944034" cy="620183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034" h="620183">
                <a:moveTo>
                  <a:pt x="944034" y="3175"/>
                </a:moveTo>
                <a:lnTo>
                  <a:pt x="444500" y="0"/>
                </a:lnTo>
                <a:lnTo>
                  <a:pt x="0" y="62018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6551" y="517027"/>
            <a:ext cx="1689100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Superior vena cava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46252" y="6310664"/>
            <a:ext cx="5808616" cy="2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 Black"/>
                <a:cs typeface="Arial Black"/>
              </a:rPr>
              <a:t>(b) Frontal section showing interior chambers and valves.</a:t>
            </a:r>
          </a:p>
        </p:txBody>
      </p:sp>
      <p:sp>
        <p:nvSpPr>
          <p:cNvPr id="65" name="Freeform 64"/>
          <p:cNvSpPr/>
          <p:nvPr/>
        </p:nvSpPr>
        <p:spPr>
          <a:xfrm flipH="1">
            <a:off x="1829714" y="1407737"/>
            <a:ext cx="886884" cy="9630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884" h="96308">
                <a:moveTo>
                  <a:pt x="886884" y="0"/>
                </a:moveTo>
                <a:lnTo>
                  <a:pt x="307975" y="0"/>
                </a:lnTo>
                <a:lnTo>
                  <a:pt x="0" y="9630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6" name="Freeform 65"/>
          <p:cNvSpPr/>
          <p:nvPr/>
        </p:nvSpPr>
        <p:spPr>
          <a:xfrm flipH="1">
            <a:off x="1610639" y="2045911"/>
            <a:ext cx="1496484" cy="613833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6484" h="613833">
                <a:moveTo>
                  <a:pt x="1496484" y="0"/>
                </a:moveTo>
                <a:lnTo>
                  <a:pt x="755650" y="9525"/>
                </a:lnTo>
                <a:lnTo>
                  <a:pt x="0" y="61383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0" name="Freeform 69"/>
          <p:cNvSpPr/>
          <p:nvPr/>
        </p:nvSpPr>
        <p:spPr>
          <a:xfrm flipH="1">
            <a:off x="1813838" y="2445962"/>
            <a:ext cx="623359" cy="6455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  <a:gd name="connsiteX0" fmla="*/ 931334 w 931334"/>
              <a:gd name="connsiteY0" fmla="*/ 0 h 604308"/>
              <a:gd name="connsiteX1" fmla="*/ 755650 w 931334"/>
              <a:gd name="connsiteY1" fmla="*/ 0 h 604308"/>
              <a:gd name="connsiteX2" fmla="*/ 0 w 931334"/>
              <a:gd name="connsiteY2" fmla="*/ 604308 h 604308"/>
              <a:gd name="connsiteX0" fmla="*/ 934509 w 934509"/>
              <a:gd name="connsiteY0" fmla="*/ 0 h 604308"/>
              <a:gd name="connsiteX1" fmla="*/ 755650 w 934509"/>
              <a:gd name="connsiteY1" fmla="*/ 0 h 604308"/>
              <a:gd name="connsiteX2" fmla="*/ 0 w 934509"/>
              <a:gd name="connsiteY2" fmla="*/ 604308 h 604308"/>
              <a:gd name="connsiteX0" fmla="*/ 623359 w 623359"/>
              <a:gd name="connsiteY0" fmla="*/ 0 h 64558"/>
              <a:gd name="connsiteX1" fmla="*/ 444500 w 623359"/>
              <a:gd name="connsiteY1" fmla="*/ 0 h 64558"/>
              <a:gd name="connsiteX2" fmla="*/ 0 w 623359"/>
              <a:gd name="connsiteY2" fmla="*/ 64558 h 6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359" h="64558">
                <a:moveTo>
                  <a:pt x="623359" y="0"/>
                </a:moveTo>
                <a:lnTo>
                  <a:pt x="444500" y="0"/>
                </a:lnTo>
                <a:lnTo>
                  <a:pt x="0" y="6455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>
            <a:stCxn id="70" idx="1"/>
          </p:cNvCxnSpPr>
          <p:nvPr/>
        </p:nvCxnSpPr>
        <p:spPr bwMode="auto">
          <a:xfrm>
            <a:off x="1992697" y="2445962"/>
            <a:ext cx="350453" cy="4788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476375" y="3185165"/>
            <a:ext cx="195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Freeform 75"/>
          <p:cNvSpPr/>
          <p:nvPr/>
        </p:nvSpPr>
        <p:spPr>
          <a:xfrm flipH="1">
            <a:off x="2223414" y="3773112"/>
            <a:ext cx="1039284" cy="16615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  <a:gd name="connsiteX0" fmla="*/ 931334 w 931334"/>
              <a:gd name="connsiteY0" fmla="*/ 0 h 604308"/>
              <a:gd name="connsiteX1" fmla="*/ 755650 w 931334"/>
              <a:gd name="connsiteY1" fmla="*/ 0 h 604308"/>
              <a:gd name="connsiteX2" fmla="*/ 0 w 931334"/>
              <a:gd name="connsiteY2" fmla="*/ 604308 h 604308"/>
              <a:gd name="connsiteX0" fmla="*/ 934509 w 934509"/>
              <a:gd name="connsiteY0" fmla="*/ 0 h 604308"/>
              <a:gd name="connsiteX1" fmla="*/ 755650 w 934509"/>
              <a:gd name="connsiteY1" fmla="*/ 0 h 604308"/>
              <a:gd name="connsiteX2" fmla="*/ 0 w 934509"/>
              <a:gd name="connsiteY2" fmla="*/ 604308 h 604308"/>
              <a:gd name="connsiteX0" fmla="*/ 623359 w 623359"/>
              <a:gd name="connsiteY0" fmla="*/ 0 h 64558"/>
              <a:gd name="connsiteX1" fmla="*/ 444500 w 623359"/>
              <a:gd name="connsiteY1" fmla="*/ 0 h 64558"/>
              <a:gd name="connsiteX2" fmla="*/ 0 w 623359"/>
              <a:gd name="connsiteY2" fmla="*/ 64558 h 64558"/>
              <a:gd name="connsiteX0" fmla="*/ 575734 w 575734"/>
              <a:gd name="connsiteY0" fmla="*/ 0 h 67733"/>
              <a:gd name="connsiteX1" fmla="*/ 444500 w 575734"/>
              <a:gd name="connsiteY1" fmla="*/ 3175 h 67733"/>
              <a:gd name="connsiteX2" fmla="*/ 0 w 575734"/>
              <a:gd name="connsiteY2" fmla="*/ 67733 h 67733"/>
              <a:gd name="connsiteX0" fmla="*/ 1039284 w 1039284"/>
              <a:gd name="connsiteY0" fmla="*/ 0 h 166158"/>
              <a:gd name="connsiteX1" fmla="*/ 908050 w 1039284"/>
              <a:gd name="connsiteY1" fmla="*/ 3175 h 166158"/>
              <a:gd name="connsiteX2" fmla="*/ 0 w 1039284"/>
              <a:gd name="connsiteY2" fmla="*/ 166158 h 1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9284" h="166158">
                <a:moveTo>
                  <a:pt x="1039284" y="0"/>
                </a:moveTo>
                <a:lnTo>
                  <a:pt x="908050" y="3175"/>
                </a:lnTo>
                <a:lnTo>
                  <a:pt x="0" y="16615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1851025" y="4420240"/>
            <a:ext cx="1447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Freeform 78"/>
          <p:cNvSpPr/>
          <p:nvPr/>
        </p:nvSpPr>
        <p:spPr>
          <a:xfrm flipH="1">
            <a:off x="2013863" y="4510769"/>
            <a:ext cx="1785409" cy="408517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  <a:gd name="connsiteX0" fmla="*/ 931334 w 931334"/>
              <a:gd name="connsiteY0" fmla="*/ 0 h 604308"/>
              <a:gd name="connsiteX1" fmla="*/ 755650 w 931334"/>
              <a:gd name="connsiteY1" fmla="*/ 0 h 604308"/>
              <a:gd name="connsiteX2" fmla="*/ 0 w 931334"/>
              <a:gd name="connsiteY2" fmla="*/ 604308 h 604308"/>
              <a:gd name="connsiteX0" fmla="*/ 934509 w 934509"/>
              <a:gd name="connsiteY0" fmla="*/ 0 h 604308"/>
              <a:gd name="connsiteX1" fmla="*/ 755650 w 934509"/>
              <a:gd name="connsiteY1" fmla="*/ 0 h 604308"/>
              <a:gd name="connsiteX2" fmla="*/ 0 w 934509"/>
              <a:gd name="connsiteY2" fmla="*/ 604308 h 604308"/>
              <a:gd name="connsiteX0" fmla="*/ 623359 w 623359"/>
              <a:gd name="connsiteY0" fmla="*/ 0 h 64558"/>
              <a:gd name="connsiteX1" fmla="*/ 444500 w 623359"/>
              <a:gd name="connsiteY1" fmla="*/ 0 h 64558"/>
              <a:gd name="connsiteX2" fmla="*/ 0 w 623359"/>
              <a:gd name="connsiteY2" fmla="*/ 64558 h 64558"/>
              <a:gd name="connsiteX0" fmla="*/ 1661584 w 1661584"/>
              <a:gd name="connsiteY0" fmla="*/ 0 h 67733"/>
              <a:gd name="connsiteX1" fmla="*/ 444500 w 1661584"/>
              <a:gd name="connsiteY1" fmla="*/ 3175 h 67733"/>
              <a:gd name="connsiteX2" fmla="*/ 0 w 1661584"/>
              <a:gd name="connsiteY2" fmla="*/ 67733 h 67733"/>
              <a:gd name="connsiteX0" fmla="*/ 1785409 w 1785409"/>
              <a:gd name="connsiteY0" fmla="*/ 405342 h 408517"/>
              <a:gd name="connsiteX1" fmla="*/ 568325 w 1785409"/>
              <a:gd name="connsiteY1" fmla="*/ 408517 h 408517"/>
              <a:gd name="connsiteX2" fmla="*/ 0 w 1785409"/>
              <a:gd name="connsiteY2" fmla="*/ 0 h 40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409" h="408517">
                <a:moveTo>
                  <a:pt x="1785409" y="405342"/>
                </a:moveTo>
                <a:lnTo>
                  <a:pt x="568325" y="408517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1" name="Straight Connector 80"/>
          <p:cNvCxnSpPr>
            <a:stCxn id="79" idx="1"/>
          </p:cNvCxnSpPr>
          <p:nvPr/>
        </p:nvCxnSpPr>
        <p:spPr bwMode="auto">
          <a:xfrm flipV="1">
            <a:off x="3230947" y="4721865"/>
            <a:ext cx="483803" cy="197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1920875" y="5242565"/>
            <a:ext cx="1012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Freeform 82"/>
          <p:cNvSpPr/>
          <p:nvPr/>
        </p:nvSpPr>
        <p:spPr>
          <a:xfrm>
            <a:off x="5262678" y="1092140"/>
            <a:ext cx="1168400" cy="4381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400" h="438150">
                <a:moveTo>
                  <a:pt x="1168400" y="0"/>
                </a:moveTo>
                <a:lnTo>
                  <a:pt x="644525" y="0"/>
                </a:lnTo>
                <a:lnTo>
                  <a:pt x="0" y="4381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5145202" y="1622365"/>
            <a:ext cx="1285875" cy="7556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5875" h="755650">
                <a:moveTo>
                  <a:pt x="1285875" y="0"/>
                </a:moveTo>
                <a:lnTo>
                  <a:pt x="952500" y="0"/>
                </a:lnTo>
                <a:lnTo>
                  <a:pt x="0" y="7556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5740400" y="2048515"/>
            <a:ext cx="679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5921375" y="2048515"/>
            <a:ext cx="123825" cy="288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Freeform 85"/>
          <p:cNvSpPr/>
          <p:nvPr/>
        </p:nvSpPr>
        <p:spPr>
          <a:xfrm>
            <a:off x="3929178" y="2609789"/>
            <a:ext cx="2813050" cy="4286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2349500 w 2349500"/>
              <a:gd name="connsiteY0" fmla="*/ 6350 h 279400"/>
              <a:gd name="connsiteX1" fmla="*/ 793750 w 2349500"/>
              <a:gd name="connsiteY1" fmla="*/ 0 h 279400"/>
              <a:gd name="connsiteX2" fmla="*/ 0 w 2349500"/>
              <a:gd name="connsiteY2" fmla="*/ 279400 h 279400"/>
              <a:gd name="connsiteX0" fmla="*/ 2343150 w 2343150"/>
              <a:gd name="connsiteY0" fmla="*/ 0 h 282575"/>
              <a:gd name="connsiteX1" fmla="*/ 793750 w 2343150"/>
              <a:gd name="connsiteY1" fmla="*/ 3175 h 282575"/>
              <a:gd name="connsiteX2" fmla="*/ 0 w 2343150"/>
              <a:gd name="connsiteY2" fmla="*/ 282575 h 282575"/>
              <a:gd name="connsiteX0" fmla="*/ 2813050 w 2813050"/>
              <a:gd name="connsiteY0" fmla="*/ 0 h 428625"/>
              <a:gd name="connsiteX1" fmla="*/ 1263650 w 2813050"/>
              <a:gd name="connsiteY1" fmla="*/ 3175 h 428625"/>
              <a:gd name="connsiteX2" fmla="*/ 0 w 2813050"/>
              <a:gd name="connsiteY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050" h="428625">
                <a:moveTo>
                  <a:pt x="2813050" y="0"/>
                </a:moveTo>
                <a:lnTo>
                  <a:pt x="1263650" y="3175"/>
                </a:lnTo>
                <a:lnTo>
                  <a:pt x="0" y="4286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>
            <a:stCxn id="86" idx="1"/>
          </p:cNvCxnSpPr>
          <p:nvPr/>
        </p:nvCxnSpPr>
        <p:spPr bwMode="auto">
          <a:xfrm flipH="1">
            <a:off x="4318000" y="2612964"/>
            <a:ext cx="874828" cy="5372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Freeform 88"/>
          <p:cNvSpPr/>
          <p:nvPr/>
        </p:nvSpPr>
        <p:spPr>
          <a:xfrm>
            <a:off x="5342052" y="3057464"/>
            <a:ext cx="1397000" cy="1746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0" h="174625">
                <a:moveTo>
                  <a:pt x="1397000" y="3175"/>
                </a:moveTo>
                <a:lnTo>
                  <a:pt x="1165225" y="0"/>
                </a:lnTo>
                <a:lnTo>
                  <a:pt x="0" y="1746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4611802" y="3187639"/>
            <a:ext cx="2127250" cy="4381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7250" h="438150">
                <a:moveTo>
                  <a:pt x="2127250" y="438150"/>
                </a:moveTo>
                <a:lnTo>
                  <a:pt x="1920875" y="4381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5824652" y="4124264"/>
            <a:ext cx="914400" cy="793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  <a:gd name="connsiteX0" fmla="*/ 914400 w 914400"/>
              <a:gd name="connsiteY0" fmla="*/ 79375 h 79375"/>
              <a:gd name="connsiteX1" fmla="*/ 708025 w 914400"/>
              <a:gd name="connsiteY1" fmla="*/ 79375 h 79375"/>
              <a:gd name="connsiteX2" fmla="*/ 0 w 914400"/>
              <a:gd name="connsiteY2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9375">
                <a:moveTo>
                  <a:pt x="914400" y="79375"/>
                </a:moveTo>
                <a:lnTo>
                  <a:pt x="708025" y="793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4967402" y="4902139"/>
            <a:ext cx="1771650" cy="539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  <a:gd name="connsiteX0" fmla="*/ 914400 w 914400"/>
              <a:gd name="connsiteY0" fmla="*/ 79375 h 79375"/>
              <a:gd name="connsiteX1" fmla="*/ 708025 w 914400"/>
              <a:gd name="connsiteY1" fmla="*/ 79375 h 79375"/>
              <a:gd name="connsiteX2" fmla="*/ 0 w 914400"/>
              <a:gd name="connsiteY2" fmla="*/ 0 h 79375"/>
              <a:gd name="connsiteX0" fmla="*/ 1771650 w 1771650"/>
              <a:gd name="connsiteY0" fmla="*/ 53975 h 53975"/>
              <a:gd name="connsiteX1" fmla="*/ 1565275 w 1771650"/>
              <a:gd name="connsiteY1" fmla="*/ 53975 h 53975"/>
              <a:gd name="connsiteX2" fmla="*/ 0 w 1771650"/>
              <a:gd name="connsiteY2" fmla="*/ 0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50" h="53975">
                <a:moveTo>
                  <a:pt x="1771650" y="53975"/>
                </a:moveTo>
                <a:lnTo>
                  <a:pt x="1565275" y="539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6118225" y="5455290"/>
            <a:ext cx="622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Freeform 108"/>
          <p:cNvSpPr/>
          <p:nvPr/>
        </p:nvSpPr>
        <p:spPr>
          <a:xfrm>
            <a:off x="6246927" y="5629214"/>
            <a:ext cx="492125" cy="3492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  <a:gd name="connsiteX0" fmla="*/ 914400 w 914400"/>
              <a:gd name="connsiteY0" fmla="*/ 79375 h 79375"/>
              <a:gd name="connsiteX1" fmla="*/ 708025 w 914400"/>
              <a:gd name="connsiteY1" fmla="*/ 79375 h 79375"/>
              <a:gd name="connsiteX2" fmla="*/ 0 w 914400"/>
              <a:gd name="connsiteY2" fmla="*/ 0 h 79375"/>
              <a:gd name="connsiteX0" fmla="*/ 492125 w 492125"/>
              <a:gd name="connsiteY0" fmla="*/ 349250 h 349250"/>
              <a:gd name="connsiteX1" fmla="*/ 285750 w 492125"/>
              <a:gd name="connsiteY1" fmla="*/ 349250 h 349250"/>
              <a:gd name="connsiteX2" fmla="*/ 0 w 492125"/>
              <a:gd name="connsiteY2" fmla="*/ 0 h 349250"/>
              <a:gd name="connsiteX0" fmla="*/ 492125 w 492125"/>
              <a:gd name="connsiteY0" fmla="*/ 349250 h 349250"/>
              <a:gd name="connsiteX1" fmla="*/ 323850 w 492125"/>
              <a:gd name="connsiteY1" fmla="*/ 349250 h 349250"/>
              <a:gd name="connsiteX2" fmla="*/ 0 w 492125"/>
              <a:gd name="connsiteY2" fmla="*/ 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125" h="349250">
                <a:moveTo>
                  <a:pt x="492125" y="349250"/>
                </a:moveTo>
                <a:lnTo>
                  <a:pt x="323850" y="3492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6471851" y="541572"/>
            <a:ext cx="538549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6471851" y="1506772"/>
            <a:ext cx="1154499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atrium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6471851" y="1951272"/>
            <a:ext cx="190697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veins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6786176" y="2497372"/>
            <a:ext cx="1897449" cy="41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Pulmonary semilunar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valve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6786176" y="2948222"/>
            <a:ext cx="1897449" cy="41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valve (bicuspid valve)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5" name="Text Box 31"/>
          <p:cNvSpPr txBox="1">
            <a:spLocks noChangeArrowheads="1"/>
          </p:cNvSpPr>
          <p:nvPr/>
        </p:nvSpPr>
        <p:spPr bwMode="auto">
          <a:xfrm>
            <a:off x="6786176" y="3532422"/>
            <a:ext cx="197682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Aortic semilunar valve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6786176" y="4100747"/>
            <a:ext cx="1395799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ventricle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7" name="Text Box 31"/>
          <p:cNvSpPr txBox="1">
            <a:spLocks noChangeArrowheads="1"/>
          </p:cNvSpPr>
          <p:nvPr/>
        </p:nvSpPr>
        <p:spPr bwMode="auto">
          <a:xfrm>
            <a:off x="6786176" y="4853222"/>
            <a:ext cx="207207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Interventricular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septum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8" name="Text Box 31"/>
          <p:cNvSpPr txBox="1">
            <a:spLocks noChangeArrowheads="1"/>
          </p:cNvSpPr>
          <p:nvPr/>
        </p:nvSpPr>
        <p:spPr bwMode="auto">
          <a:xfrm>
            <a:off x="6786176" y="5348522"/>
            <a:ext cx="113862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Myocardium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6786176" y="5872396"/>
            <a:ext cx="1852999" cy="49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Visceral pericardium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epicardium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0" name="Text Box 31"/>
          <p:cNvSpPr txBox="1">
            <a:spLocks noChangeArrowheads="1"/>
          </p:cNvSpPr>
          <p:nvPr/>
        </p:nvSpPr>
        <p:spPr bwMode="auto">
          <a:xfrm>
            <a:off x="336551" y="1301251"/>
            <a:ext cx="1511299" cy="4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336552" y="1939426"/>
            <a:ext cx="1254124" cy="2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Right atrium</a:t>
            </a: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336551" y="2342651"/>
            <a:ext cx="1511299" cy="4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veins</a:t>
            </a: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336551" y="3085602"/>
            <a:ext cx="1142999" cy="2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Fossa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ovalis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336551" y="3669801"/>
            <a:ext cx="1955799" cy="4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valve (tricuspid valve)</a:t>
            </a:r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336552" y="4307976"/>
            <a:ext cx="1549398" cy="2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Right ventricle</a:t>
            </a: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336551" y="4803277"/>
            <a:ext cx="1708149" cy="2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Chordae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tendineae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336551" y="5130302"/>
            <a:ext cx="1708149" cy="2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</a:p>
        </p:txBody>
      </p:sp>
    </p:spTree>
    <p:extLst>
      <p:ext uri="{BB962C8B-B14F-4D97-AF65-F5344CB8AC3E}">
        <p14:creationId xmlns:p14="http://schemas.microsoft.com/office/powerpoint/2010/main" val="427953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Fluid Movements at Capillary Beds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Whether fluid moves out of or into a capillary depends on the difference between the two pressures: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Blood pressure forces fluid and solutes out of capillaries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Osmotic pressure draws fluid into capillaries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Fluid Movements at Capillary Beds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Blood pressure is higher than osmotic pressure at the arterial end of the capillary bed</a:t>
            </a:r>
          </a:p>
          <a:p>
            <a:r>
              <a:rPr lang="en-US" altLang="en-US" smtClean="0"/>
              <a:t>Blood pressure is lower than osmotic pressure at the venous end of the capillary bed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gure_11_2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"/>
          <a:stretch/>
        </p:blipFill>
        <p:spPr>
          <a:xfrm>
            <a:off x="2846832" y="236490"/>
            <a:ext cx="3450336" cy="641842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656849" cy="3618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11.24 Bulk fluid flows across capillary walls depend largely on the difference between the blood pressure and the osmotic pressure at different regions of the capillary bed.</a:t>
            </a: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3383850" y="246113"/>
            <a:ext cx="813500" cy="2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Tissue cell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790950" y="416830"/>
            <a:ext cx="0" cy="17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829175" y="416830"/>
            <a:ext cx="0" cy="120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262340" y="246113"/>
            <a:ext cx="1149350" cy="2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Interstitial fluid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771900" y="1103363"/>
            <a:ext cx="742950" cy="5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Net fluid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movement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out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000625" y="1103363"/>
            <a:ext cx="742950" cy="5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Net fluid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movement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 descr="11-24lef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470930"/>
            <a:ext cx="713256" cy="530370"/>
          </a:xfrm>
          <a:prstGeom prst="rect">
            <a:avLst/>
          </a:prstGeom>
        </p:spPr>
      </p:pic>
      <p:pic>
        <p:nvPicPr>
          <p:cNvPr id="8" name="Picture 7" descr="11-24r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75" y="1540780"/>
            <a:ext cx="728496" cy="51208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>
            <a:off x="3206750" y="2058305"/>
            <a:ext cx="0" cy="2476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5864225" y="2128155"/>
            <a:ext cx="0" cy="184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990850" y="2303513"/>
            <a:ext cx="742950" cy="5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Arterial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end of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619750" y="2303513"/>
            <a:ext cx="625475" cy="5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 err="1" smtClean="0">
                <a:solidFill>
                  <a:srgbClr val="000000"/>
                </a:solidFill>
                <a:latin typeface="Arial"/>
                <a:cs typeface="Arial"/>
              </a:rPr>
              <a:t>Venule</a:t>
            </a:r>
            <a:endParaRPr lang="en-US" sz="11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end of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727450" y="4729214"/>
            <a:ext cx="1387476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Blood pressure is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higher than osmotic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pressure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756149" y="3233788"/>
            <a:ext cx="1520825" cy="114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At the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  <a:cs typeface="Arial"/>
              </a:rPr>
              <a:t>venule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 end of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the capillary, blood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pressure is less than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osmotic pressure,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and fluid flows from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the interstitial fluid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into the capillary.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267075" y="4820555"/>
            <a:ext cx="431800" cy="279400"/>
          </a:xfrm>
          <a:custGeom>
            <a:avLst/>
            <a:gdLst>
              <a:gd name="connsiteX0" fmla="*/ 431800 w 431800"/>
              <a:gd name="connsiteY0" fmla="*/ 0 h 279400"/>
              <a:gd name="connsiteX1" fmla="*/ 307975 w 431800"/>
              <a:gd name="connsiteY1" fmla="*/ 6350 h 279400"/>
              <a:gd name="connsiteX2" fmla="*/ 0 w 4318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800" h="279400">
                <a:moveTo>
                  <a:pt x="431800" y="0"/>
                </a:moveTo>
                <a:lnTo>
                  <a:pt x="307975" y="6350"/>
                </a:lnTo>
                <a:lnTo>
                  <a:pt x="0" y="2794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826000" y="5185680"/>
            <a:ext cx="158750" cy="482600"/>
          </a:xfrm>
          <a:custGeom>
            <a:avLst/>
            <a:gdLst>
              <a:gd name="connsiteX0" fmla="*/ 431800 w 431800"/>
              <a:gd name="connsiteY0" fmla="*/ 0 h 279400"/>
              <a:gd name="connsiteX1" fmla="*/ 307975 w 431800"/>
              <a:gd name="connsiteY1" fmla="*/ 6350 h 279400"/>
              <a:gd name="connsiteX2" fmla="*/ 0 w 431800"/>
              <a:gd name="connsiteY2" fmla="*/ 279400 h 279400"/>
              <a:gd name="connsiteX0" fmla="*/ 431800 w 431800"/>
              <a:gd name="connsiteY0" fmla="*/ 0 h 279400"/>
              <a:gd name="connsiteX1" fmla="*/ 336550 w 431800"/>
              <a:gd name="connsiteY1" fmla="*/ 0 h 279400"/>
              <a:gd name="connsiteX2" fmla="*/ 0 w 431800"/>
              <a:gd name="connsiteY2" fmla="*/ 279400 h 279400"/>
              <a:gd name="connsiteX0" fmla="*/ 158750 w 158750"/>
              <a:gd name="connsiteY0" fmla="*/ 0 h 482600"/>
              <a:gd name="connsiteX1" fmla="*/ 63500 w 158750"/>
              <a:gd name="connsiteY1" fmla="*/ 0 h 482600"/>
              <a:gd name="connsiteX2" fmla="*/ 0 w 15875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0" h="482600">
                <a:moveTo>
                  <a:pt x="158750" y="0"/>
                </a:moveTo>
                <a:lnTo>
                  <a:pt x="63500" y="0"/>
                </a:lnTo>
                <a:lnTo>
                  <a:pt x="0" y="4826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340350" y="6173105"/>
            <a:ext cx="419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111625" y="6081764"/>
            <a:ext cx="1387476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Blood pressure is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lower than osmotic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pressure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010150" y="5100689"/>
            <a:ext cx="123507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Osmotic pressure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remains steady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in capillary bed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961990" y="3233788"/>
            <a:ext cx="1520825" cy="114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At the arterial end of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 capillary, blood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pressure is more than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osmotic pressure,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and fluid flows out of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the capillary and into</a:t>
            </a:r>
          </a:p>
          <a:p>
            <a:pPr>
              <a:lnSpc>
                <a:spcPct val="9500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the interstitial fluid.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68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Developmental Aspects of the Cardiovascular System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simple “tube heart” develops in the embryo and pumps by week 4</a:t>
            </a:r>
          </a:p>
          <a:p>
            <a:r>
              <a:rPr lang="en-US" altLang="en-US" dirty="0" smtClean="0"/>
              <a:t>The heart becomes a four-chambered organ by the end of 7 weeks</a:t>
            </a:r>
          </a:p>
          <a:p>
            <a:r>
              <a:rPr lang="en-US" altLang="en-US" dirty="0" smtClean="0"/>
              <a:t>Few structural changes </a:t>
            </a:r>
            <a:r>
              <a:rPr lang="en-US" altLang="en-US" smtClean="0"/>
              <a:t>occur after week </a:t>
            </a:r>
            <a:r>
              <a:rPr lang="en-US" altLang="en-US" dirty="0" smtClean="0"/>
              <a:t>7</a:t>
            </a:r>
          </a:p>
          <a:p>
            <a:r>
              <a:rPr lang="en-US" altLang="en-US" dirty="0" smtClean="0"/>
              <a:t>Congenital heart defects account for half of all infant deaths resulting from congenital problems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Developmental Aspects of the Cardiovascular System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Age-related problems associated with the cardiovascular system include:</a:t>
            </a:r>
          </a:p>
          <a:p>
            <a:pPr lvl="1"/>
            <a:r>
              <a:rPr lang="en-US" dirty="0"/>
              <a:t>Weakening of venous</a:t>
            </a:r>
            <a:r>
              <a:rPr lang="en-US" altLang="en-US" dirty="0" smtClean="0"/>
              <a:t> valves</a:t>
            </a:r>
          </a:p>
          <a:p>
            <a:pPr lvl="1"/>
            <a:r>
              <a:rPr lang="en-US" altLang="en-US" dirty="0" smtClean="0"/>
              <a:t>Varicose veins</a:t>
            </a:r>
          </a:p>
          <a:p>
            <a:pPr lvl="1"/>
            <a:r>
              <a:rPr lang="en-US" altLang="en-US" dirty="0" smtClean="0"/>
              <a:t>Progressive arteriosclerosis</a:t>
            </a:r>
          </a:p>
          <a:p>
            <a:pPr lvl="1"/>
            <a:r>
              <a:rPr lang="en-US" dirty="0"/>
              <a:t>Hypertension resulting from loss</a:t>
            </a:r>
            <a:r>
              <a:rPr lang="en-US" altLang="en-US" dirty="0" smtClean="0"/>
              <a:t> of elasticity of vessels</a:t>
            </a:r>
          </a:p>
          <a:p>
            <a:pPr lvl="1"/>
            <a:r>
              <a:rPr lang="en-US" altLang="en-US" dirty="0" smtClean="0"/>
              <a:t>Coronary artery disease resulting from fatty, calcified deposits in the vessels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Developmental Aspects of the Cardiovascular System</a:t>
            </a:r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Modifications in diet (decreased </a:t>
            </a:r>
            <a:r>
              <a:rPr lang="en-US" altLang="en-US" smtClean="0"/>
              <a:t>consumption of fats</a:t>
            </a:r>
            <a:r>
              <a:rPr lang="en-US" altLang="en-US" dirty="0" smtClean="0"/>
              <a:t>, cholesterol, and salt), stopping smoking, and regular aerobic exercise may help to reverse the atherosclerotic process and prolong life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11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2"/>
          <a:stretch/>
        </p:blipFill>
        <p:spPr>
          <a:xfrm>
            <a:off x="1426464" y="545592"/>
            <a:ext cx="6291072" cy="553370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11.5 Anatomical differences in right and left ventricles.</a:t>
            </a:r>
          </a:p>
        </p:txBody>
      </p:sp>
      <p:sp>
        <p:nvSpPr>
          <p:cNvPr id="146" name="Freeform 145"/>
          <p:cNvSpPr/>
          <p:nvPr/>
        </p:nvSpPr>
        <p:spPr>
          <a:xfrm>
            <a:off x="2657504" y="4575038"/>
            <a:ext cx="1712886" cy="84754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2085811"/>
              <a:gd name="connsiteY0" fmla="*/ 278 h 225535"/>
              <a:gd name="connsiteX1" fmla="*/ 208840 w 2085811"/>
              <a:gd name="connsiteY1" fmla="*/ 0 h 225535"/>
              <a:gd name="connsiteX2" fmla="*/ 2085811 w 2085811"/>
              <a:gd name="connsiteY2" fmla="*/ 225535 h 225535"/>
              <a:gd name="connsiteX0" fmla="*/ 0 w 2123667"/>
              <a:gd name="connsiteY0" fmla="*/ 278 h 225535"/>
              <a:gd name="connsiteX1" fmla="*/ 246696 w 2123667"/>
              <a:gd name="connsiteY1" fmla="*/ 0 h 225535"/>
              <a:gd name="connsiteX2" fmla="*/ 2123667 w 2123667"/>
              <a:gd name="connsiteY2" fmla="*/ 225535 h 225535"/>
              <a:gd name="connsiteX0" fmla="*/ 0 w 2820220"/>
              <a:gd name="connsiteY0" fmla="*/ 0 h 226768"/>
              <a:gd name="connsiteX1" fmla="*/ 943249 w 2820220"/>
              <a:gd name="connsiteY1" fmla="*/ 1233 h 226768"/>
              <a:gd name="connsiteX2" fmla="*/ 2820220 w 2820220"/>
              <a:gd name="connsiteY2" fmla="*/ 226768 h 226768"/>
              <a:gd name="connsiteX0" fmla="*/ 0 w 4084615"/>
              <a:gd name="connsiteY0" fmla="*/ 401904 h 403137"/>
              <a:gd name="connsiteX1" fmla="*/ 943249 w 4084615"/>
              <a:gd name="connsiteY1" fmla="*/ 403137 h 403137"/>
              <a:gd name="connsiteX2" fmla="*/ 4084615 w 4084615"/>
              <a:gd name="connsiteY2" fmla="*/ 0 h 403137"/>
              <a:gd name="connsiteX0" fmla="*/ 0 w 4084615"/>
              <a:gd name="connsiteY0" fmla="*/ 403415 h 403415"/>
              <a:gd name="connsiteX1" fmla="*/ 943249 w 4084615"/>
              <a:gd name="connsiteY1" fmla="*/ 403137 h 403415"/>
              <a:gd name="connsiteX2" fmla="*/ 4084615 w 4084615"/>
              <a:gd name="connsiteY2" fmla="*/ 0 h 40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4615" h="403415">
                <a:moveTo>
                  <a:pt x="0" y="403415"/>
                </a:moveTo>
                <a:lnTo>
                  <a:pt x="943249" y="403137"/>
                </a:lnTo>
                <a:lnTo>
                  <a:pt x="408461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466451" y="4590329"/>
            <a:ext cx="1134723" cy="61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Right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ventricle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78050" y="4740275"/>
            <a:ext cx="12160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5891840" y="3817410"/>
            <a:ext cx="69138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466451" y="5271895"/>
            <a:ext cx="1932916" cy="91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Muscular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interventricular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septum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629325" y="3681063"/>
            <a:ext cx="1134723" cy="61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Left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ventricle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99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Chambers and Associated Great Vessels</a:t>
            </a:r>
            <a:endParaRPr lang="en-US" altLang="en-US" dirty="0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Interventricular</a:t>
            </a:r>
            <a:r>
              <a:rPr lang="en-US" altLang="en-US" dirty="0" smtClean="0"/>
              <a:t> septum </a:t>
            </a:r>
          </a:p>
          <a:p>
            <a:pPr lvl="1"/>
            <a:r>
              <a:rPr lang="en-US" altLang="en-US" dirty="0" smtClean="0"/>
              <a:t>Separates the two ventricles</a:t>
            </a:r>
          </a:p>
          <a:p>
            <a:r>
              <a:rPr lang="en-US" altLang="en-US" dirty="0" err="1" smtClean="0"/>
              <a:t>Interatrial</a:t>
            </a:r>
            <a:r>
              <a:rPr lang="en-US" altLang="en-US" dirty="0" smtClean="0"/>
              <a:t> septum </a:t>
            </a:r>
          </a:p>
          <a:p>
            <a:pPr lvl="1"/>
            <a:r>
              <a:rPr lang="en-US" altLang="en-US" dirty="0" smtClean="0"/>
              <a:t>Separates the two atria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1_03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"/>
          <a:stretch/>
        </p:blipFill>
        <p:spPr>
          <a:xfrm>
            <a:off x="298704" y="246042"/>
            <a:ext cx="8546592" cy="626351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42928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11.3b </a:t>
            </a:r>
            <a:r>
              <a:rPr lang="en-US" sz="900" b="1" dirty="0">
                <a:latin typeface="Arial" charset="0"/>
              </a:rPr>
              <a:t>Gross anatomy of the heart.</a:t>
            </a:r>
          </a:p>
        </p:txBody>
      </p:sp>
      <p:sp>
        <p:nvSpPr>
          <p:cNvPr id="30" name="Freeform 29"/>
          <p:cNvSpPr/>
          <p:nvPr/>
        </p:nvSpPr>
        <p:spPr>
          <a:xfrm>
            <a:off x="4497502" y="641290"/>
            <a:ext cx="1933575" cy="2794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3575" h="279400">
                <a:moveTo>
                  <a:pt x="1933575" y="0"/>
                </a:moveTo>
                <a:lnTo>
                  <a:pt x="793750" y="0"/>
                </a:lnTo>
                <a:lnTo>
                  <a:pt x="0" y="2794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471851" y="995597"/>
            <a:ext cx="190697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2036090" y="620337"/>
            <a:ext cx="944034" cy="620183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034" h="620183">
                <a:moveTo>
                  <a:pt x="944034" y="3175"/>
                </a:moveTo>
                <a:lnTo>
                  <a:pt x="444500" y="0"/>
                </a:lnTo>
                <a:lnTo>
                  <a:pt x="0" y="62018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6551" y="517027"/>
            <a:ext cx="1689100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Superior vena cava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46252" y="6310664"/>
            <a:ext cx="5808616" cy="2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 Black"/>
                <a:cs typeface="Arial Black"/>
              </a:rPr>
              <a:t>(b) Frontal section showing interior chambers and valves.</a:t>
            </a:r>
          </a:p>
        </p:txBody>
      </p:sp>
      <p:sp>
        <p:nvSpPr>
          <p:cNvPr id="65" name="Freeform 64"/>
          <p:cNvSpPr/>
          <p:nvPr/>
        </p:nvSpPr>
        <p:spPr>
          <a:xfrm flipH="1">
            <a:off x="1829714" y="1407737"/>
            <a:ext cx="886884" cy="9630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884" h="96308">
                <a:moveTo>
                  <a:pt x="886884" y="0"/>
                </a:moveTo>
                <a:lnTo>
                  <a:pt x="307975" y="0"/>
                </a:lnTo>
                <a:lnTo>
                  <a:pt x="0" y="9630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6" name="Freeform 65"/>
          <p:cNvSpPr/>
          <p:nvPr/>
        </p:nvSpPr>
        <p:spPr>
          <a:xfrm flipH="1">
            <a:off x="1610639" y="2045911"/>
            <a:ext cx="1496484" cy="613833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6484" h="613833">
                <a:moveTo>
                  <a:pt x="1496484" y="0"/>
                </a:moveTo>
                <a:lnTo>
                  <a:pt x="755650" y="9525"/>
                </a:lnTo>
                <a:lnTo>
                  <a:pt x="0" y="61383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0" name="Freeform 69"/>
          <p:cNvSpPr/>
          <p:nvPr/>
        </p:nvSpPr>
        <p:spPr>
          <a:xfrm flipH="1">
            <a:off x="1813838" y="2445962"/>
            <a:ext cx="623359" cy="6455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  <a:gd name="connsiteX0" fmla="*/ 931334 w 931334"/>
              <a:gd name="connsiteY0" fmla="*/ 0 h 604308"/>
              <a:gd name="connsiteX1" fmla="*/ 755650 w 931334"/>
              <a:gd name="connsiteY1" fmla="*/ 0 h 604308"/>
              <a:gd name="connsiteX2" fmla="*/ 0 w 931334"/>
              <a:gd name="connsiteY2" fmla="*/ 604308 h 604308"/>
              <a:gd name="connsiteX0" fmla="*/ 934509 w 934509"/>
              <a:gd name="connsiteY0" fmla="*/ 0 h 604308"/>
              <a:gd name="connsiteX1" fmla="*/ 755650 w 934509"/>
              <a:gd name="connsiteY1" fmla="*/ 0 h 604308"/>
              <a:gd name="connsiteX2" fmla="*/ 0 w 934509"/>
              <a:gd name="connsiteY2" fmla="*/ 604308 h 604308"/>
              <a:gd name="connsiteX0" fmla="*/ 623359 w 623359"/>
              <a:gd name="connsiteY0" fmla="*/ 0 h 64558"/>
              <a:gd name="connsiteX1" fmla="*/ 444500 w 623359"/>
              <a:gd name="connsiteY1" fmla="*/ 0 h 64558"/>
              <a:gd name="connsiteX2" fmla="*/ 0 w 623359"/>
              <a:gd name="connsiteY2" fmla="*/ 64558 h 6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359" h="64558">
                <a:moveTo>
                  <a:pt x="623359" y="0"/>
                </a:moveTo>
                <a:lnTo>
                  <a:pt x="444500" y="0"/>
                </a:lnTo>
                <a:lnTo>
                  <a:pt x="0" y="6455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>
            <a:stCxn id="70" idx="1"/>
          </p:cNvCxnSpPr>
          <p:nvPr/>
        </p:nvCxnSpPr>
        <p:spPr bwMode="auto">
          <a:xfrm>
            <a:off x="1992697" y="2445962"/>
            <a:ext cx="350453" cy="4788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476375" y="3185165"/>
            <a:ext cx="195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Freeform 75"/>
          <p:cNvSpPr/>
          <p:nvPr/>
        </p:nvSpPr>
        <p:spPr>
          <a:xfrm flipH="1">
            <a:off x="2223414" y="3773112"/>
            <a:ext cx="1039284" cy="16615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  <a:gd name="connsiteX0" fmla="*/ 931334 w 931334"/>
              <a:gd name="connsiteY0" fmla="*/ 0 h 604308"/>
              <a:gd name="connsiteX1" fmla="*/ 755650 w 931334"/>
              <a:gd name="connsiteY1" fmla="*/ 0 h 604308"/>
              <a:gd name="connsiteX2" fmla="*/ 0 w 931334"/>
              <a:gd name="connsiteY2" fmla="*/ 604308 h 604308"/>
              <a:gd name="connsiteX0" fmla="*/ 934509 w 934509"/>
              <a:gd name="connsiteY0" fmla="*/ 0 h 604308"/>
              <a:gd name="connsiteX1" fmla="*/ 755650 w 934509"/>
              <a:gd name="connsiteY1" fmla="*/ 0 h 604308"/>
              <a:gd name="connsiteX2" fmla="*/ 0 w 934509"/>
              <a:gd name="connsiteY2" fmla="*/ 604308 h 604308"/>
              <a:gd name="connsiteX0" fmla="*/ 623359 w 623359"/>
              <a:gd name="connsiteY0" fmla="*/ 0 h 64558"/>
              <a:gd name="connsiteX1" fmla="*/ 444500 w 623359"/>
              <a:gd name="connsiteY1" fmla="*/ 0 h 64558"/>
              <a:gd name="connsiteX2" fmla="*/ 0 w 623359"/>
              <a:gd name="connsiteY2" fmla="*/ 64558 h 64558"/>
              <a:gd name="connsiteX0" fmla="*/ 575734 w 575734"/>
              <a:gd name="connsiteY0" fmla="*/ 0 h 67733"/>
              <a:gd name="connsiteX1" fmla="*/ 444500 w 575734"/>
              <a:gd name="connsiteY1" fmla="*/ 3175 h 67733"/>
              <a:gd name="connsiteX2" fmla="*/ 0 w 575734"/>
              <a:gd name="connsiteY2" fmla="*/ 67733 h 67733"/>
              <a:gd name="connsiteX0" fmla="*/ 1039284 w 1039284"/>
              <a:gd name="connsiteY0" fmla="*/ 0 h 166158"/>
              <a:gd name="connsiteX1" fmla="*/ 908050 w 1039284"/>
              <a:gd name="connsiteY1" fmla="*/ 3175 h 166158"/>
              <a:gd name="connsiteX2" fmla="*/ 0 w 1039284"/>
              <a:gd name="connsiteY2" fmla="*/ 166158 h 1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9284" h="166158">
                <a:moveTo>
                  <a:pt x="1039284" y="0"/>
                </a:moveTo>
                <a:lnTo>
                  <a:pt x="908050" y="3175"/>
                </a:lnTo>
                <a:lnTo>
                  <a:pt x="0" y="16615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1851025" y="4420240"/>
            <a:ext cx="1447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Freeform 78"/>
          <p:cNvSpPr/>
          <p:nvPr/>
        </p:nvSpPr>
        <p:spPr>
          <a:xfrm flipH="1">
            <a:off x="2013863" y="4510769"/>
            <a:ext cx="1785409" cy="408517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  <a:gd name="connsiteX0" fmla="*/ 931334 w 931334"/>
              <a:gd name="connsiteY0" fmla="*/ 0 h 604308"/>
              <a:gd name="connsiteX1" fmla="*/ 755650 w 931334"/>
              <a:gd name="connsiteY1" fmla="*/ 0 h 604308"/>
              <a:gd name="connsiteX2" fmla="*/ 0 w 931334"/>
              <a:gd name="connsiteY2" fmla="*/ 604308 h 604308"/>
              <a:gd name="connsiteX0" fmla="*/ 934509 w 934509"/>
              <a:gd name="connsiteY0" fmla="*/ 0 h 604308"/>
              <a:gd name="connsiteX1" fmla="*/ 755650 w 934509"/>
              <a:gd name="connsiteY1" fmla="*/ 0 h 604308"/>
              <a:gd name="connsiteX2" fmla="*/ 0 w 934509"/>
              <a:gd name="connsiteY2" fmla="*/ 604308 h 604308"/>
              <a:gd name="connsiteX0" fmla="*/ 623359 w 623359"/>
              <a:gd name="connsiteY0" fmla="*/ 0 h 64558"/>
              <a:gd name="connsiteX1" fmla="*/ 444500 w 623359"/>
              <a:gd name="connsiteY1" fmla="*/ 0 h 64558"/>
              <a:gd name="connsiteX2" fmla="*/ 0 w 623359"/>
              <a:gd name="connsiteY2" fmla="*/ 64558 h 64558"/>
              <a:gd name="connsiteX0" fmla="*/ 1661584 w 1661584"/>
              <a:gd name="connsiteY0" fmla="*/ 0 h 67733"/>
              <a:gd name="connsiteX1" fmla="*/ 444500 w 1661584"/>
              <a:gd name="connsiteY1" fmla="*/ 3175 h 67733"/>
              <a:gd name="connsiteX2" fmla="*/ 0 w 1661584"/>
              <a:gd name="connsiteY2" fmla="*/ 67733 h 67733"/>
              <a:gd name="connsiteX0" fmla="*/ 1785409 w 1785409"/>
              <a:gd name="connsiteY0" fmla="*/ 405342 h 408517"/>
              <a:gd name="connsiteX1" fmla="*/ 568325 w 1785409"/>
              <a:gd name="connsiteY1" fmla="*/ 408517 h 408517"/>
              <a:gd name="connsiteX2" fmla="*/ 0 w 1785409"/>
              <a:gd name="connsiteY2" fmla="*/ 0 h 40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409" h="408517">
                <a:moveTo>
                  <a:pt x="1785409" y="405342"/>
                </a:moveTo>
                <a:lnTo>
                  <a:pt x="568325" y="408517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1" name="Straight Connector 80"/>
          <p:cNvCxnSpPr>
            <a:stCxn id="79" idx="1"/>
          </p:cNvCxnSpPr>
          <p:nvPr/>
        </p:nvCxnSpPr>
        <p:spPr bwMode="auto">
          <a:xfrm flipV="1">
            <a:off x="3230947" y="4721865"/>
            <a:ext cx="483803" cy="197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1920875" y="5242565"/>
            <a:ext cx="1012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Freeform 82"/>
          <p:cNvSpPr/>
          <p:nvPr/>
        </p:nvSpPr>
        <p:spPr>
          <a:xfrm>
            <a:off x="5262678" y="1092140"/>
            <a:ext cx="1168400" cy="4381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400" h="438150">
                <a:moveTo>
                  <a:pt x="1168400" y="0"/>
                </a:moveTo>
                <a:lnTo>
                  <a:pt x="644525" y="0"/>
                </a:lnTo>
                <a:lnTo>
                  <a:pt x="0" y="4381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5145202" y="1622365"/>
            <a:ext cx="1285875" cy="7556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5875" h="755650">
                <a:moveTo>
                  <a:pt x="1285875" y="0"/>
                </a:moveTo>
                <a:lnTo>
                  <a:pt x="952500" y="0"/>
                </a:lnTo>
                <a:lnTo>
                  <a:pt x="0" y="7556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5740400" y="2048515"/>
            <a:ext cx="679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5921375" y="2048515"/>
            <a:ext cx="123825" cy="288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Freeform 85"/>
          <p:cNvSpPr/>
          <p:nvPr/>
        </p:nvSpPr>
        <p:spPr>
          <a:xfrm>
            <a:off x="3929178" y="2609789"/>
            <a:ext cx="2813050" cy="4286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2349500 w 2349500"/>
              <a:gd name="connsiteY0" fmla="*/ 6350 h 279400"/>
              <a:gd name="connsiteX1" fmla="*/ 793750 w 2349500"/>
              <a:gd name="connsiteY1" fmla="*/ 0 h 279400"/>
              <a:gd name="connsiteX2" fmla="*/ 0 w 2349500"/>
              <a:gd name="connsiteY2" fmla="*/ 279400 h 279400"/>
              <a:gd name="connsiteX0" fmla="*/ 2343150 w 2343150"/>
              <a:gd name="connsiteY0" fmla="*/ 0 h 282575"/>
              <a:gd name="connsiteX1" fmla="*/ 793750 w 2343150"/>
              <a:gd name="connsiteY1" fmla="*/ 3175 h 282575"/>
              <a:gd name="connsiteX2" fmla="*/ 0 w 2343150"/>
              <a:gd name="connsiteY2" fmla="*/ 282575 h 282575"/>
              <a:gd name="connsiteX0" fmla="*/ 2813050 w 2813050"/>
              <a:gd name="connsiteY0" fmla="*/ 0 h 428625"/>
              <a:gd name="connsiteX1" fmla="*/ 1263650 w 2813050"/>
              <a:gd name="connsiteY1" fmla="*/ 3175 h 428625"/>
              <a:gd name="connsiteX2" fmla="*/ 0 w 2813050"/>
              <a:gd name="connsiteY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050" h="428625">
                <a:moveTo>
                  <a:pt x="2813050" y="0"/>
                </a:moveTo>
                <a:lnTo>
                  <a:pt x="1263650" y="3175"/>
                </a:lnTo>
                <a:lnTo>
                  <a:pt x="0" y="4286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>
            <a:stCxn id="86" idx="1"/>
          </p:cNvCxnSpPr>
          <p:nvPr/>
        </p:nvCxnSpPr>
        <p:spPr bwMode="auto">
          <a:xfrm flipH="1">
            <a:off x="4318000" y="2612964"/>
            <a:ext cx="874828" cy="5372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Freeform 88"/>
          <p:cNvSpPr/>
          <p:nvPr/>
        </p:nvSpPr>
        <p:spPr>
          <a:xfrm>
            <a:off x="5342052" y="3057464"/>
            <a:ext cx="1397000" cy="1746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0" h="174625">
                <a:moveTo>
                  <a:pt x="1397000" y="3175"/>
                </a:moveTo>
                <a:lnTo>
                  <a:pt x="1165225" y="0"/>
                </a:lnTo>
                <a:lnTo>
                  <a:pt x="0" y="1746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4611802" y="3187639"/>
            <a:ext cx="2127250" cy="4381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7250" h="438150">
                <a:moveTo>
                  <a:pt x="2127250" y="438150"/>
                </a:moveTo>
                <a:lnTo>
                  <a:pt x="1920875" y="4381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5824652" y="4124264"/>
            <a:ext cx="914400" cy="793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  <a:gd name="connsiteX0" fmla="*/ 914400 w 914400"/>
              <a:gd name="connsiteY0" fmla="*/ 79375 h 79375"/>
              <a:gd name="connsiteX1" fmla="*/ 708025 w 914400"/>
              <a:gd name="connsiteY1" fmla="*/ 79375 h 79375"/>
              <a:gd name="connsiteX2" fmla="*/ 0 w 914400"/>
              <a:gd name="connsiteY2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9375">
                <a:moveTo>
                  <a:pt x="914400" y="79375"/>
                </a:moveTo>
                <a:lnTo>
                  <a:pt x="708025" y="793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4967402" y="4902139"/>
            <a:ext cx="1771650" cy="539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  <a:gd name="connsiteX0" fmla="*/ 914400 w 914400"/>
              <a:gd name="connsiteY0" fmla="*/ 79375 h 79375"/>
              <a:gd name="connsiteX1" fmla="*/ 708025 w 914400"/>
              <a:gd name="connsiteY1" fmla="*/ 79375 h 79375"/>
              <a:gd name="connsiteX2" fmla="*/ 0 w 914400"/>
              <a:gd name="connsiteY2" fmla="*/ 0 h 79375"/>
              <a:gd name="connsiteX0" fmla="*/ 1771650 w 1771650"/>
              <a:gd name="connsiteY0" fmla="*/ 53975 h 53975"/>
              <a:gd name="connsiteX1" fmla="*/ 1565275 w 1771650"/>
              <a:gd name="connsiteY1" fmla="*/ 53975 h 53975"/>
              <a:gd name="connsiteX2" fmla="*/ 0 w 1771650"/>
              <a:gd name="connsiteY2" fmla="*/ 0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50" h="53975">
                <a:moveTo>
                  <a:pt x="1771650" y="53975"/>
                </a:moveTo>
                <a:lnTo>
                  <a:pt x="1565275" y="539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6118225" y="5455290"/>
            <a:ext cx="622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Freeform 108"/>
          <p:cNvSpPr/>
          <p:nvPr/>
        </p:nvSpPr>
        <p:spPr>
          <a:xfrm>
            <a:off x="6246927" y="5629214"/>
            <a:ext cx="492125" cy="3492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  <a:gd name="connsiteX0" fmla="*/ 914400 w 914400"/>
              <a:gd name="connsiteY0" fmla="*/ 79375 h 79375"/>
              <a:gd name="connsiteX1" fmla="*/ 708025 w 914400"/>
              <a:gd name="connsiteY1" fmla="*/ 79375 h 79375"/>
              <a:gd name="connsiteX2" fmla="*/ 0 w 914400"/>
              <a:gd name="connsiteY2" fmla="*/ 0 h 79375"/>
              <a:gd name="connsiteX0" fmla="*/ 492125 w 492125"/>
              <a:gd name="connsiteY0" fmla="*/ 349250 h 349250"/>
              <a:gd name="connsiteX1" fmla="*/ 285750 w 492125"/>
              <a:gd name="connsiteY1" fmla="*/ 349250 h 349250"/>
              <a:gd name="connsiteX2" fmla="*/ 0 w 492125"/>
              <a:gd name="connsiteY2" fmla="*/ 0 h 349250"/>
              <a:gd name="connsiteX0" fmla="*/ 492125 w 492125"/>
              <a:gd name="connsiteY0" fmla="*/ 349250 h 349250"/>
              <a:gd name="connsiteX1" fmla="*/ 323850 w 492125"/>
              <a:gd name="connsiteY1" fmla="*/ 349250 h 349250"/>
              <a:gd name="connsiteX2" fmla="*/ 0 w 492125"/>
              <a:gd name="connsiteY2" fmla="*/ 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125" h="349250">
                <a:moveTo>
                  <a:pt x="492125" y="349250"/>
                </a:moveTo>
                <a:lnTo>
                  <a:pt x="323850" y="3492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6471851" y="541572"/>
            <a:ext cx="538549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6471851" y="1506772"/>
            <a:ext cx="1154499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atrium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6471851" y="1951272"/>
            <a:ext cx="190697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veins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6786176" y="2497372"/>
            <a:ext cx="1897449" cy="41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Pulmonary semilunar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valve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6786176" y="2948222"/>
            <a:ext cx="1897449" cy="41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valve (bicuspid valve)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5" name="Text Box 31"/>
          <p:cNvSpPr txBox="1">
            <a:spLocks noChangeArrowheads="1"/>
          </p:cNvSpPr>
          <p:nvPr/>
        </p:nvSpPr>
        <p:spPr bwMode="auto">
          <a:xfrm>
            <a:off x="6786176" y="3532422"/>
            <a:ext cx="197682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Aortic semilunar valve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6786176" y="4100747"/>
            <a:ext cx="1395799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ventricle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7" name="Text Box 31"/>
          <p:cNvSpPr txBox="1">
            <a:spLocks noChangeArrowheads="1"/>
          </p:cNvSpPr>
          <p:nvPr/>
        </p:nvSpPr>
        <p:spPr bwMode="auto">
          <a:xfrm>
            <a:off x="6786176" y="4853222"/>
            <a:ext cx="207207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Interventricular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septum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8" name="Text Box 31"/>
          <p:cNvSpPr txBox="1">
            <a:spLocks noChangeArrowheads="1"/>
          </p:cNvSpPr>
          <p:nvPr/>
        </p:nvSpPr>
        <p:spPr bwMode="auto">
          <a:xfrm>
            <a:off x="6786176" y="5348522"/>
            <a:ext cx="113862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Myocardium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6786176" y="5872396"/>
            <a:ext cx="1852999" cy="49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Visceral pericardium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epicardium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0" name="Text Box 31"/>
          <p:cNvSpPr txBox="1">
            <a:spLocks noChangeArrowheads="1"/>
          </p:cNvSpPr>
          <p:nvPr/>
        </p:nvSpPr>
        <p:spPr bwMode="auto">
          <a:xfrm>
            <a:off x="336551" y="1301251"/>
            <a:ext cx="1511299" cy="4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336552" y="1939426"/>
            <a:ext cx="1254124" cy="2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Right atrium</a:t>
            </a: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336551" y="2342651"/>
            <a:ext cx="1511299" cy="4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veins</a:t>
            </a: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336551" y="3085602"/>
            <a:ext cx="1142999" cy="2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Fossa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ovalis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336551" y="3669801"/>
            <a:ext cx="1955799" cy="4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valve (tricuspid valve)</a:t>
            </a:r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336552" y="4307976"/>
            <a:ext cx="1549398" cy="2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Right ventricle</a:t>
            </a: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336551" y="4803277"/>
            <a:ext cx="1708149" cy="2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Chordae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tendineae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336551" y="5130302"/>
            <a:ext cx="1708149" cy="2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</a:p>
        </p:txBody>
      </p:sp>
    </p:spTree>
    <p:extLst>
      <p:ext uri="{BB962C8B-B14F-4D97-AF65-F5344CB8AC3E}">
        <p14:creationId xmlns:p14="http://schemas.microsoft.com/office/powerpoint/2010/main" val="427953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Chambers and Associated Great Vessels</a:t>
            </a:r>
            <a:endParaRPr lang="en-US" altLang="en-US" dirty="0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Pulmonary circulation</a:t>
            </a:r>
          </a:p>
          <a:p>
            <a:pPr lvl="1"/>
            <a:r>
              <a:rPr lang="en-US" altLang="en-US" smtClean="0"/>
              <a:t>Blood flows from the right side of the heart to the lungs and back to the left side of the heart</a:t>
            </a:r>
          </a:p>
          <a:p>
            <a:pPr lvl="2"/>
            <a:r>
              <a:rPr lang="en-US" altLang="en-US" smtClean="0"/>
              <a:t>Blood is pumped out of right side through the pulmonary trunk, which splits into pulmonary arteries and takes oxygen-poor blood to lungs</a:t>
            </a:r>
          </a:p>
          <a:p>
            <a:pPr lvl="2"/>
            <a:r>
              <a:rPr lang="en-US" altLang="en-US" smtClean="0"/>
              <a:t>Oxygen-rich blood returns to the heart from the lungs via pulmonary veins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Chambers and Associated Great Vessels</a:t>
            </a:r>
            <a:endParaRPr lang="en-US" altLang="en-US" dirty="0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Systemic circulation</a:t>
            </a:r>
          </a:p>
          <a:p>
            <a:pPr lvl="1"/>
            <a:r>
              <a:rPr lang="en-US" altLang="en-US" dirty="0" smtClean="0"/>
              <a:t>Blood flows from the left side of the heart through body tissues, and back to the right side of the heart</a:t>
            </a:r>
          </a:p>
          <a:p>
            <a:pPr lvl="2"/>
            <a:r>
              <a:rPr lang="en-US" altLang="en-US" dirty="0" smtClean="0"/>
              <a:t>Blood returned to the left side of the heart is pumped out into the aorta</a:t>
            </a:r>
          </a:p>
          <a:p>
            <a:pPr lvl="2"/>
            <a:r>
              <a:rPr lang="en-US" altLang="en-US" dirty="0" smtClean="0"/>
              <a:t>Oxygen-poor blood circulates to systemic tissues, and returns to the right atrium via systemic veins, which empty blood into the superior and inferior venae </a:t>
            </a:r>
            <a:r>
              <a:rPr lang="en-US" altLang="en-US" dirty="0" err="1" smtClean="0"/>
              <a:t>cavae</a:t>
            </a:r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igure_11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"/>
          <a:stretch/>
        </p:blipFill>
        <p:spPr>
          <a:xfrm>
            <a:off x="1228344" y="137160"/>
            <a:ext cx="6687312" cy="642307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9" y="0"/>
            <a:ext cx="318831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11.4 The </a:t>
            </a:r>
            <a:r>
              <a:rPr lang="en-US" sz="900" b="1" dirty="0">
                <a:latin typeface="Arial" charset="0"/>
              </a:rPr>
              <a:t>systemic and </a:t>
            </a:r>
            <a:r>
              <a:rPr lang="en-US" sz="900" b="1" dirty="0" smtClean="0">
                <a:latin typeface="Arial" charset="0"/>
              </a:rPr>
              <a:t>pulmonary circulations</a:t>
            </a:r>
            <a:r>
              <a:rPr lang="en-US" sz="900" b="1" dirty="0">
                <a:latin typeface="Arial" charset="0"/>
              </a:rPr>
              <a:t>. </a:t>
            </a:r>
          </a:p>
        </p:txBody>
      </p:sp>
      <p:sp>
        <p:nvSpPr>
          <p:cNvPr id="146" name="Freeform 145"/>
          <p:cNvSpPr/>
          <p:nvPr/>
        </p:nvSpPr>
        <p:spPr>
          <a:xfrm flipH="1">
            <a:off x="5530283" y="303058"/>
            <a:ext cx="665136" cy="245234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2441659"/>
              <a:gd name="connsiteY0" fmla="*/ 278 h 201355"/>
              <a:gd name="connsiteX1" fmla="*/ 731255 w 2441659"/>
              <a:gd name="connsiteY1" fmla="*/ 0 h 201355"/>
              <a:gd name="connsiteX2" fmla="*/ 2441659 w 2441659"/>
              <a:gd name="connsiteY2" fmla="*/ 201355 h 201355"/>
              <a:gd name="connsiteX0" fmla="*/ 0 w 1586110"/>
              <a:gd name="connsiteY0" fmla="*/ 278 h 116726"/>
              <a:gd name="connsiteX1" fmla="*/ 731255 w 1586110"/>
              <a:gd name="connsiteY1" fmla="*/ 0 h 116726"/>
              <a:gd name="connsiteX2" fmla="*/ 1586110 w 1586110"/>
              <a:gd name="connsiteY2" fmla="*/ 116726 h 11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6110" h="116726">
                <a:moveTo>
                  <a:pt x="0" y="278"/>
                </a:moveTo>
                <a:lnTo>
                  <a:pt x="731255" y="0"/>
                </a:lnTo>
                <a:lnTo>
                  <a:pt x="1586110" y="11672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6216860" y="190822"/>
            <a:ext cx="1371390" cy="86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Capillary beds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of lungs where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gas exchange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occurs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2634381" y="2377006"/>
            <a:ext cx="1096243" cy="25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Venae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cavae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>
            <a:stCxn id="146" idx="1"/>
          </p:cNvCxnSpPr>
          <p:nvPr/>
        </p:nvCxnSpPr>
        <p:spPr bwMode="auto">
          <a:xfrm flipH="1">
            <a:off x="5594350" y="303058"/>
            <a:ext cx="294417" cy="3192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5988050" y="1990725"/>
            <a:ext cx="184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5873750" y="2343150"/>
            <a:ext cx="311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6213684" y="1876748"/>
            <a:ext cx="1482515" cy="26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Pulmonary veins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6213684" y="2232348"/>
            <a:ext cx="1701591" cy="26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Aorta and branches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5114925" y="2860675"/>
            <a:ext cx="374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5200650" y="3403600"/>
            <a:ext cx="295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5518360" y="2740347"/>
            <a:ext cx="599866" cy="4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Left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atrium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5518360" y="3283272"/>
            <a:ext cx="799890" cy="4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Left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4918285" y="3692848"/>
            <a:ext cx="545890" cy="2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endParaRPr lang="en-US" sz="14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5568950" y="5597525"/>
            <a:ext cx="438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6032709" y="5480372"/>
            <a:ext cx="1746041" cy="90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Capillary beds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of all body tissues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where gas exchange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occurs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5530850" y="5594350"/>
            <a:ext cx="32385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3728211" y="1711325"/>
            <a:ext cx="199264" cy="138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950671" y="1592847"/>
            <a:ext cx="973754" cy="4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Pulmonary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arteries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4112596" y="1310272"/>
            <a:ext cx="1792904" cy="28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Pulmonary Circuit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714750" y="2543175"/>
            <a:ext cx="196850" cy="8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714750" y="2543175"/>
            <a:ext cx="174625" cy="495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25"/>
          <p:cNvSpPr/>
          <p:nvPr/>
        </p:nvSpPr>
        <p:spPr>
          <a:xfrm>
            <a:off x="3143250" y="3035300"/>
            <a:ext cx="1009650" cy="247650"/>
          </a:xfrm>
          <a:custGeom>
            <a:avLst/>
            <a:gdLst>
              <a:gd name="connsiteX0" fmla="*/ 0 w 1009650"/>
              <a:gd name="connsiteY0" fmla="*/ 247650 h 247650"/>
              <a:gd name="connsiteX1" fmla="*/ 777875 w 1009650"/>
              <a:gd name="connsiteY1" fmla="*/ 244475 h 247650"/>
              <a:gd name="connsiteX2" fmla="*/ 1009650 w 1009650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50" h="247650">
                <a:moveTo>
                  <a:pt x="0" y="247650"/>
                </a:moveTo>
                <a:lnTo>
                  <a:pt x="777875" y="244475"/>
                </a:lnTo>
                <a:lnTo>
                  <a:pt x="100965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634381" y="3164405"/>
            <a:ext cx="591419" cy="43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Right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atrium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4394200" y="3575050"/>
            <a:ext cx="374650" cy="282575"/>
          </a:xfrm>
          <a:custGeom>
            <a:avLst/>
            <a:gdLst>
              <a:gd name="connsiteX0" fmla="*/ 0 w 1009650"/>
              <a:gd name="connsiteY0" fmla="*/ 247650 h 247650"/>
              <a:gd name="connsiteX1" fmla="*/ 777875 w 1009650"/>
              <a:gd name="connsiteY1" fmla="*/ 244475 h 247650"/>
              <a:gd name="connsiteX2" fmla="*/ 1009650 w 1009650"/>
              <a:gd name="connsiteY2" fmla="*/ 0 h 247650"/>
              <a:gd name="connsiteX0" fmla="*/ 0 w 1012825"/>
              <a:gd name="connsiteY0" fmla="*/ 285750 h 285750"/>
              <a:gd name="connsiteX1" fmla="*/ 777875 w 1012825"/>
              <a:gd name="connsiteY1" fmla="*/ 282575 h 285750"/>
              <a:gd name="connsiteX2" fmla="*/ 1012825 w 1012825"/>
              <a:gd name="connsiteY2" fmla="*/ 0 h 285750"/>
              <a:gd name="connsiteX0" fmla="*/ 0 w 371475"/>
              <a:gd name="connsiteY0" fmla="*/ 288925 h 288925"/>
              <a:gd name="connsiteX1" fmla="*/ 136525 w 371475"/>
              <a:gd name="connsiteY1" fmla="*/ 282575 h 288925"/>
              <a:gd name="connsiteX2" fmla="*/ 371475 w 371475"/>
              <a:gd name="connsiteY2" fmla="*/ 0 h 288925"/>
              <a:gd name="connsiteX0" fmla="*/ 0 w 374650"/>
              <a:gd name="connsiteY0" fmla="*/ 282575 h 282575"/>
              <a:gd name="connsiteX1" fmla="*/ 139700 w 374650"/>
              <a:gd name="connsiteY1" fmla="*/ 282575 h 282575"/>
              <a:gd name="connsiteX2" fmla="*/ 374650 w 374650"/>
              <a:gd name="connsiteY2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" h="282575">
                <a:moveTo>
                  <a:pt x="0" y="282575"/>
                </a:moveTo>
                <a:lnTo>
                  <a:pt x="139700" y="282575"/>
                </a:lnTo>
                <a:lnTo>
                  <a:pt x="37465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3894856" y="3739080"/>
            <a:ext cx="772394" cy="43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Right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4197261" y="4218572"/>
            <a:ext cx="1678606" cy="28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Systemic Circuit</a:t>
            </a: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1338982" y="5725569"/>
            <a:ext cx="591419" cy="2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1579220" y="5991215"/>
            <a:ext cx="2522877" cy="26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Oxygen-rich, CO</a:t>
            </a:r>
            <a:r>
              <a:rPr lang="en-US" sz="14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-poor blood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1579220" y="6245217"/>
            <a:ext cx="2522877" cy="26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Oxygen-poor, CO</a:t>
            </a:r>
            <a:r>
              <a:rPr lang="en-US" sz="14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-rich blood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86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Heart Valves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Allow blood to flow in only one direction, to prevent backflow</a:t>
            </a:r>
          </a:p>
          <a:p>
            <a:r>
              <a:rPr lang="en-US" altLang="en-US" smtClean="0"/>
              <a:t>Four valves</a:t>
            </a:r>
          </a:p>
          <a:p>
            <a:pPr lvl="1"/>
            <a:r>
              <a:rPr lang="en-US" altLang="en-US" smtClean="0"/>
              <a:t>Atrioventricular (AV) valves—between atria and ventricles</a:t>
            </a:r>
          </a:p>
          <a:p>
            <a:pPr lvl="2"/>
            <a:r>
              <a:rPr lang="en-US" altLang="en-US" smtClean="0"/>
              <a:t>Bicuspid (mitral) valve (left side of heart)</a:t>
            </a:r>
          </a:p>
          <a:p>
            <a:pPr lvl="2"/>
            <a:r>
              <a:rPr lang="en-US" altLang="en-US" smtClean="0"/>
              <a:t>Tricuspid valve (right side of heart) </a:t>
            </a:r>
          </a:p>
          <a:p>
            <a:pPr lvl="1"/>
            <a:r>
              <a:rPr lang="en-US" altLang="en-US" smtClean="0"/>
              <a:t>Semilunar valves—between ventricle and artery</a:t>
            </a:r>
          </a:p>
          <a:p>
            <a:pPr lvl="2"/>
            <a:r>
              <a:rPr lang="en-US" altLang="en-US" smtClean="0"/>
              <a:t>Pulmonary semilunar valve</a:t>
            </a:r>
          </a:p>
          <a:p>
            <a:pPr lvl="2"/>
            <a:r>
              <a:rPr lang="en-US" altLang="en-US" smtClean="0"/>
              <a:t>Aortic semilunar valve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Cardiovascular System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closed system of the heart and blood vessels</a:t>
            </a:r>
          </a:p>
          <a:p>
            <a:pPr lvl="1"/>
            <a:r>
              <a:rPr lang="en-US" altLang="en-US" smtClean="0"/>
              <a:t>The heart pumps blood</a:t>
            </a:r>
          </a:p>
          <a:p>
            <a:pPr lvl="1"/>
            <a:r>
              <a:rPr lang="en-US" altLang="en-US" smtClean="0"/>
              <a:t>Blood vessels allow blood to circulate to all parts of the body</a:t>
            </a:r>
          </a:p>
          <a:p>
            <a:r>
              <a:rPr lang="en-US" altLang="en-US" smtClean="0"/>
              <a:t>Functions of the cardiovascular system:</a:t>
            </a:r>
          </a:p>
          <a:p>
            <a:pPr lvl="1"/>
            <a:r>
              <a:rPr lang="en-US" altLang="en-US" smtClean="0"/>
              <a:t>Deliver oxygen and nutrients to cells and tissues</a:t>
            </a:r>
          </a:p>
          <a:p>
            <a:pPr lvl="1"/>
            <a:r>
              <a:rPr lang="en-US" altLang="en-US" smtClean="0"/>
              <a:t>Remove carbon dioxide and other waste products from cells and tissues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Heart Valves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AV valves </a:t>
            </a:r>
          </a:p>
          <a:p>
            <a:pPr lvl="1"/>
            <a:r>
              <a:rPr lang="en-US" altLang="en-US" smtClean="0"/>
              <a:t>Anchored in place by chordae tendineae (“heart strings”)</a:t>
            </a:r>
          </a:p>
          <a:p>
            <a:pPr lvl="1"/>
            <a:r>
              <a:rPr lang="en-US" altLang="en-US" smtClean="0"/>
              <a:t>Open during heart relaxation and closed during ventricular contraction</a:t>
            </a:r>
          </a:p>
          <a:p>
            <a:r>
              <a:rPr lang="en-US" altLang="en-US" smtClean="0"/>
              <a:t>Semilunar valves</a:t>
            </a:r>
          </a:p>
          <a:p>
            <a:pPr lvl="1"/>
            <a:r>
              <a:rPr lang="en-US" altLang="en-US" smtClean="0"/>
              <a:t>Closed during heart relaxation but open during ventricular contraction</a:t>
            </a:r>
          </a:p>
          <a:p>
            <a:r>
              <a:rPr lang="en-US" altLang="en-US" smtClean="0"/>
              <a:t>These valves open and close in response to pressure changes in the heart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00328"/>
            <a:ext cx="8546592" cy="46573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72988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11.6a </a:t>
            </a:r>
            <a:r>
              <a:rPr lang="en-US" sz="900" b="1" dirty="0">
                <a:latin typeface="Arial" charset="0"/>
              </a:rPr>
              <a:t>Operation of the heart valves.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99074" y="1168401"/>
            <a:ext cx="3243446" cy="2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3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Operation of the AV valves</a:t>
            </a:r>
            <a:endParaRPr lang="en-US" sz="153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493465" y="1685167"/>
            <a:ext cx="2300535" cy="95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Blood returning to the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atria puts pressure against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valves; the AV valves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are forced open.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125" y="1676450"/>
            <a:ext cx="251878" cy="250370"/>
            <a:chOff x="492125" y="1676450"/>
            <a:chExt cx="251878" cy="250370"/>
          </a:xfrm>
        </p:grpSpPr>
        <p:sp>
          <p:nvSpPr>
            <p:cNvPr id="68" name="Oval 67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2716812" y="1813629"/>
            <a:ext cx="1069975" cy="517525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793750"/>
              <a:gd name="connsiteY0" fmla="*/ 0 h 374650"/>
              <a:gd name="connsiteX1" fmla="*/ 117475 w 793750"/>
              <a:gd name="connsiteY1" fmla="*/ 0 h 374650"/>
              <a:gd name="connsiteX2" fmla="*/ 793750 w 793750"/>
              <a:gd name="connsiteY2" fmla="*/ 374650 h 374650"/>
              <a:gd name="connsiteX0" fmla="*/ 0 w 1069975"/>
              <a:gd name="connsiteY0" fmla="*/ 0 h 517525"/>
              <a:gd name="connsiteX1" fmla="*/ 117475 w 1069975"/>
              <a:gd name="connsiteY1" fmla="*/ 0 h 517525"/>
              <a:gd name="connsiteX2" fmla="*/ 1069975 w 1069975"/>
              <a:gd name="connsiteY2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975" h="517525">
                <a:moveTo>
                  <a:pt x="0" y="0"/>
                </a:moveTo>
                <a:lnTo>
                  <a:pt x="117475" y="0"/>
                </a:lnTo>
                <a:lnTo>
                  <a:pt x="1069975" y="5175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53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25850" y="3419475"/>
            <a:ext cx="102417" cy="4038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731442" y="3352800"/>
            <a:ext cx="230958" cy="4705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463876" y="3781551"/>
            <a:ext cx="866823" cy="20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Ventricles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2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00328"/>
            <a:ext cx="8546592" cy="46573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72988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11.6a </a:t>
            </a:r>
            <a:r>
              <a:rPr lang="en-US" sz="900" b="1" dirty="0">
                <a:latin typeface="Arial" charset="0"/>
              </a:rPr>
              <a:t>Operation of the heart valves.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99074" y="1168401"/>
            <a:ext cx="3243446" cy="2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3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Operation of the AV valves</a:t>
            </a:r>
            <a:endParaRPr lang="en-US" sz="153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493465" y="1685167"/>
            <a:ext cx="2300535" cy="95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Blood returning to the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atria puts pressure against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valves; the AV valves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are forced open.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125" y="1676450"/>
            <a:ext cx="251878" cy="250370"/>
            <a:chOff x="492125" y="1676450"/>
            <a:chExt cx="251878" cy="250370"/>
          </a:xfrm>
        </p:grpSpPr>
        <p:sp>
          <p:nvSpPr>
            <p:cNvPr id="68" name="Oval 67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2716812" y="1813629"/>
            <a:ext cx="1069975" cy="517525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793750"/>
              <a:gd name="connsiteY0" fmla="*/ 0 h 374650"/>
              <a:gd name="connsiteX1" fmla="*/ 117475 w 793750"/>
              <a:gd name="connsiteY1" fmla="*/ 0 h 374650"/>
              <a:gd name="connsiteX2" fmla="*/ 793750 w 793750"/>
              <a:gd name="connsiteY2" fmla="*/ 374650 h 374650"/>
              <a:gd name="connsiteX0" fmla="*/ 0 w 1069975"/>
              <a:gd name="connsiteY0" fmla="*/ 0 h 517525"/>
              <a:gd name="connsiteX1" fmla="*/ 117475 w 1069975"/>
              <a:gd name="connsiteY1" fmla="*/ 0 h 517525"/>
              <a:gd name="connsiteX2" fmla="*/ 1069975 w 1069975"/>
              <a:gd name="connsiteY2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975" h="517525">
                <a:moveTo>
                  <a:pt x="0" y="0"/>
                </a:moveTo>
                <a:lnTo>
                  <a:pt x="117475" y="0"/>
                </a:lnTo>
                <a:lnTo>
                  <a:pt x="1069975" y="5175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53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01489" y="2910632"/>
            <a:ext cx="2092385" cy="64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As the ventricles fill,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 flaps hang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limply into ventricles.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25850" y="3419475"/>
            <a:ext cx="102417" cy="4038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731442" y="3352800"/>
            <a:ext cx="230958" cy="4705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463876" y="3781551"/>
            <a:ext cx="866823" cy="20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Ventricles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8475" y="2898825"/>
            <a:ext cx="251878" cy="250370"/>
            <a:chOff x="498475" y="2898825"/>
            <a:chExt cx="251878" cy="250370"/>
          </a:xfrm>
        </p:grpSpPr>
        <p:sp>
          <p:nvSpPr>
            <p:cNvPr id="61" name="Oval 60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3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1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00328"/>
            <a:ext cx="8546592" cy="46573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72988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11.6a </a:t>
            </a:r>
            <a:r>
              <a:rPr lang="en-US" sz="900" b="1" dirty="0">
                <a:latin typeface="Arial" charset="0"/>
              </a:rPr>
              <a:t>Operation of the heart valves.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99074" y="1168401"/>
            <a:ext cx="3243446" cy="2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3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Operation of the AV valves</a:t>
            </a:r>
            <a:endParaRPr lang="en-US" sz="153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493465" y="1685167"/>
            <a:ext cx="2300535" cy="95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Blood returning to the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atria puts pressure against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valves; the AV valves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are forced open.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125" y="1676450"/>
            <a:ext cx="251878" cy="250370"/>
            <a:chOff x="492125" y="1676450"/>
            <a:chExt cx="251878" cy="250370"/>
          </a:xfrm>
        </p:grpSpPr>
        <p:sp>
          <p:nvSpPr>
            <p:cNvPr id="68" name="Oval 67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2716812" y="1813629"/>
            <a:ext cx="1069975" cy="517525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793750"/>
              <a:gd name="connsiteY0" fmla="*/ 0 h 374650"/>
              <a:gd name="connsiteX1" fmla="*/ 117475 w 793750"/>
              <a:gd name="connsiteY1" fmla="*/ 0 h 374650"/>
              <a:gd name="connsiteX2" fmla="*/ 793750 w 793750"/>
              <a:gd name="connsiteY2" fmla="*/ 374650 h 374650"/>
              <a:gd name="connsiteX0" fmla="*/ 0 w 1069975"/>
              <a:gd name="connsiteY0" fmla="*/ 0 h 517525"/>
              <a:gd name="connsiteX1" fmla="*/ 117475 w 1069975"/>
              <a:gd name="connsiteY1" fmla="*/ 0 h 517525"/>
              <a:gd name="connsiteX2" fmla="*/ 1069975 w 1069975"/>
              <a:gd name="connsiteY2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975" h="517525">
                <a:moveTo>
                  <a:pt x="0" y="0"/>
                </a:moveTo>
                <a:lnTo>
                  <a:pt x="117475" y="0"/>
                </a:lnTo>
                <a:lnTo>
                  <a:pt x="1069975" y="5175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53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01489" y="2910632"/>
            <a:ext cx="2092385" cy="64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As the ventricles fill,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 flaps hang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limply into ventricles.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01489" y="3674336"/>
            <a:ext cx="1912023" cy="68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Atria contract,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forcing additional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blood into ventricles.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1407761" y="4599549"/>
            <a:ext cx="1875377" cy="8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valves open;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atrial pressure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greater than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ventricular pressure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815152" y="4600054"/>
            <a:ext cx="882650" cy="139700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796925"/>
              <a:gd name="connsiteY0" fmla="*/ 0 h 377825"/>
              <a:gd name="connsiteX1" fmla="*/ 120650 w 796925"/>
              <a:gd name="connsiteY1" fmla="*/ 3175 h 377825"/>
              <a:gd name="connsiteX2" fmla="*/ 796925 w 796925"/>
              <a:gd name="connsiteY2" fmla="*/ 377825 h 377825"/>
              <a:gd name="connsiteX0" fmla="*/ 0 w 615950"/>
              <a:gd name="connsiteY0" fmla="*/ 88900 h 92075"/>
              <a:gd name="connsiteX1" fmla="*/ 120650 w 615950"/>
              <a:gd name="connsiteY1" fmla="*/ 92075 h 92075"/>
              <a:gd name="connsiteX2" fmla="*/ 615950 w 615950"/>
              <a:gd name="connsiteY2" fmla="*/ 0 h 92075"/>
              <a:gd name="connsiteX0" fmla="*/ 0 w 644525"/>
              <a:gd name="connsiteY0" fmla="*/ 88900 h 92075"/>
              <a:gd name="connsiteX1" fmla="*/ 149225 w 644525"/>
              <a:gd name="connsiteY1" fmla="*/ 92075 h 92075"/>
              <a:gd name="connsiteX2" fmla="*/ 644525 w 644525"/>
              <a:gd name="connsiteY2" fmla="*/ 0 h 92075"/>
              <a:gd name="connsiteX0" fmla="*/ 0 w 882650"/>
              <a:gd name="connsiteY0" fmla="*/ 136525 h 139700"/>
              <a:gd name="connsiteX1" fmla="*/ 149225 w 882650"/>
              <a:gd name="connsiteY1" fmla="*/ 139700 h 139700"/>
              <a:gd name="connsiteX2" fmla="*/ 882650 w 8826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139700">
                <a:moveTo>
                  <a:pt x="0" y="136525"/>
                </a:moveTo>
                <a:lnTo>
                  <a:pt x="149225" y="139700"/>
                </a:lnTo>
                <a:lnTo>
                  <a:pt x="88265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25850" y="3419475"/>
            <a:ext cx="102417" cy="4038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731442" y="3352800"/>
            <a:ext cx="230958" cy="4705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463876" y="3781551"/>
            <a:ext cx="866823" cy="20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Ventricles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8475" y="2898825"/>
            <a:ext cx="251878" cy="250370"/>
            <a:chOff x="498475" y="2898825"/>
            <a:chExt cx="251878" cy="250370"/>
          </a:xfrm>
        </p:grpSpPr>
        <p:sp>
          <p:nvSpPr>
            <p:cNvPr id="61" name="Oval 60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8475" y="3664000"/>
            <a:ext cx="251878" cy="250370"/>
            <a:chOff x="498475" y="2898825"/>
            <a:chExt cx="251878" cy="250370"/>
          </a:xfrm>
        </p:grpSpPr>
        <p:sp>
          <p:nvSpPr>
            <p:cNvPr id="67" name="Oval 66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4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9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00328"/>
            <a:ext cx="8546592" cy="46573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72988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11.6a </a:t>
            </a:r>
            <a:r>
              <a:rPr lang="en-US" sz="900" b="1" dirty="0">
                <a:latin typeface="Arial" charset="0"/>
              </a:rPr>
              <a:t>Operation of the heart valves.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99074" y="1168401"/>
            <a:ext cx="3243446" cy="2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3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Operation of the AV valves</a:t>
            </a:r>
            <a:endParaRPr lang="en-US" sz="153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493465" y="1685167"/>
            <a:ext cx="2300535" cy="95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Blood returning to the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atria puts pressure against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valves; the AV valves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are forced open.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125" y="1676450"/>
            <a:ext cx="251878" cy="250370"/>
            <a:chOff x="492125" y="1676450"/>
            <a:chExt cx="251878" cy="250370"/>
          </a:xfrm>
        </p:grpSpPr>
        <p:sp>
          <p:nvSpPr>
            <p:cNvPr id="68" name="Oval 67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2716812" y="1813629"/>
            <a:ext cx="1069975" cy="517525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793750"/>
              <a:gd name="connsiteY0" fmla="*/ 0 h 374650"/>
              <a:gd name="connsiteX1" fmla="*/ 117475 w 793750"/>
              <a:gd name="connsiteY1" fmla="*/ 0 h 374650"/>
              <a:gd name="connsiteX2" fmla="*/ 793750 w 793750"/>
              <a:gd name="connsiteY2" fmla="*/ 374650 h 374650"/>
              <a:gd name="connsiteX0" fmla="*/ 0 w 1069975"/>
              <a:gd name="connsiteY0" fmla="*/ 0 h 517525"/>
              <a:gd name="connsiteX1" fmla="*/ 117475 w 1069975"/>
              <a:gd name="connsiteY1" fmla="*/ 0 h 517525"/>
              <a:gd name="connsiteX2" fmla="*/ 1069975 w 1069975"/>
              <a:gd name="connsiteY2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975" h="517525">
                <a:moveTo>
                  <a:pt x="0" y="0"/>
                </a:moveTo>
                <a:lnTo>
                  <a:pt x="117475" y="0"/>
                </a:lnTo>
                <a:lnTo>
                  <a:pt x="1069975" y="5175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53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01489" y="2910632"/>
            <a:ext cx="2092385" cy="64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As the ventricles fill,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 flaps hang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limply into ventricles.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01489" y="3674336"/>
            <a:ext cx="1912023" cy="68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Atria contract,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forcing additional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blood into ventricles.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1407761" y="4599549"/>
            <a:ext cx="1875377" cy="8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valves open;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atrial pressure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greater than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ventricular pressure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815152" y="4600054"/>
            <a:ext cx="882650" cy="139700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796925"/>
              <a:gd name="connsiteY0" fmla="*/ 0 h 377825"/>
              <a:gd name="connsiteX1" fmla="*/ 120650 w 796925"/>
              <a:gd name="connsiteY1" fmla="*/ 3175 h 377825"/>
              <a:gd name="connsiteX2" fmla="*/ 796925 w 796925"/>
              <a:gd name="connsiteY2" fmla="*/ 377825 h 377825"/>
              <a:gd name="connsiteX0" fmla="*/ 0 w 615950"/>
              <a:gd name="connsiteY0" fmla="*/ 88900 h 92075"/>
              <a:gd name="connsiteX1" fmla="*/ 120650 w 615950"/>
              <a:gd name="connsiteY1" fmla="*/ 92075 h 92075"/>
              <a:gd name="connsiteX2" fmla="*/ 615950 w 615950"/>
              <a:gd name="connsiteY2" fmla="*/ 0 h 92075"/>
              <a:gd name="connsiteX0" fmla="*/ 0 w 644525"/>
              <a:gd name="connsiteY0" fmla="*/ 88900 h 92075"/>
              <a:gd name="connsiteX1" fmla="*/ 149225 w 644525"/>
              <a:gd name="connsiteY1" fmla="*/ 92075 h 92075"/>
              <a:gd name="connsiteX2" fmla="*/ 644525 w 644525"/>
              <a:gd name="connsiteY2" fmla="*/ 0 h 92075"/>
              <a:gd name="connsiteX0" fmla="*/ 0 w 882650"/>
              <a:gd name="connsiteY0" fmla="*/ 136525 h 139700"/>
              <a:gd name="connsiteX1" fmla="*/ 149225 w 882650"/>
              <a:gd name="connsiteY1" fmla="*/ 139700 h 139700"/>
              <a:gd name="connsiteX2" fmla="*/ 882650 w 8826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139700">
                <a:moveTo>
                  <a:pt x="0" y="136525"/>
                </a:moveTo>
                <a:lnTo>
                  <a:pt x="149225" y="139700"/>
                </a:lnTo>
                <a:lnTo>
                  <a:pt x="88265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25850" y="3419475"/>
            <a:ext cx="102417" cy="4038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731442" y="3352800"/>
            <a:ext cx="230958" cy="4705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463876" y="3781551"/>
            <a:ext cx="866823" cy="20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Ventricles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866935" y="1725388"/>
            <a:ext cx="1987890" cy="6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Ventricles contract,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forcing blood against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 flaps.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8475" y="2898825"/>
            <a:ext cx="251878" cy="250370"/>
            <a:chOff x="498475" y="2898825"/>
            <a:chExt cx="251878" cy="250370"/>
          </a:xfrm>
        </p:grpSpPr>
        <p:sp>
          <p:nvSpPr>
            <p:cNvPr id="61" name="Oval 60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8475" y="3664000"/>
            <a:ext cx="251878" cy="250370"/>
            <a:chOff x="498475" y="2898825"/>
            <a:chExt cx="251878" cy="250370"/>
          </a:xfrm>
        </p:grpSpPr>
        <p:sp>
          <p:nvSpPr>
            <p:cNvPr id="67" name="Oval 66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884119" y="1716706"/>
            <a:ext cx="251878" cy="250370"/>
            <a:chOff x="498475" y="2898825"/>
            <a:chExt cx="251878" cy="250370"/>
          </a:xfrm>
        </p:grpSpPr>
        <p:sp>
          <p:nvSpPr>
            <p:cNvPr id="84" name="Oval 83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6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5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1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00328"/>
            <a:ext cx="8546592" cy="46573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72988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11.6a </a:t>
            </a:r>
            <a:r>
              <a:rPr lang="en-US" sz="900" b="1" dirty="0">
                <a:latin typeface="Arial" charset="0"/>
              </a:rPr>
              <a:t>Operation of the heart valves.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99074" y="1168401"/>
            <a:ext cx="3243446" cy="2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3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Operation of the AV valves</a:t>
            </a:r>
            <a:endParaRPr lang="en-US" sz="153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493465" y="1685167"/>
            <a:ext cx="2300535" cy="95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Blood returning to the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atria puts pressure against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valves; the AV valves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are forced open.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125" y="1676450"/>
            <a:ext cx="251878" cy="250370"/>
            <a:chOff x="492125" y="1676450"/>
            <a:chExt cx="251878" cy="250370"/>
          </a:xfrm>
        </p:grpSpPr>
        <p:sp>
          <p:nvSpPr>
            <p:cNvPr id="68" name="Oval 67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2716812" y="1813629"/>
            <a:ext cx="1069975" cy="517525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793750"/>
              <a:gd name="connsiteY0" fmla="*/ 0 h 374650"/>
              <a:gd name="connsiteX1" fmla="*/ 117475 w 793750"/>
              <a:gd name="connsiteY1" fmla="*/ 0 h 374650"/>
              <a:gd name="connsiteX2" fmla="*/ 793750 w 793750"/>
              <a:gd name="connsiteY2" fmla="*/ 374650 h 374650"/>
              <a:gd name="connsiteX0" fmla="*/ 0 w 1069975"/>
              <a:gd name="connsiteY0" fmla="*/ 0 h 517525"/>
              <a:gd name="connsiteX1" fmla="*/ 117475 w 1069975"/>
              <a:gd name="connsiteY1" fmla="*/ 0 h 517525"/>
              <a:gd name="connsiteX2" fmla="*/ 1069975 w 1069975"/>
              <a:gd name="connsiteY2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975" h="517525">
                <a:moveTo>
                  <a:pt x="0" y="0"/>
                </a:moveTo>
                <a:lnTo>
                  <a:pt x="117475" y="0"/>
                </a:lnTo>
                <a:lnTo>
                  <a:pt x="1069975" y="5175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53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01489" y="2910632"/>
            <a:ext cx="2092385" cy="64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As the ventricles fill,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 flaps hang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limply into ventricles.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01489" y="3674336"/>
            <a:ext cx="1912023" cy="68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Atria contract,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forcing additional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blood into ventricles.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1407761" y="4599549"/>
            <a:ext cx="1875377" cy="8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valves open;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atrial pressure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greater than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ventricular pressure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815152" y="4600054"/>
            <a:ext cx="882650" cy="139700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796925"/>
              <a:gd name="connsiteY0" fmla="*/ 0 h 377825"/>
              <a:gd name="connsiteX1" fmla="*/ 120650 w 796925"/>
              <a:gd name="connsiteY1" fmla="*/ 3175 h 377825"/>
              <a:gd name="connsiteX2" fmla="*/ 796925 w 796925"/>
              <a:gd name="connsiteY2" fmla="*/ 377825 h 377825"/>
              <a:gd name="connsiteX0" fmla="*/ 0 w 615950"/>
              <a:gd name="connsiteY0" fmla="*/ 88900 h 92075"/>
              <a:gd name="connsiteX1" fmla="*/ 120650 w 615950"/>
              <a:gd name="connsiteY1" fmla="*/ 92075 h 92075"/>
              <a:gd name="connsiteX2" fmla="*/ 615950 w 615950"/>
              <a:gd name="connsiteY2" fmla="*/ 0 h 92075"/>
              <a:gd name="connsiteX0" fmla="*/ 0 w 644525"/>
              <a:gd name="connsiteY0" fmla="*/ 88900 h 92075"/>
              <a:gd name="connsiteX1" fmla="*/ 149225 w 644525"/>
              <a:gd name="connsiteY1" fmla="*/ 92075 h 92075"/>
              <a:gd name="connsiteX2" fmla="*/ 644525 w 644525"/>
              <a:gd name="connsiteY2" fmla="*/ 0 h 92075"/>
              <a:gd name="connsiteX0" fmla="*/ 0 w 882650"/>
              <a:gd name="connsiteY0" fmla="*/ 136525 h 139700"/>
              <a:gd name="connsiteX1" fmla="*/ 149225 w 882650"/>
              <a:gd name="connsiteY1" fmla="*/ 139700 h 139700"/>
              <a:gd name="connsiteX2" fmla="*/ 882650 w 8826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139700">
                <a:moveTo>
                  <a:pt x="0" y="136525"/>
                </a:moveTo>
                <a:lnTo>
                  <a:pt x="149225" y="139700"/>
                </a:lnTo>
                <a:lnTo>
                  <a:pt x="88265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25850" y="3419475"/>
            <a:ext cx="102417" cy="4038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731442" y="3352800"/>
            <a:ext cx="230958" cy="4705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463876" y="3781551"/>
            <a:ext cx="866823" cy="20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Ventricles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866935" y="1725388"/>
            <a:ext cx="1987890" cy="6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Ventricles contract,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forcing blood against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 flaps.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4882811" y="2544232"/>
            <a:ext cx="1705314" cy="22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AV valves close.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8475" y="2898825"/>
            <a:ext cx="251878" cy="250370"/>
            <a:chOff x="498475" y="2898825"/>
            <a:chExt cx="251878" cy="250370"/>
          </a:xfrm>
        </p:grpSpPr>
        <p:sp>
          <p:nvSpPr>
            <p:cNvPr id="61" name="Oval 60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8475" y="3664000"/>
            <a:ext cx="251878" cy="250370"/>
            <a:chOff x="498475" y="2898825"/>
            <a:chExt cx="251878" cy="250370"/>
          </a:xfrm>
        </p:grpSpPr>
        <p:sp>
          <p:nvSpPr>
            <p:cNvPr id="67" name="Oval 66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884119" y="1716706"/>
            <a:ext cx="251878" cy="250370"/>
            <a:chOff x="498475" y="2898825"/>
            <a:chExt cx="251878" cy="250370"/>
          </a:xfrm>
        </p:grpSpPr>
        <p:sp>
          <p:nvSpPr>
            <p:cNvPr id="84" name="Oval 83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6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884119" y="2548556"/>
            <a:ext cx="251878" cy="250370"/>
            <a:chOff x="498475" y="2898825"/>
            <a:chExt cx="251878" cy="250370"/>
          </a:xfrm>
        </p:grpSpPr>
        <p:sp>
          <p:nvSpPr>
            <p:cNvPr id="97" name="Oval 96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98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6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0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ure_11_06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1"/>
          <a:stretch/>
        </p:blipFill>
        <p:spPr>
          <a:xfrm>
            <a:off x="298704" y="1100328"/>
            <a:ext cx="8546592" cy="449052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72988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11.6a </a:t>
            </a:r>
            <a:r>
              <a:rPr lang="en-US" sz="900" b="1" dirty="0">
                <a:latin typeface="Arial" charset="0"/>
              </a:rPr>
              <a:t>Operation of the heart valves.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99074" y="1168401"/>
            <a:ext cx="3243446" cy="25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3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Operation of the AV valves</a:t>
            </a:r>
            <a:endParaRPr lang="en-US" sz="153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493465" y="1685167"/>
            <a:ext cx="2300535" cy="95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Blood returning to the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atria puts pressure against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valves; the AV valves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are forced open.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125" y="1676450"/>
            <a:ext cx="251878" cy="250370"/>
            <a:chOff x="492125" y="1676450"/>
            <a:chExt cx="251878" cy="250370"/>
          </a:xfrm>
        </p:grpSpPr>
        <p:sp>
          <p:nvSpPr>
            <p:cNvPr id="68" name="Oval 67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" name="Freeform 3"/>
          <p:cNvSpPr/>
          <p:nvPr/>
        </p:nvSpPr>
        <p:spPr>
          <a:xfrm>
            <a:off x="2716812" y="1813629"/>
            <a:ext cx="1069975" cy="517525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793750"/>
              <a:gd name="connsiteY0" fmla="*/ 0 h 374650"/>
              <a:gd name="connsiteX1" fmla="*/ 117475 w 793750"/>
              <a:gd name="connsiteY1" fmla="*/ 0 h 374650"/>
              <a:gd name="connsiteX2" fmla="*/ 793750 w 793750"/>
              <a:gd name="connsiteY2" fmla="*/ 374650 h 374650"/>
              <a:gd name="connsiteX0" fmla="*/ 0 w 1069975"/>
              <a:gd name="connsiteY0" fmla="*/ 0 h 517525"/>
              <a:gd name="connsiteX1" fmla="*/ 117475 w 1069975"/>
              <a:gd name="connsiteY1" fmla="*/ 0 h 517525"/>
              <a:gd name="connsiteX2" fmla="*/ 1069975 w 1069975"/>
              <a:gd name="connsiteY2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975" h="517525">
                <a:moveTo>
                  <a:pt x="0" y="0"/>
                </a:moveTo>
                <a:lnTo>
                  <a:pt x="117475" y="0"/>
                </a:lnTo>
                <a:lnTo>
                  <a:pt x="1069975" y="5175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53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01489" y="2910632"/>
            <a:ext cx="2092385" cy="64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As the ventricles fill,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 flaps hang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limply into ventricles.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501489" y="3674336"/>
            <a:ext cx="1912023" cy="68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Atria contract,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forcing additional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blood into ventricles.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1407761" y="4599549"/>
            <a:ext cx="1875377" cy="8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valves open;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atrial pressure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greater than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ventricular pressure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815152" y="4600054"/>
            <a:ext cx="882650" cy="139700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796925"/>
              <a:gd name="connsiteY0" fmla="*/ 0 h 377825"/>
              <a:gd name="connsiteX1" fmla="*/ 120650 w 796925"/>
              <a:gd name="connsiteY1" fmla="*/ 3175 h 377825"/>
              <a:gd name="connsiteX2" fmla="*/ 796925 w 796925"/>
              <a:gd name="connsiteY2" fmla="*/ 377825 h 377825"/>
              <a:gd name="connsiteX0" fmla="*/ 0 w 615950"/>
              <a:gd name="connsiteY0" fmla="*/ 88900 h 92075"/>
              <a:gd name="connsiteX1" fmla="*/ 120650 w 615950"/>
              <a:gd name="connsiteY1" fmla="*/ 92075 h 92075"/>
              <a:gd name="connsiteX2" fmla="*/ 615950 w 615950"/>
              <a:gd name="connsiteY2" fmla="*/ 0 h 92075"/>
              <a:gd name="connsiteX0" fmla="*/ 0 w 644525"/>
              <a:gd name="connsiteY0" fmla="*/ 88900 h 92075"/>
              <a:gd name="connsiteX1" fmla="*/ 149225 w 644525"/>
              <a:gd name="connsiteY1" fmla="*/ 92075 h 92075"/>
              <a:gd name="connsiteX2" fmla="*/ 644525 w 644525"/>
              <a:gd name="connsiteY2" fmla="*/ 0 h 92075"/>
              <a:gd name="connsiteX0" fmla="*/ 0 w 882650"/>
              <a:gd name="connsiteY0" fmla="*/ 136525 h 139700"/>
              <a:gd name="connsiteX1" fmla="*/ 149225 w 882650"/>
              <a:gd name="connsiteY1" fmla="*/ 139700 h 139700"/>
              <a:gd name="connsiteX2" fmla="*/ 882650 w 8826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139700">
                <a:moveTo>
                  <a:pt x="0" y="136525"/>
                </a:moveTo>
                <a:lnTo>
                  <a:pt x="149225" y="139700"/>
                </a:lnTo>
                <a:lnTo>
                  <a:pt x="88265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25850" y="3419475"/>
            <a:ext cx="102417" cy="4038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731442" y="3352800"/>
            <a:ext cx="230958" cy="4705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463876" y="3781551"/>
            <a:ext cx="866823" cy="20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Ventricles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866935" y="1725388"/>
            <a:ext cx="1987890" cy="6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Ventricles contract,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forcing blood against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 flaps.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4882811" y="2544232"/>
            <a:ext cx="1705314" cy="22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AV valves close.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4870110" y="2963761"/>
            <a:ext cx="1972015" cy="89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Chordae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tendineae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tighten, preventing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valve flaps from</a:t>
            </a:r>
          </a:p>
          <a:p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everting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into atria.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7043079" y="4394844"/>
            <a:ext cx="850900" cy="349250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796925"/>
              <a:gd name="connsiteY0" fmla="*/ 0 h 377825"/>
              <a:gd name="connsiteX1" fmla="*/ 120650 w 796925"/>
              <a:gd name="connsiteY1" fmla="*/ 3175 h 377825"/>
              <a:gd name="connsiteX2" fmla="*/ 796925 w 796925"/>
              <a:gd name="connsiteY2" fmla="*/ 377825 h 377825"/>
              <a:gd name="connsiteX0" fmla="*/ 0 w 615950"/>
              <a:gd name="connsiteY0" fmla="*/ 88900 h 92075"/>
              <a:gd name="connsiteX1" fmla="*/ 120650 w 615950"/>
              <a:gd name="connsiteY1" fmla="*/ 92075 h 92075"/>
              <a:gd name="connsiteX2" fmla="*/ 615950 w 615950"/>
              <a:gd name="connsiteY2" fmla="*/ 0 h 92075"/>
              <a:gd name="connsiteX0" fmla="*/ 0 w 577850"/>
              <a:gd name="connsiteY0" fmla="*/ 92075 h 92075"/>
              <a:gd name="connsiteX1" fmla="*/ 82550 w 577850"/>
              <a:gd name="connsiteY1" fmla="*/ 92075 h 92075"/>
              <a:gd name="connsiteX2" fmla="*/ 577850 w 577850"/>
              <a:gd name="connsiteY2" fmla="*/ 0 h 92075"/>
              <a:gd name="connsiteX0" fmla="*/ 0 w 615950"/>
              <a:gd name="connsiteY0" fmla="*/ 247650 h 247650"/>
              <a:gd name="connsiteX1" fmla="*/ 82550 w 615950"/>
              <a:gd name="connsiteY1" fmla="*/ 247650 h 247650"/>
              <a:gd name="connsiteX2" fmla="*/ 615950 w 615950"/>
              <a:gd name="connsiteY2" fmla="*/ 0 h 247650"/>
              <a:gd name="connsiteX0" fmla="*/ 0 w 647700"/>
              <a:gd name="connsiteY0" fmla="*/ 247650 h 247650"/>
              <a:gd name="connsiteX1" fmla="*/ 114300 w 647700"/>
              <a:gd name="connsiteY1" fmla="*/ 247650 h 247650"/>
              <a:gd name="connsiteX2" fmla="*/ 647700 w 647700"/>
              <a:gd name="connsiteY2" fmla="*/ 0 h 247650"/>
              <a:gd name="connsiteX0" fmla="*/ 0 w 850900"/>
              <a:gd name="connsiteY0" fmla="*/ 349250 h 349250"/>
              <a:gd name="connsiteX1" fmla="*/ 114300 w 850900"/>
              <a:gd name="connsiteY1" fmla="*/ 349250 h 349250"/>
              <a:gd name="connsiteX2" fmla="*/ 850900 w 850900"/>
              <a:gd name="connsiteY2" fmla="*/ 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349250">
                <a:moveTo>
                  <a:pt x="0" y="349250"/>
                </a:moveTo>
                <a:lnTo>
                  <a:pt x="114300" y="349250"/>
                </a:lnTo>
                <a:lnTo>
                  <a:pt x="85090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5512127" y="4618280"/>
            <a:ext cx="1806247" cy="87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AV valves closed;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atrial pressure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less than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ventricular pressure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8475" y="2898825"/>
            <a:ext cx="251878" cy="250370"/>
            <a:chOff x="498475" y="2898825"/>
            <a:chExt cx="251878" cy="250370"/>
          </a:xfrm>
        </p:grpSpPr>
        <p:sp>
          <p:nvSpPr>
            <p:cNvPr id="61" name="Oval 60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8475" y="3664000"/>
            <a:ext cx="251878" cy="250370"/>
            <a:chOff x="498475" y="2898825"/>
            <a:chExt cx="251878" cy="250370"/>
          </a:xfrm>
        </p:grpSpPr>
        <p:sp>
          <p:nvSpPr>
            <p:cNvPr id="67" name="Oval 66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72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 bwMode="auto">
          <a:xfrm>
            <a:off x="6807200" y="3087981"/>
            <a:ext cx="1279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>
            <a:off x="6961782" y="3087981"/>
            <a:ext cx="664568" cy="2584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>
            <a:off x="4884119" y="1716706"/>
            <a:ext cx="251878" cy="250370"/>
            <a:chOff x="498475" y="2898825"/>
            <a:chExt cx="251878" cy="250370"/>
          </a:xfrm>
        </p:grpSpPr>
        <p:sp>
          <p:nvSpPr>
            <p:cNvPr id="84" name="Oval 83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86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4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884119" y="2548556"/>
            <a:ext cx="251878" cy="250370"/>
            <a:chOff x="498475" y="2898825"/>
            <a:chExt cx="251878" cy="250370"/>
          </a:xfrm>
        </p:grpSpPr>
        <p:sp>
          <p:nvSpPr>
            <p:cNvPr id="97" name="Oval 96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98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5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884119" y="2951781"/>
            <a:ext cx="251878" cy="250370"/>
            <a:chOff x="498475" y="2898825"/>
            <a:chExt cx="251878" cy="250370"/>
          </a:xfrm>
        </p:grpSpPr>
        <p:sp>
          <p:nvSpPr>
            <p:cNvPr id="100" name="Oval 99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02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6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7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3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82624"/>
            <a:ext cx="8546592" cy="44927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54952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11.6b </a:t>
            </a:r>
            <a:r>
              <a:rPr lang="en-US" sz="900" b="1" dirty="0">
                <a:latin typeface="Arial" charset="0"/>
              </a:rPr>
              <a:t>Operation of the heart valves.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19286" y="1248974"/>
            <a:ext cx="4087470" cy="22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3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Operation of the semilunar valves</a:t>
            </a:r>
            <a:endParaRPr lang="en-US" sz="153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503088" y="2116504"/>
            <a:ext cx="2205187" cy="132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As ventricles contract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intraventricular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pressure rises, blood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is pushed up against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semilunar valves,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forcing them open.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904252" y="1694735"/>
            <a:ext cx="609600" cy="574675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857250"/>
              <a:gd name="connsiteY0" fmla="*/ 0 h 374650"/>
              <a:gd name="connsiteX1" fmla="*/ 180975 w 857250"/>
              <a:gd name="connsiteY1" fmla="*/ 0 h 374650"/>
              <a:gd name="connsiteX2" fmla="*/ 857250 w 857250"/>
              <a:gd name="connsiteY2" fmla="*/ 374650 h 374650"/>
              <a:gd name="connsiteX0" fmla="*/ 0 w 428625"/>
              <a:gd name="connsiteY0" fmla="*/ 0 h 406400"/>
              <a:gd name="connsiteX1" fmla="*/ 180975 w 428625"/>
              <a:gd name="connsiteY1" fmla="*/ 0 h 406400"/>
              <a:gd name="connsiteX2" fmla="*/ 428625 w 428625"/>
              <a:gd name="connsiteY2" fmla="*/ 406400 h 406400"/>
              <a:gd name="connsiteX0" fmla="*/ 0 w 428625"/>
              <a:gd name="connsiteY0" fmla="*/ 0 h 406400"/>
              <a:gd name="connsiteX1" fmla="*/ 196850 w 428625"/>
              <a:gd name="connsiteY1" fmla="*/ 0 h 406400"/>
              <a:gd name="connsiteX2" fmla="*/ 428625 w 428625"/>
              <a:gd name="connsiteY2" fmla="*/ 406400 h 406400"/>
              <a:gd name="connsiteX0" fmla="*/ 0 w 520700"/>
              <a:gd name="connsiteY0" fmla="*/ 0 h 409575"/>
              <a:gd name="connsiteX1" fmla="*/ 288925 w 520700"/>
              <a:gd name="connsiteY1" fmla="*/ 3175 h 409575"/>
              <a:gd name="connsiteX2" fmla="*/ 520700 w 520700"/>
              <a:gd name="connsiteY2" fmla="*/ 409575 h 409575"/>
              <a:gd name="connsiteX0" fmla="*/ 0 w 514350"/>
              <a:gd name="connsiteY0" fmla="*/ 0 h 409575"/>
              <a:gd name="connsiteX1" fmla="*/ 282575 w 514350"/>
              <a:gd name="connsiteY1" fmla="*/ 3175 h 409575"/>
              <a:gd name="connsiteX2" fmla="*/ 514350 w 514350"/>
              <a:gd name="connsiteY2" fmla="*/ 409575 h 409575"/>
              <a:gd name="connsiteX0" fmla="*/ 0 w 606425"/>
              <a:gd name="connsiteY0" fmla="*/ 0 h 577850"/>
              <a:gd name="connsiteX1" fmla="*/ 282575 w 606425"/>
              <a:gd name="connsiteY1" fmla="*/ 3175 h 577850"/>
              <a:gd name="connsiteX2" fmla="*/ 606425 w 606425"/>
              <a:gd name="connsiteY2" fmla="*/ 577850 h 577850"/>
              <a:gd name="connsiteX0" fmla="*/ 0 w 609600"/>
              <a:gd name="connsiteY0" fmla="*/ 0 h 574675"/>
              <a:gd name="connsiteX1" fmla="*/ 285750 w 609600"/>
              <a:gd name="connsiteY1" fmla="*/ 0 h 574675"/>
              <a:gd name="connsiteX2" fmla="*/ 609600 w 609600"/>
              <a:gd name="connsiteY2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574675">
                <a:moveTo>
                  <a:pt x="0" y="0"/>
                </a:moveTo>
                <a:lnTo>
                  <a:pt x="285750" y="0"/>
                </a:lnTo>
                <a:lnTo>
                  <a:pt x="609600" y="5746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931838" y="1579519"/>
            <a:ext cx="979637" cy="46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Pulmonary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trunk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3009027" y="4596684"/>
            <a:ext cx="511175" cy="136525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857250"/>
              <a:gd name="connsiteY0" fmla="*/ 0 h 374650"/>
              <a:gd name="connsiteX1" fmla="*/ 180975 w 857250"/>
              <a:gd name="connsiteY1" fmla="*/ 0 h 374650"/>
              <a:gd name="connsiteX2" fmla="*/ 857250 w 857250"/>
              <a:gd name="connsiteY2" fmla="*/ 374650 h 374650"/>
              <a:gd name="connsiteX0" fmla="*/ 0 w 428625"/>
              <a:gd name="connsiteY0" fmla="*/ 0 h 406400"/>
              <a:gd name="connsiteX1" fmla="*/ 180975 w 428625"/>
              <a:gd name="connsiteY1" fmla="*/ 0 h 406400"/>
              <a:gd name="connsiteX2" fmla="*/ 428625 w 428625"/>
              <a:gd name="connsiteY2" fmla="*/ 406400 h 406400"/>
              <a:gd name="connsiteX0" fmla="*/ 0 w 428625"/>
              <a:gd name="connsiteY0" fmla="*/ 0 h 406400"/>
              <a:gd name="connsiteX1" fmla="*/ 196850 w 428625"/>
              <a:gd name="connsiteY1" fmla="*/ 0 h 406400"/>
              <a:gd name="connsiteX2" fmla="*/ 428625 w 428625"/>
              <a:gd name="connsiteY2" fmla="*/ 406400 h 406400"/>
              <a:gd name="connsiteX0" fmla="*/ 0 w 498475"/>
              <a:gd name="connsiteY0" fmla="*/ 0 h 406400"/>
              <a:gd name="connsiteX1" fmla="*/ 266700 w 498475"/>
              <a:gd name="connsiteY1" fmla="*/ 0 h 406400"/>
              <a:gd name="connsiteX2" fmla="*/ 498475 w 498475"/>
              <a:gd name="connsiteY2" fmla="*/ 406400 h 406400"/>
              <a:gd name="connsiteX0" fmla="*/ 0 w 368300"/>
              <a:gd name="connsiteY0" fmla="*/ 104775 h 104775"/>
              <a:gd name="connsiteX1" fmla="*/ 266700 w 368300"/>
              <a:gd name="connsiteY1" fmla="*/ 104775 h 104775"/>
              <a:gd name="connsiteX2" fmla="*/ 368300 w 368300"/>
              <a:gd name="connsiteY2" fmla="*/ 0 h 104775"/>
              <a:gd name="connsiteX0" fmla="*/ 0 w 469900"/>
              <a:gd name="connsiteY0" fmla="*/ 104775 h 104775"/>
              <a:gd name="connsiteX1" fmla="*/ 368300 w 469900"/>
              <a:gd name="connsiteY1" fmla="*/ 104775 h 104775"/>
              <a:gd name="connsiteX2" fmla="*/ 469900 w 469900"/>
              <a:gd name="connsiteY2" fmla="*/ 0 h 104775"/>
              <a:gd name="connsiteX0" fmla="*/ 0 w 511175"/>
              <a:gd name="connsiteY0" fmla="*/ 136525 h 136525"/>
              <a:gd name="connsiteX1" fmla="*/ 368300 w 511175"/>
              <a:gd name="connsiteY1" fmla="*/ 136525 h 136525"/>
              <a:gd name="connsiteX2" fmla="*/ 511175 w 511175"/>
              <a:gd name="connsiteY2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175" h="136525">
                <a:moveTo>
                  <a:pt x="0" y="136525"/>
                </a:moveTo>
                <a:lnTo>
                  <a:pt x="368300" y="136525"/>
                </a:lnTo>
                <a:lnTo>
                  <a:pt x="51117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1039663" y="4617994"/>
            <a:ext cx="1951187" cy="23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Semilunar valves open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4" name="Freeform 93"/>
          <p:cNvSpPr/>
          <p:nvPr/>
        </p:nvSpPr>
        <p:spPr>
          <a:xfrm flipH="1">
            <a:off x="3710703" y="1797050"/>
            <a:ext cx="265876" cy="231059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857250"/>
              <a:gd name="connsiteY0" fmla="*/ 0 h 374650"/>
              <a:gd name="connsiteX1" fmla="*/ 180975 w 857250"/>
              <a:gd name="connsiteY1" fmla="*/ 0 h 374650"/>
              <a:gd name="connsiteX2" fmla="*/ 857250 w 857250"/>
              <a:gd name="connsiteY2" fmla="*/ 374650 h 374650"/>
              <a:gd name="connsiteX0" fmla="*/ 0 w 428625"/>
              <a:gd name="connsiteY0" fmla="*/ 0 h 406400"/>
              <a:gd name="connsiteX1" fmla="*/ 180975 w 428625"/>
              <a:gd name="connsiteY1" fmla="*/ 0 h 406400"/>
              <a:gd name="connsiteX2" fmla="*/ 428625 w 428625"/>
              <a:gd name="connsiteY2" fmla="*/ 406400 h 406400"/>
              <a:gd name="connsiteX0" fmla="*/ 0 w 428625"/>
              <a:gd name="connsiteY0" fmla="*/ 0 h 406400"/>
              <a:gd name="connsiteX1" fmla="*/ 196850 w 428625"/>
              <a:gd name="connsiteY1" fmla="*/ 0 h 406400"/>
              <a:gd name="connsiteX2" fmla="*/ 428625 w 428625"/>
              <a:gd name="connsiteY2" fmla="*/ 406400 h 406400"/>
              <a:gd name="connsiteX0" fmla="*/ 0 w 298450"/>
              <a:gd name="connsiteY0" fmla="*/ 3175 h 406400"/>
              <a:gd name="connsiteX1" fmla="*/ 66675 w 298450"/>
              <a:gd name="connsiteY1" fmla="*/ 0 h 406400"/>
              <a:gd name="connsiteX2" fmla="*/ 298450 w 298450"/>
              <a:gd name="connsiteY2" fmla="*/ 406400 h 406400"/>
              <a:gd name="connsiteX0" fmla="*/ 0 w 193675"/>
              <a:gd name="connsiteY0" fmla="*/ 3175 h 161925"/>
              <a:gd name="connsiteX1" fmla="*/ 66675 w 193675"/>
              <a:gd name="connsiteY1" fmla="*/ 0 h 161925"/>
              <a:gd name="connsiteX2" fmla="*/ 193675 w 193675"/>
              <a:gd name="connsiteY2" fmla="*/ 161925 h 161925"/>
              <a:gd name="connsiteX0" fmla="*/ 0 w 244475"/>
              <a:gd name="connsiteY0" fmla="*/ 3175 h 231775"/>
              <a:gd name="connsiteX1" fmla="*/ 66675 w 244475"/>
              <a:gd name="connsiteY1" fmla="*/ 0 h 231775"/>
              <a:gd name="connsiteX2" fmla="*/ 244475 w 244475"/>
              <a:gd name="connsiteY2" fmla="*/ 231775 h 231775"/>
              <a:gd name="connsiteX0" fmla="*/ 0 w 266700"/>
              <a:gd name="connsiteY0" fmla="*/ 3175 h 231775"/>
              <a:gd name="connsiteX1" fmla="*/ 88900 w 266700"/>
              <a:gd name="connsiteY1" fmla="*/ 0 h 231775"/>
              <a:gd name="connsiteX2" fmla="*/ 266700 w 266700"/>
              <a:gd name="connsiteY2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231775">
                <a:moveTo>
                  <a:pt x="0" y="3175"/>
                </a:moveTo>
                <a:lnTo>
                  <a:pt x="88900" y="0"/>
                </a:lnTo>
                <a:lnTo>
                  <a:pt x="266700" y="2317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3995588" y="1687469"/>
            <a:ext cx="512912" cy="2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88950" y="2105075"/>
            <a:ext cx="251878" cy="250370"/>
            <a:chOff x="492125" y="1676450"/>
            <a:chExt cx="251878" cy="250370"/>
          </a:xfrm>
        </p:grpSpPr>
        <p:sp>
          <p:nvSpPr>
            <p:cNvPr id="58" name="Oval 57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2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_11_06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2"/>
          <a:stretch/>
        </p:blipFill>
        <p:spPr>
          <a:xfrm>
            <a:off x="298704" y="1182624"/>
            <a:ext cx="8546592" cy="4325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54952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11.6b </a:t>
            </a:r>
            <a:r>
              <a:rPr lang="en-US" sz="900" b="1" dirty="0">
                <a:latin typeface="Arial" charset="0"/>
              </a:rPr>
              <a:t>Operation of the heart valves.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19286" y="1248974"/>
            <a:ext cx="4087470" cy="22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3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Operation of the semilunar valves</a:t>
            </a:r>
            <a:endParaRPr lang="en-US" sz="153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503088" y="2116504"/>
            <a:ext cx="2205187" cy="132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As ventricles contract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intraventricular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pressure rises, blood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is pushed up against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semilunar valves,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forcing them open.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904252" y="1694735"/>
            <a:ext cx="609600" cy="574675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857250"/>
              <a:gd name="connsiteY0" fmla="*/ 0 h 374650"/>
              <a:gd name="connsiteX1" fmla="*/ 180975 w 857250"/>
              <a:gd name="connsiteY1" fmla="*/ 0 h 374650"/>
              <a:gd name="connsiteX2" fmla="*/ 857250 w 857250"/>
              <a:gd name="connsiteY2" fmla="*/ 374650 h 374650"/>
              <a:gd name="connsiteX0" fmla="*/ 0 w 428625"/>
              <a:gd name="connsiteY0" fmla="*/ 0 h 406400"/>
              <a:gd name="connsiteX1" fmla="*/ 180975 w 428625"/>
              <a:gd name="connsiteY1" fmla="*/ 0 h 406400"/>
              <a:gd name="connsiteX2" fmla="*/ 428625 w 428625"/>
              <a:gd name="connsiteY2" fmla="*/ 406400 h 406400"/>
              <a:gd name="connsiteX0" fmla="*/ 0 w 428625"/>
              <a:gd name="connsiteY0" fmla="*/ 0 h 406400"/>
              <a:gd name="connsiteX1" fmla="*/ 196850 w 428625"/>
              <a:gd name="connsiteY1" fmla="*/ 0 h 406400"/>
              <a:gd name="connsiteX2" fmla="*/ 428625 w 428625"/>
              <a:gd name="connsiteY2" fmla="*/ 406400 h 406400"/>
              <a:gd name="connsiteX0" fmla="*/ 0 w 520700"/>
              <a:gd name="connsiteY0" fmla="*/ 0 h 409575"/>
              <a:gd name="connsiteX1" fmla="*/ 288925 w 520700"/>
              <a:gd name="connsiteY1" fmla="*/ 3175 h 409575"/>
              <a:gd name="connsiteX2" fmla="*/ 520700 w 520700"/>
              <a:gd name="connsiteY2" fmla="*/ 409575 h 409575"/>
              <a:gd name="connsiteX0" fmla="*/ 0 w 514350"/>
              <a:gd name="connsiteY0" fmla="*/ 0 h 409575"/>
              <a:gd name="connsiteX1" fmla="*/ 282575 w 514350"/>
              <a:gd name="connsiteY1" fmla="*/ 3175 h 409575"/>
              <a:gd name="connsiteX2" fmla="*/ 514350 w 514350"/>
              <a:gd name="connsiteY2" fmla="*/ 409575 h 409575"/>
              <a:gd name="connsiteX0" fmla="*/ 0 w 606425"/>
              <a:gd name="connsiteY0" fmla="*/ 0 h 577850"/>
              <a:gd name="connsiteX1" fmla="*/ 282575 w 606425"/>
              <a:gd name="connsiteY1" fmla="*/ 3175 h 577850"/>
              <a:gd name="connsiteX2" fmla="*/ 606425 w 606425"/>
              <a:gd name="connsiteY2" fmla="*/ 577850 h 577850"/>
              <a:gd name="connsiteX0" fmla="*/ 0 w 609600"/>
              <a:gd name="connsiteY0" fmla="*/ 0 h 574675"/>
              <a:gd name="connsiteX1" fmla="*/ 285750 w 609600"/>
              <a:gd name="connsiteY1" fmla="*/ 0 h 574675"/>
              <a:gd name="connsiteX2" fmla="*/ 609600 w 609600"/>
              <a:gd name="connsiteY2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574675">
                <a:moveTo>
                  <a:pt x="0" y="0"/>
                </a:moveTo>
                <a:lnTo>
                  <a:pt x="285750" y="0"/>
                </a:lnTo>
                <a:lnTo>
                  <a:pt x="609600" y="5746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4886991" y="2127143"/>
            <a:ext cx="1964659" cy="173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As ventricles relax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intraventricular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pressure falls, blood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flows back from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arteries, filling the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leaflets of semilunar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valves and forcing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them to close.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931838" y="1579519"/>
            <a:ext cx="979637" cy="46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Pulmonary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trunk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3009027" y="4596684"/>
            <a:ext cx="511175" cy="136525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857250"/>
              <a:gd name="connsiteY0" fmla="*/ 0 h 374650"/>
              <a:gd name="connsiteX1" fmla="*/ 180975 w 857250"/>
              <a:gd name="connsiteY1" fmla="*/ 0 h 374650"/>
              <a:gd name="connsiteX2" fmla="*/ 857250 w 857250"/>
              <a:gd name="connsiteY2" fmla="*/ 374650 h 374650"/>
              <a:gd name="connsiteX0" fmla="*/ 0 w 428625"/>
              <a:gd name="connsiteY0" fmla="*/ 0 h 406400"/>
              <a:gd name="connsiteX1" fmla="*/ 180975 w 428625"/>
              <a:gd name="connsiteY1" fmla="*/ 0 h 406400"/>
              <a:gd name="connsiteX2" fmla="*/ 428625 w 428625"/>
              <a:gd name="connsiteY2" fmla="*/ 406400 h 406400"/>
              <a:gd name="connsiteX0" fmla="*/ 0 w 428625"/>
              <a:gd name="connsiteY0" fmla="*/ 0 h 406400"/>
              <a:gd name="connsiteX1" fmla="*/ 196850 w 428625"/>
              <a:gd name="connsiteY1" fmla="*/ 0 h 406400"/>
              <a:gd name="connsiteX2" fmla="*/ 428625 w 428625"/>
              <a:gd name="connsiteY2" fmla="*/ 406400 h 406400"/>
              <a:gd name="connsiteX0" fmla="*/ 0 w 498475"/>
              <a:gd name="connsiteY0" fmla="*/ 0 h 406400"/>
              <a:gd name="connsiteX1" fmla="*/ 266700 w 498475"/>
              <a:gd name="connsiteY1" fmla="*/ 0 h 406400"/>
              <a:gd name="connsiteX2" fmla="*/ 498475 w 498475"/>
              <a:gd name="connsiteY2" fmla="*/ 406400 h 406400"/>
              <a:gd name="connsiteX0" fmla="*/ 0 w 368300"/>
              <a:gd name="connsiteY0" fmla="*/ 104775 h 104775"/>
              <a:gd name="connsiteX1" fmla="*/ 266700 w 368300"/>
              <a:gd name="connsiteY1" fmla="*/ 104775 h 104775"/>
              <a:gd name="connsiteX2" fmla="*/ 368300 w 368300"/>
              <a:gd name="connsiteY2" fmla="*/ 0 h 104775"/>
              <a:gd name="connsiteX0" fmla="*/ 0 w 469900"/>
              <a:gd name="connsiteY0" fmla="*/ 104775 h 104775"/>
              <a:gd name="connsiteX1" fmla="*/ 368300 w 469900"/>
              <a:gd name="connsiteY1" fmla="*/ 104775 h 104775"/>
              <a:gd name="connsiteX2" fmla="*/ 469900 w 469900"/>
              <a:gd name="connsiteY2" fmla="*/ 0 h 104775"/>
              <a:gd name="connsiteX0" fmla="*/ 0 w 511175"/>
              <a:gd name="connsiteY0" fmla="*/ 136525 h 136525"/>
              <a:gd name="connsiteX1" fmla="*/ 368300 w 511175"/>
              <a:gd name="connsiteY1" fmla="*/ 136525 h 136525"/>
              <a:gd name="connsiteX2" fmla="*/ 511175 w 511175"/>
              <a:gd name="connsiteY2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175" h="136525">
                <a:moveTo>
                  <a:pt x="0" y="136525"/>
                </a:moveTo>
                <a:lnTo>
                  <a:pt x="368300" y="136525"/>
                </a:lnTo>
                <a:lnTo>
                  <a:pt x="51117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1039663" y="4617994"/>
            <a:ext cx="1951187" cy="23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Semilunar valves open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>
            <a:off x="5224313" y="4614820"/>
            <a:ext cx="2122637" cy="23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Semilunar valves closed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7327028" y="4726450"/>
            <a:ext cx="4961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Freeform 93"/>
          <p:cNvSpPr/>
          <p:nvPr/>
        </p:nvSpPr>
        <p:spPr>
          <a:xfrm flipH="1">
            <a:off x="3710703" y="1797050"/>
            <a:ext cx="265876" cy="231059"/>
          </a:xfrm>
          <a:custGeom>
            <a:avLst/>
            <a:gdLst>
              <a:gd name="connsiteX0" fmla="*/ 0 w 777875"/>
              <a:gd name="connsiteY0" fmla="*/ 6350 h 381000"/>
              <a:gd name="connsiteX1" fmla="*/ 117475 w 777875"/>
              <a:gd name="connsiteY1" fmla="*/ 0 h 381000"/>
              <a:gd name="connsiteX2" fmla="*/ 777875 w 777875"/>
              <a:gd name="connsiteY2" fmla="*/ 381000 h 381000"/>
              <a:gd name="connsiteX0" fmla="*/ 0 w 777875"/>
              <a:gd name="connsiteY0" fmla="*/ 0 h 374650"/>
              <a:gd name="connsiteX1" fmla="*/ 101600 w 777875"/>
              <a:gd name="connsiteY1" fmla="*/ 0 h 374650"/>
              <a:gd name="connsiteX2" fmla="*/ 777875 w 777875"/>
              <a:gd name="connsiteY2" fmla="*/ 374650 h 374650"/>
              <a:gd name="connsiteX0" fmla="*/ 0 w 857250"/>
              <a:gd name="connsiteY0" fmla="*/ 0 h 374650"/>
              <a:gd name="connsiteX1" fmla="*/ 180975 w 857250"/>
              <a:gd name="connsiteY1" fmla="*/ 0 h 374650"/>
              <a:gd name="connsiteX2" fmla="*/ 857250 w 857250"/>
              <a:gd name="connsiteY2" fmla="*/ 374650 h 374650"/>
              <a:gd name="connsiteX0" fmla="*/ 0 w 428625"/>
              <a:gd name="connsiteY0" fmla="*/ 0 h 406400"/>
              <a:gd name="connsiteX1" fmla="*/ 180975 w 428625"/>
              <a:gd name="connsiteY1" fmla="*/ 0 h 406400"/>
              <a:gd name="connsiteX2" fmla="*/ 428625 w 428625"/>
              <a:gd name="connsiteY2" fmla="*/ 406400 h 406400"/>
              <a:gd name="connsiteX0" fmla="*/ 0 w 428625"/>
              <a:gd name="connsiteY0" fmla="*/ 0 h 406400"/>
              <a:gd name="connsiteX1" fmla="*/ 196850 w 428625"/>
              <a:gd name="connsiteY1" fmla="*/ 0 h 406400"/>
              <a:gd name="connsiteX2" fmla="*/ 428625 w 428625"/>
              <a:gd name="connsiteY2" fmla="*/ 406400 h 406400"/>
              <a:gd name="connsiteX0" fmla="*/ 0 w 298450"/>
              <a:gd name="connsiteY0" fmla="*/ 3175 h 406400"/>
              <a:gd name="connsiteX1" fmla="*/ 66675 w 298450"/>
              <a:gd name="connsiteY1" fmla="*/ 0 h 406400"/>
              <a:gd name="connsiteX2" fmla="*/ 298450 w 298450"/>
              <a:gd name="connsiteY2" fmla="*/ 406400 h 406400"/>
              <a:gd name="connsiteX0" fmla="*/ 0 w 193675"/>
              <a:gd name="connsiteY0" fmla="*/ 3175 h 161925"/>
              <a:gd name="connsiteX1" fmla="*/ 66675 w 193675"/>
              <a:gd name="connsiteY1" fmla="*/ 0 h 161925"/>
              <a:gd name="connsiteX2" fmla="*/ 193675 w 193675"/>
              <a:gd name="connsiteY2" fmla="*/ 161925 h 161925"/>
              <a:gd name="connsiteX0" fmla="*/ 0 w 244475"/>
              <a:gd name="connsiteY0" fmla="*/ 3175 h 231775"/>
              <a:gd name="connsiteX1" fmla="*/ 66675 w 244475"/>
              <a:gd name="connsiteY1" fmla="*/ 0 h 231775"/>
              <a:gd name="connsiteX2" fmla="*/ 244475 w 244475"/>
              <a:gd name="connsiteY2" fmla="*/ 231775 h 231775"/>
              <a:gd name="connsiteX0" fmla="*/ 0 w 266700"/>
              <a:gd name="connsiteY0" fmla="*/ 3175 h 231775"/>
              <a:gd name="connsiteX1" fmla="*/ 88900 w 266700"/>
              <a:gd name="connsiteY1" fmla="*/ 0 h 231775"/>
              <a:gd name="connsiteX2" fmla="*/ 266700 w 266700"/>
              <a:gd name="connsiteY2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231775">
                <a:moveTo>
                  <a:pt x="0" y="3175"/>
                </a:moveTo>
                <a:lnTo>
                  <a:pt x="88900" y="0"/>
                </a:lnTo>
                <a:lnTo>
                  <a:pt x="266700" y="2317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3995588" y="1687469"/>
            <a:ext cx="512912" cy="2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88950" y="2105075"/>
            <a:ext cx="251878" cy="250370"/>
            <a:chOff x="492125" y="1676450"/>
            <a:chExt cx="251878" cy="250370"/>
          </a:xfrm>
        </p:grpSpPr>
        <p:sp>
          <p:nvSpPr>
            <p:cNvPr id="58" name="Oval 57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879975" y="2105075"/>
            <a:ext cx="251878" cy="250370"/>
            <a:chOff x="498475" y="2898825"/>
            <a:chExt cx="251878" cy="250370"/>
          </a:xfrm>
        </p:grpSpPr>
        <p:sp>
          <p:nvSpPr>
            <p:cNvPr id="61" name="Oval 60"/>
            <p:cNvSpPr/>
            <p:nvPr/>
          </p:nvSpPr>
          <p:spPr bwMode="auto">
            <a:xfrm>
              <a:off x="504605" y="2902456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498475" y="2898825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24909" y="10408"/>
            <a:ext cx="7135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3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4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2454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2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2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2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2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2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28" charset="2"/>
              <a:buChar char="·"/>
            </a:pPr>
            <a:endParaRPr lang="en-US" altLang="en-US" sz="30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Cardiac Circulation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Blood in the heart chambers does not nourish the myocardium</a:t>
            </a:r>
          </a:p>
          <a:p>
            <a:r>
              <a:rPr lang="en-US" altLang="en-US" smtClean="0"/>
              <a:t>The heart has its own nourishing circulatory system consisting of:</a:t>
            </a:r>
          </a:p>
          <a:p>
            <a:pPr lvl="1"/>
            <a:r>
              <a:rPr lang="en-US" altLang="en-US" smtClean="0"/>
              <a:t>Coronary arteries—branch from the aorta to supply the heart muscle with oxygenated blood</a:t>
            </a:r>
          </a:p>
          <a:p>
            <a:pPr lvl="1"/>
            <a:r>
              <a:rPr lang="en-US" altLang="en-US" smtClean="0"/>
              <a:t>Cardiac veins—drain the myocardium of blood</a:t>
            </a:r>
          </a:p>
          <a:p>
            <a:pPr lvl="1"/>
            <a:r>
              <a:rPr lang="en-US" altLang="en-US" smtClean="0"/>
              <a:t>Coronary sinus—a large vein on the posterior of the heart, receives blood from cardiac veins</a:t>
            </a:r>
          </a:p>
          <a:p>
            <a:r>
              <a:rPr lang="en-US" altLang="en-US" smtClean="0"/>
              <a:t>Blood empties into the right atrium via the coronary sinus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Heart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Location</a:t>
            </a:r>
          </a:p>
          <a:p>
            <a:pPr lvl="1"/>
            <a:r>
              <a:rPr lang="en-US" altLang="en-US" smtClean="0"/>
              <a:t>Thorax, between the lungs in the inferior mediastinum</a:t>
            </a:r>
          </a:p>
          <a:p>
            <a:r>
              <a:rPr lang="en-US" altLang="en-US" smtClean="0"/>
              <a:t>Orientation</a:t>
            </a:r>
          </a:p>
          <a:p>
            <a:pPr lvl="1"/>
            <a:r>
              <a:rPr lang="en-US" altLang="en-US" smtClean="0"/>
              <a:t>Pointed apex directed toward left hip</a:t>
            </a:r>
          </a:p>
          <a:p>
            <a:pPr lvl="1"/>
            <a:r>
              <a:rPr lang="en-US" altLang="en-US" smtClean="0"/>
              <a:t>Base points toward right shoulder</a:t>
            </a:r>
          </a:p>
          <a:p>
            <a:r>
              <a:rPr lang="en-US" altLang="en-US" smtClean="0"/>
              <a:t>About the size of a human fist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ure_11_0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6"/>
          <a:stretch/>
        </p:blipFill>
        <p:spPr>
          <a:xfrm>
            <a:off x="298704" y="366339"/>
            <a:ext cx="8546592" cy="60436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11.3a Gross anatomy of the heart.</a:t>
            </a:r>
          </a:p>
        </p:txBody>
      </p:sp>
      <p:sp>
        <p:nvSpPr>
          <p:cNvPr id="30" name="Freeform 29"/>
          <p:cNvSpPr/>
          <p:nvPr/>
        </p:nvSpPr>
        <p:spPr>
          <a:xfrm>
            <a:off x="4649903" y="491425"/>
            <a:ext cx="1739900" cy="1428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42875">
                <a:moveTo>
                  <a:pt x="1739900" y="0"/>
                </a:moveTo>
                <a:lnTo>
                  <a:pt x="514350" y="6350"/>
                </a:lnTo>
                <a:lnTo>
                  <a:pt x="0" y="1428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437014" y="396046"/>
            <a:ext cx="2389486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common carotid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2282283" y="507615"/>
            <a:ext cx="1909234" cy="16615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234" h="166158">
                <a:moveTo>
                  <a:pt x="1909234" y="0"/>
                </a:moveTo>
                <a:lnTo>
                  <a:pt x="911225" y="0"/>
                </a:lnTo>
                <a:lnTo>
                  <a:pt x="0" y="16615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2600" y="405262"/>
            <a:ext cx="1978801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Brachiocephalic trunk</a:t>
            </a:r>
          </a:p>
        </p:txBody>
      </p:sp>
      <p:sp>
        <p:nvSpPr>
          <p:cNvPr id="35" name="Freeform 34"/>
          <p:cNvSpPr/>
          <p:nvPr/>
        </p:nvSpPr>
        <p:spPr>
          <a:xfrm flipH="1">
            <a:off x="2040982" y="829347"/>
            <a:ext cx="1295400" cy="458259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458259">
                <a:moveTo>
                  <a:pt x="1295400" y="0"/>
                </a:moveTo>
                <a:lnTo>
                  <a:pt x="648758" y="1"/>
                </a:lnTo>
                <a:lnTo>
                  <a:pt x="0" y="458259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 flipH="1">
            <a:off x="2383881" y="1206115"/>
            <a:ext cx="474133" cy="4286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952500 w 952500"/>
              <a:gd name="connsiteY0" fmla="*/ 4232 h 458258"/>
              <a:gd name="connsiteX1" fmla="*/ 648758 w 952500"/>
              <a:gd name="connsiteY1" fmla="*/ 0 h 458258"/>
              <a:gd name="connsiteX2" fmla="*/ 0 w 952500"/>
              <a:gd name="connsiteY2" fmla="*/ 458258 h 458258"/>
              <a:gd name="connsiteX0" fmla="*/ 474133 w 474133"/>
              <a:gd name="connsiteY0" fmla="*/ 4232 h 428625"/>
              <a:gd name="connsiteX1" fmla="*/ 170391 w 474133"/>
              <a:gd name="connsiteY1" fmla="*/ 0 h 428625"/>
              <a:gd name="connsiteX2" fmla="*/ 0 w 474133"/>
              <a:gd name="connsiteY2" fmla="*/ 428625 h 428625"/>
              <a:gd name="connsiteX0" fmla="*/ 474133 w 474133"/>
              <a:gd name="connsiteY0" fmla="*/ 4232 h 428625"/>
              <a:gd name="connsiteX1" fmla="*/ 200024 w 474133"/>
              <a:gd name="connsiteY1" fmla="*/ 0 h 428625"/>
              <a:gd name="connsiteX2" fmla="*/ 0 w 474133"/>
              <a:gd name="connsiteY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3" h="428625">
                <a:moveTo>
                  <a:pt x="474133" y="4232"/>
                </a:moveTo>
                <a:lnTo>
                  <a:pt x="200024" y="0"/>
                </a:lnTo>
                <a:lnTo>
                  <a:pt x="0" y="4286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 flipH="1">
            <a:off x="1808147" y="1654848"/>
            <a:ext cx="2099733" cy="360892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952500 w 952500"/>
              <a:gd name="connsiteY0" fmla="*/ 4232 h 458258"/>
              <a:gd name="connsiteX1" fmla="*/ 648758 w 952500"/>
              <a:gd name="connsiteY1" fmla="*/ 0 h 458258"/>
              <a:gd name="connsiteX2" fmla="*/ 0 w 952500"/>
              <a:gd name="connsiteY2" fmla="*/ 458258 h 458258"/>
              <a:gd name="connsiteX0" fmla="*/ 474133 w 474133"/>
              <a:gd name="connsiteY0" fmla="*/ 4232 h 428625"/>
              <a:gd name="connsiteX1" fmla="*/ 170391 w 474133"/>
              <a:gd name="connsiteY1" fmla="*/ 0 h 428625"/>
              <a:gd name="connsiteX2" fmla="*/ 0 w 474133"/>
              <a:gd name="connsiteY2" fmla="*/ 428625 h 428625"/>
              <a:gd name="connsiteX0" fmla="*/ 474133 w 474133"/>
              <a:gd name="connsiteY0" fmla="*/ 4232 h 428625"/>
              <a:gd name="connsiteX1" fmla="*/ 200024 w 474133"/>
              <a:gd name="connsiteY1" fmla="*/ 0 h 428625"/>
              <a:gd name="connsiteX2" fmla="*/ 0 w 474133"/>
              <a:gd name="connsiteY2" fmla="*/ 428625 h 428625"/>
              <a:gd name="connsiteX0" fmla="*/ 2099733 w 2099733"/>
              <a:gd name="connsiteY0" fmla="*/ 4232 h 360892"/>
              <a:gd name="connsiteX1" fmla="*/ 1825624 w 2099733"/>
              <a:gd name="connsiteY1" fmla="*/ 0 h 360892"/>
              <a:gd name="connsiteX2" fmla="*/ 0 w 2099733"/>
              <a:gd name="connsiteY2" fmla="*/ 360892 h 36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9733" h="360892">
                <a:moveTo>
                  <a:pt x="2099733" y="4232"/>
                </a:moveTo>
                <a:lnTo>
                  <a:pt x="1825624" y="0"/>
                </a:lnTo>
                <a:lnTo>
                  <a:pt x="0" y="36089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8" name="Freeform 37"/>
          <p:cNvSpPr/>
          <p:nvPr/>
        </p:nvSpPr>
        <p:spPr>
          <a:xfrm flipH="1">
            <a:off x="1837782" y="2082413"/>
            <a:ext cx="2654300" cy="322792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4300" h="322792">
                <a:moveTo>
                  <a:pt x="2654300" y="0"/>
                </a:moveTo>
                <a:lnTo>
                  <a:pt x="2007658" y="1"/>
                </a:lnTo>
                <a:lnTo>
                  <a:pt x="0" y="32279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11867" y="2514501"/>
            <a:ext cx="68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108200" y="2518735"/>
            <a:ext cx="423333" cy="461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Freeform 42"/>
          <p:cNvSpPr/>
          <p:nvPr/>
        </p:nvSpPr>
        <p:spPr>
          <a:xfrm flipH="1">
            <a:off x="1617648" y="2985171"/>
            <a:ext cx="1375833" cy="278342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  <a:gd name="connsiteX0" fmla="*/ 2899833 w 2899833"/>
              <a:gd name="connsiteY0" fmla="*/ 0 h 327025"/>
              <a:gd name="connsiteX1" fmla="*/ 2007658 w 2899833"/>
              <a:gd name="connsiteY1" fmla="*/ 4234 h 327025"/>
              <a:gd name="connsiteX2" fmla="*/ 0 w 2899833"/>
              <a:gd name="connsiteY2" fmla="*/ 327025 h 327025"/>
              <a:gd name="connsiteX0" fmla="*/ 1375833 w 1375833"/>
              <a:gd name="connsiteY0" fmla="*/ 274108 h 278342"/>
              <a:gd name="connsiteX1" fmla="*/ 483658 w 1375833"/>
              <a:gd name="connsiteY1" fmla="*/ 278342 h 278342"/>
              <a:gd name="connsiteX2" fmla="*/ 0 w 1375833"/>
              <a:gd name="connsiteY2" fmla="*/ 0 h 27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833" h="278342">
                <a:moveTo>
                  <a:pt x="1375833" y="274108"/>
                </a:moveTo>
                <a:lnTo>
                  <a:pt x="483658" y="278342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2222500" y="3665968"/>
            <a:ext cx="9694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2197100" y="4457602"/>
            <a:ext cx="19346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1828800" y="4792036"/>
            <a:ext cx="20489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reeform 49"/>
          <p:cNvSpPr/>
          <p:nvPr/>
        </p:nvSpPr>
        <p:spPr>
          <a:xfrm flipH="1">
            <a:off x="1702316" y="4864771"/>
            <a:ext cx="1769533" cy="341842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  <a:gd name="connsiteX0" fmla="*/ 2899833 w 2899833"/>
              <a:gd name="connsiteY0" fmla="*/ 0 h 327025"/>
              <a:gd name="connsiteX1" fmla="*/ 2007658 w 2899833"/>
              <a:gd name="connsiteY1" fmla="*/ 4234 h 327025"/>
              <a:gd name="connsiteX2" fmla="*/ 0 w 2899833"/>
              <a:gd name="connsiteY2" fmla="*/ 327025 h 327025"/>
              <a:gd name="connsiteX0" fmla="*/ 1375833 w 1375833"/>
              <a:gd name="connsiteY0" fmla="*/ 274108 h 278342"/>
              <a:gd name="connsiteX1" fmla="*/ 483658 w 1375833"/>
              <a:gd name="connsiteY1" fmla="*/ 278342 h 278342"/>
              <a:gd name="connsiteX2" fmla="*/ 0 w 1375833"/>
              <a:gd name="connsiteY2" fmla="*/ 0 h 278342"/>
              <a:gd name="connsiteX0" fmla="*/ 1676399 w 1676399"/>
              <a:gd name="connsiteY0" fmla="*/ 274108 h 278342"/>
              <a:gd name="connsiteX1" fmla="*/ 483658 w 1676399"/>
              <a:gd name="connsiteY1" fmla="*/ 278342 h 278342"/>
              <a:gd name="connsiteX2" fmla="*/ 0 w 1676399"/>
              <a:gd name="connsiteY2" fmla="*/ 0 h 278342"/>
              <a:gd name="connsiteX0" fmla="*/ 1769533 w 1769533"/>
              <a:gd name="connsiteY0" fmla="*/ 337608 h 341842"/>
              <a:gd name="connsiteX1" fmla="*/ 576792 w 1769533"/>
              <a:gd name="connsiteY1" fmla="*/ 341842 h 341842"/>
              <a:gd name="connsiteX2" fmla="*/ 0 w 1769533"/>
              <a:gd name="connsiteY2" fmla="*/ 0 h 34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9533" h="341842">
                <a:moveTo>
                  <a:pt x="1769533" y="337608"/>
                </a:moveTo>
                <a:lnTo>
                  <a:pt x="576792" y="341842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 flipH="1">
            <a:off x="1969017" y="4970603"/>
            <a:ext cx="1562100" cy="617009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  <a:gd name="connsiteX0" fmla="*/ 2899833 w 2899833"/>
              <a:gd name="connsiteY0" fmla="*/ 0 h 327025"/>
              <a:gd name="connsiteX1" fmla="*/ 2007658 w 2899833"/>
              <a:gd name="connsiteY1" fmla="*/ 4234 h 327025"/>
              <a:gd name="connsiteX2" fmla="*/ 0 w 2899833"/>
              <a:gd name="connsiteY2" fmla="*/ 327025 h 327025"/>
              <a:gd name="connsiteX0" fmla="*/ 1375833 w 1375833"/>
              <a:gd name="connsiteY0" fmla="*/ 274108 h 278342"/>
              <a:gd name="connsiteX1" fmla="*/ 483658 w 1375833"/>
              <a:gd name="connsiteY1" fmla="*/ 278342 h 278342"/>
              <a:gd name="connsiteX2" fmla="*/ 0 w 1375833"/>
              <a:gd name="connsiteY2" fmla="*/ 0 h 278342"/>
              <a:gd name="connsiteX0" fmla="*/ 1676399 w 1676399"/>
              <a:gd name="connsiteY0" fmla="*/ 274108 h 278342"/>
              <a:gd name="connsiteX1" fmla="*/ 483658 w 1676399"/>
              <a:gd name="connsiteY1" fmla="*/ 278342 h 278342"/>
              <a:gd name="connsiteX2" fmla="*/ 0 w 1676399"/>
              <a:gd name="connsiteY2" fmla="*/ 0 h 278342"/>
              <a:gd name="connsiteX0" fmla="*/ 1769533 w 1769533"/>
              <a:gd name="connsiteY0" fmla="*/ 337608 h 341842"/>
              <a:gd name="connsiteX1" fmla="*/ 576792 w 1769533"/>
              <a:gd name="connsiteY1" fmla="*/ 341842 h 341842"/>
              <a:gd name="connsiteX2" fmla="*/ 0 w 1769533"/>
              <a:gd name="connsiteY2" fmla="*/ 0 h 341842"/>
              <a:gd name="connsiteX0" fmla="*/ 1651000 w 1651000"/>
              <a:gd name="connsiteY0" fmla="*/ 337608 h 341842"/>
              <a:gd name="connsiteX1" fmla="*/ 576792 w 1651000"/>
              <a:gd name="connsiteY1" fmla="*/ 341842 h 341842"/>
              <a:gd name="connsiteX2" fmla="*/ 0 w 1651000"/>
              <a:gd name="connsiteY2" fmla="*/ 0 h 341842"/>
              <a:gd name="connsiteX0" fmla="*/ 1562100 w 1562100"/>
              <a:gd name="connsiteY0" fmla="*/ 612775 h 617009"/>
              <a:gd name="connsiteX1" fmla="*/ 487892 w 1562100"/>
              <a:gd name="connsiteY1" fmla="*/ 617009 h 617009"/>
              <a:gd name="connsiteX2" fmla="*/ 0 w 1562100"/>
              <a:gd name="connsiteY2" fmla="*/ 0 h 61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617009">
                <a:moveTo>
                  <a:pt x="1562100" y="612775"/>
                </a:moveTo>
                <a:lnTo>
                  <a:pt x="487892" y="617009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 flipH="1">
            <a:off x="1952084" y="5406637"/>
            <a:ext cx="1435100" cy="502709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  <a:gd name="connsiteX0" fmla="*/ 2899833 w 2899833"/>
              <a:gd name="connsiteY0" fmla="*/ 0 h 327025"/>
              <a:gd name="connsiteX1" fmla="*/ 2007658 w 2899833"/>
              <a:gd name="connsiteY1" fmla="*/ 4234 h 327025"/>
              <a:gd name="connsiteX2" fmla="*/ 0 w 2899833"/>
              <a:gd name="connsiteY2" fmla="*/ 327025 h 327025"/>
              <a:gd name="connsiteX0" fmla="*/ 1375833 w 1375833"/>
              <a:gd name="connsiteY0" fmla="*/ 274108 h 278342"/>
              <a:gd name="connsiteX1" fmla="*/ 483658 w 1375833"/>
              <a:gd name="connsiteY1" fmla="*/ 278342 h 278342"/>
              <a:gd name="connsiteX2" fmla="*/ 0 w 1375833"/>
              <a:gd name="connsiteY2" fmla="*/ 0 h 278342"/>
              <a:gd name="connsiteX0" fmla="*/ 1676399 w 1676399"/>
              <a:gd name="connsiteY0" fmla="*/ 274108 h 278342"/>
              <a:gd name="connsiteX1" fmla="*/ 483658 w 1676399"/>
              <a:gd name="connsiteY1" fmla="*/ 278342 h 278342"/>
              <a:gd name="connsiteX2" fmla="*/ 0 w 1676399"/>
              <a:gd name="connsiteY2" fmla="*/ 0 h 278342"/>
              <a:gd name="connsiteX0" fmla="*/ 1769533 w 1769533"/>
              <a:gd name="connsiteY0" fmla="*/ 337608 h 341842"/>
              <a:gd name="connsiteX1" fmla="*/ 576792 w 1769533"/>
              <a:gd name="connsiteY1" fmla="*/ 341842 h 341842"/>
              <a:gd name="connsiteX2" fmla="*/ 0 w 1769533"/>
              <a:gd name="connsiteY2" fmla="*/ 0 h 341842"/>
              <a:gd name="connsiteX0" fmla="*/ 1651000 w 1651000"/>
              <a:gd name="connsiteY0" fmla="*/ 337608 h 341842"/>
              <a:gd name="connsiteX1" fmla="*/ 576792 w 1651000"/>
              <a:gd name="connsiteY1" fmla="*/ 341842 h 341842"/>
              <a:gd name="connsiteX2" fmla="*/ 0 w 1651000"/>
              <a:gd name="connsiteY2" fmla="*/ 0 h 341842"/>
              <a:gd name="connsiteX0" fmla="*/ 1562100 w 1562100"/>
              <a:gd name="connsiteY0" fmla="*/ 612775 h 617009"/>
              <a:gd name="connsiteX1" fmla="*/ 487892 w 1562100"/>
              <a:gd name="connsiteY1" fmla="*/ 617009 h 617009"/>
              <a:gd name="connsiteX2" fmla="*/ 0 w 1562100"/>
              <a:gd name="connsiteY2" fmla="*/ 0 h 617009"/>
              <a:gd name="connsiteX0" fmla="*/ 1612900 w 1612900"/>
              <a:gd name="connsiteY0" fmla="*/ 617008 h 617009"/>
              <a:gd name="connsiteX1" fmla="*/ 487892 w 1612900"/>
              <a:gd name="connsiteY1" fmla="*/ 617009 h 617009"/>
              <a:gd name="connsiteX2" fmla="*/ 0 w 1612900"/>
              <a:gd name="connsiteY2" fmla="*/ 0 h 617009"/>
              <a:gd name="connsiteX0" fmla="*/ 1435100 w 1435100"/>
              <a:gd name="connsiteY0" fmla="*/ 502708 h 502709"/>
              <a:gd name="connsiteX1" fmla="*/ 310092 w 1435100"/>
              <a:gd name="connsiteY1" fmla="*/ 502709 h 502709"/>
              <a:gd name="connsiteX2" fmla="*/ 0 w 1435100"/>
              <a:gd name="connsiteY2" fmla="*/ 0 h 5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502709">
                <a:moveTo>
                  <a:pt x="1435100" y="502708"/>
                </a:moveTo>
                <a:lnTo>
                  <a:pt x="310092" y="502709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32600" y="731230"/>
            <a:ext cx="1703633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Superior vena cava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332600" y="1099529"/>
            <a:ext cx="2046533" cy="2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 artery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32600" y="1548264"/>
            <a:ext cx="15046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Ascending aorta</a:t>
            </a: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32600" y="1980064"/>
            <a:ext cx="15046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Pulmonary trunk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32600" y="2403398"/>
            <a:ext cx="1521600" cy="42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</a:t>
            </a:r>
          </a:p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veins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32600" y="3169631"/>
            <a:ext cx="13903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 Black"/>
                <a:cs typeface="Arial Black"/>
              </a:rPr>
              <a:t>Right atrium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32600" y="3550631"/>
            <a:ext cx="2203167" cy="69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coronary artery</a:t>
            </a:r>
          </a:p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in coronary sulcus (right</a:t>
            </a:r>
          </a:p>
          <a:p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groove)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32600" y="4354963"/>
            <a:ext cx="1868733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Anterior cardiac vein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332600" y="4710565"/>
            <a:ext cx="1525833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 Black"/>
                <a:cs typeface="Arial Black"/>
              </a:rPr>
              <a:t>Right ventricle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332600" y="5104262"/>
            <a:ext cx="13776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Marginal artery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332600" y="5493729"/>
            <a:ext cx="17332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Small cardiac vein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332600" y="5802763"/>
            <a:ext cx="17332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53767" y="6243030"/>
            <a:ext cx="353200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</a:p>
        </p:txBody>
      </p:sp>
      <p:sp>
        <p:nvSpPr>
          <p:cNvPr id="69" name="Freeform 68"/>
          <p:cNvSpPr/>
          <p:nvPr/>
        </p:nvSpPr>
        <p:spPr>
          <a:xfrm>
            <a:off x="4913428" y="745425"/>
            <a:ext cx="1476375" cy="635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476375 w 1476375"/>
              <a:gd name="connsiteY0" fmla="*/ 63500 h 69850"/>
              <a:gd name="connsiteX1" fmla="*/ 250825 w 1476375"/>
              <a:gd name="connsiteY1" fmla="*/ 69850 h 69850"/>
              <a:gd name="connsiteX2" fmla="*/ 0 w 1476375"/>
              <a:gd name="connsiteY2" fmla="*/ 0 h 69850"/>
              <a:gd name="connsiteX0" fmla="*/ 1476375 w 1476375"/>
              <a:gd name="connsiteY0" fmla="*/ 63500 h 69850"/>
              <a:gd name="connsiteX1" fmla="*/ 276225 w 1476375"/>
              <a:gd name="connsiteY1" fmla="*/ 69850 h 69850"/>
              <a:gd name="connsiteX2" fmla="*/ 0 w 1476375"/>
              <a:gd name="connsiteY2" fmla="*/ 0 h 69850"/>
              <a:gd name="connsiteX0" fmla="*/ 1476375 w 1476375"/>
              <a:gd name="connsiteY0" fmla="*/ 63500 h 63500"/>
              <a:gd name="connsiteX1" fmla="*/ 276225 w 1476375"/>
              <a:gd name="connsiteY1" fmla="*/ 60325 h 63500"/>
              <a:gd name="connsiteX2" fmla="*/ 0 w 14763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63500">
                <a:moveTo>
                  <a:pt x="1476375" y="63500"/>
                </a:moveTo>
                <a:lnTo>
                  <a:pt x="276225" y="603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4592753" y="1027999"/>
            <a:ext cx="1797050" cy="1047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476375 w 1476375"/>
              <a:gd name="connsiteY0" fmla="*/ 63500 h 69850"/>
              <a:gd name="connsiteX1" fmla="*/ 250825 w 1476375"/>
              <a:gd name="connsiteY1" fmla="*/ 69850 h 69850"/>
              <a:gd name="connsiteX2" fmla="*/ 0 w 1476375"/>
              <a:gd name="connsiteY2" fmla="*/ 0 h 69850"/>
              <a:gd name="connsiteX0" fmla="*/ 1476375 w 1476375"/>
              <a:gd name="connsiteY0" fmla="*/ 63500 h 69850"/>
              <a:gd name="connsiteX1" fmla="*/ 276225 w 1476375"/>
              <a:gd name="connsiteY1" fmla="*/ 69850 h 69850"/>
              <a:gd name="connsiteX2" fmla="*/ 0 w 1476375"/>
              <a:gd name="connsiteY2" fmla="*/ 0 h 69850"/>
              <a:gd name="connsiteX0" fmla="*/ 1476375 w 1476375"/>
              <a:gd name="connsiteY0" fmla="*/ 63500 h 63500"/>
              <a:gd name="connsiteX1" fmla="*/ 276225 w 1476375"/>
              <a:gd name="connsiteY1" fmla="*/ 60325 h 63500"/>
              <a:gd name="connsiteX2" fmla="*/ 0 w 1476375"/>
              <a:gd name="connsiteY2" fmla="*/ 0 h 63500"/>
              <a:gd name="connsiteX0" fmla="*/ 1476375 w 1476375"/>
              <a:gd name="connsiteY0" fmla="*/ 63500 h 63500"/>
              <a:gd name="connsiteX1" fmla="*/ 434975 w 1476375"/>
              <a:gd name="connsiteY1" fmla="*/ 63500 h 63500"/>
              <a:gd name="connsiteX2" fmla="*/ 0 w 1476375"/>
              <a:gd name="connsiteY2" fmla="*/ 0 h 63500"/>
              <a:gd name="connsiteX0" fmla="*/ 1797050 w 1797050"/>
              <a:gd name="connsiteY0" fmla="*/ 104775 h 104775"/>
              <a:gd name="connsiteX1" fmla="*/ 755650 w 1797050"/>
              <a:gd name="connsiteY1" fmla="*/ 104775 h 104775"/>
              <a:gd name="connsiteX2" fmla="*/ 0 w 1797050"/>
              <a:gd name="connsiteY2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7050" h="104775">
                <a:moveTo>
                  <a:pt x="1797050" y="104775"/>
                </a:moveTo>
                <a:lnTo>
                  <a:pt x="755650" y="1047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4595927" y="1024825"/>
            <a:ext cx="1793875" cy="1111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3875" h="111125">
                <a:moveTo>
                  <a:pt x="1793875" y="107950"/>
                </a:moveTo>
                <a:lnTo>
                  <a:pt x="758825" y="1111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4751503" y="1478851"/>
            <a:ext cx="1638300" cy="1143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8300" h="114300">
                <a:moveTo>
                  <a:pt x="1638300" y="0"/>
                </a:moveTo>
                <a:lnTo>
                  <a:pt x="180975" y="3175"/>
                </a:lnTo>
                <a:lnTo>
                  <a:pt x="0" y="1143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5281728" y="1751901"/>
            <a:ext cx="1108075" cy="825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075" h="82550">
                <a:moveTo>
                  <a:pt x="1108075" y="82550"/>
                </a:moveTo>
                <a:lnTo>
                  <a:pt x="603250" y="825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5640504" y="2142426"/>
            <a:ext cx="749300" cy="1047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1108075 w 1108075"/>
              <a:gd name="connsiteY0" fmla="*/ 82550 h 88900"/>
              <a:gd name="connsiteX1" fmla="*/ 892175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889000 w 1108075"/>
              <a:gd name="connsiteY1" fmla="*/ 82550 h 82550"/>
              <a:gd name="connsiteX2" fmla="*/ 0 w 1108075"/>
              <a:gd name="connsiteY2" fmla="*/ 0 h 82550"/>
              <a:gd name="connsiteX0" fmla="*/ 749300 w 749300"/>
              <a:gd name="connsiteY0" fmla="*/ 0 h 104775"/>
              <a:gd name="connsiteX1" fmla="*/ 530225 w 749300"/>
              <a:gd name="connsiteY1" fmla="*/ 0 h 104775"/>
              <a:gd name="connsiteX2" fmla="*/ 0 w 749300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300" h="104775">
                <a:moveTo>
                  <a:pt x="749300" y="0"/>
                </a:moveTo>
                <a:lnTo>
                  <a:pt x="530225" y="0"/>
                </a:lnTo>
                <a:lnTo>
                  <a:pt x="0" y="1047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>
            <a:stCxn id="78" idx="1"/>
          </p:cNvCxnSpPr>
          <p:nvPr/>
        </p:nvCxnSpPr>
        <p:spPr bwMode="auto">
          <a:xfrm flipH="1">
            <a:off x="5883275" y="2142426"/>
            <a:ext cx="287454" cy="3953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159375" y="2883860"/>
            <a:ext cx="1527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Freeform 79"/>
          <p:cNvSpPr/>
          <p:nvPr/>
        </p:nvSpPr>
        <p:spPr>
          <a:xfrm>
            <a:off x="5605577" y="2539301"/>
            <a:ext cx="1069975" cy="2254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975" h="225425">
                <a:moveTo>
                  <a:pt x="1069975" y="0"/>
                </a:moveTo>
                <a:lnTo>
                  <a:pt x="784225" y="0"/>
                </a:lnTo>
                <a:lnTo>
                  <a:pt x="0" y="2254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5923077" y="3126675"/>
            <a:ext cx="752475" cy="2635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2475" h="263525">
                <a:moveTo>
                  <a:pt x="752475" y="263525"/>
                </a:moveTo>
                <a:lnTo>
                  <a:pt x="466725" y="2635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5183303" y="3190175"/>
            <a:ext cx="1485900" cy="5969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1339850 w 1339850"/>
              <a:gd name="connsiteY0" fmla="*/ 260350 h 263525"/>
              <a:gd name="connsiteX1" fmla="*/ 466725 w 1339850"/>
              <a:gd name="connsiteY1" fmla="*/ 263525 h 263525"/>
              <a:gd name="connsiteX2" fmla="*/ 0 w 1339850"/>
              <a:gd name="connsiteY2" fmla="*/ 0 h 263525"/>
              <a:gd name="connsiteX0" fmla="*/ 1485900 w 1485900"/>
              <a:gd name="connsiteY0" fmla="*/ 596900 h 600075"/>
              <a:gd name="connsiteX1" fmla="*/ 612775 w 1485900"/>
              <a:gd name="connsiteY1" fmla="*/ 600075 h 600075"/>
              <a:gd name="connsiteX2" fmla="*/ 0 w 1485900"/>
              <a:gd name="connsiteY2" fmla="*/ 0 h 600075"/>
              <a:gd name="connsiteX0" fmla="*/ 1485900 w 1485900"/>
              <a:gd name="connsiteY0" fmla="*/ 596900 h 600075"/>
              <a:gd name="connsiteX1" fmla="*/ 625475 w 1485900"/>
              <a:gd name="connsiteY1" fmla="*/ 600075 h 600075"/>
              <a:gd name="connsiteX2" fmla="*/ 0 w 1485900"/>
              <a:gd name="connsiteY2" fmla="*/ 0 h 600075"/>
              <a:gd name="connsiteX0" fmla="*/ 1485900 w 1485900"/>
              <a:gd name="connsiteY0" fmla="*/ 596900 h 596900"/>
              <a:gd name="connsiteX1" fmla="*/ 625475 w 1485900"/>
              <a:gd name="connsiteY1" fmla="*/ 590550 h 596900"/>
              <a:gd name="connsiteX2" fmla="*/ 0 w 14859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5900" h="596900">
                <a:moveTo>
                  <a:pt x="1485900" y="596900"/>
                </a:moveTo>
                <a:lnTo>
                  <a:pt x="625475" y="5905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6024677" y="4412551"/>
            <a:ext cx="650875" cy="1778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752475 w 752475"/>
              <a:gd name="connsiteY0" fmla="*/ 263525 h 263525"/>
              <a:gd name="connsiteX1" fmla="*/ 663575 w 752475"/>
              <a:gd name="connsiteY1" fmla="*/ 263525 h 263525"/>
              <a:gd name="connsiteX2" fmla="*/ 0 w 752475"/>
              <a:gd name="connsiteY2" fmla="*/ 0 h 263525"/>
              <a:gd name="connsiteX0" fmla="*/ 650875 w 650875"/>
              <a:gd name="connsiteY0" fmla="*/ 177800 h 177800"/>
              <a:gd name="connsiteX1" fmla="*/ 561975 w 650875"/>
              <a:gd name="connsiteY1" fmla="*/ 177800 h 177800"/>
              <a:gd name="connsiteX2" fmla="*/ 0 w 650875"/>
              <a:gd name="connsiteY2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875" h="177800">
                <a:moveTo>
                  <a:pt x="650875" y="177800"/>
                </a:moveTo>
                <a:lnTo>
                  <a:pt x="561975" y="17780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5129327" y="4510975"/>
            <a:ext cx="1546225" cy="4984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752475 w 752475"/>
              <a:gd name="connsiteY0" fmla="*/ 263525 h 263525"/>
              <a:gd name="connsiteX1" fmla="*/ 663575 w 752475"/>
              <a:gd name="connsiteY1" fmla="*/ 263525 h 263525"/>
              <a:gd name="connsiteX2" fmla="*/ 0 w 752475"/>
              <a:gd name="connsiteY2" fmla="*/ 0 h 263525"/>
              <a:gd name="connsiteX0" fmla="*/ 650875 w 650875"/>
              <a:gd name="connsiteY0" fmla="*/ 177800 h 177800"/>
              <a:gd name="connsiteX1" fmla="*/ 561975 w 650875"/>
              <a:gd name="connsiteY1" fmla="*/ 177800 h 177800"/>
              <a:gd name="connsiteX2" fmla="*/ 0 w 650875"/>
              <a:gd name="connsiteY2" fmla="*/ 0 h 177800"/>
              <a:gd name="connsiteX0" fmla="*/ 1546225 w 1546225"/>
              <a:gd name="connsiteY0" fmla="*/ 498475 h 498475"/>
              <a:gd name="connsiteX1" fmla="*/ 1457325 w 1546225"/>
              <a:gd name="connsiteY1" fmla="*/ 498475 h 498475"/>
              <a:gd name="connsiteX2" fmla="*/ 0 w 1546225"/>
              <a:gd name="connsiteY2" fmla="*/ 0 h 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6225" h="498475">
                <a:moveTo>
                  <a:pt x="1546225" y="498475"/>
                </a:moveTo>
                <a:lnTo>
                  <a:pt x="1457325" y="4984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5132502" y="4955475"/>
            <a:ext cx="1543050" cy="4540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1543050 w 1543050"/>
              <a:gd name="connsiteY0" fmla="*/ 454025 h 454025"/>
              <a:gd name="connsiteX1" fmla="*/ 1257300 w 1543050"/>
              <a:gd name="connsiteY1" fmla="*/ 454025 h 454025"/>
              <a:gd name="connsiteX2" fmla="*/ 0 w 1543050"/>
              <a:gd name="connsiteY2" fmla="*/ 0 h 454025"/>
              <a:gd name="connsiteX0" fmla="*/ 1543050 w 1543050"/>
              <a:gd name="connsiteY0" fmla="*/ 454025 h 454025"/>
              <a:gd name="connsiteX1" fmla="*/ 1282700 w 1543050"/>
              <a:gd name="connsiteY1" fmla="*/ 454025 h 454025"/>
              <a:gd name="connsiteX2" fmla="*/ 0 w 1543050"/>
              <a:gd name="connsiteY2" fmla="*/ 0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454025">
                <a:moveTo>
                  <a:pt x="1543050" y="454025"/>
                </a:moveTo>
                <a:lnTo>
                  <a:pt x="1282700" y="4540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5815127" y="5930201"/>
            <a:ext cx="860425" cy="2540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1543050 w 1543050"/>
              <a:gd name="connsiteY0" fmla="*/ 454025 h 454025"/>
              <a:gd name="connsiteX1" fmla="*/ 1257300 w 1543050"/>
              <a:gd name="connsiteY1" fmla="*/ 454025 h 454025"/>
              <a:gd name="connsiteX2" fmla="*/ 0 w 1543050"/>
              <a:gd name="connsiteY2" fmla="*/ 0 h 454025"/>
              <a:gd name="connsiteX0" fmla="*/ 1543050 w 1543050"/>
              <a:gd name="connsiteY0" fmla="*/ 454025 h 454025"/>
              <a:gd name="connsiteX1" fmla="*/ 1282700 w 1543050"/>
              <a:gd name="connsiteY1" fmla="*/ 454025 h 454025"/>
              <a:gd name="connsiteX2" fmla="*/ 0 w 1543050"/>
              <a:gd name="connsiteY2" fmla="*/ 0 h 454025"/>
              <a:gd name="connsiteX0" fmla="*/ 1543050 w 1543050"/>
              <a:gd name="connsiteY0" fmla="*/ 454025 h 460375"/>
              <a:gd name="connsiteX1" fmla="*/ 1066800 w 1543050"/>
              <a:gd name="connsiteY1" fmla="*/ 460375 h 460375"/>
              <a:gd name="connsiteX2" fmla="*/ 0 w 1543050"/>
              <a:gd name="connsiteY2" fmla="*/ 0 h 460375"/>
              <a:gd name="connsiteX0" fmla="*/ 860425 w 860425"/>
              <a:gd name="connsiteY0" fmla="*/ 247650 h 254000"/>
              <a:gd name="connsiteX1" fmla="*/ 384175 w 860425"/>
              <a:gd name="connsiteY1" fmla="*/ 254000 h 254000"/>
              <a:gd name="connsiteX2" fmla="*/ 0 w 860425"/>
              <a:gd name="connsiteY2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425" h="254000">
                <a:moveTo>
                  <a:pt x="860425" y="247650"/>
                </a:moveTo>
                <a:lnTo>
                  <a:pt x="384175" y="25400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6437014" y="707196"/>
            <a:ext cx="192276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6437015" y="1043746"/>
            <a:ext cx="1036936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Aortic arch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6437014" y="1380296"/>
            <a:ext cx="213231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Ligamentum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arteriosum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6437014" y="1732721"/>
            <a:ext cx="192276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6437014" y="2040696"/>
            <a:ext cx="192276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veins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6719589" y="2437571"/>
            <a:ext cx="117981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atrium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6716414" y="2789996"/>
            <a:ext cx="192276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Auricle of left atrium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6716415" y="3291646"/>
            <a:ext cx="1544936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Circumflex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6716414" y="3672645"/>
            <a:ext cx="2145011" cy="6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coronary artery in</a:t>
            </a:r>
          </a:p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coronary sulcus (left</a:t>
            </a:r>
          </a:p>
          <a:p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groove)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6719589" y="4479096"/>
            <a:ext cx="140841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ventricle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6716415" y="4910896"/>
            <a:ext cx="1617960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Great cardiac vein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6716414" y="5295070"/>
            <a:ext cx="2154536" cy="7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Anterior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interventricular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artery (in anterior</a:t>
            </a:r>
          </a:p>
          <a:p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interventricular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sulcus)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6716415" y="6082471"/>
            <a:ext cx="535285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Apex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93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Flow Through the Heart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Superior and inferior venae </a:t>
            </a:r>
            <a:r>
              <a:rPr lang="en-US" altLang="en-US" dirty="0" err="1" smtClean="0"/>
              <a:t>cavae</a:t>
            </a:r>
            <a:r>
              <a:rPr lang="en-US" altLang="en-US" dirty="0" smtClean="0"/>
              <a:t> dump blood into the right atrium</a:t>
            </a:r>
          </a:p>
          <a:p>
            <a:r>
              <a:rPr lang="en-US" altLang="en-US" dirty="0" smtClean="0"/>
              <a:t>From right atrium, through the tricuspid valve, blood travels to the right ventricle</a:t>
            </a:r>
          </a:p>
          <a:p>
            <a:r>
              <a:rPr lang="en-US" altLang="en-US" dirty="0" smtClean="0"/>
              <a:t>From the right ventricle, blood leaves the heart as it passes through the pulmonary semilunar valve into the pulmonary trunk</a:t>
            </a:r>
          </a:p>
          <a:p>
            <a:r>
              <a:rPr lang="en-US" altLang="en-US" dirty="0" smtClean="0"/>
              <a:t>Pulmonary trunk splits into right and left pulmonary arteries, which carry blood to the lungs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Flow Through the Heart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lungs, blood picks up oxygen</a:t>
            </a:r>
            <a:r>
              <a:rPr lang="en-US" altLang="en-US" dirty="0" smtClean="0"/>
              <a:t> and drops off carbon dioxide </a:t>
            </a:r>
          </a:p>
          <a:p>
            <a:r>
              <a:rPr lang="en-US" altLang="en-US" dirty="0" smtClean="0"/>
              <a:t>Oxygen-rich blood returns to the heart through the four pulmonary veins</a:t>
            </a:r>
          </a:p>
          <a:p>
            <a:r>
              <a:rPr lang="en-US" altLang="en-US" dirty="0" smtClean="0"/>
              <a:t>Blood enters the left atrium and travels through the bicuspid valve into the left ventricle</a:t>
            </a:r>
          </a:p>
          <a:p>
            <a:r>
              <a:rPr lang="en-US" altLang="en-US" dirty="0" smtClean="0"/>
              <a:t>From the left ventricle, blood leaves the heart via the aortic semilunar valve and aorta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igure_11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"/>
          <a:stretch/>
        </p:blipFill>
        <p:spPr>
          <a:xfrm>
            <a:off x="1228344" y="137160"/>
            <a:ext cx="6687312" cy="642307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9" y="0"/>
            <a:ext cx="318831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11.4 The </a:t>
            </a:r>
            <a:r>
              <a:rPr lang="en-US" sz="900" b="1" dirty="0">
                <a:latin typeface="Arial" charset="0"/>
              </a:rPr>
              <a:t>systemic and </a:t>
            </a:r>
            <a:r>
              <a:rPr lang="en-US" sz="900" b="1" dirty="0" smtClean="0">
                <a:latin typeface="Arial" charset="0"/>
              </a:rPr>
              <a:t>pulmonary circulations</a:t>
            </a:r>
            <a:r>
              <a:rPr lang="en-US" sz="900" b="1" dirty="0">
                <a:latin typeface="Arial" charset="0"/>
              </a:rPr>
              <a:t>. </a:t>
            </a:r>
          </a:p>
        </p:txBody>
      </p:sp>
      <p:sp>
        <p:nvSpPr>
          <p:cNvPr id="146" name="Freeform 145"/>
          <p:cNvSpPr/>
          <p:nvPr/>
        </p:nvSpPr>
        <p:spPr>
          <a:xfrm flipH="1">
            <a:off x="5530283" y="303058"/>
            <a:ext cx="665136" cy="245234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2441659"/>
              <a:gd name="connsiteY0" fmla="*/ 278 h 201355"/>
              <a:gd name="connsiteX1" fmla="*/ 731255 w 2441659"/>
              <a:gd name="connsiteY1" fmla="*/ 0 h 201355"/>
              <a:gd name="connsiteX2" fmla="*/ 2441659 w 2441659"/>
              <a:gd name="connsiteY2" fmla="*/ 201355 h 201355"/>
              <a:gd name="connsiteX0" fmla="*/ 0 w 1586110"/>
              <a:gd name="connsiteY0" fmla="*/ 278 h 116726"/>
              <a:gd name="connsiteX1" fmla="*/ 731255 w 1586110"/>
              <a:gd name="connsiteY1" fmla="*/ 0 h 116726"/>
              <a:gd name="connsiteX2" fmla="*/ 1586110 w 1586110"/>
              <a:gd name="connsiteY2" fmla="*/ 116726 h 11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6110" h="116726">
                <a:moveTo>
                  <a:pt x="0" y="278"/>
                </a:moveTo>
                <a:lnTo>
                  <a:pt x="731255" y="0"/>
                </a:lnTo>
                <a:lnTo>
                  <a:pt x="1586110" y="11672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6216860" y="190822"/>
            <a:ext cx="1371390" cy="86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Capillary beds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of lungs where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gas exchange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occurs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2634381" y="2377006"/>
            <a:ext cx="1096243" cy="25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Venae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cavae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>
            <a:stCxn id="146" idx="1"/>
          </p:cNvCxnSpPr>
          <p:nvPr/>
        </p:nvCxnSpPr>
        <p:spPr bwMode="auto">
          <a:xfrm flipH="1">
            <a:off x="5594350" y="303058"/>
            <a:ext cx="294417" cy="3192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5988050" y="1990725"/>
            <a:ext cx="184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5873750" y="2343150"/>
            <a:ext cx="311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6213684" y="1876748"/>
            <a:ext cx="1482515" cy="26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Pulmonary veins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6213684" y="2232348"/>
            <a:ext cx="1701591" cy="26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Aorta and branches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5114925" y="2860675"/>
            <a:ext cx="374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5200650" y="3403600"/>
            <a:ext cx="2952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5518360" y="2740347"/>
            <a:ext cx="599866" cy="4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Left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atrium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5518360" y="3283272"/>
            <a:ext cx="799890" cy="4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Left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4918285" y="3692848"/>
            <a:ext cx="545890" cy="2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endParaRPr lang="en-US" sz="14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5568950" y="5597525"/>
            <a:ext cx="438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6032709" y="5480372"/>
            <a:ext cx="1746041" cy="90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Capillary beds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of all body tissues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where gas exchange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occurs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5530850" y="5594350"/>
            <a:ext cx="32385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3728211" y="1711325"/>
            <a:ext cx="199264" cy="138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950671" y="1592847"/>
            <a:ext cx="973754" cy="4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Pulmonary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arteries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4112596" y="1310272"/>
            <a:ext cx="1792904" cy="28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Pulmonary Circuit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714750" y="2543175"/>
            <a:ext cx="196850" cy="82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3714750" y="2543175"/>
            <a:ext cx="174625" cy="495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25"/>
          <p:cNvSpPr/>
          <p:nvPr/>
        </p:nvSpPr>
        <p:spPr>
          <a:xfrm>
            <a:off x="3143250" y="3035300"/>
            <a:ext cx="1009650" cy="247650"/>
          </a:xfrm>
          <a:custGeom>
            <a:avLst/>
            <a:gdLst>
              <a:gd name="connsiteX0" fmla="*/ 0 w 1009650"/>
              <a:gd name="connsiteY0" fmla="*/ 247650 h 247650"/>
              <a:gd name="connsiteX1" fmla="*/ 777875 w 1009650"/>
              <a:gd name="connsiteY1" fmla="*/ 244475 h 247650"/>
              <a:gd name="connsiteX2" fmla="*/ 1009650 w 1009650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50" h="247650">
                <a:moveTo>
                  <a:pt x="0" y="247650"/>
                </a:moveTo>
                <a:lnTo>
                  <a:pt x="777875" y="244475"/>
                </a:lnTo>
                <a:lnTo>
                  <a:pt x="100965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634381" y="3164405"/>
            <a:ext cx="591419" cy="43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Right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atrium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4394200" y="3575050"/>
            <a:ext cx="374650" cy="282575"/>
          </a:xfrm>
          <a:custGeom>
            <a:avLst/>
            <a:gdLst>
              <a:gd name="connsiteX0" fmla="*/ 0 w 1009650"/>
              <a:gd name="connsiteY0" fmla="*/ 247650 h 247650"/>
              <a:gd name="connsiteX1" fmla="*/ 777875 w 1009650"/>
              <a:gd name="connsiteY1" fmla="*/ 244475 h 247650"/>
              <a:gd name="connsiteX2" fmla="*/ 1009650 w 1009650"/>
              <a:gd name="connsiteY2" fmla="*/ 0 h 247650"/>
              <a:gd name="connsiteX0" fmla="*/ 0 w 1012825"/>
              <a:gd name="connsiteY0" fmla="*/ 285750 h 285750"/>
              <a:gd name="connsiteX1" fmla="*/ 777875 w 1012825"/>
              <a:gd name="connsiteY1" fmla="*/ 282575 h 285750"/>
              <a:gd name="connsiteX2" fmla="*/ 1012825 w 1012825"/>
              <a:gd name="connsiteY2" fmla="*/ 0 h 285750"/>
              <a:gd name="connsiteX0" fmla="*/ 0 w 371475"/>
              <a:gd name="connsiteY0" fmla="*/ 288925 h 288925"/>
              <a:gd name="connsiteX1" fmla="*/ 136525 w 371475"/>
              <a:gd name="connsiteY1" fmla="*/ 282575 h 288925"/>
              <a:gd name="connsiteX2" fmla="*/ 371475 w 371475"/>
              <a:gd name="connsiteY2" fmla="*/ 0 h 288925"/>
              <a:gd name="connsiteX0" fmla="*/ 0 w 374650"/>
              <a:gd name="connsiteY0" fmla="*/ 282575 h 282575"/>
              <a:gd name="connsiteX1" fmla="*/ 139700 w 374650"/>
              <a:gd name="connsiteY1" fmla="*/ 282575 h 282575"/>
              <a:gd name="connsiteX2" fmla="*/ 374650 w 374650"/>
              <a:gd name="connsiteY2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" h="282575">
                <a:moveTo>
                  <a:pt x="0" y="282575"/>
                </a:moveTo>
                <a:lnTo>
                  <a:pt x="139700" y="282575"/>
                </a:lnTo>
                <a:lnTo>
                  <a:pt x="37465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3894856" y="3739080"/>
            <a:ext cx="772394" cy="43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Right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4197261" y="4218572"/>
            <a:ext cx="1678606" cy="28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Systemic Circuit</a:t>
            </a: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1338982" y="5725569"/>
            <a:ext cx="591419" cy="2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1579220" y="5991215"/>
            <a:ext cx="2522877" cy="26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Oxygen-rich, CO</a:t>
            </a:r>
            <a:r>
              <a:rPr lang="en-US" sz="14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-poor blood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1579220" y="6245217"/>
            <a:ext cx="2522877" cy="26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Oxygen-poor, CO</a:t>
            </a:r>
            <a:r>
              <a:rPr lang="en-US" sz="1400" baseline="-250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-rich blood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86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Intrinsic Conduction System of the Heart:</a:t>
            </a:r>
            <a:br>
              <a:rPr lang="en-US" altLang="en-US" smtClean="0"/>
            </a:br>
            <a:r>
              <a:rPr lang="en-US" altLang="en-US" smtClean="0"/>
              <a:t>Setting the Basic Rhythm</a:t>
            </a:r>
            <a:endParaRPr lang="en-US" altLang="en-US" dirty="0" smtClean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Cardiac muscle is able to initiate its own contraction in a regular way, but its rate is influenced by both intrinsic and extrinsic factors</a:t>
            </a:r>
          </a:p>
          <a:p>
            <a:r>
              <a:rPr lang="en-US" altLang="en-US" smtClean="0"/>
              <a:t>The intrinsic conduction (nodal) system increases the rate of heart contraction and ensures that the heart beats as a unit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/>
        </p:blipFill>
        <p:spPr>
          <a:xfrm>
            <a:off x="323300" y="1752600"/>
            <a:ext cx="8546592" cy="3233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Intrinsic Conduction System of the Heart:</a:t>
            </a:r>
            <a:br>
              <a:rPr lang="en-US" altLang="en-US" smtClean="0"/>
            </a:br>
            <a:r>
              <a:rPr lang="en-US" altLang="en-US" smtClean="0"/>
              <a:t>Setting the Basic Rhythm</a:t>
            </a:r>
            <a:endParaRPr lang="en-US" altLang="en-US" dirty="0" smtClean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Sinoatrial (SA) node is the heart’s pacemaker</a:t>
            </a:r>
          </a:p>
          <a:p>
            <a:r>
              <a:rPr lang="en-US" altLang="en-US" smtClean="0"/>
              <a:t>Atrioventricular (AV) node is at the junction of the atria and ventricles</a:t>
            </a:r>
          </a:p>
          <a:p>
            <a:r>
              <a:rPr lang="en-US" altLang="en-US" smtClean="0"/>
              <a:t>Atrioventricular (AV) bundle (bundle of His) is in the interventricular septum</a:t>
            </a:r>
          </a:p>
          <a:p>
            <a:r>
              <a:rPr lang="en-US" altLang="en-US" smtClean="0"/>
              <a:t>Bundle branches are in the interventricular septum</a:t>
            </a:r>
          </a:p>
          <a:p>
            <a:r>
              <a:rPr lang="en-US" altLang="en-US" smtClean="0"/>
              <a:t>Purkinje fibers spread within the ventricle wall muscles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igure_11_0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1"/>
          <a:stretch/>
        </p:blipFill>
        <p:spPr>
          <a:xfrm>
            <a:off x="298704" y="432186"/>
            <a:ext cx="8546592" cy="591764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26346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11.7 The intrinsic conduction system of the heart.</a:t>
            </a:r>
          </a:p>
        </p:txBody>
      </p:sp>
      <p:sp>
        <p:nvSpPr>
          <p:cNvPr id="148" name="Freeform 147"/>
          <p:cNvSpPr/>
          <p:nvPr/>
        </p:nvSpPr>
        <p:spPr>
          <a:xfrm>
            <a:off x="1964046" y="2004766"/>
            <a:ext cx="935010" cy="27534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412569"/>
              <a:gd name="connsiteY0" fmla="*/ 278 h 145440"/>
              <a:gd name="connsiteX1" fmla="*/ 208840 w 412569"/>
              <a:gd name="connsiteY1" fmla="*/ 0 h 145440"/>
              <a:gd name="connsiteX2" fmla="*/ 412569 w 412569"/>
              <a:gd name="connsiteY2" fmla="*/ 145440 h 145440"/>
              <a:gd name="connsiteX0" fmla="*/ 0 w 503424"/>
              <a:gd name="connsiteY0" fmla="*/ 278 h 145440"/>
              <a:gd name="connsiteX1" fmla="*/ 299695 w 503424"/>
              <a:gd name="connsiteY1" fmla="*/ 0 h 145440"/>
              <a:gd name="connsiteX2" fmla="*/ 503424 w 503424"/>
              <a:gd name="connsiteY2" fmla="*/ 145440 h 145440"/>
              <a:gd name="connsiteX0" fmla="*/ 0 w 473139"/>
              <a:gd name="connsiteY0" fmla="*/ 278 h 145440"/>
              <a:gd name="connsiteX1" fmla="*/ 269410 w 473139"/>
              <a:gd name="connsiteY1" fmla="*/ 0 h 145440"/>
              <a:gd name="connsiteX2" fmla="*/ 473139 w 473139"/>
              <a:gd name="connsiteY2" fmla="*/ 145440 h 145440"/>
              <a:gd name="connsiteX0" fmla="*/ 0 w 1482636"/>
              <a:gd name="connsiteY0" fmla="*/ 0 h 147177"/>
              <a:gd name="connsiteX1" fmla="*/ 1278907 w 1482636"/>
              <a:gd name="connsiteY1" fmla="*/ 1737 h 147177"/>
              <a:gd name="connsiteX2" fmla="*/ 1482636 w 1482636"/>
              <a:gd name="connsiteY2" fmla="*/ 147177 h 147177"/>
              <a:gd name="connsiteX0" fmla="*/ 0 w 2229663"/>
              <a:gd name="connsiteY0" fmla="*/ 0 h 131057"/>
              <a:gd name="connsiteX1" fmla="*/ 1278907 w 2229663"/>
              <a:gd name="connsiteY1" fmla="*/ 1737 h 131057"/>
              <a:gd name="connsiteX2" fmla="*/ 2229663 w 2229663"/>
              <a:gd name="connsiteY2" fmla="*/ 131057 h 13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9663" h="131057">
                <a:moveTo>
                  <a:pt x="0" y="0"/>
                </a:moveTo>
                <a:lnTo>
                  <a:pt x="1278907" y="1737"/>
                </a:lnTo>
                <a:lnTo>
                  <a:pt x="2229663" y="131057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9" name="Text Box 31"/>
          <p:cNvSpPr txBox="1">
            <a:spLocks noChangeArrowheads="1"/>
          </p:cNvSpPr>
          <p:nvPr/>
        </p:nvSpPr>
        <p:spPr bwMode="auto">
          <a:xfrm>
            <a:off x="340627" y="1220630"/>
            <a:ext cx="1170671" cy="49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Superior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vena cava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350433" y="1357423"/>
            <a:ext cx="1600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reeform 23"/>
          <p:cNvSpPr/>
          <p:nvPr/>
        </p:nvSpPr>
        <p:spPr>
          <a:xfrm>
            <a:off x="2086813" y="2796399"/>
            <a:ext cx="1155143" cy="199144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412569"/>
              <a:gd name="connsiteY0" fmla="*/ 278 h 145440"/>
              <a:gd name="connsiteX1" fmla="*/ 208840 w 412569"/>
              <a:gd name="connsiteY1" fmla="*/ 0 h 145440"/>
              <a:gd name="connsiteX2" fmla="*/ 412569 w 412569"/>
              <a:gd name="connsiteY2" fmla="*/ 145440 h 145440"/>
              <a:gd name="connsiteX0" fmla="*/ 0 w 503424"/>
              <a:gd name="connsiteY0" fmla="*/ 278 h 145440"/>
              <a:gd name="connsiteX1" fmla="*/ 299695 w 503424"/>
              <a:gd name="connsiteY1" fmla="*/ 0 h 145440"/>
              <a:gd name="connsiteX2" fmla="*/ 503424 w 503424"/>
              <a:gd name="connsiteY2" fmla="*/ 145440 h 145440"/>
              <a:gd name="connsiteX0" fmla="*/ 0 w 473139"/>
              <a:gd name="connsiteY0" fmla="*/ 278 h 145440"/>
              <a:gd name="connsiteX1" fmla="*/ 269410 w 473139"/>
              <a:gd name="connsiteY1" fmla="*/ 0 h 145440"/>
              <a:gd name="connsiteX2" fmla="*/ 473139 w 473139"/>
              <a:gd name="connsiteY2" fmla="*/ 145440 h 145440"/>
              <a:gd name="connsiteX0" fmla="*/ 0 w 1482636"/>
              <a:gd name="connsiteY0" fmla="*/ 0 h 147177"/>
              <a:gd name="connsiteX1" fmla="*/ 1278907 w 1482636"/>
              <a:gd name="connsiteY1" fmla="*/ 1737 h 147177"/>
              <a:gd name="connsiteX2" fmla="*/ 1482636 w 1482636"/>
              <a:gd name="connsiteY2" fmla="*/ 147177 h 147177"/>
              <a:gd name="connsiteX0" fmla="*/ 0 w 2229663"/>
              <a:gd name="connsiteY0" fmla="*/ 0 h 131057"/>
              <a:gd name="connsiteX1" fmla="*/ 1278907 w 2229663"/>
              <a:gd name="connsiteY1" fmla="*/ 1737 h 131057"/>
              <a:gd name="connsiteX2" fmla="*/ 2229663 w 2229663"/>
              <a:gd name="connsiteY2" fmla="*/ 131057 h 131057"/>
              <a:gd name="connsiteX0" fmla="*/ 0 w 1411970"/>
              <a:gd name="connsiteY0" fmla="*/ 0 h 131057"/>
              <a:gd name="connsiteX1" fmla="*/ 461214 w 1411970"/>
              <a:gd name="connsiteY1" fmla="*/ 1737 h 131057"/>
              <a:gd name="connsiteX2" fmla="*/ 1411970 w 1411970"/>
              <a:gd name="connsiteY2" fmla="*/ 131057 h 131057"/>
              <a:gd name="connsiteX0" fmla="*/ 0 w 2754602"/>
              <a:gd name="connsiteY0" fmla="*/ 0 h 94788"/>
              <a:gd name="connsiteX1" fmla="*/ 461214 w 2754602"/>
              <a:gd name="connsiteY1" fmla="*/ 1737 h 94788"/>
              <a:gd name="connsiteX2" fmla="*/ 2754602 w 2754602"/>
              <a:gd name="connsiteY2" fmla="*/ 94788 h 9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4602" h="94788">
                <a:moveTo>
                  <a:pt x="0" y="0"/>
                </a:moveTo>
                <a:lnTo>
                  <a:pt x="461214" y="1737"/>
                </a:lnTo>
                <a:lnTo>
                  <a:pt x="2754602" y="9478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735667" y="3601090"/>
            <a:ext cx="101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247901" y="4261490"/>
            <a:ext cx="24468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4203700" y="4265723"/>
            <a:ext cx="778933" cy="2074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2023533" y="5120857"/>
            <a:ext cx="15790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2421466" y="5120857"/>
            <a:ext cx="1651001" cy="177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2421467" y="4574757"/>
            <a:ext cx="1392766" cy="5503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40627" y="1876797"/>
            <a:ext cx="2013106" cy="59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Sinoatrial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(SA)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node (pacemaker)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40627" y="2643029"/>
            <a:ext cx="1852240" cy="59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(AV) node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40627" y="3451594"/>
            <a:ext cx="1390806" cy="3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Right atrium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40627" y="4111994"/>
            <a:ext cx="1886106" cy="3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Bundle branches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40627" y="4967128"/>
            <a:ext cx="1636340" cy="3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Purkinje fibers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6929470" y="2200463"/>
            <a:ext cx="1390806" cy="3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Left atrium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5607982" y="2333454"/>
            <a:ext cx="127118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4635500" y="3527255"/>
            <a:ext cx="22436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6286500" y="4657555"/>
            <a:ext cx="5926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5156200" y="5097822"/>
            <a:ext cx="1722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929469" y="3406962"/>
            <a:ext cx="1875863" cy="82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(AV) bundle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(bundle of His)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6929469" y="4499162"/>
            <a:ext cx="1723463" cy="3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Purkinje fibers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929469" y="4952128"/>
            <a:ext cx="1723463" cy="5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Interventricular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septum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11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Heart Contractions</a:t>
            </a:r>
            <a:endParaRPr lang="en-US" altLang="en-US" dirty="0" smtClean="0"/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Intrinsic conduction system enforces 75 beats per minute</a:t>
            </a:r>
          </a:p>
          <a:p>
            <a:r>
              <a:rPr lang="en-US" altLang="en-US" dirty="0" smtClean="0"/>
              <a:t>Contraction is initiated by the sinoatrial node </a:t>
            </a:r>
            <a:br>
              <a:rPr lang="en-US" altLang="en-US" dirty="0" smtClean="0"/>
            </a:br>
            <a:r>
              <a:rPr lang="en-US" altLang="en-US" dirty="0" smtClean="0"/>
              <a:t>(SA node)</a:t>
            </a:r>
          </a:p>
          <a:p>
            <a:r>
              <a:rPr lang="en-US" altLang="en-US" dirty="0" smtClean="0"/>
              <a:t>Sequential stimulation occurs at other </a:t>
            </a:r>
            <a:r>
              <a:rPr lang="en-US" altLang="en-US" dirty="0" err="1" smtClean="0"/>
              <a:t>autorhythmic</a:t>
            </a:r>
            <a:r>
              <a:rPr lang="en-US" altLang="en-US" dirty="0" smtClean="0"/>
              <a:t> cells</a:t>
            </a:r>
          </a:p>
          <a:p>
            <a:r>
              <a:rPr lang="en-US" altLang="en-US" dirty="0" smtClean="0"/>
              <a:t>Force cardiac muscle depolarization in one direction—from atria to ventricles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Heart Contractions</a:t>
            </a:r>
            <a:endParaRPr lang="en-US" altLang="en-US" dirty="0" smtClean="0"/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Once SA node starts the heartbeat</a:t>
            </a:r>
          </a:p>
          <a:p>
            <a:pPr lvl="1"/>
            <a:r>
              <a:rPr lang="en-US" altLang="en-US" smtClean="0"/>
              <a:t>Impulse spreads to the AV node </a:t>
            </a:r>
          </a:p>
          <a:p>
            <a:pPr lvl="1"/>
            <a:r>
              <a:rPr lang="en-US" altLang="en-US" smtClean="0"/>
              <a:t>Then the atria contract</a:t>
            </a:r>
          </a:p>
          <a:p>
            <a:r>
              <a:rPr lang="en-US" altLang="en-US" smtClean="0"/>
              <a:t>At the AV node, the impulse passes through the AV bundle, bundle branches, and Purkinje fibers</a:t>
            </a:r>
          </a:p>
          <a:p>
            <a:r>
              <a:rPr lang="en-US" altLang="en-US" smtClean="0"/>
              <a:t>Blood is ejected from the ventricles to the aorta and pulmonary trunk as the ventricles contract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ure_11_01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5"/>
          <a:stretch/>
        </p:blipFill>
        <p:spPr>
          <a:xfrm>
            <a:off x="298704" y="1045464"/>
            <a:ext cx="8546592" cy="45904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11.1a </a:t>
            </a:r>
            <a:r>
              <a:rPr lang="en-US" sz="900" b="1" dirty="0">
                <a:latin typeface="Arial" charset="0"/>
              </a:rPr>
              <a:t>Location of the heart within the thorax.</a:t>
            </a: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341074" y="5386076"/>
            <a:ext cx="432982" cy="36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7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307628" y="2117150"/>
            <a:ext cx="26586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1518051" y="2906463"/>
            <a:ext cx="30643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1510535" y="4478737"/>
            <a:ext cx="2293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H="1">
            <a:off x="5275277" y="4132871"/>
            <a:ext cx="22323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5300677" y="3520831"/>
            <a:ext cx="220691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6143129" y="2992506"/>
            <a:ext cx="13719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 flipH="1">
            <a:off x="5283116" y="2417402"/>
            <a:ext cx="223598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4549455" y="2121490"/>
            <a:ext cx="29731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343081" y="1995500"/>
            <a:ext cx="1114848" cy="55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Superior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vena cava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343081" y="2783647"/>
            <a:ext cx="1167454" cy="53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Pulmonary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trunk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343082" y="4348410"/>
            <a:ext cx="1227574" cy="33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Diaphragm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7585747" y="1997187"/>
            <a:ext cx="680865" cy="2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585747" y="2303788"/>
            <a:ext cx="1206922" cy="57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Parietal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pleura (cut)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7585747" y="2871377"/>
            <a:ext cx="1034075" cy="2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Left lung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>
            <a:off x="7585746" y="3395363"/>
            <a:ext cx="1319649" cy="5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Pericardium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(cut)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7585746" y="4001052"/>
            <a:ext cx="913833" cy="5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Apex of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24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Heart Contractions</a:t>
            </a:r>
            <a:endParaRPr lang="en-US" altLang="en-US" dirty="0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Homeostatic imbalance</a:t>
            </a:r>
          </a:p>
          <a:p>
            <a:pPr lvl="1"/>
            <a:r>
              <a:rPr lang="en-US" altLang="en-US" smtClean="0"/>
              <a:t>Heart block—damaged AV node releases the ventricles from control of the SA node; result is in a slower heart rate as ventricles contract at their own rate</a:t>
            </a:r>
          </a:p>
          <a:p>
            <a:pPr lvl="1"/>
            <a:r>
              <a:rPr lang="en-US" altLang="en-US" smtClean="0"/>
              <a:t>Ischemia—lack of adequate oxygen supply to heart muscle</a:t>
            </a:r>
          </a:p>
          <a:p>
            <a:pPr lvl="1"/>
            <a:r>
              <a:rPr lang="en-US" altLang="en-US" smtClean="0"/>
              <a:t>Fibrillation—a rapid, uncoordinated shuddering of the heart muscle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Heart Contractions</a:t>
            </a:r>
            <a:endParaRPr lang="en-US" altLang="en-US" dirty="0" smtClean="0"/>
          </a:p>
        </p:txBody>
      </p:sp>
      <p:sp>
        <p:nvSpPr>
          <p:cNvPr id="440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Homeostatic imbalance (continued)</a:t>
            </a:r>
          </a:p>
          <a:p>
            <a:pPr lvl="1"/>
            <a:r>
              <a:rPr lang="en-US" altLang="en-US" smtClean="0"/>
              <a:t>Tachycardia—rapid heart rate over 100 beats per minute</a:t>
            </a:r>
          </a:p>
          <a:p>
            <a:pPr lvl="1"/>
            <a:r>
              <a:rPr lang="en-US" altLang="en-US" smtClean="0"/>
              <a:t>Bradycardia—slow heart rate less than 60 beats per minutes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Cardiac Cycle &amp; Heart Sounds</a:t>
            </a:r>
            <a:endParaRPr lang="en-US" altLang="en-US" dirty="0" smtClean="0"/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Cardiac cycle refers to one complete heartbeat</a:t>
            </a:r>
          </a:p>
          <a:p>
            <a:pPr lvl="1"/>
            <a:r>
              <a:rPr lang="en-US" altLang="en-US" dirty="0" smtClean="0"/>
              <a:t>Systole </a:t>
            </a:r>
            <a:r>
              <a:rPr lang="en-US" altLang="en-US" dirty="0" smtClean="0">
                <a:sym typeface="Symbol"/>
              </a:rPr>
              <a:t></a:t>
            </a:r>
            <a:r>
              <a:rPr lang="en-US" altLang="en-US" dirty="0" smtClean="0"/>
              <a:t> contraction</a:t>
            </a:r>
          </a:p>
          <a:p>
            <a:pPr lvl="1"/>
            <a:r>
              <a:rPr lang="en-US" altLang="en-US" dirty="0" smtClean="0"/>
              <a:t>Diastole </a:t>
            </a:r>
            <a:r>
              <a:rPr lang="en-US" altLang="en-US" dirty="0">
                <a:sym typeface="Symbol"/>
              </a:rPr>
              <a:t></a:t>
            </a:r>
            <a:r>
              <a:rPr lang="en-US" altLang="en-US" dirty="0" smtClean="0"/>
              <a:t> relaxation</a:t>
            </a:r>
          </a:p>
          <a:p>
            <a:r>
              <a:rPr lang="en-US" altLang="en-US" dirty="0" smtClean="0"/>
              <a:t>Heart beats approximately 75 times per minute</a:t>
            </a:r>
          </a:p>
          <a:p>
            <a:r>
              <a:rPr lang="en-US" altLang="en-US" dirty="0" smtClean="0"/>
              <a:t>Cardiac cycle length is normally 0.8 second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7"/>
          <p:cNvSpPr txBox="1">
            <a:spLocks noChangeArrowheads="1"/>
          </p:cNvSpPr>
          <p:nvPr/>
        </p:nvSpPr>
        <p:spPr bwMode="auto">
          <a:xfrm>
            <a:off x="381000" y="1522413"/>
            <a:ext cx="82454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2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2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2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2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2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28" charset="2"/>
              <a:buChar char="·"/>
            </a:pPr>
            <a:endParaRPr lang="en-US" altLang="en-US" sz="30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Cardiac Cycle &amp; Heart Sounds</a:t>
            </a:r>
            <a:endParaRPr lang="en-US" altLang="en-US" dirty="0" smtClean="0"/>
          </a:p>
        </p:txBody>
      </p:sp>
      <p:sp>
        <p:nvSpPr>
          <p:cNvPr id="4608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Mid-to-late diastole</a:t>
            </a:r>
          </a:p>
          <a:p>
            <a:pPr lvl="1"/>
            <a:r>
              <a:rPr lang="en-US" altLang="en-US" dirty="0" smtClean="0"/>
              <a:t>Pressure in heart is low</a:t>
            </a:r>
          </a:p>
          <a:p>
            <a:pPr lvl="1"/>
            <a:r>
              <a:rPr lang="en-US" altLang="en-US" dirty="0" smtClean="0"/>
              <a:t>Blood flows passively into the atria and into ventricles</a:t>
            </a:r>
          </a:p>
          <a:p>
            <a:pPr lvl="1"/>
            <a:r>
              <a:rPr lang="en-US" altLang="en-US" dirty="0" smtClean="0"/>
              <a:t>Semilunar valves are closed</a:t>
            </a:r>
          </a:p>
          <a:p>
            <a:pPr lvl="1"/>
            <a:r>
              <a:rPr lang="en-US" altLang="en-US" dirty="0" err="1" smtClean="0"/>
              <a:t>Atrioventricular</a:t>
            </a:r>
            <a:r>
              <a:rPr lang="en-US" altLang="en-US" dirty="0" smtClean="0"/>
              <a:t> valves are open</a:t>
            </a:r>
          </a:p>
          <a:p>
            <a:pPr lvl="1"/>
            <a:r>
              <a:rPr lang="en-US" altLang="en-US" dirty="0" smtClean="0"/>
              <a:t>Atria contract and force blood into ventricles</a:t>
            </a:r>
          </a:p>
          <a:p>
            <a:pPr lvl="2"/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7"/>
          <p:cNvSpPr txBox="1">
            <a:spLocks noChangeArrowheads="1"/>
          </p:cNvSpPr>
          <p:nvPr/>
        </p:nvSpPr>
        <p:spPr bwMode="auto">
          <a:xfrm>
            <a:off x="381000" y="1522413"/>
            <a:ext cx="82454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2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2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2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2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2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28" charset="2"/>
              <a:buChar char="·"/>
            </a:pPr>
            <a:endParaRPr lang="en-US" altLang="en-US" sz="30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Cardiac Cycle &amp; Heart Sounds</a:t>
            </a:r>
            <a:endParaRPr lang="en-US" altLang="en-US" dirty="0" smtClean="0"/>
          </a:p>
        </p:txBody>
      </p:sp>
      <p:sp>
        <p:nvSpPr>
          <p:cNvPr id="4710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Ventricular systole</a:t>
            </a:r>
          </a:p>
          <a:p>
            <a:pPr lvl="1"/>
            <a:r>
              <a:rPr lang="en-US" altLang="en-US" dirty="0" smtClean="0"/>
              <a:t>Blood pressure rises as ventricles prepare to contract</a:t>
            </a:r>
          </a:p>
          <a:p>
            <a:pPr lvl="1"/>
            <a:r>
              <a:rPr lang="en-US" altLang="en-US" dirty="0" err="1" smtClean="0"/>
              <a:t>Atrioventricular</a:t>
            </a:r>
            <a:r>
              <a:rPr lang="en-US" altLang="en-US" dirty="0" smtClean="0"/>
              <a:t> valves close causing first heart sound, “</a:t>
            </a:r>
            <a:r>
              <a:rPr lang="en-US" altLang="en-US" dirty="0" err="1" smtClean="0"/>
              <a:t>lub</a:t>
            </a:r>
            <a:r>
              <a:rPr lang="en-US" altLang="en-US" dirty="0" smtClean="0"/>
              <a:t>”</a:t>
            </a:r>
          </a:p>
          <a:p>
            <a:pPr lvl="1"/>
            <a:r>
              <a:rPr lang="en-US" altLang="en-US" dirty="0" smtClean="0"/>
              <a:t>Semilunar valves open as blood pushes against them</a:t>
            </a:r>
          </a:p>
          <a:p>
            <a:pPr lvl="1"/>
            <a:r>
              <a:rPr lang="en-US" altLang="en-US" dirty="0" smtClean="0"/>
              <a:t>Blood travels out of the ventricles through pulmonary trunk and aorta</a:t>
            </a:r>
          </a:p>
          <a:p>
            <a:pPr lvl="1"/>
            <a:r>
              <a:rPr lang="en-US" altLang="en-US" dirty="0" smtClean="0"/>
              <a:t>Atria are relaxed and filling with blood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7"/>
          <p:cNvSpPr txBox="1">
            <a:spLocks noChangeArrowheads="1"/>
          </p:cNvSpPr>
          <p:nvPr/>
        </p:nvSpPr>
        <p:spPr bwMode="auto">
          <a:xfrm>
            <a:off x="381000" y="1522413"/>
            <a:ext cx="82454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2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2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2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2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2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28" charset="2"/>
              <a:buChar char="·"/>
            </a:pPr>
            <a:endParaRPr lang="en-US" altLang="en-US" sz="300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Cardiac Cycle &amp; Heart Sounds</a:t>
            </a:r>
            <a:endParaRPr lang="en-US" altLang="en-US" dirty="0" smtClean="0"/>
          </a:p>
        </p:txBody>
      </p:sp>
      <p:sp>
        <p:nvSpPr>
          <p:cNvPr id="4813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Early diastole</a:t>
            </a:r>
          </a:p>
          <a:p>
            <a:pPr lvl="1"/>
            <a:r>
              <a:rPr lang="en-US" altLang="en-US" smtClean="0"/>
              <a:t>At the end of systole, all four valves are briefly closed at the same time</a:t>
            </a:r>
          </a:p>
          <a:p>
            <a:pPr lvl="2"/>
            <a:r>
              <a:rPr lang="en-US" altLang="en-US" smtClean="0"/>
              <a:t>Second heart sound is heard as semilunar valves close, causing “dup” sound</a:t>
            </a:r>
          </a:p>
          <a:p>
            <a:pPr lvl="2"/>
            <a:r>
              <a:rPr lang="en-US" altLang="en-US" smtClean="0"/>
              <a:t>Closure prevents blood backflow into ventricles</a:t>
            </a:r>
          </a:p>
          <a:p>
            <a:pPr lvl="1"/>
            <a:r>
              <a:rPr lang="en-US" altLang="en-US" smtClean="0"/>
              <a:t>Atria finish refilling as pressure in heart drops</a:t>
            </a:r>
          </a:p>
          <a:p>
            <a:pPr lvl="1"/>
            <a:r>
              <a:rPr lang="en-US" altLang="en-US" smtClean="0"/>
              <a:t>Ventricular pressure is low</a:t>
            </a:r>
          </a:p>
          <a:p>
            <a:pPr lvl="1"/>
            <a:r>
              <a:rPr lang="en-US" altLang="en-US" smtClean="0"/>
              <a:t>Atrioventricular valves open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ure_11_0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7"/>
          <a:stretch/>
        </p:blipFill>
        <p:spPr>
          <a:xfrm>
            <a:off x="298704" y="1856232"/>
            <a:ext cx="8546592" cy="295310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83460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11.8  Summary of events occurring during the cardiac cycle. 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flipH="1">
            <a:off x="1297377" y="2381128"/>
            <a:ext cx="10182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32856" y="2278574"/>
            <a:ext cx="1017577" cy="24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Left atrium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58510" y="4111470"/>
            <a:ext cx="251878" cy="250370"/>
            <a:chOff x="492125" y="1676450"/>
            <a:chExt cx="251878" cy="250370"/>
          </a:xfrm>
        </p:grpSpPr>
        <p:sp>
          <p:nvSpPr>
            <p:cNvPr id="28" name="Oval 27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1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 bwMode="auto">
          <a:xfrm flipH="1">
            <a:off x="1424377" y="2597028"/>
            <a:ext cx="4213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1483644" y="3024595"/>
            <a:ext cx="86162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1610645" y="3223561"/>
            <a:ext cx="56105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32856" y="2490239"/>
            <a:ext cx="1098011" cy="24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Right atrium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32856" y="2913573"/>
            <a:ext cx="1178444" cy="24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Left ventricle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32855" y="3125238"/>
            <a:ext cx="1275811" cy="24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Right ventricle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1878023" y="3421571"/>
            <a:ext cx="1000645" cy="4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Ventricular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filling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ight Bracket 7"/>
          <p:cNvSpPr/>
          <p:nvPr/>
        </p:nvSpPr>
        <p:spPr bwMode="auto">
          <a:xfrm rot="5400000">
            <a:off x="2962275" y="2704042"/>
            <a:ext cx="114300" cy="2351616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878667" y="3937000"/>
            <a:ext cx="0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092988" y="3421571"/>
            <a:ext cx="1000645" cy="4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Atrial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contraction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115086" y="4399471"/>
            <a:ext cx="1669513" cy="47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Mid-to-late diastole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(ventricular filling)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Right Bracket 56"/>
          <p:cNvSpPr/>
          <p:nvPr/>
        </p:nvSpPr>
        <p:spPr bwMode="auto">
          <a:xfrm rot="5400000">
            <a:off x="5781675" y="2361142"/>
            <a:ext cx="114300" cy="3037416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759944" y="4111470"/>
            <a:ext cx="251878" cy="250370"/>
            <a:chOff x="492125" y="1676450"/>
            <a:chExt cx="251878" cy="250370"/>
          </a:xfrm>
        </p:grpSpPr>
        <p:sp>
          <p:nvSpPr>
            <p:cNvPr id="59" name="Oval 58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2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 bwMode="auto">
          <a:xfrm>
            <a:off x="5880101" y="3937000"/>
            <a:ext cx="0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116520" y="4399471"/>
            <a:ext cx="1669513" cy="47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Ventricular systole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(atria in diastole)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354520" y="3421571"/>
            <a:ext cx="1567913" cy="4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Isovolumetric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contraction phase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6026686" y="3421571"/>
            <a:ext cx="1326612" cy="4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Ventricular</a:t>
            </a: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ejection phase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Right Bracket 64"/>
          <p:cNvSpPr/>
          <p:nvPr/>
        </p:nvSpPr>
        <p:spPr bwMode="auto">
          <a:xfrm rot="5400000">
            <a:off x="8107891" y="3258608"/>
            <a:ext cx="114300" cy="1242483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8153401" y="3937000"/>
            <a:ext cx="0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oup 66"/>
          <p:cNvGrpSpPr/>
          <p:nvPr/>
        </p:nvGrpSpPr>
        <p:grpSpPr>
          <a:xfrm>
            <a:off x="8026894" y="4111470"/>
            <a:ext cx="251878" cy="250370"/>
            <a:chOff x="492125" y="1676450"/>
            <a:chExt cx="251878" cy="250370"/>
          </a:xfrm>
        </p:grpSpPr>
        <p:sp>
          <p:nvSpPr>
            <p:cNvPr id="68" name="Oval 67"/>
            <p:cNvSpPr/>
            <p:nvPr/>
          </p:nvSpPr>
          <p:spPr bwMode="auto">
            <a:xfrm>
              <a:off x="504605" y="1680081"/>
              <a:ext cx="237294" cy="23729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106A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400" smtClean="0">
                <a:solidFill>
                  <a:srgbClr val="FFFFFF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492125" y="1676450"/>
              <a:ext cx="251878" cy="25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50" b="0" dirty="0" smtClean="0">
                  <a:solidFill>
                    <a:srgbClr val="106AAA"/>
                  </a:solidFill>
                  <a:latin typeface="Arial Black"/>
                  <a:cs typeface="Arial Black"/>
                </a:rPr>
                <a:t>3</a:t>
              </a:r>
              <a:endParaRPr lang="en-US" sz="1450" b="0" dirty="0">
                <a:solidFill>
                  <a:srgbClr val="106AAA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7580321" y="4399471"/>
            <a:ext cx="1201730" cy="25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Early diastole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7569736" y="3421571"/>
            <a:ext cx="1205964" cy="4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Isovolumetric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relaxation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18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Homeostatic Imbalance</a:t>
            </a:r>
            <a:endParaRPr lang="en-US" altLang="en-US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Faulty valves reduce the efficiency of the heart as a pump and result in abnormal heart sounds (murmurs)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Cardiac Output</a:t>
            </a:r>
            <a:endParaRPr lang="en-US" alt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Cardiac output (CO)</a:t>
            </a:r>
          </a:p>
          <a:p>
            <a:pPr lvl="1"/>
            <a:r>
              <a:rPr lang="en-US" altLang="en-US" dirty="0" smtClean="0"/>
              <a:t>Amount of blood pumped by each side (ventricle) of the heart in one minute</a:t>
            </a:r>
          </a:p>
          <a:p>
            <a:r>
              <a:rPr lang="en-US" altLang="en-US" dirty="0" smtClean="0"/>
              <a:t>Stroke volume (SV)</a:t>
            </a:r>
          </a:p>
          <a:p>
            <a:pPr lvl="1"/>
            <a:r>
              <a:rPr lang="en-US" altLang="en-US" dirty="0" smtClean="0"/>
              <a:t>Volume of blood pumped by each ventricle in one contraction (each heartbeat)</a:t>
            </a:r>
          </a:p>
          <a:p>
            <a:pPr lvl="1"/>
            <a:r>
              <a:rPr lang="en-US" altLang="en-US" dirty="0" smtClean="0"/>
              <a:t>About 70 ml of blood is pumped out of the left ventricle with each heartbeat</a:t>
            </a:r>
          </a:p>
          <a:p>
            <a:r>
              <a:rPr lang="en-US" altLang="en-US" dirty="0" smtClean="0"/>
              <a:t>Heart rate (HR) </a:t>
            </a:r>
          </a:p>
          <a:p>
            <a:pPr lvl="1"/>
            <a:r>
              <a:rPr lang="en-US" altLang="en-US" dirty="0" smtClean="0"/>
              <a:t>Typically 75 beats per minute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Cardiac Output</a:t>
            </a:r>
            <a:endParaRPr lang="en-US" alt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 = HR </a:t>
            </a:r>
            <a:r>
              <a:rPr lang="en-US" altLang="en-US" dirty="0" smtClean="0">
                <a:sym typeface="Symbol" pitchFamily="28" charset="2"/>
              </a:rPr>
              <a:t></a:t>
            </a:r>
            <a:r>
              <a:rPr lang="en-US" altLang="en-US" dirty="0" smtClean="0"/>
              <a:t> SV </a:t>
            </a:r>
          </a:p>
          <a:p>
            <a:r>
              <a:rPr lang="en-US" altLang="en-US" dirty="0" smtClean="0"/>
              <a:t>CO = HR (75 beats/min) </a:t>
            </a:r>
            <a:r>
              <a:rPr lang="en-US" altLang="en-US" dirty="0" smtClean="0">
                <a:sym typeface="Symbol" pitchFamily="28" charset="2"/>
              </a:rPr>
              <a:t></a:t>
            </a:r>
            <a:r>
              <a:rPr lang="en-US" altLang="en-US" dirty="0" smtClean="0"/>
              <a:t> SV (70 ml/beat)</a:t>
            </a:r>
          </a:p>
          <a:p>
            <a:r>
              <a:rPr lang="en-US" altLang="en-US" dirty="0" smtClean="0"/>
              <a:t>CO = 5250 ml/min = 5.25 L/min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11_01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4"/>
          <a:stretch/>
        </p:blipFill>
        <p:spPr>
          <a:xfrm>
            <a:off x="685800" y="1289304"/>
            <a:ext cx="7772400" cy="409865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11.1b </a:t>
            </a:r>
            <a:r>
              <a:rPr lang="en-US" sz="900" b="1" dirty="0">
                <a:latin typeface="Arial" charset="0"/>
              </a:rPr>
              <a:t>Location of the heart within the thorax.</a:t>
            </a: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725711" y="5025055"/>
            <a:ext cx="551855" cy="37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100" name="Straight Connector 99"/>
          <p:cNvCxnSpPr/>
          <p:nvPr/>
        </p:nvCxnSpPr>
        <p:spPr bwMode="auto">
          <a:xfrm flipH="1">
            <a:off x="2388938" y="3464158"/>
            <a:ext cx="16391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722564" y="3281226"/>
            <a:ext cx="1704814" cy="40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Diaphragm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3" name="Straight Connector 102"/>
          <p:cNvCxnSpPr/>
          <p:nvPr/>
        </p:nvCxnSpPr>
        <p:spPr bwMode="auto">
          <a:xfrm flipH="1">
            <a:off x="1817090" y="2386006"/>
            <a:ext cx="24514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722563" y="2204239"/>
            <a:ext cx="1133665" cy="36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2nd rib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5" name="Straight Connector 104"/>
          <p:cNvCxnSpPr/>
          <p:nvPr/>
        </p:nvCxnSpPr>
        <p:spPr bwMode="auto">
          <a:xfrm flipH="1">
            <a:off x="2950095" y="1797981"/>
            <a:ext cx="195726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722563" y="1622562"/>
            <a:ext cx="2178266" cy="3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Midsternal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line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7" name="Straight Connector 106"/>
          <p:cNvCxnSpPr/>
          <p:nvPr/>
        </p:nvCxnSpPr>
        <p:spPr bwMode="auto">
          <a:xfrm flipH="1">
            <a:off x="5003706" y="2995410"/>
            <a:ext cx="20980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7171354" y="2825182"/>
            <a:ext cx="1365801" cy="4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Sternum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4" name="Straight Connector 113"/>
          <p:cNvCxnSpPr/>
          <p:nvPr/>
        </p:nvCxnSpPr>
        <p:spPr bwMode="auto">
          <a:xfrm flipH="1">
            <a:off x="5413832" y="3543006"/>
            <a:ext cx="16653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7161828" y="3371928"/>
            <a:ext cx="1457993" cy="159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Point of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maximal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intensity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(PMI)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04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32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Regulation of Stroke Volume</a:t>
            </a:r>
          </a:p>
        </p:txBody>
      </p:sp>
      <p:sp>
        <p:nvSpPr>
          <p:cNvPr id="532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60 percent of blood in ventricles (about 70 ml) is pumped with each heartbeat</a:t>
            </a:r>
          </a:p>
          <a:p>
            <a:r>
              <a:rPr lang="en-US" altLang="en-US" dirty="0" smtClean="0"/>
              <a:t>Starling’s law of the heart:  </a:t>
            </a:r>
          </a:p>
          <a:p>
            <a:pPr lvl="1"/>
            <a:r>
              <a:rPr lang="en-US" altLang="en-US" dirty="0" smtClean="0"/>
              <a:t>Critical factor controlling SV</a:t>
            </a:r>
          </a:p>
          <a:p>
            <a:pPr lvl="1"/>
            <a:r>
              <a:rPr lang="en-US" altLang="en-US" dirty="0" smtClean="0"/>
              <a:t>The more the cardiac muscle is stretched, the stronger the contraction</a:t>
            </a:r>
          </a:p>
          <a:p>
            <a:r>
              <a:rPr lang="en-US" altLang="en-US" dirty="0" smtClean="0"/>
              <a:t>SV rises or falls with the volume of venous return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Regulation of Heart Rate</a:t>
            </a:r>
            <a:endParaRPr lang="en-US" altLang="en-US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Heart rate is modified by: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Neural (ANS) controls</a:t>
            </a:r>
          </a:p>
          <a:p>
            <a:pPr lvl="2"/>
            <a:r>
              <a:rPr lang="en-US" altLang="en-US" dirty="0" smtClean="0"/>
              <a:t>Sympathetic nervous system</a:t>
            </a:r>
          </a:p>
          <a:p>
            <a:pPr lvl="2"/>
            <a:r>
              <a:rPr lang="en-US" altLang="en-US" dirty="0" smtClean="0"/>
              <a:t>Parasympathetic nervous system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Hormones and 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Physical factors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11_0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"/>
          <a:stretch/>
        </p:blipFill>
        <p:spPr>
          <a:xfrm>
            <a:off x="298704" y="189765"/>
            <a:ext cx="8546592" cy="642307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11.9 Influence of selected factors on cardiac output.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464202" y="295322"/>
            <a:ext cx="1999848" cy="9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Crisis stressors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(physical or emotional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trauma; increased body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temperature; exercise)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578752" y="295322"/>
            <a:ext cx="939398" cy="48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Low blood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pressure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601102" y="295322"/>
            <a:ext cx="983848" cy="90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High blood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pressure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or blood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volume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718702" y="288972"/>
            <a:ext cx="761598" cy="25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Exercise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7620402" y="288972"/>
            <a:ext cx="1167998" cy="7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Decreased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blood volume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(hemorrhage)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251200" y="1578022"/>
            <a:ext cx="3067050" cy="25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Sympathetic nervous system activity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490102" y="1298622"/>
            <a:ext cx="1345798" cy="90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Activation of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skeletal muscle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and respiratory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“pumps”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876952" y="2543222"/>
            <a:ext cx="901298" cy="48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Crisis has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passed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254902" y="2543222"/>
            <a:ext cx="1085448" cy="7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Hormones: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epinephrine,</a:t>
            </a:r>
          </a:p>
          <a:p>
            <a:r>
              <a:rPr lang="en-US" sz="1350" dirty="0" err="1" smtClean="0">
                <a:solidFill>
                  <a:srgbClr val="000000"/>
                </a:solidFill>
                <a:latin typeface="Arial"/>
                <a:cs typeface="Arial"/>
              </a:rPr>
              <a:t>thyroxine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534552" y="2543222"/>
            <a:ext cx="913998" cy="7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Increased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venous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return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7690252" y="2543222"/>
            <a:ext cx="913998" cy="7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Decreased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venous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return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483252" y="3533822"/>
            <a:ext cx="1428348" cy="90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Parasympathetic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nervous system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controls (via</a:t>
            </a:r>
          </a:p>
          <a:p>
            <a:r>
              <a:rPr lang="en-US" sz="1350" dirty="0" err="1" smtClean="0">
                <a:solidFill>
                  <a:srgbClr val="000000"/>
                </a:solidFill>
                <a:latin typeface="Arial"/>
                <a:cs typeface="Arial"/>
              </a:rPr>
              <a:t>vagus</a:t>
            </a:r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 nerves)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610502" y="3686222"/>
            <a:ext cx="1961748" cy="48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Increased contractile</a:t>
            </a:r>
          </a:p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force of cardiac muscle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711450" y="4791122"/>
            <a:ext cx="1873250" cy="25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Heart rate (beats/min)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5892800" y="4791122"/>
            <a:ext cx="2032000" cy="25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Stroke volume (ml/beat)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4203700" y="6048422"/>
            <a:ext cx="2032000" cy="25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Cardiac output (ml/min)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412750" y="5134022"/>
            <a:ext cx="527050" cy="25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35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3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73100" y="5356272"/>
            <a:ext cx="2044700" cy="119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Increases, stimulates</a:t>
            </a:r>
          </a:p>
          <a:p>
            <a:pPr>
              <a:lnSpc>
                <a:spcPct val="114000"/>
              </a:lnSpc>
            </a:pPr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Reduces, inhibits</a:t>
            </a:r>
          </a:p>
          <a:p>
            <a:pPr>
              <a:lnSpc>
                <a:spcPct val="114000"/>
              </a:lnSpc>
            </a:pPr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Initial stimulus</a:t>
            </a:r>
          </a:p>
          <a:p>
            <a:pPr>
              <a:lnSpc>
                <a:spcPct val="114000"/>
              </a:lnSpc>
            </a:pPr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Physiological response</a:t>
            </a:r>
          </a:p>
          <a:p>
            <a:pPr>
              <a:lnSpc>
                <a:spcPct val="114000"/>
              </a:lnSpc>
            </a:pPr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End result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7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Vessels: The Vascular System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Vascular system transports blood to the tissues and back to the heart</a:t>
            </a:r>
          </a:p>
          <a:p>
            <a:pPr lvl="1"/>
            <a:r>
              <a:rPr lang="en-US" altLang="en-US" smtClean="0"/>
              <a:t>Vessels that carry blood away from the heart:</a:t>
            </a:r>
          </a:p>
          <a:p>
            <a:pPr lvl="2"/>
            <a:r>
              <a:rPr lang="en-US" altLang="en-US" smtClean="0"/>
              <a:t>Arteries and arterioles</a:t>
            </a:r>
          </a:p>
          <a:p>
            <a:pPr lvl="1"/>
            <a:r>
              <a:rPr lang="en-US" altLang="en-US" smtClean="0"/>
              <a:t>Vessels that play a role in exchanges between tissues and blood:</a:t>
            </a:r>
          </a:p>
          <a:p>
            <a:pPr lvl="2"/>
            <a:r>
              <a:rPr lang="en-US" altLang="en-US" smtClean="0"/>
              <a:t>Capillary beds</a:t>
            </a:r>
          </a:p>
          <a:p>
            <a:pPr lvl="1"/>
            <a:r>
              <a:rPr lang="en-US" altLang="en-US" smtClean="0"/>
              <a:t>Vessels that return blood toward the heart:</a:t>
            </a:r>
          </a:p>
          <a:p>
            <a:pPr lvl="2"/>
            <a:r>
              <a:rPr lang="en-US" altLang="en-US" smtClean="0"/>
              <a:t>Venules and veins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Microscopic Anatomy of Blood Vessels</a:t>
            </a:r>
            <a:endParaRPr lang="en-US" altLang="en-US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layers (tunics) in blood vessels (except the capillaries):</a:t>
            </a:r>
          </a:p>
          <a:p>
            <a:pPr lvl="1"/>
            <a:r>
              <a:rPr lang="en-US" altLang="en-US" dirty="0" smtClean="0"/>
              <a:t>Tunica intima forms a friction-reducing lining</a:t>
            </a:r>
          </a:p>
          <a:p>
            <a:pPr lvl="2"/>
            <a:r>
              <a:rPr lang="en-US" altLang="en-US" dirty="0" smtClean="0"/>
              <a:t>Endothelium</a:t>
            </a:r>
          </a:p>
          <a:p>
            <a:pPr lvl="1"/>
            <a:r>
              <a:rPr lang="en-US" altLang="en-US" dirty="0" smtClean="0"/>
              <a:t>Tunica media</a:t>
            </a:r>
          </a:p>
          <a:p>
            <a:pPr lvl="2"/>
            <a:r>
              <a:rPr lang="en-US" altLang="en-US" dirty="0" smtClean="0"/>
              <a:t>Smooth muscle and elastic tissue</a:t>
            </a:r>
          </a:p>
          <a:p>
            <a:pPr lvl="2"/>
            <a:r>
              <a:rPr lang="en-US" altLang="en-US" dirty="0" smtClean="0"/>
              <a:t>Controlled by sympathetic nervous system</a:t>
            </a:r>
          </a:p>
          <a:p>
            <a:pPr lvl="1"/>
            <a:r>
              <a:rPr lang="en-US" altLang="en-US" dirty="0" smtClean="0"/>
              <a:t>Tunica </a:t>
            </a:r>
            <a:r>
              <a:rPr lang="en-US" altLang="en-US" dirty="0" err="1" smtClean="0"/>
              <a:t>externa</a:t>
            </a:r>
            <a:r>
              <a:rPr lang="en-US" altLang="en-US" dirty="0" smtClean="0"/>
              <a:t> forms protective outermost covering</a:t>
            </a:r>
          </a:p>
          <a:p>
            <a:pPr lvl="2"/>
            <a:r>
              <a:rPr lang="en-US" altLang="en-US" dirty="0" smtClean="0"/>
              <a:t>Mostly fibrous connective tissue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11_10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5"/>
          <a:stretch/>
        </p:blipFill>
        <p:spPr>
          <a:xfrm>
            <a:off x="1734312" y="1487424"/>
            <a:ext cx="5675376" cy="368261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572072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11.10a </a:t>
            </a:r>
            <a:r>
              <a:rPr lang="en-US" sz="900" b="1" dirty="0">
                <a:latin typeface="Arial" charset="0"/>
              </a:rPr>
              <a:t>Structure of blood vessels. 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234910" y="4819307"/>
            <a:ext cx="99609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572490" y="4819307"/>
            <a:ext cx="695103" cy="36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Vein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654581" y="3083468"/>
            <a:ext cx="0" cy="174089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5870551" y="4192844"/>
            <a:ext cx="0" cy="6390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800251" y="4811793"/>
            <a:ext cx="476825" cy="41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4100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figure_11_10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"/>
          <a:stretch/>
        </p:blipFill>
        <p:spPr>
          <a:xfrm>
            <a:off x="298704" y="195072"/>
            <a:ext cx="8546592" cy="626747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87267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11.10b </a:t>
            </a:r>
            <a:r>
              <a:rPr lang="en-US" sz="900" b="1" dirty="0">
                <a:latin typeface="Arial" charset="0"/>
              </a:rPr>
              <a:t>Structure of blood vessels. 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8103974" y="650699"/>
            <a:ext cx="545907" cy="28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b="0" dirty="0" smtClean="0">
                <a:solidFill>
                  <a:srgbClr val="000000"/>
                </a:solidFill>
                <a:latin typeface="Arial Black"/>
                <a:cs typeface="Arial Black"/>
              </a:rPr>
              <a:t>Vein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46058" y="638950"/>
            <a:ext cx="781208" cy="29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b="0" dirty="0" smtClean="0">
                <a:solidFill>
                  <a:srgbClr val="000000"/>
                </a:solidFill>
                <a:latin typeface="Arial Black"/>
                <a:cs typeface="Arial Black"/>
              </a:rPr>
              <a:t>Artery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363255" y="568886"/>
            <a:ext cx="1694407" cy="28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b="0" dirty="0" smtClean="0">
                <a:solidFill>
                  <a:srgbClr val="000000"/>
                </a:solidFill>
                <a:latin typeface="Arial Black"/>
                <a:cs typeface="Arial Black"/>
              </a:rPr>
              <a:t>Tunica intima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363256" y="806799"/>
            <a:ext cx="1423864" cy="2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• Endothelium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2081683" y="921932"/>
            <a:ext cx="11836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1974850" y="1554090"/>
            <a:ext cx="129919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2020443" y="1158633"/>
            <a:ext cx="1256247" cy="71652"/>
          </a:xfrm>
          <a:custGeom>
            <a:avLst/>
            <a:gdLst>
              <a:gd name="connsiteX0" fmla="*/ 894297 w 894297"/>
              <a:gd name="connsiteY0" fmla="*/ 0 h 52602"/>
              <a:gd name="connsiteX1" fmla="*/ 571147 w 894297"/>
              <a:gd name="connsiteY1" fmla="*/ 0 h 52602"/>
              <a:gd name="connsiteX2" fmla="*/ 0 w 894297"/>
              <a:gd name="connsiteY2" fmla="*/ 52602 h 52602"/>
              <a:gd name="connsiteX0" fmla="*/ 1030822 w 1030822"/>
              <a:gd name="connsiteY0" fmla="*/ 0 h 52602"/>
              <a:gd name="connsiteX1" fmla="*/ 571147 w 1030822"/>
              <a:gd name="connsiteY1" fmla="*/ 0 h 52602"/>
              <a:gd name="connsiteX2" fmla="*/ 0 w 1030822"/>
              <a:gd name="connsiteY2" fmla="*/ 52602 h 52602"/>
              <a:gd name="connsiteX0" fmla="*/ 1256247 w 1256247"/>
              <a:gd name="connsiteY0" fmla="*/ 0 h 71652"/>
              <a:gd name="connsiteX1" fmla="*/ 796572 w 1256247"/>
              <a:gd name="connsiteY1" fmla="*/ 0 h 71652"/>
              <a:gd name="connsiteX2" fmla="*/ 0 w 1256247"/>
              <a:gd name="connsiteY2" fmla="*/ 71652 h 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6247" h="71652">
                <a:moveTo>
                  <a:pt x="1256247" y="0"/>
                </a:moveTo>
                <a:lnTo>
                  <a:pt x="796572" y="0"/>
                </a:lnTo>
                <a:lnTo>
                  <a:pt x="0" y="7165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65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076312" y="1853648"/>
            <a:ext cx="1199097" cy="154202"/>
          </a:xfrm>
          <a:custGeom>
            <a:avLst/>
            <a:gdLst>
              <a:gd name="connsiteX0" fmla="*/ 894297 w 894297"/>
              <a:gd name="connsiteY0" fmla="*/ 0 h 52602"/>
              <a:gd name="connsiteX1" fmla="*/ 571147 w 894297"/>
              <a:gd name="connsiteY1" fmla="*/ 0 h 52602"/>
              <a:gd name="connsiteX2" fmla="*/ 0 w 894297"/>
              <a:gd name="connsiteY2" fmla="*/ 52602 h 52602"/>
              <a:gd name="connsiteX0" fmla="*/ 856197 w 856197"/>
              <a:gd name="connsiteY0" fmla="*/ 0 h 103402"/>
              <a:gd name="connsiteX1" fmla="*/ 533047 w 856197"/>
              <a:gd name="connsiteY1" fmla="*/ 0 h 103402"/>
              <a:gd name="connsiteX2" fmla="*/ 0 w 856197"/>
              <a:gd name="connsiteY2" fmla="*/ 103402 h 103402"/>
              <a:gd name="connsiteX0" fmla="*/ 1049872 w 1049872"/>
              <a:gd name="connsiteY0" fmla="*/ 3175 h 103402"/>
              <a:gd name="connsiteX1" fmla="*/ 533047 w 1049872"/>
              <a:gd name="connsiteY1" fmla="*/ 0 h 103402"/>
              <a:gd name="connsiteX2" fmla="*/ 0 w 1049872"/>
              <a:gd name="connsiteY2" fmla="*/ 103402 h 103402"/>
              <a:gd name="connsiteX0" fmla="*/ 1199097 w 1199097"/>
              <a:gd name="connsiteY0" fmla="*/ 3175 h 154202"/>
              <a:gd name="connsiteX1" fmla="*/ 682272 w 1199097"/>
              <a:gd name="connsiteY1" fmla="*/ 0 h 154202"/>
              <a:gd name="connsiteX2" fmla="*/ 0 w 1199097"/>
              <a:gd name="connsiteY2" fmla="*/ 154202 h 15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9097" h="154202">
                <a:moveTo>
                  <a:pt x="1199097" y="3175"/>
                </a:moveTo>
                <a:lnTo>
                  <a:pt x="682272" y="0"/>
                </a:lnTo>
                <a:lnTo>
                  <a:pt x="0" y="15420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65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095497" y="2271166"/>
            <a:ext cx="1177931" cy="345331"/>
          </a:xfrm>
          <a:custGeom>
            <a:avLst/>
            <a:gdLst>
              <a:gd name="connsiteX0" fmla="*/ 894297 w 894297"/>
              <a:gd name="connsiteY0" fmla="*/ 0 h 52602"/>
              <a:gd name="connsiteX1" fmla="*/ 571147 w 894297"/>
              <a:gd name="connsiteY1" fmla="*/ 0 h 52602"/>
              <a:gd name="connsiteX2" fmla="*/ 0 w 894297"/>
              <a:gd name="connsiteY2" fmla="*/ 52602 h 52602"/>
              <a:gd name="connsiteX0" fmla="*/ 856197 w 856197"/>
              <a:gd name="connsiteY0" fmla="*/ 0 h 103402"/>
              <a:gd name="connsiteX1" fmla="*/ 533047 w 856197"/>
              <a:gd name="connsiteY1" fmla="*/ 0 h 103402"/>
              <a:gd name="connsiteX2" fmla="*/ 0 w 856197"/>
              <a:gd name="connsiteY2" fmla="*/ 103402 h 103402"/>
              <a:gd name="connsiteX0" fmla="*/ 847731 w 847731"/>
              <a:gd name="connsiteY0" fmla="*/ 243731 h 243731"/>
              <a:gd name="connsiteX1" fmla="*/ 524581 w 847731"/>
              <a:gd name="connsiteY1" fmla="*/ 243731 h 243731"/>
              <a:gd name="connsiteX2" fmla="*/ 0 w 847731"/>
              <a:gd name="connsiteY2" fmla="*/ 0 h 243731"/>
              <a:gd name="connsiteX0" fmla="*/ 968381 w 968381"/>
              <a:gd name="connsiteY0" fmla="*/ 250081 h 250081"/>
              <a:gd name="connsiteX1" fmla="*/ 524581 w 968381"/>
              <a:gd name="connsiteY1" fmla="*/ 243731 h 250081"/>
              <a:gd name="connsiteX2" fmla="*/ 0 w 968381"/>
              <a:gd name="connsiteY2" fmla="*/ 0 h 250081"/>
              <a:gd name="connsiteX0" fmla="*/ 1177931 w 1177931"/>
              <a:gd name="connsiteY0" fmla="*/ 345331 h 345331"/>
              <a:gd name="connsiteX1" fmla="*/ 734131 w 1177931"/>
              <a:gd name="connsiteY1" fmla="*/ 338981 h 345331"/>
              <a:gd name="connsiteX2" fmla="*/ 0 w 1177931"/>
              <a:gd name="connsiteY2" fmla="*/ 0 h 3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31" h="345331">
                <a:moveTo>
                  <a:pt x="1177931" y="345331"/>
                </a:moveTo>
                <a:lnTo>
                  <a:pt x="734131" y="338981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65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044046" y="2885546"/>
            <a:ext cx="1229790" cy="68477"/>
          </a:xfrm>
          <a:custGeom>
            <a:avLst/>
            <a:gdLst>
              <a:gd name="connsiteX0" fmla="*/ 894297 w 894297"/>
              <a:gd name="connsiteY0" fmla="*/ 0 h 52602"/>
              <a:gd name="connsiteX1" fmla="*/ 571147 w 894297"/>
              <a:gd name="connsiteY1" fmla="*/ 0 h 52602"/>
              <a:gd name="connsiteX2" fmla="*/ 0 w 894297"/>
              <a:gd name="connsiteY2" fmla="*/ 52602 h 52602"/>
              <a:gd name="connsiteX0" fmla="*/ 856197 w 856197"/>
              <a:gd name="connsiteY0" fmla="*/ 0 h 103402"/>
              <a:gd name="connsiteX1" fmla="*/ 533047 w 856197"/>
              <a:gd name="connsiteY1" fmla="*/ 0 h 103402"/>
              <a:gd name="connsiteX2" fmla="*/ 0 w 856197"/>
              <a:gd name="connsiteY2" fmla="*/ 103402 h 103402"/>
              <a:gd name="connsiteX0" fmla="*/ 847731 w 847731"/>
              <a:gd name="connsiteY0" fmla="*/ 243731 h 243731"/>
              <a:gd name="connsiteX1" fmla="*/ 524581 w 847731"/>
              <a:gd name="connsiteY1" fmla="*/ 243731 h 243731"/>
              <a:gd name="connsiteX2" fmla="*/ 0 w 847731"/>
              <a:gd name="connsiteY2" fmla="*/ 0 h 243731"/>
              <a:gd name="connsiteX0" fmla="*/ 877365 w 877365"/>
              <a:gd name="connsiteY0" fmla="*/ 0 h 52602"/>
              <a:gd name="connsiteX1" fmla="*/ 554215 w 877365"/>
              <a:gd name="connsiteY1" fmla="*/ 0 h 52602"/>
              <a:gd name="connsiteX2" fmla="*/ 0 w 877365"/>
              <a:gd name="connsiteY2" fmla="*/ 52602 h 52602"/>
              <a:gd name="connsiteX0" fmla="*/ 991665 w 991665"/>
              <a:gd name="connsiteY0" fmla="*/ 0 h 52602"/>
              <a:gd name="connsiteX1" fmla="*/ 554215 w 991665"/>
              <a:gd name="connsiteY1" fmla="*/ 0 h 52602"/>
              <a:gd name="connsiteX2" fmla="*/ 0 w 991665"/>
              <a:gd name="connsiteY2" fmla="*/ 52602 h 52602"/>
              <a:gd name="connsiteX0" fmla="*/ 1229790 w 1229790"/>
              <a:gd name="connsiteY0" fmla="*/ 0 h 68477"/>
              <a:gd name="connsiteX1" fmla="*/ 792340 w 1229790"/>
              <a:gd name="connsiteY1" fmla="*/ 0 h 68477"/>
              <a:gd name="connsiteX2" fmla="*/ 0 w 1229790"/>
              <a:gd name="connsiteY2" fmla="*/ 68477 h 6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9790" h="68477">
                <a:moveTo>
                  <a:pt x="1229790" y="0"/>
                </a:moveTo>
                <a:lnTo>
                  <a:pt x="792340" y="0"/>
                </a:lnTo>
                <a:lnTo>
                  <a:pt x="0" y="6847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65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1193800" y="4411134"/>
            <a:ext cx="0" cy="5672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357034" y="4360334"/>
            <a:ext cx="0" cy="4063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Freeform 32"/>
          <p:cNvSpPr/>
          <p:nvPr/>
        </p:nvSpPr>
        <p:spPr>
          <a:xfrm>
            <a:off x="4689916" y="4143636"/>
            <a:ext cx="555632" cy="781364"/>
          </a:xfrm>
          <a:custGeom>
            <a:avLst/>
            <a:gdLst>
              <a:gd name="connsiteX0" fmla="*/ 894297 w 894297"/>
              <a:gd name="connsiteY0" fmla="*/ 0 h 52602"/>
              <a:gd name="connsiteX1" fmla="*/ 571147 w 894297"/>
              <a:gd name="connsiteY1" fmla="*/ 0 h 52602"/>
              <a:gd name="connsiteX2" fmla="*/ 0 w 894297"/>
              <a:gd name="connsiteY2" fmla="*/ 52602 h 52602"/>
              <a:gd name="connsiteX0" fmla="*/ 856197 w 856197"/>
              <a:gd name="connsiteY0" fmla="*/ 0 h 103402"/>
              <a:gd name="connsiteX1" fmla="*/ 533047 w 856197"/>
              <a:gd name="connsiteY1" fmla="*/ 0 h 103402"/>
              <a:gd name="connsiteX2" fmla="*/ 0 w 856197"/>
              <a:gd name="connsiteY2" fmla="*/ 103402 h 103402"/>
              <a:gd name="connsiteX0" fmla="*/ 847731 w 847731"/>
              <a:gd name="connsiteY0" fmla="*/ 243731 h 243731"/>
              <a:gd name="connsiteX1" fmla="*/ 524581 w 847731"/>
              <a:gd name="connsiteY1" fmla="*/ 243731 h 243731"/>
              <a:gd name="connsiteX2" fmla="*/ 0 w 847731"/>
              <a:gd name="connsiteY2" fmla="*/ 0 h 243731"/>
              <a:gd name="connsiteX0" fmla="*/ 877365 w 877365"/>
              <a:gd name="connsiteY0" fmla="*/ 0 h 52602"/>
              <a:gd name="connsiteX1" fmla="*/ 554215 w 877365"/>
              <a:gd name="connsiteY1" fmla="*/ 0 h 52602"/>
              <a:gd name="connsiteX2" fmla="*/ 0 w 877365"/>
              <a:gd name="connsiteY2" fmla="*/ 52602 h 52602"/>
              <a:gd name="connsiteX0" fmla="*/ 652999 w 652999"/>
              <a:gd name="connsiteY0" fmla="*/ 0 h 56836"/>
              <a:gd name="connsiteX1" fmla="*/ 554215 w 652999"/>
              <a:gd name="connsiteY1" fmla="*/ 4234 h 56836"/>
              <a:gd name="connsiteX2" fmla="*/ 0 w 652999"/>
              <a:gd name="connsiteY2" fmla="*/ 56836 h 56836"/>
              <a:gd name="connsiteX0" fmla="*/ 403232 w 403232"/>
              <a:gd name="connsiteY0" fmla="*/ 573930 h 578164"/>
              <a:gd name="connsiteX1" fmla="*/ 304448 w 403232"/>
              <a:gd name="connsiteY1" fmla="*/ 578164 h 578164"/>
              <a:gd name="connsiteX2" fmla="*/ 0 w 403232"/>
              <a:gd name="connsiteY2" fmla="*/ 0 h 578164"/>
              <a:gd name="connsiteX0" fmla="*/ 441332 w 441332"/>
              <a:gd name="connsiteY0" fmla="*/ 578163 h 578164"/>
              <a:gd name="connsiteX1" fmla="*/ 304448 w 441332"/>
              <a:gd name="connsiteY1" fmla="*/ 578164 h 578164"/>
              <a:gd name="connsiteX2" fmla="*/ 0 w 441332"/>
              <a:gd name="connsiteY2" fmla="*/ 0 h 578164"/>
              <a:gd name="connsiteX0" fmla="*/ 555632 w 555632"/>
              <a:gd name="connsiteY0" fmla="*/ 781363 h 781364"/>
              <a:gd name="connsiteX1" fmla="*/ 418748 w 555632"/>
              <a:gd name="connsiteY1" fmla="*/ 781364 h 781364"/>
              <a:gd name="connsiteX2" fmla="*/ 0 w 555632"/>
              <a:gd name="connsiteY2" fmla="*/ 0 h 78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632" h="781364">
                <a:moveTo>
                  <a:pt x="555632" y="781363"/>
                </a:moveTo>
                <a:lnTo>
                  <a:pt x="418748" y="78136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65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8" name="Straight Connector 9217"/>
          <p:cNvCxnSpPr>
            <a:stCxn id="33" idx="1"/>
          </p:cNvCxnSpPr>
          <p:nvPr/>
        </p:nvCxnSpPr>
        <p:spPr bwMode="auto">
          <a:xfrm flipH="1" flipV="1">
            <a:off x="4580468" y="4525434"/>
            <a:ext cx="528196" cy="3995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4805690" y="928282"/>
            <a:ext cx="20706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Freeform 37"/>
          <p:cNvSpPr/>
          <p:nvPr/>
        </p:nvSpPr>
        <p:spPr>
          <a:xfrm flipH="1">
            <a:off x="6012986" y="1163499"/>
            <a:ext cx="953564" cy="228285"/>
          </a:xfrm>
          <a:custGeom>
            <a:avLst/>
            <a:gdLst>
              <a:gd name="connsiteX0" fmla="*/ 894297 w 894297"/>
              <a:gd name="connsiteY0" fmla="*/ 0 h 52602"/>
              <a:gd name="connsiteX1" fmla="*/ 571147 w 894297"/>
              <a:gd name="connsiteY1" fmla="*/ 0 h 52602"/>
              <a:gd name="connsiteX2" fmla="*/ 0 w 894297"/>
              <a:gd name="connsiteY2" fmla="*/ 52602 h 52602"/>
              <a:gd name="connsiteX0" fmla="*/ 708031 w 708031"/>
              <a:gd name="connsiteY0" fmla="*/ 0 h 52602"/>
              <a:gd name="connsiteX1" fmla="*/ 571147 w 708031"/>
              <a:gd name="connsiteY1" fmla="*/ 0 h 52602"/>
              <a:gd name="connsiteX2" fmla="*/ 0 w 708031"/>
              <a:gd name="connsiteY2" fmla="*/ 52602 h 52602"/>
              <a:gd name="connsiteX0" fmla="*/ 686864 w 686864"/>
              <a:gd name="connsiteY0" fmla="*/ 0 h 158435"/>
              <a:gd name="connsiteX1" fmla="*/ 549980 w 686864"/>
              <a:gd name="connsiteY1" fmla="*/ 0 h 158435"/>
              <a:gd name="connsiteX2" fmla="*/ 0 w 686864"/>
              <a:gd name="connsiteY2" fmla="*/ 158435 h 158435"/>
              <a:gd name="connsiteX0" fmla="*/ 686864 w 686864"/>
              <a:gd name="connsiteY0" fmla="*/ 0 h 158435"/>
              <a:gd name="connsiteX1" fmla="*/ 448380 w 686864"/>
              <a:gd name="connsiteY1" fmla="*/ 0 h 158435"/>
              <a:gd name="connsiteX2" fmla="*/ 0 w 686864"/>
              <a:gd name="connsiteY2" fmla="*/ 158435 h 158435"/>
              <a:gd name="connsiteX0" fmla="*/ 756714 w 756714"/>
              <a:gd name="connsiteY0" fmla="*/ 0 h 161610"/>
              <a:gd name="connsiteX1" fmla="*/ 448380 w 756714"/>
              <a:gd name="connsiteY1" fmla="*/ 3175 h 161610"/>
              <a:gd name="connsiteX2" fmla="*/ 0 w 756714"/>
              <a:gd name="connsiteY2" fmla="*/ 161610 h 161610"/>
              <a:gd name="connsiteX0" fmla="*/ 953564 w 953564"/>
              <a:gd name="connsiteY0" fmla="*/ 0 h 228285"/>
              <a:gd name="connsiteX1" fmla="*/ 645230 w 953564"/>
              <a:gd name="connsiteY1" fmla="*/ 3175 h 228285"/>
              <a:gd name="connsiteX2" fmla="*/ 0 w 953564"/>
              <a:gd name="connsiteY2" fmla="*/ 228285 h 22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564" h="228285">
                <a:moveTo>
                  <a:pt x="953564" y="0"/>
                </a:moveTo>
                <a:lnTo>
                  <a:pt x="645230" y="3175"/>
                </a:lnTo>
                <a:lnTo>
                  <a:pt x="0" y="22828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65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9" name="Freeform 38"/>
          <p:cNvSpPr/>
          <p:nvPr/>
        </p:nvSpPr>
        <p:spPr>
          <a:xfrm flipH="1">
            <a:off x="4984248" y="1851738"/>
            <a:ext cx="2081747" cy="153144"/>
          </a:xfrm>
          <a:custGeom>
            <a:avLst/>
            <a:gdLst>
              <a:gd name="connsiteX0" fmla="*/ 894297 w 894297"/>
              <a:gd name="connsiteY0" fmla="*/ 0 h 52602"/>
              <a:gd name="connsiteX1" fmla="*/ 571147 w 894297"/>
              <a:gd name="connsiteY1" fmla="*/ 0 h 52602"/>
              <a:gd name="connsiteX2" fmla="*/ 0 w 894297"/>
              <a:gd name="connsiteY2" fmla="*/ 52602 h 52602"/>
              <a:gd name="connsiteX0" fmla="*/ 708031 w 708031"/>
              <a:gd name="connsiteY0" fmla="*/ 0 h 52602"/>
              <a:gd name="connsiteX1" fmla="*/ 571147 w 708031"/>
              <a:gd name="connsiteY1" fmla="*/ 0 h 52602"/>
              <a:gd name="connsiteX2" fmla="*/ 0 w 708031"/>
              <a:gd name="connsiteY2" fmla="*/ 52602 h 52602"/>
              <a:gd name="connsiteX0" fmla="*/ 686864 w 686864"/>
              <a:gd name="connsiteY0" fmla="*/ 0 h 158435"/>
              <a:gd name="connsiteX1" fmla="*/ 549980 w 686864"/>
              <a:gd name="connsiteY1" fmla="*/ 0 h 158435"/>
              <a:gd name="connsiteX2" fmla="*/ 0 w 686864"/>
              <a:gd name="connsiteY2" fmla="*/ 158435 h 158435"/>
              <a:gd name="connsiteX0" fmla="*/ 686864 w 686864"/>
              <a:gd name="connsiteY0" fmla="*/ 0 h 158435"/>
              <a:gd name="connsiteX1" fmla="*/ 448380 w 686864"/>
              <a:gd name="connsiteY1" fmla="*/ 0 h 158435"/>
              <a:gd name="connsiteX2" fmla="*/ 0 w 686864"/>
              <a:gd name="connsiteY2" fmla="*/ 158435 h 158435"/>
              <a:gd name="connsiteX0" fmla="*/ 1207564 w 1207564"/>
              <a:gd name="connsiteY0" fmla="*/ 0 h 107635"/>
              <a:gd name="connsiteX1" fmla="*/ 969080 w 1207564"/>
              <a:gd name="connsiteY1" fmla="*/ 0 h 107635"/>
              <a:gd name="connsiteX2" fmla="*/ 0 w 1207564"/>
              <a:gd name="connsiteY2" fmla="*/ 107635 h 107635"/>
              <a:gd name="connsiteX0" fmla="*/ 1529297 w 1529297"/>
              <a:gd name="connsiteY0" fmla="*/ 0 h 111869"/>
              <a:gd name="connsiteX1" fmla="*/ 969080 w 1529297"/>
              <a:gd name="connsiteY1" fmla="*/ 4234 h 111869"/>
              <a:gd name="connsiteX2" fmla="*/ 0 w 1529297"/>
              <a:gd name="connsiteY2" fmla="*/ 111869 h 111869"/>
              <a:gd name="connsiteX0" fmla="*/ 1713447 w 1713447"/>
              <a:gd name="connsiteY0" fmla="*/ 0 h 115044"/>
              <a:gd name="connsiteX1" fmla="*/ 969080 w 1713447"/>
              <a:gd name="connsiteY1" fmla="*/ 7409 h 115044"/>
              <a:gd name="connsiteX2" fmla="*/ 0 w 1713447"/>
              <a:gd name="connsiteY2" fmla="*/ 115044 h 115044"/>
              <a:gd name="connsiteX0" fmla="*/ 2081747 w 2081747"/>
              <a:gd name="connsiteY0" fmla="*/ 0 h 153144"/>
              <a:gd name="connsiteX1" fmla="*/ 1337380 w 2081747"/>
              <a:gd name="connsiteY1" fmla="*/ 7409 h 153144"/>
              <a:gd name="connsiteX2" fmla="*/ 0 w 2081747"/>
              <a:gd name="connsiteY2" fmla="*/ 153144 h 15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1747" h="153144">
                <a:moveTo>
                  <a:pt x="2081747" y="0"/>
                </a:moveTo>
                <a:lnTo>
                  <a:pt x="1337380" y="7409"/>
                </a:lnTo>
                <a:lnTo>
                  <a:pt x="0" y="15314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65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0" name="Freeform 39"/>
          <p:cNvSpPr/>
          <p:nvPr/>
        </p:nvSpPr>
        <p:spPr>
          <a:xfrm flipH="1">
            <a:off x="5159853" y="2646568"/>
            <a:ext cx="1806580" cy="236323"/>
          </a:xfrm>
          <a:custGeom>
            <a:avLst/>
            <a:gdLst>
              <a:gd name="connsiteX0" fmla="*/ 894297 w 894297"/>
              <a:gd name="connsiteY0" fmla="*/ 0 h 52602"/>
              <a:gd name="connsiteX1" fmla="*/ 571147 w 894297"/>
              <a:gd name="connsiteY1" fmla="*/ 0 h 52602"/>
              <a:gd name="connsiteX2" fmla="*/ 0 w 894297"/>
              <a:gd name="connsiteY2" fmla="*/ 52602 h 52602"/>
              <a:gd name="connsiteX0" fmla="*/ 708031 w 708031"/>
              <a:gd name="connsiteY0" fmla="*/ 0 h 52602"/>
              <a:gd name="connsiteX1" fmla="*/ 571147 w 708031"/>
              <a:gd name="connsiteY1" fmla="*/ 0 h 52602"/>
              <a:gd name="connsiteX2" fmla="*/ 0 w 708031"/>
              <a:gd name="connsiteY2" fmla="*/ 52602 h 52602"/>
              <a:gd name="connsiteX0" fmla="*/ 686864 w 686864"/>
              <a:gd name="connsiteY0" fmla="*/ 0 h 158435"/>
              <a:gd name="connsiteX1" fmla="*/ 549980 w 686864"/>
              <a:gd name="connsiteY1" fmla="*/ 0 h 158435"/>
              <a:gd name="connsiteX2" fmla="*/ 0 w 686864"/>
              <a:gd name="connsiteY2" fmla="*/ 158435 h 158435"/>
              <a:gd name="connsiteX0" fmla="*/ 686864 w 686864"/>
              <a:gd name="connsiteY0" fmla="*/ 0 h 158435"/>
              <a:gd name="connsiteX1" fmla="*/ 448380 w 686864"/>
              <a:gd name="connsiteY1" fmla="*/ 0 h 158435"/>
              <a:gd name="connsiteX2" fmla="*/ 0 w 686864"/>
              <a:gd name="connsiteY2" fmla="*/ 158435 h 158435"/>
              <a:gd name="connsiteX0" fmla="*/ 1207564 w 1207564"/>
              <a:gd name="connsiteY0" fmla="*/ 0 h 107635"/>
              <a:gd name="connsiteX1" fmla="*/ 969080 w 1207564"/>
              <a:gd name="connsiteY1" fmla="*/ 0 h 107635"/>
              <a:gd name="connsiteX2" fmla="*/ 0 w 1207564"/>
              <a:gd name="connsiteY2" fmla="*/ 107635 h 107635"/>
              <a:gd name="connsiteX0" fmla="*/ 1529297 w 1529297"/>
              <a:gd name="connsiteY0" fmla="*/ 0 h 111869"/>
              <a:gd name="connsiteX1" fmla="*/ 969080 w 1529297"/>
              <a:gd name="connsiteY1" fmla="*/ 4234 h 111869"/>
              <a:gd name="connsiteX2" fmla="*/ 0 w 1529297"/>
              <a:gd name="connsiteY2" fmla="*/ 111869 h 111869"/>
              <a:gd name="connsiteX0" fmla="*/ 1732497 w 1732497"/>
              <a:gd name="connsiteY0" fmla="*/ 0 h 111869"/>
              <a:gd name="connsiteX1" fmla="*/ 969080 w 1732497"/>
              <a:gd name="connsiteY1" fmla="*/ 4234 h 111869"/>
              <a:gd name="connsiteX2" fmla="*/ 0 w 1732497"/>
              <a:gd name="connsiteY2" fmla="*/ 111869 h 111869"/>
              <a:gd name="connsiteX0" fmla="*/ 1330330 w 1330330"/>
              <a:gd name="connsiteY0" fmla="*/ 171764 h 175998"/>
              <a:gd name="connsiteX1" fmla="*/ 566913 w 1330330"/>
              <a:gd name="connsiteY1" fmla="*/ 175998 h 175998"/>
              <a:gd name="connsiteX2" fmla="*/ 0 w 1330330"/>
              <a:gd name="connsiteY2" fmla="*/ 0 h 175998"/>
              <a:gd name="connsiteX0" fmla="*/ 1603380 w 1603380"/>
              <a:gd name="connsiteY0" fmla="*/ 174939 h 175998"/>
              <a:gd name="connsiteX1" fmla="*/ 566913 w 1603380"/>
              <a:gd name="connsiteY1" fmla="*/ 175998 h 175998"/>
              <a:gd name="connsiteX2" fmla="*/ 0 w 1603380"/>
              <a:gd name="connsiteY2" fmla="*/ 0 h 175998"/>
              <a:gd name="connsiteX0" fmla="*/ 1806580 w 1806580"/>
              <a:gd name="connsiteY0" fmla="*/ 235264 h 236323"/>
              <a:gd name="connsiteX1" fmla="*/ 770113 w 1806580"/>
              <a:gd name="connsiteY1" fmla="*/ 236323 h 236323"/>
              <a:gd name="connsiteX2" fmla="*/ 0 w 1806580"/>
              <a:gd name="connsiteY2" fmla="*/ 0 h 23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580" h="236323">
                <a:moveTo>
                  <a:pt x="1806580" y="235264"/>
                </a:moveTo>
                <a:lnTo>
                  <a:pt x="770113" y="236323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65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 flipH="1">
            <a:off x="6692284" y="3523765"/>
            <a:ext cx="1271064" cy="484402"/>
          </a:xfrm>
          <a:custGeom>
            <a:avLst/>
            <a:gdLst>
              <a:gd name="connsiteX0" fmla="*/ 894297 w 894297"/>
              <a:gd name="connsiteY0" fmla="*/ 0 h 52602"/>
              <a:gd name="connsiteX1" fmla="*/ 571147 w 894297"/>
              <a:gd name="connsiteY1" fmla="*/ 0 h 52602"/>
              <a:gd name="connsiteX2" fmla="*/ 0 w 894297"/>
              <a:gd name="connsiteY2" fmla="*/ 52602 h 52602"/>
              <a:gd name="connsiteX0" fmla="*/ 708031 w 708031"/>
              <a:gd name="connsiteY0" fmla="*/ 0 h 52602"/>
              <a:gd name="connsiteX1" fmla="*/ 571147 w 708031"/>
              <a:gd name="connsiteY1" fmla="*/ 0 h 52602"/>
              <a:gd name="connsiteX2" fmla="*/ 0 w 708031"/>
              <a:gd name="connsiteY2" fmla="*/ 52602 h 52602"/>
              <a:gd name="connsiteX0" fmla="*/ 686864 w 686864"/>
              <a:gd name="connsiteY0" fmla="*/ 0 h 158435"/>
              <a:gd name="connsiteX1" fmla="*/ 549980 w 686864"/>
              <a:gd name="connsiteY1" fmla="*/ 0 h 158435"/>
              <a:gd name="connsiteX2" fmla="*/ 0 w 686864"/>
              <a:gd name="connsiteY2" fmla="*/ 158435 h 158435"/>
              <a:gd name="connsiteX0" fmla="*/ 686864 w 686864"/>
              <a:gd name="connsiteY0" fmla="*/ 0 h 158435"/>
              <a:gd name="connsiteX1" fmla="*/ 448380 w 686864"/>
              <a:gd name="connsiteY1" fmla="*/ 0 h 158435"/>
              <a:gd name="connsiteX2" fmla="*/ 0 w 686864"/>
              <a:gd name="connsiteY2" fmla="*/ 158435 h 158435"/>
              <a:gd name="connsiteX0" fmla="*/ 1122897 w 1122897"/>
              <a:gd name="connsiteY0" fmla="*/ 0 h 348935"/>
              <a:gd name="connsiteX1" fmla="*/ 884413 w 1122897"/>
              <a:gd name="connsiteY1" fmla="*/ 0 h 348935"/>
              <a:gd name="connsiteX2" fmla="*/ 0 w 1122897"/>
              <a:gd name="connsiteY2" fmla="*/ 348935 h 348935"/>
              <a:gd name="connsiteX0" fmla="*/ 957797 w 957797"/>
              <a:gd name="connsiteY0" fmla="*/ 0 h 348935"/>
              <a:gd name="connsiteX1" fmla="*/ 884413 w 957797"/>
              <a:gd name="connsiteY1" fmla="*/ 0 h 348935"/>
              <a:gd name="connsiteX2" fmla="*/ 0 w 957797"/>
              <a:gd name="connsiteY2" fmla="*/ 348935 h 348935"/>
              <a:gd name="connsiteX0" fmla="*/ 1271064 w 1271064"/>
              <a:gd name="connsiteY0" fmla="*/ 0 h 484402"/>
              <a:gd name="connsiteX1" fmla="*/ 1197680 w 1271064"/>
              <a:gd name="connsiteY1" fmla="*/ 0 h 484402"/>
              <a:gd name="connsiteX2" fmla="*/ 0 w 1271064"/>
              <a:gd name="connsiteY2" fmla="*/ 484402 h 48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064" h="484402">
                <a:moveTo>
                  <a:pt x="1271064" y="0"/>
                </a:moveTo>
                <a:lnTo>
                  <a:pt x="1197680" y="0"/>
                </a:lnTo>
                <a:lnTo>
                  <a:pt x="0" y="48440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65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1" name="Straight Connector 9220"/>
          <p:cNvCxnSpPr>
            <a:stCxn id="41" idx="1"/>
          </p:cNvCxnSpPr>
          <p:nvPr/>
        </p:nvCxnSpPr>
        <p:spPr bwMode="auto">
          <a:xfrm>
            <a:off x="6765668" y="3523765"/>
            <a:ext cx="913599" cy="56563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Freeform 44"/>
          <p:cNvSpPr/>
          <p:nvPr/>
        </p:nvSpPr>
        <p:spPr>
          <a:xfrm flipH="1">
            <a:off x="6417117" y="4372232"/>
            <a:ext cx="297397" cy="281831"/>
          </a:xfrm>
          <a:custGeom>
            <a:avLst/>
            <a:gdLst>
              <a:gd name="connsiteX0" fmla="*/ 894297 w 894297"/>
              <a:gd name="connsiteY0" fmla="*/ 0 h 52602"/>
              <a:gd name="connsiteX1" fmla="*/ 571147 w 894297"/>
              <a:gd name="connsiteY1" fmla="*/ 0 h 52602"/>
              <a:gd name="connsiteX2" fmla="*/ 0 w 894297"/>
              <a:gd name="connsiteY2" fmla="*/ 52602 h 52602"/>
              <a:gd name="connsiteX0" fmla="*/ 708031 w 708031"/>
              <a:gd name="connsiteY0" fmla="*/ 0 h 52602"/>
              <a:gd name="connsiteX1" fmla="*/ 571147 w 708031"/>
              <a:gd name="connsiteY1" fmla="*/ 0 h 52602"/>
              <a:gd name="connsiteX2" fmla="*/ 0 w 708031"/>
              <a:gd name="connsiteY2" fmla="*/ 52602 h 52602"/>
              <a:gd name="connsiteX0" fmla="*/ 686864 w 686864"/>
              <a:gd name="connsiteY0" fmla="*/ 0 h 158435"/>
              <a:gd name="connsiteX1" fmla="*/ 549980 w 686864"/>
              <a:gd name="connsiteY1" fmla="*/ 0 h 158435"/>
              <a:gd name="connsiteX2" fmla="*/ 0 w 686864"/>
              <a:gd name="connsiteY2" fmla="*/ 158435 h 158435"/>
              <a:gd name="connsiteX0" fmla="*/ 686864 w 686864"/>
              <a:gd name="connsiteY0" fmla="*/ 0 h 158435"/>
              <a:gd name="connsiteX1" fmla="*/ 448380 w 686864"/>
              <a:gd name="connsiteY1" fmla="*/ 0 h 158435"/>
              <a:gd name="connsiteX2" fmla="*/ 0 w 686864"/>
              <a:gd name="connsiteY2" fmla="*/ 158435 h 158435"/>
              <a:gd name="connsiteX0" fmla="*/ 1122897 w 1122897"/>
              <a:gd name="connsiteY0" fmla="*/ 0 h 348935"/>
              <a:gd name="connsiteX1" fmla="*/ 884413 w 1122897"/>
              <a:gd name="connsiteY1" fmla="*/ 0 h 348935"/>
              <a:gd name="connsiteX2" fmla="*/ 0 w 1122897"/>
              <a:gd name="connsiteY2" fmla="*/ 348935 h 348935"/>
              <a:gd name="connsiteX0" fmla="*/ 957797 w 957797"/>
              <a:gd name="connsiteY0" fmla="*/ 0 h 348935"/>
              <a:gd name="connsiteX1" fmla="*/ 884413 w 957797"/>
              <a:gd name="connsiteY1" fmla="*/ 0 h 348935"/>
              <a:gd name="connsiteX2" fmla="*/ 0 w 957797"/>
              <a:gd name="connsiteY2" fmla="*/ 348935 h 348935"/>
              <a:gd name="connsiteX0" fmla="*/ 200031 w 200031"/>
              <a:gd name="connsiteY0" fmla="*/ 201398 h 201398"/>
              <a:gd name="connsiteX1" fmla="*/ 126647 w 200031"/>
              <a:gd name="connsiteY1" fmla="*/ 201398 h 201398"/>
              <a:gd name="connsiteX2" fmla="*/ 0 w 200031"/>
              <a:gd name="connsiteY2" fmla="*/ 0 h 201398"/>
              <a:gd name="connsiteX0" fmla="*/ 229664 w 229664"/>
              <a:gd name="connsiteY0" fmla="*/ 201398 h 201398"/>
              <a:gd name="connsiteX1" fmla="*/ 126647 w 229664"/>
              <a:gd name="connsiteY1" fmla="*/ 201398 h 201398"/>
              <a:gd name="connsiteX2" fmla="*/ 0 w 229664"/>
              <a:gd name="connsiteY2" fmla="*/ 0 h 201398"/>
              <a:gd name="connsiteX0" fmla="*/ 297397 w 297397"/>
              <a:gd name="connsiteY0" fmla="*/ 281831 h 281831"/>
              <a:gd name="connsiteX1" fmla="*/ 194380 w 297397"/>
              <a:gd name="connsiteY1" fmla="*/ 281831 h 281831"/>
              <a:gd name="connsiteX2" fmla="*/ 0 w 297397"/>
              <a:gd name="connsiteY2" fmla="*/ 0 h 28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397" h="281831">
                <a:moveTo>
                  <a:pt x="297397" y="281831"/>
                </a:moveTo>
                <a:lnTo>
                  <a:pt x="194380" y="281831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 sz="165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V="1">
            <a:off x="7662334" y="4572001"/>
            <a:ext cx="0" cy="4190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6024033" y="5558367"/>
            <a:ext cx="6053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5977467" y="5833534"/>
            <a:ext cx="6604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H="1">
            <a:off x="5731933" y="5833533"/>
            <a:ext cx="745067" cy="114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3363255" y="1052233"/>
            <a:ext cx="2633795" cy="25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• Loose connective tissue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355741" y="1396404"/>
            <a:ext cx="2288100" cy="25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Internal elastic lamina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363255" y="1686501"/>
            <a:ext cx="1604227" cy="29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b="0" dirty="0" smtClean="0">
                <a:solidFill>
                  <a:srgbClr val="000000"/>
                </a:solidFill>
                <a:latin typeface="Arial Black"/>
                <a:cs typeface="Arial Black"/>
              </a:rPr>
              <a:t>Tunica media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348226" y="1931929"/>
            <a:ext cx="1762043" cy="2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• Smooth muscle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348226" y="2168895"/>
            <a:ext cx="1521559" cy="29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• Elastic fibers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355740" y="2464170"/>
            <a:ext cx="2325677" cy="25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External elastic lamina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355741" y="2987952"/>
            <a:ext cx="1709437" cy="28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• Collagen fibers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3363255" y="2758505"/>
            <a:ext cx="1754529" cy="2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b="0" dirty="0" smtClean="0">
                <a:solidFill>
                  <a:srgbClr val="000000"/>
                </a:solidFill>
                <a:latin typeface="Arial Black"/>
                <a:cs typeface="Arial Black"/>
              </a:rPr>
              <a:t>Tunica </a:t>
            </a:r>
            <a:r>
              <a:rPr lang="en-US" sz="165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externa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871237" y="4939892"/>
            <a:ext cx="712028" cy="26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Lumen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2954038" y="4740927"/>
            <a:ext cx="898297" cy="26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Arteriole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295070" y="4787495"/>
            <a:ext cx="953330" cy="53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Capillary</a:t>
            </a:r>
          </a:p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network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5714158" y="4503860"/>
            <a:ext cx="733199" cy="24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err="1" smtClean="0">
                <a:solidFill>
                  <a:srgbClr val="000000"/>
                </a:solidFill>
                <a:latin typeface="Arial"/>
                <a:cs typeface="Arial"/>
              </a:rPr>
              <a:t>Venule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6107863" y="3382025"/>
            <a:ext cx="563869" cy="26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Valve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7335522" y="4935661"/>
            <a:ext cx="720505" cy="29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Lumen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6671732" y="5405562"/>
            <a:ext cx="2159001" cy="24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Basement membrane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6671733" y="5680727"/>
            <a:ext cx="1697567" cy="27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Endothelial cells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4274825" y="6214130"/>
            <a:ext cx="1076108" cy="29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b="0" dirty="0" smtClean="0">
                <a:solidFill>
                  <a:srgbClr val="000000"/>
                </a:solidFill>
                <a:latin typeface="Arial Black"/>
                <a:cs typeface="Arial Black"/>
              </a:rPr>
              <a:t>Capillary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352412" y="6218724"/>
            <a:ext cx="334039" cy="28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5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6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3857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Structural Differences in Arteries, Veins, Capillaries</a:t>
            </a:r>
            <a:endParaRPr lang="en-US" altLang="en-US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Arteries have a thicker tunica media than veins to withstand changes in pressure</a:t>
            </a:r>
          </a:p>
          <a:p>
            <a:r>
              <a:rPr lang="en-US" altLang="en-US" dirty="0" smtClean="0"/>
              <a:t>Veins have a thinner tunica media than arteries and operate under low pressure</a:t>
            </a:r>
          </a:p>
          <a:p>
            <a:pPr lvl="1"/>
            <a:r>
              <a:rPr lang="en-US" altLang="en-US" dirty="0" smtClean="0"/>
              <a:t>Veins also have valves to prevent backflow of blood</a:t>
            </a:r>
          </a:p>
          <a:p>
            <a:pPr lvl="1"/>
            <a:r>
              <a:rPr lang="en-US" altLang="en-US" dirty="0" smtClean="0"/>
              <a:t>Lumen of veins is larger than that of arteries</a:t>
            </a:r>
          </a:p>
          <a:p>
            <a:pPr lvl="1"/>
            <a:r>
              <a:rPr lang="en-US" altLang="en-US" dirty="0" smtClean="0"/>
              <a:t>Skeletal muscle “milks” blood in veins toward the heart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ure_11_1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"/>
          <a:stretch/>
        </p:blipFill>
        <p:spPr>
          <a:xfrm>
            <a:off x="2773680" y="137160"/>
            <a:ext cx="3596640" cy="642307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11.11 Operation </a:t>
            </a:r>
            <a:r>
              <a:rPr lang="en-US" sz="900" b="1" dirty="0">
                <a:latin typeface="Arial" charset="0"/>
              </a:rPr>
              <a:t>of the muscular pump</a:t>
            </a:r>
            <a:r>
              <a:rPr lang="en-US" sz="900" b="1" dirty="0" smtClean="0">
                <a:latin typeface="Arial" charset="0"/>
              </a:rPr>
              <a:t>.</a:t>
            </a:r>
            <a:endParaRPr lang="en-US" sz="900" b="1" dirty="0">
              <a:latin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824005" y="865682"/>
            <a:ext cx="1382061" cy="33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Valve (open)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724208" y="1011188"/>
            <a:ext cx="10370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041708" y="1895955"/>
            <a:ext cx="7292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3653367" y="3419955"/>
            <a:ext cx="1117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3653367" y="4656089"/>
            <a:ext cx="11176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824006" y="1746214"/>
            <a:ext cx="1280462" cy="85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Contracted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skeletal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muscle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824005" y="3265981"/>
            <a:ext cx="1602195" cy="33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Valve (closed)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824006" y="4502114"/>
            <a:ext cx="556562" cy="33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4184770" y="5509647"/>
            <a:ext cx="1403227" cy="5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Direction of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blood flow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09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Structural Differences in Arteries, Veins, Capillaries</a:t>
            </a:r>
            <a:endParaRPr lang="en-US" altLang="en-US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Capillaries are only one cell layer thick (tunica intima), to allow for exchanges between blood and tissue</a:t>
            </a:r>
          </a:p>
          <a:p>
            <a:r>
              <a:rPr lang="en-US" altLang="en-US" dirty="0" smtClean="0"/>
              <a:t>Capillaries form networks called </a:t>
            </a:r>
            <a:r>
              <a:rPr lang="en-US" altLang="en-US" i="1" dirty="0" smtClean="0"/>
              <a:t>capillary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beds</a:t>
            </a:r>
          </a:p>
          <a:p>
            <a:r>
              <a:rPr lang="en-US" altLang="en-US" dirty="0" smtClean="0"/>
              <a:t>Blood flow through a capillary bed is known as </a:t>
            </a:r>
            <a:r>
              <a:rPr lang="en-US" altLang="en-US" i="1" dirty="0" smtClean="0"/>
              <a:t>microcirculation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_11_01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"/>
          <a:stretch/>
        </p:blipFill>
        <p:spPr>
          <a:xfrm>
            <a:off x="1935480" y="1283208"/>
            <a:ext cx="5273040" cy="411226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11.1c </a:t>
            </a:r>
            <a:r>
              <a:rPr lang="en-US" sz="900" b="1" dirty="0">
                <a:latin typeface="Arial" charset="0"/>
              </a:rPr>
              <a:t>Location of the heart within the thorax.</a:t>
            </a:r>
          </a:p>
        </p:txBody>
      </p:sp>
      <p:sp>
        <p:nvSpPr>
          <p:cNvPr id="117" name="Text Box 31"/>
          <p:cNvSpPr txBox="1">
            <a:spLocks noChangeArrowheads="1"/>
          </p:cNvSpPr>
          <p:nvPr/>
        </p:nvSpPr>
        <p:spPr bwMode="auto">
          <a:xfrm>
            <a:off x="1976406" y="5043542"/>
            <a:ext cx="481044" cy="40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0" dirty="0" smtClean="0">
                <a:solidFill>
                  <a:srgbClr val="000000"/>
                </a:solidFill>
                <a:latin typeface="Arial Black"/>
                <a:cs typeface="Arial Black"/>
              </a:rPr>
              <a:t>(c)</a:t>
            </a:r>
            <a:endParaRPr lang="en-US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 flipH="1">
            <a:off x="3884674" y="2587126"/>
            <a:ext cx="19192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5868787" y="2436054"/>
            <a:ext cx="862213" cy="34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28" name="Straight Connector 127"/>
          <p:cNvCxnSpPr/>
          <p:nvPr/>
        </p:nvCxnSpPr>
        <p:spPr bwMode="auto">
          <a:xfrm flipH="1">
            <a:off x="4848225" y="3069726"/>
            <a:ext cx="9493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Text Box 31"/>
          <p:cNvSpPr txBox="1">
            <a:spLocks noChangeArrowheads="1"/>
          </p:cNvSpPr>
          <p:nvPr/>
        </p:nvSpPr>
        <p:spPr bwMode="auto">
          <a:xfrm>
            <a:off x="5868786" y="2912304"/>
            <a:ext cx="1452763" cy="38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Left lung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2" name="Text Box 31"/>
          <p:cNvSpPr txBox="1">
            <a:spLocks noChangeArrowheads="1"/>
          </p:cNvSpPr>
          <p:nvPr/>
        </p:nvSpPr>
        <p:spPr bwMode="auto">
          <a:xfrm>
            <a:off x="3125586" y="4718879"/>
            <a:ext cx="1528963" cy="39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Posterior</a:t>
            </a:r>
            <a:endParaRPr lang="en-US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7" name="Text Box 31"/>
          <p:cNvSpPr txBox="1">
            <a:spLocks noChangeArrowheads="1"/>
          </p:cNvSpPr>
          <p:nvPr/>
        </p:nvSpPr>
        <p:spPr bwMode="auto">
          <a:xfrm>
            <a:off x="2703311" y="1286704"/>
            <a:ext cx="2281439" cy="3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Mediastinum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ight Bracket 29"/>
          <p:cNvSpPr/>
          <p:nvPr/>
        </p:nvSpPr>
        <p:spPr bwMode="auto">
          <a:xfrm rot="16200000">
            <a:off x="3530841" y="1435338"/>
            <a:ext cx="612776" cy="1475898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6" name="Straight Connector 9215"/>
          <p:cNvCxnSpPr/>
          <p:nvPr/>
        </p:nvCxnSpPr>
        <p:spPr bwMode="auto">
          <a:xfrm flipV="1">
            <a:off x="3837468" y="1612900"/>
            <a:ext cx="0" cy="2508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203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Structural Differences in Arteries, Veins, Capillaries</a:t>
            </a:r>
            <a:endParaRPr lang="en-US" altLang="en-US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Capillary beds consist of two types of vessels: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Vascular shunt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True capillaries</a:t>
            </a:r>
          </a:p>
          <a:p>
            <a:r>
              <a:rPr lang="en-US" altLang="en-US" dirty="0" smtClean="0"/>
              <a:t>Entrances to capillary beds are guarded by </a:t>
            </a:r>
            <a:r>
              <a:rPr lang="en-US" altLang="en-US" dirty="0" err="1" smtClean="0"/>
              <a:t>precapillary</a:t>
            </a:r>
            <a:r>
              <a:rPr lang="en-US" altLang="en-US" dirty="0" smtClean="0"/>
              <a:t> sphincters</a:t>
            </a:r>
          </a:p>
          <a:p>
            <a:r>
              <a:rPr lang="en-US" altLang="en-US" dirty="0" smtClean="0"/>
              <a:t>Exchanges with tissue cells occur across walls of true capillaries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precapillary</a:t>
            </a:r>
            <a:r>
              <a:rPr lang="en-US" dirty="0" smtClean="0"/>
              <a:t> sphincters are closed, blood bypasses the local area via the vascular shunt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ure_11_12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/>
        </p:blipFill>
        <p:spPr>
          <a:xfrm>
            <a:off x="1249680" y="585216"/>
            <a:ext cx="6644640" cy="548792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64717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11.12a </a:t>
            </a:r>
            <a:r>
              <a:rPr lang="en-US" sz="900" b="1" dirty="0">
                <a:latin typeface="Arial" charset="0"/>
              </a:rPr>
              <a:t>Anatomy of a capillary bed. 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358900" y="728064"/>
            <a:ext cx="3251199" cy="35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dirty="0" err="1" smtClean="0">
                <a:solidFill>
                  <a:srgbClr val="000000"/>
                </a:solidFill>
                <a:latin typeface="Arial"/>
                <a:cs typeface="Arial"/>
              </a:rPr>
              <a:t>Precapillary</a:t>
            </a:r>
            <a:r>
              <a:rPr lang="en-US" sz="2250" dirty="0" smtClean="0">
                <a:solidFill>
                  <a:srgbClr val="000000"/>
                </a:solidFill>
                <a:latin typeface="Arial"/>
                <a:cs typeface="Arial"/>
              </a:rPr>
              <a:t> sphincters</a:t>
            </a:r>
            <a:endParaRPr lang="en-US" sz="2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734544" y="1089025"/>
            <a:ext cx="0" cy="1936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2590800" y="1244015"/>
            <a:ext cx="143745" cy="14579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5687435" y="948034"/>
            <a:ext cx="0" cy="19697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3121025" y="1040109"/>
            <a:ext cx="2566412" cy="16586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860926" y="552450"/>
            <a:ext cx="2105024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dirty="0" smtClean="0">
                <a:solidFill>
                  <a:srgbClr val="000000"/>
                </a:solidFill>
                <a:latin typeface="Arial"/>
                <a:cs typeface="Arial"/>
              </a:rPr>
              <a:t>Vascular shunt</a:t>
            </a:r>
            <a:endParaRPr lang="en-US" sz="2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 flipV="1">
            <a:off x="4276725" y="4089400"/>
            <a:ext cx="1231901" cy="31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 flipV="1">
            <a:off x="5229225" y="3663950"/>
            <a:ext cx="132156" cy="4541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4537075" y="3702050"/>
            <a:ext cx="824306" cy="4128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5309541" y="3927474"/>
            <a:ext cx="1450974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dirty="0" smtClean="0">
                <a:solidFill>
                  <a:srgbClr val="000000"/>
                </a:solidFill>
                <a:latin typeface="Arial"/>
                <a:cs typeface="Arial"/>
              </a:rPr>
              <a:t>   True</a:t>
            </a:r>
          </a:p>
          <a:p>
            <a:r>
              <a:rPr lang="en-US" sz="2250" dirty="0" smtClean="0">
                <a:solidFill>
                  <a:srgbClr val="000000"/>
                </a:solidFill>
                <a:latin typeface="Arial"/>
                <a:cs typeface="Arial"/>
              </a:rPr>
              <a:t>capillaries</a:t>
            </a:r>
            <a:endParaRPr lang="en-US" sz="2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1267323" y="4597330"/>
            <a:ext cx="2564106" cy="3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i="1" dirty="0" smtClean="0">
                <a:solidFill>
                  <a:srgbClr val="000000"/>
                </a:solidFill>
                <a:latin typeface="Arial"/>
                <a:cs typeface="Arial"/>
              </a:rPr>
              <a:t>Terminal arteriole</a:t>
            </a:r>
            <a:endParaRPr lang="en-US" sz="225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6048223" y="4654283"/>
            <a:ext cx="2019074" cy="71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i="1" dirty="0" err="1" smtClean="0">
                <a:solidFill>
                  <a:srgbClr val="000000"/>
                </a:solidFill>
                <a:latin typeface="Arial"/>
                <a:cs typeface="Arial"/>
              </a:rPr>
              <a:t>Postcapillary</a:t>
            </a:r>
            <a:endParaRPr lang="en-US" sz="225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250" i="1" dirty="0" err="1" smtClean="0">
                <a:solidFill>
                  <a:srgbClr val="000000"/>
                </a:solidFill>
                <a:latin typeface="Arial"/>
                <a:cs typeface="Arial"/>
              </a:rPr>
              <a:t>venule</a:t>
            </a:r>
            <a:endParaRPr lang="en-US" sz="225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1296645" y="5395278"/>
            <a:ext cx="462975" cy="3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22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1818535" y="5395278"/>
            <a:ext cx="5908188" cy="7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b="0" dirty="0" smtClean="0">
                <a:solidFill>
                  <a:srgbClr val="000000"/>
                </a:solidFill>
                <a:latin typeface="Arial Black"/>
                <a:cs typeface="Arial Black"/>
              </a:rPr>
              <a:t>Sphincters open; blood flows through</a:t>
            </a:r>
          </a:p>
          <a:p>
            <a:r>
              <a:rPr lang="en-US" sz="2250" b="0" dirty="0" smtClean="0">
                <a:solidFill>
                  <a:srgbClr val="000000"/>
                </a:solidFill>
                <a:latin typeface="Arial Black"/>
                <a:cs typeface="Arial Black"/>
              </a:rPr>
              <a:t>true capillaries.</a:t>
            </a:r>
            <a:endParaRPr lang="en-US" sz="22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338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1_1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6"/>
          <a:stretch/>
        </p:blipFill>
        <p:spPr>
          <a:xfrm>
            <a:off x="1200912" y="1115568"/>
            <a:ext cx="6742176" cy="44396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64717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11.12b </a:t>
            </a:r>
            <a:r>
              <a:rPr lang="en-US" sz="900" b="1" dirty="0">
                <a:latin typeface="Arial" charset="0"/>
              </a:rPr>
              <a:t>Anatomy of a capillary bed. </a:t>
            </a: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1233221" y="4187085"/>
            <a:ext cx="2555641" cy="4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i="1" dirty="0" smtClean="0">
                <a:solidFill>
                  <a:srgbClr val="000000"/>
                </a:solidFill>
                <a:latin typeface="Arial"/>
                <a:cs typeface="Arial"/>
              </a:rPr>
              <a:t>Terminal arteriole</a:t>
            </a:r>
            <a:endParaRPr lang="en-US" sz="225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5944775" y="4194495"/>
            <a:ext cx="1987710" cy="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i="1" dirty="0" err="1" smtClean="0">
                <a:solidFill>
                  <a:srgbClr val="000000"/>
                </a:solidFill>
                <a:latin typeface="Arial"/>
                <a:cs typeface="Arial"/>
              </a:rPr>
              <a:t>Postcapillary</a:t>
            </a:r>
            <a:endParaRPr lang="en-US" sz="2250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250" i="1" dirty="0" err="1" smtClean="0">
                <a:solidFill>
                  <a:srgbClr val="000000"/>
                </a:solidFill>
                <a:latin typeface="Arial"/>
                <a:cs typeface="Arial"/>
              </a:rPr>
              <a:t>venule</a:t>
            </a:r>
            <a:endParaRPr lang="en-US" sz="225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1239886" y="4919925"/>
            <a:ext cx="477164" cy="3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22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1754673" y="4919925"/>
            <a:ext cx="6163616" cy="74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250" b="0" dirty="0" smtClean="0">
                <a:solidFill>
                  <a:srgbClr val="000000"/>
                </a:solidFill>
                <a:latin typeface="Arial Black"/>
                <a:cs typeface="Arial Black"/>
              </a:rPr>
              <a:t>Sphincters closed; blood flows through</a:t>
            </a:r>
          </a:p>
          <a:p>
            <a:r>
              <a:rPr lang="en-US" sz="2250" b="0" dirty="0" smtClean="0">
                <a:solidFill>
                  <a:srgbClr val="000000"/>
                </a:solidFill>
                <a:latin typeface="Arial Black"/>
                <a:cs typeface="Arial Black"/>
              </a:rPr>
              <a:t>vascular shunt.</a:t>
            </a:r>
            <a:endParaRPr lang="en-US" sz="22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2105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Homeostatic Imbalance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Varicose veins</a:t>
            </a:r>
          </a:p>
          <a:p>
            <a:pPr lvl="1"/>
            <a:r>
              <a:rPr lang="en-US" altLang="en-US" smtClean="0"/>
              <a:t>Structural defect due to incompetent valves</a:t>
            </a:r>
          </a:p>
          <a:p>
            <a:pPr lvl="1"/>
            <a:r>
              <a:rPr lang="en-US" altLang="en-US" smtClean="0"/>
              <a:t>Common vascular problem, especially in people who are obese and people who stand for long periods of time </a:t>
            </a:r>
          </a:p>
          <a:p>
            <a:pPr lvl="1"/>
            <a:r>
              <a:rPr lang="en-US" altLang="en-US" smtClean="0"/>
              <a:t>Predisposing factor for thrombophlebitis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Major Arteries of the Systemic Circulation</a:t>
            </a:r>
            <a:endParaRPr lang="en-US" altLang="en-US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Aorta</a:t>
            </a:r>
          </a:p>
          <a:p>
            <a:pPr lvl="1"/>
            <a:r>
              <a:rPr lang="en-US" altLang="en-US" smtClean="0"/>
              <a:t>Largest artery in the body</a:t>
            </a:r>
          </a:p>
          <a:p>
            <a:pPr lvl="1"/>
            <a:r>
              <a:rPr lang="en-US" altLang="en-US" smtClean="0"/>
              <a:t>Leaves from the left ventricle of the heart</a:t>
            </a:r>
          </a:p>
          <a:p>
            <a:pPr lvl="1"/>
            <a:r>
              <a:rPr lang="en-US" altLang="en-US" smtClean="0"/>
              <a:t>Regions</a:t>
            </a:r>
          </a:p>
          <a:p>
            <a:pPr lvl="2"/>
            <a:r>
              <a:rPr lang="en-US" altLang="en-US" smtClean="0"/>
              <a:t>Ascending aorta—leaves the left ventricle</a:t>
            </a:r>
          </a:p>
          <a:p>
            <a:pPr lvl="2"/>
            <a:r>
              <a:rPr lang="en-US" altLang="en-US" smtClean="0"/>
              <a:t>Aortic arch—arches to the left</a:t>
            </a:r>
          </a:p>
          <a:p>
            <a:pPr lvl="2"/>
            <a:r>
              <a:rPr lang="en-US" altLang="en-US" smtClean="0"/>
              <a:t>Thoracic aorta—travels downward through the thorax</a:t>
            </a:r>
          </a:p>
          <a:p>
            <a:pPr lvl="2"/>
            <a:r>
              <a:rPr lang="en-US" altLang="en-US" smtClean="0"/>
              <a:t>Abdominal aorta—passes through the diaphragm into the abdominopelvic cavity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ure_11_0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6"/>
          <a:stretch/>
        </p:blipFill>
        <p:spPr>
          <a:xfrm>
            <a:off x="298704" y="366339"/>
            <a:ext cx="8546592" cy="60436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11.3a Gross anatomy of the heart.</a:t>
            </a:r>
          </a:p>
        </p:txBody>
      </p:sp>
      <p:sp>
        <p:nvSpPr>
          <p:cNvPr id="30" name="Freeform 29"/>
          <p:cNvSpPr/>
          <p:nvPr/>
        </p:nvSpPr>
        <p:spPr>
          <a:xfrm>
            <a:off x="4649903" y="491425"/>
            <a:ext cx="1739900" cy="1428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42875">
                <a:moveTo>
                  <a:pt x="1739900" y="0"/>
                </a:moveTo>
                <a:lnTo>
                  <a:pt x="514350" y="6350"/>
                </a:lnTo>
                <a:lnTo>
                  <a:pt x="0" y="1428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437014" y="396046"/>
            <a:ext cx="2389486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common carotid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2282283" y="507615"/>
            <a:ext cx="1909234" cy="16615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234" h="166158">
                <a:moveTo>
                  <a:pt x="1909234" y="0"/>
                </a:moveTo>
                <a:lnTo>
                  <a:pt x="911225" y="0"/>
                </a:lnTo>
                <a:lnTo>
                  <a:pt x="0" y="16615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2600" y="405262"/>
            <a:ext cx="1978801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Brachiocephalic trunk</a:t>
            </a:r>
          </a:p>
        </p:txBody>
      </p:sp>
      <p:sp>
        <p:nvSpPr>
          <p:cNvPr id="35" name="Freeform 34"/>
          <p:cNvSpPr/>
          <p:nvPr/>
        </p:nvSpPr>
        <p:spPr>
          <a:xfrm flipH="1">
            <a:off x="2040982" y="829347"/>
            <a:ext cx="1295400" cy="458259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458259">
                <a:moveTo>
                  <a:pt x="1295400" y="0"/>
                </a:moveTo>
                <a:lnTo>
                  <a:pt x="648758" y="1"/>
                </a:lnTo>
                <a:lnTo>
                  <a:pt x="0" y="458259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 flipH="1">
            <a:off x="2383881" y="1206115"/>
            <a:ext cx="474133" cy="4286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952500 w 952500"/>
              <a:gd name="connsiteY0" fmla="*/ 4232 h 458258"/>
              <a:gd name="connsiteX1" fmla="*/ 648758 w 952500"/>
              <a:gd name="connsiteY1" fmla="*/ 0 h 458258"/>
              <a:gd name="connsiteX2" fmla="*/ 0 w 952500"/>
              <a:gd name="connsiteY2" fmla="*/ 458258 h 458258"/>
              <a:gd name="connsiteX0" fmla="*/ 474133 w 474133"/>
              <a:gd name="connsiteY0" fmla="*/ 4232 h 428625"/>
              <a:gd name="connsiteX1" fmla="*/ 170391 w 474133"/>
              <a:gd name="connsiteY1" fmla="*/ 0 h 428625"/>
              <a:gd name="connsiteX2" fmla="*/ 0 w 474133"/>
              <a:gd name="connsiteY2" fmla="*/ 428625 h 428625"/>
              <a:gd name="connsiteX0" fmla="*/ 474133 w 474133"/>
              <a:gd name="connsiteY0" fmla="*/ 4232 h 428625"/>
              <a:gd name="connsiteX1" fmla="*/ 200024 w 474133"/>
              <a:gd name="connsiteY1" fmla="*/ 0 h 428625"/>
              <a:gd name="connsiteX2" fmla="*/ 0 w 474133"/>
              <a:gd name="connsiteY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3" h="428625">
                <a:moveTo>
                  <a:pt x="474133" y="4232"/>
                </a:moveTo>
                <a:lnTo>
                  <a:pt x="200024" y="0"/>
                </a:lnTo>
                <a:lnTo>
                  <a:pt x="0" y="4286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 flipH="1">
            <a:off x="1808147" y="1654848"/>
            <a:ext cx="2099733" cy="360892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952500 w 952500"/>
              <a:gd name="connsiteY0" fmla="*/ 4232 h 458258"/>
              <a:gd name="connsiteX1" fmla="*/ 648758 w 952500"/>
              <a:gd name="connsiteY1" fmla="*/ 0 h 458258"/>
              <a:gd name="connsiteX2" fmla="*/ 0 w 952500"/>
              <a:gd name="connsiteY2" fmla="*/ 458258 h 458258"/>
              <a:gd name="connsiteX0" fmla="*/ 474133 w 474133"/>
              <a:gd name="connsiteY0" fmla="*/ 4232 h 428625"/>
              <a:gd name="connsiteX1" fmla="*/ 170391 w 474133"/>
              <a:gd name="connsiteY1" fmla="*/ 0 h 428625"/>
              <a:gd name="connsiteX2" fmla="*/ 0 w 474133"/>
              <a:gd name="connsiteY2" fmla="*/ 428625 h 428625"/>
              <a:gd name="connsiteX0" fmla="*/ 474133 w 474133"/>
              <a:gd name="connsiteY0" fmla="*/ 4232 h 428625"/>
              <a:gd name="connsiteX1" fmla="*/ 200024 w 474133"/>
              <a:gd name="connsiteY1" fmla="*/ 0 h 428625"/>
              <a:gd name="connsiteX2" fmla="*/ 0 w 474133"/>
              <a:gd name="connsiteY2" fmla="*/ 428625 h 428625"/>
              <a:gd name="connsiteX0" fmla="*/ 2099733 w 2099733"/>
              <a:gd name="connsiteY0" fmla="*/ 4232 h 360892"/>
              <a:gd name="connsiteX1" fmla="*/ 1825624 w 2099733"/>
              <a:gd name="connsiteY1" fmla="*/ 0 h 360892"/>
              <a:gd name="connsiteX2" fmla="*/ 0 w 2099733"/>
              <a:gd name="connsiteY2" fmla="*/ 360892 h 36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9733" h="360892">
                <a:moveTo>
                  <a:pt x="2099733" y="4232"/>
                </a:moveTo>
                <a:lnTo>
                  <a:pt x="1825624" y="0"/>
                </a:lnTo>
                <a:lnTo>
                  <a:pt x="0" y="36089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8" name="Freeform 37"/>
          <p:cNvSpPr/>
          <p:nvPr/>
        </p:nvSpPr>
        <p:spPr>
          <a:xfrm flipH="1">
            <a:off x="1837782" y="2082413"/>
            <a:ext cx="2654300" cy="322792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4300" h="322792">
                <a:moveTo>
                  <a:pt x="2654300" y="0"/>
                </a:moveTo>
                <a:lnTo>
                  <a:pt x="2007658" y="1"/>
                </a:lnTo>
                <a:lnTo>
                  <a:pt x="0" y="32279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11867" y="2514501"/>
            <a:ext cx="68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108200" y="2518735"/>
            <a:ext cx="423333" cy="461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Freeform 42"/>
          <p:cNvSpPr/>
          <p:nvPr/>
        </p:nvSpPr>
        <p:spPr>
          <a:xfrm flipH="1">
            <a:off x="1617648" y="2985171"/>
            <a:ext cx="1375833" cy="278342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  <a:gd name="connsiteX0" fmla="*/ 2899833 w 2899833"/>
              <a:gd name="connsiteY0" fmla="*/ 0 h 327025"/>
              <a:gd name="connsiteX1" fmla="*/ 2007658 w 2899833"/>
              <a:gd name="connsiteY1" fmla="*/ 4234 h 327025"/>
              <a:gd name="connsiteX2" fmla="*/ 0 w 2899833"/>
              <a:gd name="connsiteY2" fmla="*/ 327025 h 327025"/>
              <a:gd name="connsiteX0" fmla="*/ 1375833 w 1375833"/>
              <a:gd name="connsiteY0" fmla="*/ 274108 h 278342"/>
              <a:gd name="connsiteX1" fmla="*/ 483658 w 1375833"/>
              <a:gd name="connsiteY1" fmla="*/ 278342 h 278342"/>
              <a:gd name="connsiteX2" fmla="*/ 0 w 1375833"/>
              <a:gd name="connsiteY2" fmla="*/ 0 h 27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833" h="278342">
                <a:moveTo>
                  <a:pt x="1375833" y="274108"/>
                </a:moveTo>
                <a:lnTo>
                  <a:pt x="483658" y="278342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2222500" y="3665968"/>
            <a:ext cx="9694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2197100" y="4457602"/>
            <a:ext cx="19346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1828800" y="4792036"/>
            <a:ext cx="20489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reeform 49"/>
          <p:cNvSpPr/>
          <p:nvPr/>
        </p:nvSpPr>
        <p:spPr>
          <a:xfrm flipH="1">
            <a:off x="1702316" y="4864771"/>
            <a:ext cx="1769533" cy="341842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  <a:gd name="connsiteX0" fmla="*/ 2899833 w 2899833"/>
              <a:gd name="connsiteY0" fmla="*/ 0 h 327025"/>
              <a:gd name="connsiteX1" fmla="*/ 2007658 w 2899833"/>
              <a:gd name="connsiteY1" fmla="*/ 4234 h 327025"/>
              <a:gd name="connsiteX2" fmla="*/ 0 w 2899833"/>
              <a:gd name="connsiteY2" fmla="*/ 327025 h 327025"/>
              <a:gd name="connsiteX0" fmla="*/ 1375833 w 1375833"/>
              <a:gd name="connsiteY0" fmla="*/ 274108 h 278342"/>
              <a:gd name="connsiteX1" fmla="*/ 483658 w 1375833"/>
              <a:gd name="connsiteY1" fmla="*/ 278342 h 278342"/>
              <a:gd name="connsiteX2" fmla="*/ 0 w 1375833"/>
              <a:gd name="connsiteY2" fmla="*/ 0 h 278342"/>
              <a:gd name="connsiteX0" fmla="*/ 1676399 w 1676399"/>
              <a:gd name="connsiteY0" fmla="*/ 274108 h 278342"/>
              <a:gd name="connsiteX1" fmla="*/ 483658 w 1676399"/>
              <a:gd name="connsiteY1" fmla="*/ 278342 h 278342"/>
              <a:gd name="connsiteX2" fmla="*/ 0 w 1676399"/>
              <a:gd name="connsiteY2" fmla="*/ 0 h 278342"/>
              <a:gd name="connsiteX0" fmla="*/ 1769533 w 1769533"/>
              <a:gd name="connsiteY0" fmla="*/ 337608 h 341842"/>
              <a:gd name="connsiteX1" fmla="*/ 576792 w 1769533"/>
              <a:gd name="connsiteY1" fmla="*/ 341842 h 341842"/>
              <a:gd name="connsiteX2" fmla="*/ 0 w 1769533"/>
              <a:gd name="connsiteY2" fmla="*/ 0 h 34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9533" h="341842">
                <a:moveTo>
                  <a:pt x="1769533" y="337608"/>
                </a:moveTo>
                <a:lnTo>
                  <a:pt x="576792" y="341842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 flipH="1">
            <a:off x="1969017" y="4970603"/>
            <a:ext cx="1562100" cy="617009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  <a:gd name="connsiteX0" fmla="*/ 2899833 w 2899833"/>
              <a:gd name="connsiteY0" fmla="*/ 0 h 327025"/>
              <a:gd name="connsiteX1" fmla="*/ 2007658 w 2899833"/>
              <a:gd name="connsiteY1" fmla="*/ 4234 h 327025"/>
              <a:gd name="connsiteX2" fmla="*/ 0 w 2899833"/>
              <a:gd name="connsiteY2" fmla="*/ 327025 h 327025"/>
              <a:gd name="connsiteX0" fmla="*/ 1375833 w 1375833"/>
              <a:gd name="connsiteY0" fmla="*/ 274108 h 278342"/>
              <a:gd name="connsiteX1" fmla="*/ 483658 w 1375833"/>
              <a:gd name="connsiteY1" fmla="*/ 278342 h 278342"/>
              <a:gd name="connsiteX2" fmla="*/ 0 w 1375833"/>
              <a:gd name="connsiteY2" fmla="*/ 0 h 278342"/>
              <a:gd name="connsiteX0" fmla="*/ 1676399 w 1676399"/>
              <a:gd name="connsiteY0" fmla="*/ 274108 h 278342"/>
              <a:gd name="connsiteX1" fmla="*/ 483658 w 1676399"/>
              <a:gd name="connsiteY1" fmla="*/ 278342 h 278342"/>
              <a:gd name="connsiteX2" fmla="*/ 0 w 1676399"/>
              <a:gd name="connsiteY2" fmla="*/ 0 h 278342"/>
              <a:gd name="connsiteX0" fmla="*/ 1769533 w 1769533"/>
              <a:gd name="connsiteY0" fmla="*/ 337608 h 341842"/>
              <a:gd name="connsiteX1" fmla="*/ 576792 w 1769533"/>
              <a:gd name="connsiteY1" fmla="*/ 341842 h 341842"/>
              <a:gd name="connsiteX2" fmla="*/ 0 w 1769533"/>
              <a:gd name="connsiteY2" fmla="*/ 0 h 341842"/>
              <a:gd name="connsiteX0" fmla="*/ 1651000 w 1651000"/>
              <a:gd name="connsiteY0" fmla="*/ 337608 h 341842"/>
              <a:gd name="connsiteX1" fmla="*/ 576792 w 1651000"/>
              <a:gd name="connsiteY1" fmla="*/ 341842 h 341842"/>
              <a:gd name="connsiteX2" fmla="*/ 0 w 1651000"/>
              <a:gd name="connsiteY2" fmla="*/ 0 h 341842"/>
              <a:gd name="connsiteX0" fmla="*/ 1562100 w 1562100"/>
              <a:gd name="connsiteY0" fmla="*/ 612775 h 617009"/>
              <a:gd name="connsiteX1" fmla="*/ 487892 w 1562100"/>
              <a:gd name="connsiteY1" fmla="*/ 617009 h 617009"/>
              <a:gd name="connsiteX2" fmla="*/ 0 w 1562100"/>
              <a:gd name="connsiteY2" fmla="*/ 0 h 61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617009">
                <a:moveTo>
                  <a:pt x="1562100" y="612775"/>
                </a:moveTo>
                <a:lnTo>
                  <a:pt x="487892" y="617009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 flipH="1">
            <a:off x="1952084" y="5406637"/>
            <a:ext cx="1435100" cy="502709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  <a:gd name="connsiteX0" fmla="*/ 2899833 w 2899833"/>
              <a:gd name="connsiteY0" fmla="*/ 0 h 327025"/>
              <a:gd name="connsiteX1" fmla="*/ 2007658 w 2899833"/>
              <a:gd name="connsiteY1" fmla="*/ 4234 h 327025"/>
              <a:gd name="connsiteX2" fmla="*/ 0 w 2899833"/>
              <a:gd name="connsiteY2" fmla="*/ 327025 h 327025"/>
              <a:gd name="connsiteX0" fmla="*/ 1375833 w 1375833"/>
              <a:gd name="connsiteY0" fmla="*/ 274108 h 278342"/>
              <a:gd name="connsiteX1" fmla="*/ 483658 w 1375833"/>
              <a:gd name="connsiteY1" fmla="*/ 278342 h 278342"/>
              <a:gd name="connsiteX2" fmla="*/ 0 w 1375833"/>
              <a:gd name="connsiteY2" fmla="*/ 0 h 278342"/>
              <a:gd name="connsiteX0" fmla="*/ 1676399 w 1676399"/>
              <a:gd name="connsiteY0" fmla="*/ 274108 h 278342"/>
              <a:gd name="connsiteX1" fmla="*/ 483658 w 1676399"/>
              <a:gd name="connsiteY1" fmla="*/ 278342 h 278342"/>
              <a:gd name="connsiteX2" fmla="*/ 0 w 1676399"/>
              <a:gd name="connsiteY2" fmla="*/ 0 h 278342"/>
              <a:gd name="connsiteX0" fmla="*/ 1769533 w 1769533"/>
              <a:gd name="connsiteY0" fmla="*/ 337608 h 341842"/>
              <a:gd name="connsiteX1" fmla="*/ 576792 w 1769533"/>
              <a:gd name="connsiteY1" fmla="*/ 341842 h 341842"/>
              <a:gd name="connsiteX2" fmla="*/ 0 w 1769533"/>
              <a:gd name="connsiteY2" fmla="*/ 0 h 341842"/>
              <a:gd name="connsiteX0" fmla="*/ 1651000 w 1651000"/>
              <a:gd name="connsiteY0" fmla="*/ 337608 h 341842"/>
              <a:gd name="connsiteX1" fmla="*/ 576792 w 1651000"/>
              <a:gd name="connsiteY1" fmla="*/ 341842 h 341842"/>
              <a:gd name="connsiteX2" fmla="*/ 0 w 1651000"/>
              <a:gd name="connsiteY2" fmla="*/ 0 h 341842"/>
              <a:gd name="connsiteX0" fmla="*/ 1562100 w 1562100"/>
              <a:gd name="connsiteY0" fmla="*/ 612775 h 617009"/>
              <a:gd name="connsiteX1" fmla="*/ 487892 w 1562100"/>
              <a:gd name="connsiteY1" fmla="*/ 617009 h 617009"/>
              <a:gd name="connsiteX2" fmla="*/ 0 w 1562100"/>
              <a:gd name="connsiteY2" fmla="*/ 0 h 617009"/>
              <a:gd name="connsiteX0" fmla="*/ 1612900 w 1612900"/>
              <a:gd name="connsiteY0" fmla="*/ 617008 h 617009"/>
              <a:gd name="connsiteX1" fmla="*/ 487892 w 1612900"/>
              <a:gd name="connsiteY1" fmla="*/ 617009 h 617009"/>
              <a:gd name="connsiteX2" fmla="*/ 0 w 1612900"/>
              <a:gd name="connsiteY2" fmla="*/ 0 h 617009"/>
              <a:gd name="connsiteX0" fmla="*/ 1435100 w 1435100"/>
              <a:gd name="connsiteY0" fmla="*/ 502708 h 502709"/>
              <a:gd name="connsiteX1" fmla="*/ 310092 w 1435100"/>
              <a:gd name="connsiteY1" fmla="*/ 502709 h 502709"/>
              <a:gd name="connsiteX2" fmla="*/ 0 w 1435100"/>
              <a:gd name="connsiteY2" fmla="*/ 0 h 5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502709">
                <a:moveTo>
                  <a:pt x="1435100" y="502708"/>
                </a:moveTo>
                <a:lnTo>
                  <a:pt x="310092" y="502709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32600" y="731230"/>
            <a:ext cx="1703633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Superior vena cava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332600" y="1099529"/>
            <a:ext cx="2046533" cy="2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 artery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32600" y="1548264"/>
            <a:ext cx="15046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Ascending aorta</a:t>
            </a: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32600" y="1980064"/>
            <a:ext cx="15046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Pulmonary trunk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32600" y="2403398"/>
            <a:ext cx="1521600" cy="42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</a:t>
            </a:r>
          </a:p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veins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32600" y="3169631"/>
            <a:ext cx="13903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 Black"/>
                <a:cs typeface="Arial Black"/>
              </a:rPr>
              <a:t>Right atrium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32600" y="3550631"/>
            <a:ext cx="2203167" cy="69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coronary artery</a:t>
            </a:r>
          </a:p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in coronary sulcus (right</a:t>
            </a:r>
          </a:p>
          <a:p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groove)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32600" y="4354963"/>
            <a:ext cx="1868733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Anterior cardiac vein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332600" y="4710565"/>
            <a:ext cx="1525833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 Black"/>
                <a:cs typeface="Arial Black"/>
              </a:rPr>
              <a:t>Right ventricle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332600" y="5104262"/>
            <a:ext cx="13776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Marginal artery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332600" y="5493729"/>
            <a:ext cx="17332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Small cardiac vein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332600" y="5802763"/>
            <a:ext cx="17332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53767" y="6243030"/>
            <a:ext cx="353200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</a:p>
        </p:txBody>
      </p:sp>
      <p:sp>
        <p:nvSpPr>
          <p:cNvPr id="69" name="Freeform 68"/>
          <p:cNvSpPr/>
          <p:nvPr/>
        </p:nvSpPr>
        <p:spPr>
          <a:xfrm>
            <a:off x="4913428" y="745425"/>
            <a:ext cx="1476375" cy="635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476375 w 1476375"/>
              <a:gd name="connsiteY0" fmla="*/ 63500 h 69850"/>
              <a:gd name="connsiteX1" fmla="*/ 250825 w 1476375"/>
              <a:gd name="connsiteY1" fmla="*/ 69850 h 69850"/>
              <a:gd name="connsiteX2" fmla="*/ 0 w 1476375"/>
              <a:gd name="connsiteY2" fmla="*/ 0 h 69850"/>
              <a:gd name="connsiteX0" fmla="*/ 1476375 w 1476375"/>
              <a:gd name="connsiteY0" fmla="*/ 63500 h 69850"/>
              <a:gd name="connsiteX1" fmla="*/ 276225 w 1476375"/>
              <a:gd name="connsiteY1" fmla="*/ 69850 h 69850"/>
              <a:gd name="connsiteX2" fmla="*/ 0 w 1476375"/>
              <a:gd name="connsiteY2" fmla="*/ 0 h 69850"/>
              <a:gd name="connsiteX0" fmla="*/ 1476375 w 1476375"/>
              <a:gd name="connsiteY0" fmla="*/ 63500 h 63500"/>
              <a:gd name="connsiteX1" fmla="*/ 276225 w 1476375"/>
              <a:gd name="connsiteY1" fmla="*/ 60325 h 63500"/>
              <a:gd name="connsiteX2" fmla="*/ 0 w 14763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63500">
                <a:moveTo>
                  <a:pt x="1476375" y="63500"/>
                </a:moveTo>
                <a:lnTo>
                  <a:pt x="276225" y="603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4592753" y="1027999"/>
            <a:ext cx="1797050" cy="1047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476375 w 1476375"/>
              <a:gd name="connsiteY0" fmla="*/ 63500 h 69850"/>
              <a:gd name="connsiteX1" fmla="*/ 250825 w 1476375"/>
              <a:gd name="connsiteY1" fmla="*/ 69850 h 69850"/>
              <a:gd name="connsiteX2" fmla="*/ 0 w 1476375"/>
              <a:gd name="connsiteY2" fmla="*/ 0 h 69850"/>
              <a:gd name="connsiteX0" fmla="*/ 1476375 w 1476375"/>
              <a:gd name="connsiteY0" fmla="*/ 63500 h 69850"/>
              <a:gd name="connsiteX1" fmla="*/ 276225 w 1476375"/>
              <a:gd name="connsiteY1" fmla="*/ 69850 h 69850"/>
              <a:gd name="connsiteX2" fmla="*/ 0 w 1476375"/>
              <a:gd name="connsiteY2" fmla="*/ 0 h 69850"/>
              <a:gd name="connsiteX0" fmla="*/ 1476375 w 1476375"/>
              <a:gd name="connsiteY0" fmla="*/ 63500 h 63500"/>
              <a:gd name="connsiteX1" fmla="*/ 276225 w 1476375"/>
              <a:gd name="connsiteY1" fmla="*/ 60325 h 63500"/>
              <a:gd name="connsiteX2" fmla="*/ 0 w 1476375"/>
              <a:gd name="connsiteY2" fmla="*/ 0 h 63500"/>
              <a:gd name="connsiteX0" fmla="*/ 1476375 w 1476375"/>
              <a:gd name="connsiteY0" fmla="*/ 63500 h 63500"/>
              <a:gd name="connsiteX1" fmla="*/ 434975 w 1476375"/>
              <a:gd name="connsiteY1" fmla="*/ 63500 h 63500"/>
              <a:gd name="connsiteX2" fmla="*/ 0 w 1476375"/>
              <a:gd name="connsiteY2" fmla="*/ 0 h 63500"/>
              <a:gd name="connsiteX0" fmla="*/ 1797050 w 1797050"/>
              <a:gd name="connsiteY0" fmla="*/ 104775 h 104775"/>
              <a:gd name="connsiteX1" fmla="*/ 755650 w 1797050"/>
              <a:gd name="connsiteY1" fmla="*/ 104775 h 104775"/>
              <a:gd name="connsiteX2" fmla="*/ 0 w 1797050"/>
              <a:gd name="connsiteY2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7050" h="104775">
                <a:moveTo>
                  <a:pt x="1797050" y="104775"/>
                </a:moveTo>
                <a:lnTo>
                  <a:pt x="755650" y="1047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4595927" y="1024825"/>
            <a:ext cx="1793875" cy="1111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3875" h="111125">
                <a:moveTo>
                  <a:pt x="1793875" y="107950"/>
                </a:moveTo>
                <a:lnTo>
                  <a:pt x="758825" y="1111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4751503" y="1478851"/>
            <a:ext cx="1638300" cy="1143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8300" h="114300">
                <a:moveTo>
                  <a:pt x="1638300" y="0"/>
                </a:moveTo>
                <a:lnTo>
                  <a:pt x="180975" y="3175"/>
                </a:lnTo>
                <a:lnTo>
                  <a:pt x="0" y="1143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5281728" y="1751901"/>
            <a:ext cx="1108075" cy="825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075" h="82550">
                <a:moveTo>
                  <a:pt x="1108075" y="82550"/>
                </a:moveTo>
                <a:lnTo>
                  <a:pt x="603250" y="825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5640504" y="2142426"/>
            <a:ext cx="749300" cy="1047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1108075 w 1108075"/>
              <a:gd name="connsiteY0" fmla="*/ 82550 h 88900"/>
              <a:gd name="connsiteX1" fmla="*/ 892175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889000 w 1108075"/>
              <a:gd name="connsiteY1" fmla="*/ 82550 h 82550"/>
              <a:gd name="connsiteX2" fmla="*/ 0 w 1108075"/>
              <a:gd name="connsiteY2" fmla="*/ 0 h 82550"/>
              <a:gd name="connsiteX0" fmla="*/ 749300 w 749300"/>
              <a:gd name="connsiteY0" fmla="*/ 0 h 104775"/>
              <a:gd name="connsiteX1" fmla="*/ 530225 w 749300"/>
              <a:gd name="connsiteY1" fmla="*/ 0 h 104775"/>
              <a:gd name="connsiteX2" fmla="*/ 0 w 749300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300" h="104775">
                <a:moveTo>
                  <a:pt x="749300" y="0"/>
                </a:moveTo>
                <a:lnTo>
                  <a:pt x="530225" y="0"/>
                </a:lnTo>
                <a:lnTo>
                  <a:pt x="0" y="1047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>
            <a:stCxn id="78" idx="1"/>
          </p:cNvCxnSpPr>
          <p:nvPr/>
        </p:nvCxnSpPr>
        <p:spPr bwMode="auto">
          <a:xfrm flipH="1">
            <a:off x="5883275" y="2142426"/>
            <a:ext cx="287454" cy="3953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159375" y="2883860"/>
            <a:ext cx="1527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Freeform 79"/>
          <p:cNvSpPr/>
          <p:nvPr/>
        </p:nvSpPr>
        <p:spPr>
          <a:xfrm>
            <a:off x="5605577" y="2539301"/>
            <a:ext cx="1069975" cy="2254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975" h="225425">
                <a:moveTo>
                  <a:pt x="1069975" y="0"/>
                </a:moveTo>
                <a:lnTo>
                  <a:pt x="784225" y="0"/>
                </a:lnTo>
                <a:lnTo>
                  <a:pt x="0" y="2254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5923077" y="3126675"/>
            <a:ext cx="752475" cy="2635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2475" h="263525">
                <a:moveTo>
                  <a:pt x="752475" y="263525"/>
                </a:moveTo>
                <a:lnTo>
                  <a:pt x="466725" y="2635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5183303" y="3190175"/>
            <a:ext cx="1485900" cy="5969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1339850 w 1339850"/>
              <a:gd name="connsiteY0" fmla="*/ 260350 h 263525"/>
              <a:gd name="connsiteX1" fmla="*/ 466725 w 1339850"/>
              <a:gd name="connsiteY1" fmla="*/ 263525 h 263525"/>
              <a:gd name="connsiteX2" fmla="*/ 0 w 1339850"/>
              <a:gd name="connsiteY2" fmla="*/ 0 h 263525"/>
              <a:gd name="connsiteX0" fmla="*/ 1485900 w 1485900"/>
              <a:gd name="connsiteY0" fmla="*/ 596900 h 600075"/>
              <a:gd name="connsiteX1" fmla="*/ 612775 w 1485900"/>
              <a:gd name="connsiteY1" fmla="*/ 600075 h 600075"/>
              <a:gd name="connsiteX2" fmla="*/ 0 w 1485900"/>
              <a:gd name="connsiteY2" fmla="*/ 0 h 600075"/>
              <a:gd name="connsiteX0" fmla="*/ 1485900 w 1485900"/>
              <a:gd name="connsiteY0" fmla="*/ 596900 h 600075"/>
              <a:gd name="connsiteX1" fmla="*/ 625475 w 1485900"/>
              <a:gd name="connsiteY1" fmla="*/ 600075 h 600075"/>
              <a:gd name="connsiteX2" fmla="*/ 0 w 1485900"/>
              <a:gd name="connsiteY2" fmla="*/ 0 h 600075"/>
              <a:gd name="connsiteX0" fmla="*/ 1485900 w 1485900"/>
              <a:gd name="connsiteY0" fmla="*/ 596900 h 596900"/>
              <a:gd name="connsiteX1" fmla="*/ 625475 w 1485900"/>
              <a:gd name="connsiteY1" fmla="*/ 590550 h 596900"/>
              <a:gd name="connsiteX2" fmla="*/ 0 w 14859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5900" h="596900">
                <a:moveTo>
                  <a:pt x="1485900" y="596900"/>
                </a:moveTo>
                <a:lnTo>
                  <a:pt x="625475" y="5905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6024677" y="4412551"/>
            <a:ext cx="650875" cy="1778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752475 w 752475"/>
              <a:gd name="connsiteY0" fmla="*/ 263525 h 263525"/>
              <a:gd name="connsiteX1" fmla="*/ 663575 w 752475"/>
              <a:gd name="connsiteY1" fmla="*/ 263525 h 263525"/>
              <a:gd name="connsiteX2" fmla="*/ 0 w 752475"/>
              <a:gd name="connsiteY2" fmla="*/ 0 h 263525"/>
              <a:gd name="connsiteX0" fmla="*/ 650875 w 650875"/>
              <a:gd name="connsiteY0" fmla="*/ 177800 h 177800"/>
              <a:gd name="connsiteX1" fmla="*/ 561975 w 650875"/>
              <a:gd name="connsiteY1" fmla="*/ 177800 h 177800"/>
              <a:gd name="connsiteX2" fmla="*/ 0 w 650875"/>
              <a:gd name="connsiteY2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875" h="177800">
                <a:moveTo>
                  <a:pt x="650875" y="177800"/>
                </a:moveTo>
                <a:lnTo>
                  <a:pt x="561975" y="17780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5129327" y="4510975"/>
            <a:ext cx="1546225" cy="4984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752475 w 752475"/>
              <a:gd name="connsiteY0" fmla="*/ 263525 h 263525"/>
              <a:gd name="connsiteX1" fmla="*/ 663575 w 752475"/>
              <a:gd name="connsiteY1" fmla="*/ 263525 h 263525"/>
              <a:gd name="connsiteX2" fmla="*/ 0 w 752475"/>
              <a:gd name="connsiteY2" fmla="*/ 0 h 263525"/>
              <a:gd name="connsiteX0" fmla="*/ 650875 w 650875"/>
              <a:gd name="connsiteY0" fmla="*/ 177800 h 177800"/>
              <a:gd name="connsiteX1" fmla="*/ 561975 w 650875"/>
              <a:gd name="connsiteY1" fmla="*/ 177800 h 177800"/>
              <a:gd name="connsiteX2" fmla="*/ 0 w 650875"/>
              <a:gd name="connsiteY2" fmla="*/ 0 h 177800"/>
              <a:gd name="connsiteX0" fmla="*/ 1546225 w 1546225"/>
              <a:gd name="connsiteY0" fmla="*/ 498475 h 498475"/>
              <a:gd name="connsiteX1" fmla="*/ 1457325 w 1546225"/>
              <a:gd name="connsiteY1" fmla="*/ 498475 h 498475"/>
              <a:gd name="connsiteX2" fmla="*/ 0 w 1546225"/>
              <a:gd name="connsiteY2" fmla="*/ 0 h 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6225" h="498475">
                <a:moveTo>
                  <a:pt x="1546225" y="498475"/>
                </a:moveTo>
                <a:lnTo>
                  <a:pt x="1457325" y="4984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5132502" y="4955475"/>
            <a:ext cx="1543050" cy="4540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1543050 w 1543050"/>
              <a:gd name="connsiteY0" fmla="*/ 454025 h 454025"/>
              <a:gd name="connsiteX1" fmla="*/ 1257300 w 1543050"/>
              <a:gd name="connsiteY1" fmla="*/ 454025 h 454025"/>
              <a:gd name="connsiteX2" fmla="*/ 0 w 1543050"/>
              <a:gd name="connsiteY2" fmla="*/ 0 h 454025"/>
              <a:gd name="connsiteX0" fmla="*/ 1543050 w 1543050"/>
              <a:gd name="connsiteY0" fmla="*/ 454025 h 454025"/>
              <a:gd name="connsiteX1" fmla="*/ 1282700 w 1543050"/>
              <a:gd name="connsiteY1" fmla="*/ 454025 h 454025"/>
              <a:gd name="connsiteX2" fmla="*/ 0 w 1543050"/>
              <a:gd name="connsiteY2" fmla="*/ 0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454025">
                <a:moveTo>
                  <a:pt x="1543050" y="454025"/>
                </a:moveTo>
                <a:lnTo>
                  <a:pt x="1282700" y="4540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5815127" y="5930201"/>
            <a:ext cx="860425" cy="2540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1543050 w 1543050"/>
              <a:gd name="connsiteY0" fmla="*/ 454025 h 454025"/>
              <a:gd name="connsiteX1" fmla="*/ 1257300 w 1543050"/>
              <a:gd name="connsiteY1" fmla="*/ 454025 h 454025"/>
              <a:gd name="connsiteX2" fmla="*/ 0 w 1543050"/>
              <a:gd name="connsiteY2" fmla="*/ 0 h 454025"/>
              <a:gd name="connsiteX0" fmla="*/ 1543050 w 1543050"/>
              <a:gd name="connsiteY0" fmla="*/ 454025 h 454025"/>
              <a:gd name="connsiteX1" fmla="*/ 1282700 w 1543050"/>
              <a:gd name="connsiteY1" fmla="*/ 454025 h 454025"/>
              <a:gd name="connsiteX2" fmla="*/ 0 w 1543050"/>
              <a:gd name="connsiteY2" fmla="*/ 0 h 454025"/>
              <a:gd name="connsiteX0" fmla="*/ 1543050 w 1543050"/>
              <a:gd name="connsiteY0" fmla="*/ 454025 h 460375"/>
              <a:gd name="connsiteX1" fmla="*/ 1066800 w 1543050"/>
              <a:gd name="connsiteY1" fmla="*/ 460375 h 460375"/>
              <a:gd name="connsiteX2" fmla="*/ 0 w 1543050"/>
              <a:gd name="connsiteY2" fmla="*/ 0 h 460375"/>
              <a:gd name="connsiteX0" fmla="*/ 860425 w 860425"/>
              <a:gd name="connsiteY0" fmla="*/ 247650 h 254000"/>
              <a:gd name="connsiteX1" fmla="*/ 384175 w 860425"/>
              <a:gd name="connsiteY1" fmla="*/ 254000 h 254000"/>
              <a:gd name="connsiteX2" fmla="*/ 0 w 860425"/>
              <a:gd name="connsiteY2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425" h="254000">
                <a:moveTo>
                  <a:pt x="860425" y="247650"/>
                </a:moveTo>
                <a:lnTo>
                  <a:pt x="384175" y="25400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6437014" y="707196"/>
            <a:ext cx="192276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6437015" y="1043746"/>
            <a:ext cx="1036936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Aortic arch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6437014" y="1380296"/>
            <a:ext cx="213231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Ligamentum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arteriosum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6437014" y="1732721"/>
            <a:ext cx="192276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6437014" y="2040696"/>
            <a:ext cx="192276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veins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6719589" y="2437571"/>
            <a:ext cx="117981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atrium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6716414" y="2789996"/>
            <a:ext cx="192276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Auricle of left atrium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6716415" y="3291646"/>
            <a:ext cx="1544936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Circumflex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6716414" y="3672645"/>
            <a:ext cx="2145011" cy="6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coronary artery in</a:t>
            </a:r>
          </a:p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coronary sulcus (left</a:t>
            </a:r>
          </a:p>
          <a:p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groove)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6719589" y="4479096"/>
            <a:ext cx="140841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ventricle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6716415" y="4910896"/>
            <a:ext cx="1617960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Great cardiac vein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6716414" y="5295070"/>
            <a:ext cx="2154536" cy="7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Anterior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interventricular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artery (in anterior</a:t>
            </a:r>
          </a:p>
          <a:p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interventricular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sulcus)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6716415" y="6082471"/>
            <a:ext cx="535285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Apex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93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224" descr="figure_11_1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"/>
          <a:stretch/>
        </p:blipFill>
        <p:spPr>
          <a:xfrm>
            <a:off x="1033272" y="201015"/>
            <a:ext cx="7077456" cy="642551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9" y="0"/>
            <a:ext cx="467617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11.13 Major arteries of the systemic circulation, anterior view.</a:t>
            </a:r>
          </a:p>
        </p:txBody>
      </p:sp>
      <p:sp>
        <p:nvSpPr>
          <p:cNvPr id="27" name="Freeform 26"/>
          <p:cNvSpPr/>
          <p:nvPr/>
        </p:nvSpPr>
        <p:spPr>
          <a:xfrm flipH="1">
            <a:off x="5315545" y="3339787"/>
            <a:ext cx="322236" cy="14363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417" h="68367">
                <a:moveTo>
                  <a:pt x="0" y="279"/>
                </a:moveTo>
                <a:lnTo>
                  <a:pt x="375407" y="0"/>
                </a:lnTo>
                <a:lnTo>
                  <a:pt x="768417" y="68367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173620" y="1004154"/>
            <a:ext cx="294803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Arteries that supply the upper limb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739839" y="554822"/>
            <a:ext cx="1087411" cy="43890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084" h="208913">
                <a:moveTo>
                  <a:pt x="0" y="279"/>
                </a:moveTo>
                <a:lnTo>
                  <a:pt x="1783656" y="0"/>
                </a:lnTo>
                <a:lnTo>
                  <a:pt x="2593084" y="20891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077685" y="220238"/>
            <a:ext cx="258309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Arteries of the head and trunk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781115" y="723684"/>
            <a:ext cx="1103286" cy="32084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0940" h="152718">
                <a:moveTo>
                  <a:pt x="0" y="0"/>
                </a:moveTo>
                <a:lnTo>
                  <a:pt x="678256" y="1232"/>
                </a:lnTo>
                <a:lnTo>
                  <a:pt x="2630940" y="15271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977964" y="923709"/>
            <a:ext cx="1055661" cy="330374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2668796"/>
              <a:gd name="connsiteY0" fmla="*/ 0 h 152718"/>
              <a:gd name="connsiteX1" fmla="*/ 716112 w 2668796"/>
              <a:gd name="connsiteY1" fmla="*/ 1232 h 152718"/>
              <a:gd name="connsiteX2" fmla="*/ 2668796 w 2668796"/>
              <a:gd name="connsiteY2" fmla="*/ 152718 h 152718"/>
              <a:gd name="connsiteX0" fmla="*/ 0 w 2517371"/>
              <a:gd name="connsiteY0" fmla="*/ 0 h 157252"/>
              <a:gd name="connsiteX1" fmla="*/ 716112 w 2517371"/>
              <a:gd name="connsiteY1" fmla="*/ 1232 h 157252"/>
              <a:gd name="connsiteX2" fmla="*/ 2517371 w 2517371"/>
              <a:gd name="connsiteY2" fmla="*/ 157252 h 15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7371" h="157252">
                <a:moveTo>
                  <a:pt x="0" y="0"/>
                </a:moveTo>
                <a:lnTo>
                  <a:pt x="716112" y="1232"/>
                </a:lnTo>
                <a:lnTo>
                  <a:pt x="2517371" y="15725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>
            <a:stCxn id="25" idx="1"/>
          </p:cNvCxnSpPr>
          <p:nvPr/>
        </p:nvCxnSpPr>
        <p:spPr bwMode="auto">
          <a:xfrm>
            <a:off x="3278266" y="926297"/>
            <a:ext cx="636509" cy="3218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27"/>
          <p:cNvSpPr/>
          <p:nvPr/>
        </p:nvSpPr>
        <p:spPr>
          <a:xfrm>
            <a:off x="2298514" y="1111034"/>
            <a:ext cx="1544611" cy="17797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3342" h="84712">
                <a:moveTo>
                  <a:pt x="0" y="0"/>
                </a:moveTo>
                <a:lnTo>
                  <a:pt x="2328785" y="2743"/>
                </a:lnTo>
                <a:lnTo>
                  <a:pt x="3683342" y="8471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428689" y="1292009"/>
            <a:ext cx="1265211" cy="79547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3350208"/>
              <a:gd name="connsiteY0" fmla="*/ 0 h 84712"/>
              <a:gd name="connsiteX1" fmla="*/ 1995651 w 3350208"/>
              <a:gd name="connsiteY1" fmla="*/ 2743 h 84712"/>
              <a:gd name="connsiteX2" fmla="*/ 3350208 w 3350208"/>
              <a:gd name="connsiteY2" fmla="*/ 84712 h 84712"/>
              <a:gd name="connsiteX0" fmla="*/ 0 w 3017074"/>
              <a:gd name="connsiteY0" fmla="*/ 0 h 37863"/>
              <a:gd name="connsiteX1" fmla="*/ 1995651 w 3017074"/>
              <a:gd name="connsiteY1" fmla="*/ 2743 h 37863"/>
              <a:gd name="connsiteX2" fmla="*/ 3017074 w 3017074"/>
              <a:gd name="connsiteY2" fmla="*/ 37863 h 3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7074" h="37863">
                <a:moveTo>
                  <a:pt x="0" y="0"/>
                </a:moveTo>
                <a:lnTo>
                  <a:pt x="1995651" y="2743"/>
                </a:lnTo>
                <a:lnTo>
                  <a:pt x="3017074" y="3786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765239" y="1514432"/>
            <a:ext cx="1144561" cy="15702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3350208"/>
              <a:gd name="connsiteY0" fmla="*/ 0 h 84712"/>
              <a:gd name="connsiteX1" fmla="*/ 1995651 w 3350208"/>
              <a:gd name="connsiteY1" fmla="*/ 2743 h 84712"/>
              <a:gd name="connsiteX2" fmla="*/ 3350208 w 3350208"/>
              <a:gd name="connsiteY2" fmla="*/ 84712 h 84712"/>
              <a:gd name="connsiteX0" fmla="*/ 0 w 3017074"/>
              <a:gd name="connsiteY0" fmla="*/ 0 h 37863"/>
              <a:gd name="connsiteX1" fmla="*/ 1995651 w 3017074"/>
              <a:gd name="connsiteY1" fmla="*/ 2743 h 37863"/>
              <a:gd name="connsiteX2" fmla="*/ 3017074 w 3017074"/>
              <a:gd name="connsiteY2" fmla="*/ 37863 h 37863"/>
              <a:gd name="connsiteX0" fmla="*/ 0 w 3304781"/>
              <a:gd name="connsiteY0" fmla="*/ 279 h 35120"/>
              <a:gd name="connsiteX1" fmla="*/ 2283358 w 3304781"/>
              <a:gd name="connsiteY1" fmla="*/ 0 h 35120"/>
              <a:gd name="connsiteX2" fmla="*/ 3304781 w 3304781"/>
              <a:gd name="connsiteY2" fmla="*/ 35120 h 35120"/>
              <a:gd name="connsiteX0" fmla="*/ 0 w 2729367"/>
              <a:gd name="connsiteY0" fmla="*/ 7474 h 7474"/>
              <a:gd name="connsiteX1" fmla="*/ 2283358 w 2729367"/>
              <a:gd name="connsiteY1" fmla="*/ 7195 h 7474"/>
              <a:gd name="connsiteX2" fmla="*/ 2729367 w 2729367"/>
              <a:gd name="connsiteY2" fmla="*/ 0 h 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9367" h="7474">
                <a:moveTo>
                  <a:pt x="0" y="7474"/>
                </a:moveTo>
                <a:lnTo>
                  <a:pt x="2283358" y="7195"/>
                </a:lnTo>
                <a:lnTo>
                  <a:pt x="272936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971489" y="1619208"/>
            <a:ext cx="1931961" cy="9448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7033" h="44975">
                <a:moveTo>
                  <a:pt x="0" y="42232"/>
                </a:moveTo>
                <a:lnTo>
                  <a:pt x="3449328" y="44975"/>
                </a:lnTo>
                <a:lnTo>
                  <a:pt x="460703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358840" y="1720810"/>
            <a:ext cx="1547786" cy="196676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0913" h="93614">
                <a:moveTo>
                  <a:pt x="0" y="93614"/>
                </a:moveTo>
                <a:lnTo>
                  <a:pt x="2457496" y="91823"/>
                </a:lnTo>
                <a:lnTo>
                  <a:pt x="369091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2320739" y="1828758"/>
            <a:ext cx="1617636" cy="28240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7480" h="134418">
                <a:moveTo>
                  <a:pt x="0" y="134418"/>
                </a:moveTo>
                <a:lnTo>
                  <a:pt x="2677062" y="134138"/>
                </a:lnTo>
                <a:lnTo>
                  <a:pt x="385748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235013" y="2152608"/>
            <a:ext cx="1747811" cy="168104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7900" h="80014">
                <a:moveTo>
                  <a:pt x="0" y="80014"/>
                </a:moveTo>
                <a:lnTo>
                  <a:pt x="2881485" y="79734"/>
                </a:lnTo>
                <a:lnTo>
                  <a:pt x="416790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2066738" y="2238333"/>
            <a:ext cx="1919261" cy="479254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6747" h="228115">
                <a:moveTo>
                  <a:pt x="0" y="228115"/>
                </a:moveTo>
                <a:lnTo>
                  <a:pt x="1866940" y="227835"/>
                </a:lnTo>
                <a:lnTo>
                  <a:pt x="457674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387414" y="2349459"/>
            <a:ext cx="1604936" cy="59672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  <a:gd name="connsiteX0" fmla="*/ 0 w 3812052"/>
              <a:gd name="connsiteY0" fmla="*/ 229626 h 229626"/>
              <a:gd name="connsiteX1" fmla="*/ 1102245 w 3812052"/>
              <a:gd name="connsiteY1" fmla="*/ 227835 h 229626"/>
              <a:gd name="connsiteX2" fmla="*/ 3812052 w 3812052"/>
              <a:gd name="connsiteY2" fmla="*/ 0 h 229626"/>
              <a:gd name="connsiteX0" fmla="*/ 0 w 3827194"/>
              <a:gd name="connsiteY0" fmla="*/ 284030 h 284030"/>
              <a:gd name="connsiteX1" fmla="*/ 1102245 w 3827194"/>
              <a:gd name="connsiteY1" fmla="*/ 282239 h 284030"/>
              <a:gd name="connsiteX2" fmla="*/ 3827194 w 3827194"/>
              <a:gd name="connsiteY2" fmla="*/ 0 h 28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7194" h="284030">
                <a:moveTo>
                  <a:pt x="0" y="284030"/>
                </a:moveTo>
                <a:lnTo>
                  <a:pt x="1102245" y="282239"/>
                </a:lnTo>
                <a:lnTo>
                  <a:pt x="3827194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648703" y="2441534"/>
            <a:ext cx="1289672" cy="78087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  <a:gd name="connsiteX0" fmla="*/ 0 w 3660628"/>
              <a:gd name="connsiteY0" fmla="*/ 228115 h 228115"/>
              <a:gd name="connsiteX1" fmla="*/ 950821 w 3660628"/>
              <a:gd name="connsiteY1" fmla="*/ 227835 h 228115"/>
              <a:gd name="connsiteX2" fmla="*/ 3660628 w 3660628"/>
              <a:gd name="connsiteY2" fmla="*/ 0 h 228115"/>
              <a:gd name="connsiteX0" fmla="*/ 0 w 3024644"/>
              <a:gd name="connsiteY0" fmla="*/ 371682 h 371682"/>
              <a:gd name="connsiteX1" fmla="*/ 950821 w 3024644"/>
              <a:gd name="connsiteY1" fmla="*/ 371402 h 371682"/>
              <a:gd name="connsiteX2" fmla="*/ 3024644 w 3024644"/>
              <a:gd name="connsiteY2" fmla="*/ 0 h 371682"/>
              <a:gd name="connsiteX0" fmla="*/ 0 w 3075403"/>
              <a:gd name="connsiteY0" fmla="*/ 371682 h 371682"/>
              <a:gd name="connsiteX1" fmla="*/ 1001580 w 3075403"/>
              <a:gd name="connsiteY1" fmla="*/ 371402 h 371682"/>
              <a:gd name="connsiteX2" fmla="*/ 3075403 w 3075403"/>
              <a:gd name="connsiteY2" fmla="*/ 0 h 37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5403" h="371682">
                <a:moveTo>
                  <a:pt x="0" y="371682"/>
                </a:moveTo>
                <a:lnTo>
                  <a:pt x="1001580" y="371402"/>
                </a:lnTo>
                <a:lnTo>
                  <a:pt x="307540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054232" y="2511384"/>
            <a:ext cx="1846042" cy="121843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  <a:gd name="connsiteX0" fmla="*/ 0 w 3660628"/>
              <a:gd name="connsiteY0" fmla="*/ 228115 h 228115"/>
              <a:gd name="connsiteX1" fmla="*/ 950821 w 3660628"/>
              <a:gd name="connsiteY1" fmla="*/ 227835 h 228115"/>
              <a:gd name="connsiteX2" fmla="*/ 3660628 w 3660628"/>
              <a:gd name="connsiteY2" fmla="*/ 0 h 228115"/>
              <a:gd name="connsiteX0" fmla="*/ 0 w 3024644"/>
              <a:gd name="connsiteY0" fmla="*/ 371682 h 371682"/>
              <a:gd name="connsiteX1" fmla="*/ 950821 w 3024644"/>
              <a:gd name="connsiteY1" fmla="*/ 371402 h 371682"/>
              <a:gd name="connsiteX2" fmla="*/ 3024644 w 3024644"/>
              <a:gd name="connsiteY2" fmla="*/ 0 h 371682"/>
              <a:gd name="connsiteX0" fmla="*/ 0 w 4599460"/>
              <a:gd name="connsiteY0" fmla="*/ 370171 h 371402"/>
              <a:gd name="connsiteX1" fmla="*/ 2525637 w 4599460"/>
              <a:gd name="connsiteY1" fmla="*/ 371402 h 371402"/>
              <a:gd name="connsiteX2" fmla="*/ 4599460 w 4599460"/>
              <a:gd name="connsiteY2" fmla="*/ 0 h 371402"/>
              <a:gd name="connsiteX0" fmla="*/ 0 w 4334467"/>
              <a:gd name="connsiteY0" fmla="*/ 578721 h 579952"/>
              <a:gd name="connsiteX1" fmla="*/ 2525637 w 4334467"/>
              <a:gd name="connsiteY1" fmla="*/ 579952 h 579952"/>
              <a:gd name="connsiteX2" fmla="*/ 4334467 w 4334467"/>
              <a:gd name="connsiteY2" fmla="*/ 0 h 579952"/>
              <a:gd name="connsiteX0" fmla="*/ 0 w 4402145"/>
              <a:gd name="connsiteY0" fmla="*/ 578721 h 579952"/>
              <a:gd name="connsiteX1" fmla="*/ 2593315 w 4402145"/>
              <a:gd name="connsiteY1" fmla="*/ 579952 h 579952"/>
              <a:gd name="connsiteX2" fmla="*/ 4402145 w 4402145"/>
              <a:gd name="connsiteY2" fmla="*/ 0 h 57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2145" h="579952">
                <a:moveTo>
                  <a:pt x="0" y="578721"/>
                </a:moveTo>
                <a:lnTo>
                  <a:pt x="2593315" y="579952"/>
                </a:lnTo>
                <a:lnTo>
                  <a:pt x="440214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244731" y="2733634"/>
            <a:ext cx="1639667" cy="135872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  <a:gd name="connsiteX0" fmla="*/ 0 w 3660628"/>
              <a:gd name="connsiteY0" fmla="*/ 228115 h 228115"/>
              <a:gd name="connsiteX1" fmla="*/ 950821 w 3660628"/>
              <a:gd name="connsiteY1" fmla="*/ 227835 h 228115"/>
              <a:gd name="connsiteX2" fmla="*/ 3660628 w 3660628"/>
              <a:gd name="connsiteY2" fmla="*/ 0 h 228115"/>
              <a:gd name="connsiteX0" fmla="*/ 0 w 3024644"/>
              <a:gd name="connsiteY0" fmla="*/ 371682 h 371682"/>
              <a:gd name="connsiteX1" fmla="*/ 950821 w 3024644"/>
              <a:gd name="connsiteY1" fmla="*/ 371402 h 371682"/>
              <a:gd name="connsiteX2" fmla="*/ 3024644 w 3024644"/>
              <a:gd name="connsiteY2" fmla="*/ 0 h 371682"/>
              <a:gd name="connsiteX0" fmla="*/ 0 w 4599460"/>
              <a:gd name="connsiteY0" fmla="*/ 370171 h 371402"/>
              <a:gd name="connsiteX1" fmla="*/ 2525637 w 4599460"/>
              <a:gd name="connsiteY1" fmla="*/ 371402 h 371402"/>
              <a:gd name="connsiteX2" fmla="*/ 4599460 w 4599460"/>
              <a:gd name="connsiteY2" fmla="*/ 0 h 371402"/>
              <a:gd name="connsiteX0" fmla="*/ 0 w 4334467"/>
              <a:gd name="connsiteY0" fmla="*/ 578721 h 579952"/>
              <a:gd name="connsiteX1" fmla="*/ 2525637 w 4334467"/>
              <a:gd name="connsiteY1" fmla="*/ 579952 h 579952"/>
              <a:gd name="connsiteX2" fmla="*/ 4334467 w 4334467"/>
              <a:gd name="connsiteY2" fmla="*/ 0 h 579952"/>
              <a:gd name="connsiteX0" fmla="*/ 0 w 3925620"/>
              <a:gd name="connsiteY0" fmla="*/ 581744 h 581744"/>
              <a:gd name="connsiteX1" fmla="*/ 2116790 w 3925620"/>
              <a:gd name="connsiteY1" fmla="*/ 579952 h 581744"/>
              <a:gd name="connsiteX2" fmla="*/ 3925620 w 3925620"/>
              <a:gd name="connsiteY2" fmla="*/ 0 h 581744"/>
              <a:gd name="connsiteX0" fmla="*/ 0 w 3842336"/>
              <a:gd name="connsiteY0" fmla="*/ 646727 h 646727"/>
              <a:gd name="connsiteX1" fmla="*/ 2116790 w 3842336"/>
              <a:gd name="connsiteY1" fmla="*/ 644935 h 646727"/>
              <a:gd name="connsiteX2" fmla="*/ 3842336 w 3842336"/>
              <a:gd name="connsiteY2" fmla="*/ 0 h 646727"/>
              <a:gd name="connsiteX0" fmla="*/ 0 w 3910014"/>
              <a:gd name="connsiteY0" fmla="*/ 646727 h 646727"/>
              <a:gd name="connsiteX1" fmla="*/ 2184468 w 3910014"/>
              <a:gd name="connsiteY1" fmla="*/ 644935 h 646727"/>
              <a:gd name="connsiteX2" fmla="*/ 3910014 w 3910014"/>
              <a:gd name="connsiteY2" fmla="*/ 0 h 64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0014" h="646727">
                <a:moveTo>
                  <a:pt x="0" y="646727"/>
                </a:moveTo>
                <a:lnTo>
                  <a:pt x="2184468" y="644935"/>
                </a:lnTo>
                <a:lnTo>
                  <a:pt x="3910014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3000189" y="2730459"/>
            <a:ext cx="1049311" cy="188577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  <a:gd name="connsiteX0" fmla="*/ 0 w 3660628"/>
              <a:gd name="connsiteY0" fmla="*/ 228115 h 228115"/>
              <a:gd name="connsiteX1" fmla="*/ 950821 w 3660628"/>
              <a:gd name="connsiteY1" fmla="*/ 227835 h 228115"/>
              <a:gd name="connsiteX2" fmla="*/ 3660628 w 3660628"/>
              <a:gd name="connsiteY2" fmla="*/ 0 h 228115"/>
              <a:gd name="connsiteX0" fmla="*/ 0 w 3024644"/>
              <a:gd name="connsiteY0" fmla="*/ 371682 h 371682"/>
              <a:gd name="connsiteX1" fmla="*/ 950821 w 3024644"/>
              <a:gd name="connsiteY1" fmla="*/ 371402 h 371682"/>
              <a:gd name="connsiteX2" fmla="*/ 3024644 w 3024644"/>
              <a:gd name="connsiteY2" fmla="*/ 0 h 371682"/>
              <a:gd name="connsiteX0" fmla="*/ 0 w 2305377"/>
              <a:gd name="connsiteY0" fmla="*/ 371682 h 371682"/>
              <a:gd name="connsiteX1" fmla="*/ 231554 w 2305377"/>
              <a:gd name="connsiteY1" fmla="*/ 371402 h 371682"/>
              <a:gd name="connsiteX2" fmla="*/ 2305377 w 2305377"/>
              <a:gd name="connsiteY2" fmla="*/ 0 h 371682"/>
              <a:gd name="connsiteX0" fmla="*/ 0 w 2502229"/>
              <a:gd name="connsiteY0" fmla="*/ 897592 h 897592"/>
              <a:gd name="connsiteX1" fmla="*/ 231554 w 2502229"/>
              <a:gd name="connsiteY1" fmla="*/ 897312 h 897592"/>
              <a:gd name="connsiteX2" fmla="*/ 2502229 w 2502229"/>
              <a:gd name="connsiteY2" fmla="*/ 0 h 89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2229" h="897592">
                <a:moveTo>
                  <a:pt x="0" y="897592"/>
                </a:moveTo>
                <a:lnTo>
                  <a:pt x="231554" y="897312"/>
                </a:lnTo>
                <a:lnTo>
                  <a:pt x="2502229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2504888" y="3194010"/>
            <a:ext cx="1382686" cy="189788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  <a:gd name="connsiteX0" fmla="*/ 0 w 3660628"/>
              <a:gd name="connsiteY0" fmla="*/ 228115 h 228115"/>
              <a:gd name="connsiteX1" fmla="*/ 950821 w 3660628"/>
              <a:gd name="connsiteY1" fmla="*/ 227835 h 228115"/>
              <a:gd name="connsiteX2" fmla="*/ 3660628 w 3660628"/>
              <a:gd name="connsiteY2" fmla="*/ 0 h 228115"/>
              <a:gd name="connsiteX0" fmla="*/ 0 w 3024644"/>
              <a:gd name="connsiteY0" fmla="*/ 371682 h 371682"/>
              <a:gd name="connsiteX1" fmla="*/ 950821 w 3024644"/>
              <a:gd name="connsiteY1" fmla="*/ 371402 h 371682"/>
              <a:gd name="connsiteX2" fmla="*/ 3024644 w 3024644"/>
              <a:gd name="connsiteY2" fmla="*/ 0 h 371682"/>
              <a:gd name="connsiteX0" fmla="*/ 0 w 4599460"/>
              <a:gd name="connsiteY0" fmla="*/ 370171 h 371402"/>
              <a:gd name="connsiteX1" fmla="*/ 2525637 w 4599460"/>
              <a:gd name="connsiteY1" fmla="*/ 371402 h 371402"/>
              <a:gd name="connsiteX2" fmla="*/ 4599460 w 4599460"/>
              <a:gd name="connsiteY2" fmla="*/ 0 h 371402"/>
              <a:gd name="connsiteX0" fmla="*/ 0 w 4334467"/>
              <a:gd name="connsiteY0" fmla="*/ 578721 h 579952"/>
              <a:gd name="connsiteX1" fmla="*/ 2525637 w 4334467"/>
              <a:gd name="connsiteY1" fmla="*/ 579952 h 579952"/>
              <a:gd name="connsiteX2" fmla="*/ 4334467 w 4334467"/>
              <a:gd name="connsiteY2" fmla="*/ 0 h 579952"/>
              <a:gd name="connsiteX0" fmla="*/ 0 w 3925620"/>
              <a:gd name="connsiteY0" fmla="*/ 581744 h 581744"/>
              <a:gd name="connsiteX1" fmla="*/ 2116790 w 3925620"/>
              <a:gd name="connsiteY1" fmla="*/ 579952 h 581744"/>
              <a:gd name="connsiteX2" fmla="*/ 3925620 w 3925620"/>
              <a:gd name="connsiteY2" fmla="*/ 0 h 581744"/>
              <a:gd name="connsiteX0" fmla="*/ 0 w 3842336"/>
              <a:gd name="connsiteY0" fmla="*/ 646727 h 646727"/>
              <a:gd name="connsiteX1" fmla="*/ 2116790 w 3842336"/>
              <a:gd name="connsiteY1" fmla="*/ 644935 h 646727"/>
              <a:gd name="connsiteX2" fmla="*/ 3842336 w 3842336"/>
              <a:gd name="connsiteY2" fmla="*/ 0 h 646727"/>
              <a:gd name="connsiteX0" fmla="*/ 0 w 3395633"/>
              <a:gd name="connsiteY0" fmla="*/ 646727 h 646727"/>
              <a:gd name="connsiteX1" fmla="*/ 1670087 w 3395633"/>
              <a:gd name="connsiteY1" fmla="*/ 644935 h 646727"/>
              <a:gd name="connsiteX2" fmla="*/ 3395633 w 3395633"/>
              <a:gd name="connsiteY2" fmla="*/ 0 h 646727"/>
              <a:gd name="connsiteX0" fmla="*/ 0 w 3297207"/>
              <a:gd name="connsiteY0" fmla="*/ 900614 h 900614"/>
              <a:gd name="connsiteX1" fmla="*/ 1670087 w 3297207"/>
              <a:gd name="connsiteY1" fmla="*/ 898822 h 900614"/>
              <a:gd name="connsiteX2" fmla="*/ 3297207 w 3297207"/>
              <a:gd name="connsiteY2" fmla="*/ 0 h 900614"/>
              <a:gd name="connsiteX0" fmla="*/ 0 w 3297207"/>
              <a:gd name="connsiteY0" fmla="*/ 900614 h 903356"/>
              <a:gd name="connsiteX1" fmla="*/ 1662515 w 3297207"/>
              <a:gd name="connsiteY1" fmla="*/ 903356 h 903356"/>
              <a:gd name="connsiteX2" fmla="*/ 3297207 w 3297207"/>
              <a:gd name="connsiteY2" fmla="*/ 0 h 90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7207" h="903356">
                <a:moveTo>
                  <a:pt x="0" y="900614"/>
                </a:moveTo>
                <a:lnTo>
                  <a:pt x="1662515" y="903356"/>
                </a:lnTo>
                <a:lnTo>
                  <a:pt x="329720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1128485" y="439313"/>
            <a:ext cx="161789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Internal carotid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1128484" y="632988"/>
            <a:ext cx="166551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External carotid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1128484" y="823488"/>
            <a:ext cx="1830616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Common carotid arteries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1128484" y="1017163"/>
            <a:ext cx="1154341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Vertebral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1128484" y="1198138"/>
            <a:ext cx="1344841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1128484" y="1414038"/>
            <a:ext cx="1646466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Brachiocephalic trunk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1128485" y="1614063"/>
            <a:ext cx="865416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Aortic arch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1128485" y="1814088"/>
            <a:ext cx="125594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Ascending aorta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128485" y="2014113"/>
            <a:ext cx="125594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Coronary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128484" y="2220487"/>
            <a:ext cx="1440091" cy="40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Thoracic aorta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(above diaphragm)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128485" y="2614188"/>
            <a:ext cx="93209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Celiac trunk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1128484" y="2842788"/>
            <a:ext cx="128451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Abdominal aorta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128484" y="3119012"/>
            <a:ext cx="1592491" cy="40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Superior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mesenteric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1128485" y="3617488"/>
            <a:ext cx="93209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Renal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1128485" y="3976263"/>
            <a:ext cx="114799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Gonadal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1128485" y="4496963"/>
            <a:ext cx="188459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Inferior mesenteric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1128485" y="4982738"/>
            <a:ext cx="136706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Internal iliac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238625" y="1365605"/>
            <a:ext cx="971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4486275" y="1638655"/>
            <a:ext cx="723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4657725" y="2194280"/>
            <a:ext cx="552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4892675" y="2695930"/>
            <a:ext cx="317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4813300" y="2851505"/>
            <a:ext cx="396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5240295" y="1264504"/>
            <a:ext cx="130338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5240295" y="1528029"/>
            <a:ext cx="11033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Axillary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5240295" y="2090004"/>
            <a:ext cx="11033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Brachial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5240295" y="2582129"/>
            <a:ext cx="11033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Radial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5240295" y="2759929"/>
            <a:ext cx="9255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Ulnar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Freeform 82"/>
          <p:cNvSpPr/>
          <p:nvPr/>
        </p:nvSpPr>
        <p:spPr>
          <a:xfrm flipH="1">
            <a:off x="5236169" y="3626295"/>
            <a:ext cx="480986" cy="5062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978" h="24098">
                <a:moveTo>
                  <a:pt x="0" y="24098"/>
                </a:moveTo>
                <a:lnTo>
                  <a:pt x="375407" y="23819"/>
                </a:lnTo>
                <a:lnTo>
                  <a:pt x="1146978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>
            <a:stCxn id="27" idx="1"/>
          </p:cNvCxnSpPr>
          <p:nvPr/>
        </p:nvCxnSpPr>
        <p:spPr bwMode="auto">
          <a:xfrm flipH="1">
            <a:off x="5286375" y="3339787"/>
            <a:ext cx="193979" cy="2260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H="1">
            <a:off x="5324475" y="3880205"/>
            <a:ext cx="400051" cy="9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5368925" y="3819881"/>
            <a:ext cx="133350" cy="66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5662570" y="3239354"/>
            <a:ext cx="13192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Deep palmar arch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5748295" y="3575904"/>
            <a:ext cx="175423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Superficial palmar arch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5748295" y="3779104"/>
            <a:ext cx="11033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Digital arteries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5173620" y="4045804"/>
            <a:ext cx="294803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Arteries that supply the lower limb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0" name="Freeform 89"/>
          <p:cNvSpPr/>
          <p:nvPr/>
        </p:nvSpPr>
        <p:spPr>
          <a:xfrm flipH="1">
            <a:off x="4118569" y="3013521"/>
            <a:ext cx="1103286" cy="1342852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0939" h="639173">
                <a:moveTo>
                  <a:pt x="0" y="639173"/>
                </a:moveTo>
                <a:lnTo>
                  <a:pt x="246696" y="638894"/>
                </a:lnTo>
                <a:lnTo>
                  <a:pt x="2630939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1" name="Freeform 90"/>
          <p:cNvSpPr/>
          <p:nvPr/>
        </p:nvSpPr>
        <p:spPr>
          <a:xfrm flipH="1">
            <a:off x="4207469" y="3235770"/>
            <a:ext cx="1017561" cy="131110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2782364"/>
              <a:gd name="connsiteY0" fmla="*/ 639173 h 639173"/>
              <a:gd name="connsiteX1" fmla="*/ 398121 w 2782364"/>
              <a:gd name="connsiteY1" fmla="*/ 638894 h 639173"/>
              <a:gd name="connsiteX2" fmla="*/ 2782364 w 2782364"/>
              <a:gd name="connsiteY2" fmla="*/ 0 h 639173"/>
              <a:gd name="connsiteX0" fmla="*/ 0 w 2426516"/>
              <a:gd name="connsiteY0" fmla="*/ 624061 h 624061"/>
              <a:gd name="connsiteX1" fmla="*/ 398121 w 2426516"/>
              <a:gd name="connsiteY1" fmla="*/ 623782 h 624061"/>
              <a:gd name="connsiteX2" fmla="*/ 2426516 w 2426516"/>
              <a:gd name="connsiteY2" fmla="*/ 0 h 62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6516" h="624061">
                <a:moveTo>
                  <a:pt x="0" y="624061"/>
                </a:moveTo>
                <a:lnTo>
                  <a:pt x="398121" y="623782"/>
                </a:lnTo>
                <a:lnTo>
                  <a:pt x="2426516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" name="Freeform 91"/>
          <p:cNvSpPr/>
          <p:nvPr/>
        </p:nvSpPr>
        <p:spPr>
          <a:xfrm flipH="1">
            <a:off x="4318595" y="3635820"/>
            <a:ext cx="900086" cy="1100967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2782364"/>
              <a:gd name="connsiteY0" fmla="*/ 639173 h 639173"/>
              <a:gd name="connsiteX1" fmla="*/ 398121 w 2782364"/>
              <a:gd name="connsiteY1" fmla="*/ 638894 h 639173"/>
              <a:gd name="connsiteX2" fmla="*/ 2782364 w 2782364"/>
              <a:gd name="connsiteY2" fmla="*/ 0 h 639173"/>
              <a:gd name="connsiteX0" fmla="*/ 0 w 2426516"/>
              <a:gd name="connsiteY0" fmla="*/ 624061 h 624061"/>
              <a:gd name="connsiteX1" fmla="*/ 398121 w 2426516"/>
              <a:gd name="connsiteY1" fmla="*/ 623782 h 624061"/>
              <a:gd name="connsiteX2" fmla="*/ 2426516 w 2426516"/>
              <a:gd name="connsiteY2" fmla="*/ 0 h 624061"/>
              <a:gd name="connsiteX0" fmla="*/ 0 w 2487086"/>
              <a:gd name="connsiteY0" fmla="*/ 622550 h 623782"/>
              <a:gd name="connsiteX1" fmla="*/ 458691 w 2487086"/>
              <a:gd name="connsiteY1" fmla="*/ 623782 h 623782"/>
              <a:gd name="connsiteX2" fmla="*/ 2487086 w 2487086"/>
              <a:gd name="connsiteY2" fmla="*/ 0 h 623782"/>
              <a:gd name="connsiteX0" fmla="*/ 0 w 2123667"/>
              <a:gd name="connsiteY0" fmla="*/ 522808 h 524040"/>
              <a:gd name="connsiteX1" fmla="*/ 458691 w 2123667"/>
              <a:gd name="connsiteY1" fmla="*/ 524040 h 524040"/>
              <a:gd name="connsiteX2" fmla="*/ 2123667 w 2123667"/>
              <a:gd name="connsiteY2" fmla="*/ 0 h 524040"/>
              <a:gd name="connsiteX0" fmla="*/ 0 w 2146381"/>
              <a:gd name="connsiteY0" fmla="*/ 522808 h 524040"/>
              <a:gd name="connsiteX1" fmla="*/ 481405 w 2146381"/>
              <a:gd name="connsiteY1" fmla="*/ 524040 h 524040"/>
              <a:gd name="connsiteX2" fmla="*/ 2146381 w 2146381"/>
              <a:gd name="connsiteY2" fmla="*/ 0 h 52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6381" h="524040">
                <a:moveTo>
                  <a:pt x="0" y="522808"/>
                </a:moveTo>
                <a:lnTo>
                  <a:pt x="481405" y="524040"/>
                </a:lnTo>
                <a:lnTo>
                  <a:pt x="2146381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9216" name="Straight Connector 9215"/>
          <p:cNvCxnSpPr>
            <a:stCxn id="92" idx="1"/>
          </p:cNvCxnSpPr>
          <p:nvPr/>
        </p:nvCxnSpPr>
        <p:spPr bwMode="auto">
          <a:xfrm flipH="1" flipV="1">
            <a:off x="4311651" y="4356455"/>
            <a:ext cx="705153" cy="3803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Freeform 95"/>
          <p:cNvSpPr/>
          <p:nvPr/>
        </p:nvSpPr>
        <p:spPr>
          <a:xfrm flipH="1">
            <a:off x="4369395" y="4845496"/>
            <a:ext cx="855636" cy="7602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2782364"/>
              <a:gd name="connsiteY0" fmla="*/ 639173 h 639173"/>
              <a:gd name="connsiteX1" fmla="*/ 398121 w 2782364"/>
              <a:gd name="connsiteY1" fmla="*/ 638894 h 639173"/>
              <a:gd name="connsiteX2" fmla="*/ 2782364 w 2782364"/>
              <a:gd name="connsiteY2" fmla="*/ 0 h 639173"/>
              <a:gd name="connsiteX0" fmla="*/ 0 w 2426516"/>
              <a:gd name="connsiteY0" fmla="*/ 624061 h 624061"/>
              <a:gd name="connsiteX1" fmla="*/ 398121 w 2426516"/>
              <a:gd name="connsiteY1" fmla="*/ 623782 h 624061"/>
              <a:gd name="connsiteX2" fmla="*/ 2426516 w 2426516"/>
              <a:gd name="connsiteY2" fmla="*/ 0 h 624061"/>
              <a:gd name="connsiteX0" fmla="*/ 0 w 2426516"/>
              <a:gd name="connsiteY0" fmla="*/ 624061 h 624061"/>
              <a:gd name="connsiteX1" fmla="*/ 526831 w 2426516"/>
              <a:gd name="connsiteY1" fmla="*/ 623782 h 624061"/>
              <a:gd name="connsiteX2" fmla="*/ 2426516 w 2426516"/>
              <a:gd name="connsiteY2" fmla="*/ 0 h 624061"/>
              <a:gd name="connsiteX0" fmla="*/ 0 w 2040383"/>
              <a:gd name="connsiteY0" fmla="*/ 36188 h 36188"/>
              <a:gd name="connsiteX1" fmla="*/ 526831 w 2040383"/>
              <a:gd name="connsiteY1" fmla="*/ 35909 h 36188"/>
              <a:gd name="connsiteX2" fmla="*/ 2040383 w 2040383"/>
              <a:gd name="connsiteY2" fmla="*/ 0 h 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383" h="36188">
                <a:moveTo>
                  <a:pt x="0" y="36188"/>
                </a:moveTo>
                <a:lnTo>
                  <a:pt x="526831" y="35909"/>
                </a:lnTo>
                <a:lnTo>
                  <a:pt x="204038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9219" name="Straight Connector 9218"/>
          <p:cNvCxnSpPr/>
          <p:nvPr/>
        </p:nvCxnSpPr>
        <p:spPr bwMode="auto">
          <a:xfrm flipH="1">
            <a:off x="4432300" y="5248630"/>
            <a:ext cx="787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4381500" y="5416905"/>
            <a:ext cx="838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4381500" y="5928080"/>
            <a:ext cx="622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 flipH="1">
            <a:off x="4429125" y="6302730"/>
            <a:ext cx="574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5256170" y="4258529"/>
            <a:ext cx="155103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Common iliac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5256170" y="4445854"/>
            <a:ext cx="155103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External iliac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5256170" y="4636354"/>
            <a:ext cx="110970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Femoral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5256170" y="4833204"/>
            <a:ext cx="11414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Popliteal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5262520" y="5150704"/>
            <a:ext cx="152563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Anterior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tibial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5262519" y="5322154"/>
            <a:ext cx="15732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Posterior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tibial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5049794" y="5826979"/>
            <a:ext cx="15732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Dorsalis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pedis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5049794" y="6201629"/>
            <a:ext cx="1081131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Arcuate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83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Arterial Branches of the Ascending Aorta</a:t>
            </a:r>
            <a:endParaRPr lang="en-US" alt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Right and left coronary arteries serve the heart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Arterial Branches of the Aortic Arch</a:t>
            </a:r>
            <a:endParaRPr lang="en-US" altLang="en-US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Brachiocephalic trunk splits into the:</a:t>
            </a:r>
          </a:p>
          <a:p>
            <a:pPr lvl="1"/>
            <a:r>
              <a:rPr lang="en-US" altLang="en-US" dirty="0" smtClean="0"/>
              <a:t>Right common carotid artery</a:t>
            </a:r>
          </a:p>
          <a:p>
            <a:pPr lvl="1"/>
            <a:r>
              <a:rPr lang="en-US" altLang="en-US" dirty="0" smtClean="0"/>
              <a:t>Right subclavian artery</a:t>
            </a:r>
          </a:p>
          <a:p>
            <a:r>
              <a:rPr lang="en-US" altLang="en-US" dirty="0" smtClean="0"/>
              <a:t>Left common carotid artery splits into the:</a:t>
            </a:r>
          </a:p>
          <a:p>
            <a:pPr lvl="1"/>
            <a:r>
              <a:rPr lang="en-US" altLang="en-US" dirty="0" smtClean="0"/>
              <a:t>Left internal and external carotid arteries </a:t>
            </a:r>
          </a:p>
          <a:p>
            <a:r>
              <a:rPr lang="en-US" altLang="en-US" dirty="0" smtClean="0"/>
              <a:t>Left subclavian artery branches into the:</a:t>
            </a:r>
          </a:p>
          <a:p>
            <a:pPr lvl="1"/>
            <a:r>
              <a:rPr lang="en-US" altLang="en-US" dirty="0" smtClean="0"/>
              <a:t>Vertebral artery</a:t>
            </a:r>
          </a:p>
          <a:p>
            <a:pPr lvl="1"/>
            <a:r>
              <a:rPr lang="en-US" altLang="en-US" dirty="0" smtClean="0"/>
              <a:t>In the axilla, the subclavian artery becomes the axillary artery </a:t>
            </a:r>
            <a:r>
              <a:rPr lang="en-US" altLang="en-US" dirty="0" smtClean="0">
                <a:sym typeface="Symbol"/>
              </a:rPr>
              <a:t></a:t>
            </a:r>
            <a:r>
              <a:rPr lang="en-US" altLang="en-US" dirty="0" smtClean="0">
                <a:sym typeface="Wingdings" pitchFamily="28" charset="2"/>
              </a:rPr>
              <a:t> brachial artery </a:t>
            </a:r>
            <a:r>
              <a:rPr lang="en-US" altLang="en-US" dirty="0" smtClean="0">
                <a:sym typeface="Symbol"/>
              </a:rPr>
              <a:t></a:t>
            </a:r>
            <a:r>
              <a:rPr lang="en-US" altLang="en-US" dirty="0" smtClean="0">
                <a:sym typeface="Wingdings" pitchFamily="28" charset="2"/>
              </a:rPr>
              <a:t> radial and ulnar arteries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Arterial Branches of the Thoracic Aorta</a:t>
            </a:r>
            <a:endParaRPr lang="en-US" alt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Intercostal arteries supply the muscles of the thorax wall</a:t>
            </a:r>
          </a:p>
          <a:p>
            <a:r>
              <a:rPr lang="en-US" altLang="en-US" smtClean="0"/>
              <a:t>Other branches of the thoracic aorta supply the (not illustrated):</a:t>
            </a:r>
          </a:p>
          <a:p>
            <a:pPr lvl="1"/>
            <a:r>
              <a:rPr lang="en-US" altLang="en-US" smtClean="0"/>
              <a:t>Lungs (bronchial arteries)</a:t>
            </a:r>
          </a:p>
          <a:p>
            <a:pPr lvl="1"/>
            <a:r>
              <a:rPr lang="en-US" altLang="en-US" smtClean="0"/>
              <a:t>Esophagus (esophageal arteries)</a:t>
            </a:r>
          </a:p>
          <a:p>
            <a:pPr lvl="1"/>
            <a:r>
              <a:rPr lang="en-US" altLang="en-US" smtClean="0"/>
              <a:t>Diaphragm (phrenic arteries)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Coverings and Walls of the Heart</a:t>
            </a:r>
            <a:endParaRPr lang="en-US" altLang="en-US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Pericardium—a double-walled sac</a:t>
            </a:r>
          </a:p>
          <a:p>
            <a:pPr lvl="1"/>
            <a:r>
              <a:rPr lang="en-US" altLang="en-US" dirty="0" smtClean="0"/>
              <a:t>Fibrous pericardium is loose and superficial</a:t>
            </a:r>
          </a:p>
          <a:p>
            <a:pPr lvl="1"/>
            <a:r>
              <a:rPr lang="en-US" altLang="en-US" dirty="0" smtClean="0"/>
              <a:t>Serous membrane is deep to the fibrous pericardium and composed of two layers: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Parietal pericardium: outside layer that lines the inner surface of the fibrous pericardium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Visceral pericardium: next to heart; also known as the </a:t>
            </a:r>
            <a:r>
              <a:rPr lang="en-US" altLang="en-US" i="1" dirty="0" err="1" smtClean="0"/>
              <a:t>epicardium</a:t>
            </a:r>
            <a:endParaRPr lang="en-US" altLang="en-US" i="1" dirty="0" smtClean="0"/>
          </a:p>
          <a:p>
            <a:pPr lvl="1"/>
            <a:r>
              <a:rPr lang="en-US" altLang="en-US" dirty="0" smtClean="0"/>
              <a:t>Serous fluid fills the space between the layers of pericardium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Arterial Branches of the Abdominal Aorta</a:t>
            </a:r>
            <a:endParaRPr lang="en-US" altLang="en-US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Celiac trunk is the first branch of the abdominal aorta.  Three branches 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Left gastric artery (stomach)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Splenic artery (spleen)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Common hepatic artery (liver)</a:t>
            </a:r>
          </a:p>
          <a:p>
            <a:r>
              <a:rPr lang="en-US" altLang="en-US" dirty="0" smtClean="0"/>
              <a:t>Superior mesenteric artery supplies most of the small intestine and first half of the large intestine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Arterial Branches of the Abdominal Aorta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Left and right renal arteries (kidney)</a:t>
            </a:r>
          </a:p>
          <a:p>
            <a:r>
              <a:rPr lang="en-US" altLang="en-US" smtClean="0"/>
              <a:t>Left and right gonadal arteries </a:t>
            </a:r>
          </a:p>
          <a:p>
            <a:pPr lvl="1"/>
            <a:r>
              <a:rPr lang="en-US" altLang="en-US" smtClean="0"/>
              <a:t>Ovarian arteries in females serve the ovaries</a:t>
            </a:r>
          </a:p>
          <a:p>
            <a:pPr lvl="1"/>
            <a:r>
              <a:rPr lang="en-US" altLang="en-US" smtClean="0"/>
              <a:t>Testicular arteries in males serve the testes</a:t>
            </a:r>
          </a:p>
          <a:p>
            <a:r>
              <a:rPr lang="en-US" altLang="en-US" smtClean="0"/>
              <a:t>Lumbar arteries serve muscles of the abdomen and trunk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Arterial branches of the Abdominal Aorta</a:t>
            </a:r>
            <a:endParaRPr lang="en-US" altLang="en-US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Inferior mesenteric artery serves the second half of the large intestine</a:t>
            </a:r>
          </a:p>
          <a:p>
            <a:r>
              <a:rPr lang="en-US" altLang="en-US" dirty="0" smtClean="0"/>
              <a:t>Left and right common iliac arteries are the final branches of the aorta</a:t>
            </a:r>
          </a:p>
          <a:p>
            <a:pPr lvl="1"/>
            <a:r>
              <a:rPr lang="en-US" altLang="en-US" dirty="0" smtClean="0"/>
              <a:t>Internal iliac arteries serve the pelvic organs</a:t>
            </a:r>
          </a:p>
          <a:p>
            <a:pPr lvl="1"/>
            <a:r>
              <a:rPr lang="en-US" altLang="en-US" dirty="0" smtClean="0">
                <a:sym typeface="Wingdings" pitchFamily="28" charset="2"/>
              </a:rPr>
              <a:t>External iliac arteries enter the thigh</a:t>
            </a:r>
            <a:r>
              <a:rPr lang="en-US" altLang="en-US" dirty="0">
                <a:sym typeface="Symbol"/>
              </a:rPr>
              <a:t> </a:t>
            </a:r>
            <a:r>
              <a:rPr lang="en-US" altLang="en-US" dirty="0" smtClean="0">
                <a:sym typeface="Wingdings" pitchFamily="28" charset="2"/>
              </a:rPr>
              <a:t> femoral artery </a:t>
            </a:r>
            <a:r>
              <a:rPr lang="en-US" altLang="en-US" dirty="0" smtClean="0">
                <a:sym typeface="Symbol"/>
              </a:rPr>
              <a:t></a:t>
            </a:r>
            <a:r>
              <a:rPr lang="en-US" altLang="en-US" dirty="0" smtClean="0">
                <a:sym typeface="Wingdings" pitchFamily="28" charset="2"/>
              </a:rPr>
              <a:t> popliteal artery </a:t>
            </a:r>
            <a:r>
              <a:rPr lang="en-US" altLang="en-US" dirty="0">
                <a:sym typeface="Symbol"/>
              </a:rPr>
              <a:t></a:t>
            </a:r>
            <a:r>
              <a:rPr lang="en-US" altLang="en-US" dirty="0" smtClean="0">
                <a:sym typeface="Wingdings" pitchFamily="28" charset="2"/>
              </a:rPr>
              <a:t> anterior and posterior </a:t>
            </a:r>
            <a:r>
              <a:rPr lang="en-US" altLang="en-US" dirty="0" err="1" smtClean="0">
                <a:sym typeface="Wingdings" pitchFamily="28" charset="2"/>
              </a:rPr>
              <a:t>tibial</a:t>
            </a:r>
            <a:r>
              <a:rPr lang="en-US" altLang="en-US" dirty="0" smtClean="0">
                <a:sym typeface="Wingdings" pitchFamily="28" charset="2"/>
              </a:rPr>
              <a:t> arteries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224" descr="figure_11_1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"/>
          <a:stretch/>
        </p:blipFill>
        <p:spPr>
          <a:xfrm>
            <a:off x="1033272" y="201015"/>
            <a:ext cx="7077456" cy="642551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9" y="0"/>
            <a:ext cx="467617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11.13 Major arteries of the systemic circulation, anterior view.</a:t>
            </a:r>
          </a:p>
        </p:txBody>
      </p:sp>
      <p:sp>
        <p:nvSpPr>
          <p:cNvPr id="27" name="Freeform 26"/>
          <p:cNvSpPr/>
          <p:nvPr/>
        </p:nvSpPr>
        <p:spPr>
          <a:xfrm flipH="1">
            <a:off x="5315545" y="3339787"/>
            <a:ext cx="322236" cy="14363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417" h="68367">
                <a:moveTo>
                  <a:pt x="0" y="279"/>
                </a:moveTo>
                <a:lnTo>
                  <a:pt x="375407" y="0"/>
                </a:lnTo>
                <a:lnTo>
                  <a:pt x="768417" y="68367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173620" y="1004154"/>
            <a:ext cx="294803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Arteries that supply the upper limb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739839" y="554822"/>
            <a:ext cx="1087411" cy="43890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3084" h="208913">
                <a:moveTo>
                  <a:pt x="0" y="279"/>
                </a:moveTo>
                <a:lnTo>
                  <a:pt x="1783656" y="0"/>
                </a:lnTo>
                <a:lnTo>
                  <a:pt x="2593084" y="20891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077685" y="220238"/>
            <a:ext cx="258309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Arteries of the head and trunk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781115" y="723684"/>
            <a:ext cx="1103286" cy="32084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0940" h="152718">
                <a:moveTo>
                  <a:pt x="0" y="0"/>
                </a:moveTo>
                <a:lnTo>
                  <a:pt x="678256" y="1232"/>
                </a:lnTo>
                <a:lnTo>
                  <a:pt x="2630940" y="15271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977964" y="923709"/>
            <a:ext cx="1055661" cy="330374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2668796"/>
              <a:gd name="connsiteY0" fmla="*/ 0 h 152718"/>
              <a:gd name="connsiteX1" fmla="*/ 716112 w 2668796"/>
              <a:gd name="connsiteY1" fmla="*/ 1232 h 152718"/>
              <a:gd name="connsiteX2" fmla="*/ 2668796 w 2668796"/>
              <a:gd name="connsiteY2" fmla="*/ 152718 h 152718"/>
              <a:gd name="connsiteX0" fmla="*/ 0 w 2517371"/>
              <a:gd name="connsiteY0" fmla="*/ 0 h 157252"/>
              <a:gd name="connsiteX1" fmla="*/ 716112 w 2517371"/>
              <a:gd name="connsiteY1" fmla="*/ 1232 h 157252"/>
              <a:gd name="connsiteX2" fmla="*/ 2517371 w 2517371"/>
              <a:gd name="connsiteY2" fmla="*/ 157252 h 15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7371" h="157252">
                <a:moveTo>
                  <a:pt x="0" y="0"/>
                </a:moveTo>
                <a:lnTo>
                  <a:pt x="716112" y="1232"/>
                </a:lnTo>
                <a:lnTo>
                  <a:pt x="2517371" y="15725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>
            <a:stCxn id="25" idx="1"/>
          </p:cNvCxnSpPr>
          <p:nvPr/>
        </p:nvCxnSpPr>
        <p:spPr bwMode="auto">
          <a:xfrm>
            <a:off x="3278266" y="926297"/>
            <a:ext cx="636509" cy="3218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27"/>
          <p:cNvSpPr/>
          <p:nvPr/>
        </p:nvSpPr>
        <p:spPr>
          <a:xfrm>
            <a:off x="2298514" y="1111034"/>
            <a:ext cx="1544611" cy="17797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3342" h="84712">
                <a:moveTo>
                  <a:pt x="0" y="0"/>
                </a:moveTo>
                <a:lnTo>
                  <a:pt x="2328785" y="2743"/>
                </a:lnTo>
                <a:lnTo>
                  <a:pt x="3683342" y="8471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428689" y="1292009"/>
            <a:ext cx="1265211" cy="79547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3350208"/>
              <a:gd name="connsiteY0" fmla="*/ 0 h 84712"/>
              <a:gd name="connsiteX1" fmla="*/ 1995651 w 3350208"/>
              <a:gd name="connsiteY1" fmla="*/ 2743 h 84712"/>
              <a:gd name="connsiteX2" fmla="*/ 3350208 w 3350208"/>
              <a:gd name="connsiteY2" fmla="*/ 84712 h 84712"/>
              <a:gd name="connsiteX0" fmla="*/ 0 w 3017074"/>
              <a:gd name="connsiteY0" fmla="*/ 0 h 37863"/>
              <a:gd name="connsiteX1" fmla="*/ 1995651 w 3017074"/>
              <a:gd name="connsiteY1" fmla="*/ 2743 h 37863"/>
              <a:gd name="connsiteX2" fmla="*/ 3017074 w 3017074"/>
              <a:gd name="connsiteY2" fmla="*/ 37863 h 3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7074" h="37863">
                <a:moveTo>
                  <a:pt x="0" y="0"/>
                </a:moveTo>
                <a:lnTo>
                  <a:pt x="1995651" y="2743"/>
                </a:lnTo>
                <a:lnTo>
                  <a:pt x="3017074" y="3786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765239" y="1514432"/>
            <a:ext cx="1144561" cy="15702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3350208"/>
              <a:gd name="connsiteY0" fmla="*/ 0 h 84712"/>
              <a:gd name="connsiteX1" fmla="*/ 1995651 w 3350208"/>
              <a:gd name="connsiteY1" fmla="*/ 2743 h 84712"/>
              <a:gd name="connsiteX2" fmla="*/ 3350208 w 3350208"/>
              <a:gd name="connsiteY2" fmla="*/ 84712 h 84712"/>
              <a:gd name="connsiteX0" fmla="*/ 0 w 3017074"/>
              <a:gd name="connsiteY0" fmla="*/ 0 h 37863"/>
              <a:gd name="connsiteX1" fmla="*/ 1995651 w 3017074"/>
              <a:gd name="connsiteY1" fmla="*/ 2743 h 37863"/>
              <a:gd name="connsiteX2" fmla="*/ 3017074 w 3017074"/>
              <a:gd name="connsiteY2" fmla="*/ 37863 h 37863"/>
              <a:gd name="connsiteX0" fmla="*/ 0 w 3304781"/>
              <a:gd name="connsiteY0" fmla="*/ 279 h 35120"/>
              <a:gd name="connsiteX1" fmla="*/ 2283358 w 3304781"/>
              <a:gd name="connsiteY1" fmla="*/ 0 h 35120"/>
              <a:gd name="connsiteX2" fmla="*/ 3304781 w 3304781"/>
              <a:gd name="connsiteY2" fmla="*/ 35120 h 35120"/>
              <a:gd name="connsiteX0" fmla="*/ 0 w 2729367"/>
              <a:gd name="connsiteY0" fmla="*/ 7474 h 7474"/>
              <a:gd name="connsiteX1" fmla="*/ 2283358 w 2729367"/>
              <a:gd name="connsiteY1" fmla="*/ 7195 h 7474"/>
              <a:gd name="connsiteX2" fmla="*/ 2729367 w 2729367"/>
              <a:gd name="connsiteY2" fmla="*/ 0 h 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9367" h="7474">
                <a:moveTo>
                  <a:pt x="0" y="7474"/>
                </a:moveTo>
                <a:lnTo>
                  <a:pt x="2283358" y="7195"/>
                </a:lnTo>
                <a:lnTo>
                  <a:pt x="272936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971489" y="1619208"/>
            <a:ext cx="1931961" cy="9448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7033" h="44975">
                <a:moveTo>
                  <a:pt x="0" y="42232"/>
                </a:moveTo>
                <a:lnTo>
                  <a:pt x="3449328" y="44975"/>
                </a:lnTo>
                <a:lnTo>
                  <a:pt x="460703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358840" y="1720810"/>
            <a:ext cx="1547786" cy="196676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0913" h="93614">
                <a:moveTo>
                  <a:pt x="0" y="93614"/>
                </a:moveTo>
                <a:lnTo>
                  <a:pt x="2457496" y="91823"/>
                </a:lnTo>
                <a:lnTo>
                  <a:pt x="369091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2320739" y="1828758"/>
            <a:ext cx="1617636" cy="28240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7480" h="134418">
                <a:moveTo>
                  <a:pt x="0" y="134418"/>
                </a:moveTo>
                <a:lnTo>
                  <a:pt x="2677062" y="134138"/>
                </a:lnTo>
                <a:lnTo>
                  <a:pt x="385748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235013" y="2152608"/>
            <a:ext cx="1747811" cy="168104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7900" h="80014">
                <a:moveTo>
                  <a:pt x="0" y="80014"/>
                </a:moveTo>
                <a:lnTo>
                  <a:pt x="2881485" y="79734"/>
                </a:lnTo>
                <a:lnTo>
                  <a:pt x="416790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2066738" y="2238333"/>
            <a:ext cx="1919261" cy="479254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6747" h="228115">
                <a:moveTo>
                  <a:pt x="0" y="228115"/>
                </a:moveTo>
                <a:lnTo>
                  <a:pt x="1866940" y="227835"/>
                </a:lnTo>
                <a:lnTo>
                  <a:pt x="457674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387414" y="2349459"/>
            <a:ext cx="1604936" cy="59672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  <a:gd name="connsiteX0" fmla="*/ 0 w 3812052"/>
              <a:gd name="connsiteY0" fmla="*/ 229626 h 229626"/>
              <a:gd name="connsiteX1" fmla="*/ 1102245 w 3812052"/>
              <a:gd name="connsiteY1" fmla="*/ 227835 h 229626"/>
              <a:gd name="connsiteX2" fmla="*/ 3812052 w 3812052"/>
              <a:gd name="connsiteY2" fmla="*/ 0 h 229626"/>
              <a:gd name="connsiteX0" fmla="*/ 0 w 3827194"/>
              <a:gd name="connsiteY0" fmla="*/ 284030 h 284030"/>
              <a:gd name="connsiteX1" fmla="*/ 1102245 w 3827194"/>
              <a:gd name="connsiteY1" fmla="*/ 282239 h 284030"/>
              <a:gd name="connsiteX2" fmla="*/ 3827194 w 3827194"/>
              <a:gd name="connsiteY2" fmla="*/ 0 h 28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7194" h="284030">
                <a:moveTo>
                  <a:pt x="0" y="284030"/>
                </a:moveTo>
                <a:lnTo>
                  <a:pt x="1102245" y="282239"/>
                </a:lnTo>
                <a:lnTo>
                  <a:pt x="3827194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648703" y="2441534"/>
            <a:ext cx="1289672" cy="78087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  <a:gd name="connsiteX0" fmla="*/ 0 w 3660628"/>
              <a:gd name="connsiteY0" fmla="*/ 228115 h 228115"/>
              <a:gd name="connsiteX1" fmla="*/ 950821 w 3660628"/>
              <a:gd name="connsiteY1" fmla="*/ 227835 h 228115"/>
              <a:gd name="connsiteX2" fmla="*/ 3660628 w 3660628"/>
              <a:gd name="connsiteY2" fmla="*/ 0 h 228115"/>
              <a:gd name="connsiteX0" fmla="*/ 0 w 3024644"/>
              <a:gd name="connsiteY0" fmla="*/ 371682 h 371682"/>
              <a:gd name="connsiteX1" fmla="*/ 950821 w 3024644"/>
              <a:gd name="connsiteY1" fmla="*/ 371402 h 371682"/>
              <a:gd name="connsiteX2" fmla="*/ 3024644 w 3024644"/>
              <a:gd name="connsiteY2" fmla="*/ 0 h 371682"/>
              <a:gd name="connsiteX0" fmla="*/ 0 w 3075403"/>
              <a:gd name="connsiteY0" fmla="*/ 371682 h 371682"/>
              <a:gd name="connsiteX1" fmla="*/ 1001580 w 3075403"/>
              <a:gd name="connsiteY1" fmla="*/ 371402 h 371682"/>
              <a:gd name="connsiteX2" fmla="*/ 3075403 w 3075403"/>
              <a:gd name="connsiteY2" fmla="*/ 0 h 37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5403" h="371682">
                <a:moveTo>
                  <a:pt x="0" y="371682"/>
                </a:moveTo>
                <a:lnTo>
                  <a:pt x="1001580" y="371402"/>
                </a:lnTo>
                <a:lnTo>
                  <a:pt x="307540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054232" y="2511384"/>
            <a:ext cx="1846042" cy="121843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  <a:gd name="connsiteX0" fmla="*/ 0 w 3660628"/>
              <a:gd name="connsiteY0" fmla="*/ 228115 h 228115"/>
              <a:gd name="connsiteX1" fmla="*/ 950821 w 3660628"/>
              <a:gd name="connsiteY1" fmla="*/ 227835 h 228115"/>
              <a:gd name="connsiteX2" fmla="*/ 3660628 w 3660628"/>
              <a:gd name="connsiteY2" fmla="*/ 0 h 228115"/>
              <a:gd name="connsiteX0" fmla="*/ 0 w 3024644"/>
              <a:gd name="connsiteY0" fmla="*/ 371682 h 371682"/>
              <a:gd name="connsiteX1" fmla="*/ 950821 w 3024644"/>
              <a:gd name="connsiteY1" fmla="*/ 371402 h 371682"/>
              <a:gd name="connsiteX2" fmla="*/ 3024644 w 3024644"/>
              <a:gd name="connsiteY2" fmla="*/ 0 h 371682"/>
              <a:gd name="connsiteX0" fmla="*/ 0 w 4599460"/>
              <a:gd name="connsiteY0" fmla="*/ 370171 h 371402"/>
              <a:gd name="connsiteX1" fmla="*/ 2525637 w 4599460"/>
              <a:gd name="connsiteY1" fmla="*/ 371402 h 371402"/>
              <a:gd name="connsiteX2" fmla="*/ 4599460 w 4599460"/>
              <a:gd name="connsiteY2" fmla="*/ 0 h 371402"/>
              <a:gd name="connsiteX0" fmla="*/ 0 w 4334467"/>
              <a:gd name="connsiteY0" fmla="*/ 578721 h 579952"/>
              <a:gd name="connsiteX1" fmla="*/ 2525637 w 4334467"/>
              <a:gd name="connsiteY1" fmla="*/ 579952 h 579952"/>
              <a:gd name="connsiteX2" fmla="*/ 4334467 w 4334467"/>
              <a:gd name="connsiteY2" fmla="*/ 0 h 579952"/>
              <a:gd name="connsiteX0" fmla="*/ 0 w 4402145"/>
              <a:gd name="connsiteY0" fmla="*/ 578721 h 579952"/>
              <a:gd name="connsiteX1" fmla="*/ 2593315 w 4402145"/>
              <a:gd name="connsiteY1" fmla="*/ 579952 h 579952"/>
              <a:gd name="connsiteX2" fmla="*/ 4402145 w 4402145"/>
              <a:gd name="connsiteY2" fmla="*/ 0 h 57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2145" h="579952">
                <a:moveTo>
                  <a:pt x="0" y="578721"/>
                </a:moveTo>
                <a:lnTo>
                  <a:pt x="2593315" y="579952"/>
                </a:lnTo>
                <a:lnTo>
                  <a:pt x="440214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2244731" y="2733634"/>
            <a:ext cx="1639667" cy="135872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  <a:gd name="connsiteX0" fmla="*/ 0 w 3660628"/>
              <a:gd name="connsiteY0" fmla="*/ 228115 h 228115"/>
              <a:gd name="connsiteX1" fmla="*/ 950821 w 3660628"/>
              <a:gd name="connsiteY1" fmla="*/ 227835 h 228115"/>
              <a:gd name="connsiteX2" fmla="*/ 3660628 w 3660628"/>
              <a:gd name="connsiteY2" fmla="*/ 0 h 228115"/>
              <a:gd name="connsiteX0" fmla="*/ 0 w 3024644"/>
              <a:gd name="connsiteY0" fmla="*/ 371682 h 371682"/>
              <a:gd name="connsiteX1" fmla="*/ 950821 w 3024644"/>
              <a:gd name="connsiteY1" fmla="*/ 371402 h 371682"/>
              <a:gd name="connsiteX2" fmla="*/ 3024644 w 3024644"/>
              <a:gd name="connsiteY2" fmla="*/ 0 h 371682"/>
              <a:gd name="connsiteX0" fmla="*/ 0 w 4599460"/>
              <a:gd name="connsiteY0" fmla="*/ 370171 h 371402"/>
              <a:gd name="connsiteX1" fmla="*/ 2525637 w 4599460"/>
              <a:gd name="connsiteY1" fmla="*/ 371402 h 371402"/>
              <a:gd name="connsiteX2" fmla="*/ 4599460 w 4599460"/>
              <a:gd name="connsiteY2" fmla="*/ 0 h 371402"/>
              <a:gd name="connsiteX0" fmla="*/ 0 w 4334467"/>
              <a:gd name="connsiteY0" fmla="*/ 578721 h 579952"/>
              <a:gd name="connsiteX1" fmla="*/ 2525637 w 4334467"/>
              <a:gd name="connsiteY1" fmla="*/ 579952 h 579952"/>
              <a:gd name="connsiteX2" fmla="*/ 4334467 w 4334467"/>
              <a:gd name="connsiteY2" fmla="*/ 0 h 579952"/>
              <a:gd name="connsiteX0" fmla="*/ 0 w 3925620"/>
              <a:gd name="connsiteY0" fmla="*/ 581744 h 581744"/>
              <a:gd name="connsiteX1" fmla="*/ 2116790 w 3925620"/>
              <a:gd name="connsiteY1" fmla="*/ 579952 h 581744"/>
              <a:gd name="connsiteX2" fmla="*/ 3925620 w 3925620"/>
              <a:gd name="connsiteY2" fmla="*/ 0 h 581744"/>
              <a:gd name="connsiteX0" fmla="*/ 0 w 3842336"/>
              <a:gd name="connsiteY0" fmla="*/ 646727 h 646727"/>
              <a:gd name="connsiteX1" fmla="*/ 2116790 w 3842336"/>
              <a:gd name="connsiteY1" fmla="*/ 644935 h 646727"/>
              <a:gd name="connsiteX2" fmla="*/ 3842336 w 3842336"/>
              <a:gd name="connsiteY2" fmla="*/ 0 h 646727"/>
              <a:gd name="connsiteX0" fmla="*/ 0 w 3910014"/>
              <a:gd name="connsiteY0" fmla="*/ 646727 h 646727"/>
              <a:gd name="connsiteX1" fmla="*/ 2184468 w 3910014"/>
              <a:gd name="connsiteY1" fmla="*/ 644935 h 646727"/>
              <a:gd name="connsiteX2" fmla="*/ 3910014 w 3910014"/>
              <a:gd name="connsiteY2" fmla="*/ 0 h 64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0014" h="646727">
                <a:moveTo>
                  <a:pt x="0" y="646727"/>
                </a:moveTo>
                <a:lnTo>
                  <a:pt x="2184468" y="644935"/>
                </a:lnTo>
                <a:lnTo>
                  <a:pt x="3910014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3000189" y="2730459"/>
            <a:ext cx="1049311" cy="188577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  <a:gd name="connsiteX0" fmla="*/ 0 w 3660628"/>
              <a:gd name="connsiteY0" fmla="*/ 228115 h 228115"/>
              <a:gd name="connsiteX1" fmla="*/ 950821 w 3660628"/>
              <a:gd name="connsiteY1" fmla="*/ 227835 h 228115"/>
              <a:gd name="connsiteX2" fmla="*/ 3660628 w 3660628"/>
              <a:gd name="connsiteY2" fmla="*/ 0 h 228115"/>
              <a:gd name="connsiteX0" fmla="*/ 0 w 3024644"/>
              <a:gd name="connsiteY0" fmla="*/ 371682 h 371682"/>
              <a:gd name="connsiteX1" fmla="*/ 950821 w 3024644"/>
              <a:gd name="connsiteY1" fmla="*/ 371402 h 371682"/>
              <a:gd name="connsiteX2" fmla="*/ 3024644 w 3024644"/>
              <a:gd name="connsiteY2" fmla="*/ 0 h 371682"/>
              <a:gd name="connsiteX0" fmla="*/ 0 w 2305377"/>
              <a:gd name="connsiteY0" fmla="*/ 371682 h 371682"/>
              <a:gd name="connsiteX1" fmla="*/ 231554 w 2305377"/>
              <a:gd name="connsiteY1" fmla="*/ 371402 h 371682"/>
              <a:gd name="connsiteX2" fmla="*/ 2305377 w 2305377"/>
              <a:gd name="connsiteY2" fmla="*/ 0 h 371682"/>
              <a:gd name="connsiteX0" fmla="*/ 0 w 2502229"/>
              <a:gd name="connsiteY0" fmla="*/ 897592 h 897592"/>
              <a:gd name="connsiteX1" fmla="*/ 231554 w 2502229"/>
              <a:gd name="connsiteY1" fmla="*/ 897312 h 897592"/>
              <a:gd name="connsiteX2" fmla="*/ 2502229 w 2502229"/>
              <a:gd name="connsiteY2" fmla="*/ 0 h 89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2229" h="897592">
                <a:moveTo>
                  <a:pt x="0" y="897592"/>
                </a:moveTo>
                <a:lnTo>
                  <a:pt x="231554" y="897312"/>
                </a:lnTo>
                <a:lnTo>
                  <a:pt x="2502229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2504888" y="3194010"/>
            <a:ext cx="1382686" cy="189788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487684"/>
              <a:gd name="connsiteY0" fmla="*/ 0 h 210145"/>
              <a:gd name="connsiteX1" fmla="*/ 678256 w 1487684"/>
              <a:gd name="connsiteY1" fmla="*/ 1232 h 210145"/>
              <a:gd name="connsiteX2" fmla="*/ 1487684 w 1487684"/>
              <a:gd name="connsiteY2" fmla="*/ 210145 h 210145"/>
              <a:gd name="connsiteX0" fmla="*/ 0 w 2630940"/>
              <a:gd name="connsiteY0" fmla="*/ 0 h 152718"/>
              <a:gd name="connsiteX1" fmla="*/ 678256 w 2630940"/>
              <a:gd name="connsiteY1" fmla="*/ 1232 h 152718"/>
              <a:gd name="connsiteX2" fmla="*/ 2630940 w 2630940"/>
              <a:gd name="connsiteY2" fmla="*/ 152718 h 152718"/>
              <a:gd name="connsiteX0" fmla="*/ 0 w 4281469"/>
              <a:gd name="connsiteY0" fmla="*/ 0 h 154229"/>
              <a:gd name="connsiteX1" fmla="*/ 2328785 w 4281469"/>
              <a:gd name="connsiteY1" fmla="*/ 2743 h 154229"/>
              <a:gd name="connsiteX2" fmla="*/ 4281469 w 4281469"/>
              <a:gd name="connsiteY2" fmla="*/ 154229 h 154229"/>
              <a:gd name="connsiteX0" fmla="*/ 0 w 3683342"/>
              <a:gd name="connsiteY0" fmla="*/ 0 h 84712"/>
              <a:gd name="connsiteX1" fmla="*/ 2328785 w 3683342"/>
              <a:gd name="connsiteY1" fmla="*/ 2743 h 84712"/>
              <a:gd name="connsiteX2" fmla="*/ 3683342 w 3683342"/>
              <a:gd name="connsiteY2" fmla="*/ 84712 h 84712"/>
              <a:gd name="connsiteX0" fmla="*/ 0 w 4803885"/>
              <a:gd name="connsiteY0" fmla="*/ 0 h 84712"/>
              <a:gd name="connsiteX1" fmla="*/ 3449328 w 4803885"/>
              <a:gd name="connsiteY1" fmla="*/ 2743 h 84712"/>
              <a:gd name="connsiteX2" fmla="*/ 4803885 w 4803885"/>
              <a:gd name="connsiteY2" fmla="*/ 84712 h 84712"/>
              <a:gd name="connsiteX0" fmla="*/ 0 w 4607033"/>
              <a:gd name="connsiteY0" fmla="*/ 42232 h 44975"/>
              <a:gd name="connsiteX1" fmla="*/ 3449328 w 4607033"/>
              <a:gd name="connsiteY1" fmla="*/ 44975 h 44975"/>
              <a:gd name="connsiteX2" fmla="*/ 4607033 w 4607033"/>
              <a:gd name="connsiteY2" fmla="*/ 0 h 44975"/>
              <a:gd name="connsiteX0" fmla="*/ 0 w 3615201"/>
              <a:gd name="connsiteY0" fmla="*/ 46766 h 46766"/>
              <a:gd name="connsiteX1" fmla="*/ 2457496 w 3615201"/>
              <a:gd name="connsiteY1" fmla="*/ 44975 h 46766"/>
              <a:gd name="connsiteX2" fmla="*/ 3615201 w 3615201"/>
              <a:gd name="connsiteY2" fmla="*/ 0 h 46766"/>
              <a:gd name="connsiteX0" fmla="*/ 0 w 3690913"/>
              <a:gd name="connsiteY0" fmla="*/ 93614 h 93614"/>
              <a:gd name="connsiteX1" fmla="*/ 2457496 w 3690913"/>
              <a:gd name="connsiteY1" fmla="*/ 91823 h 93614"/>
              <a:gd name="connsiteX2" fmla="*/ 3690913 w 3690913"/>
              <a:gd name="connsiteY2" fmla="*/ 0 h 93614"/>
              <a:gd name="connsiteX0" fmla="*/ 0 w 3910479"/>
              <a:gd name="connsiteY0" fmla="*/ 92103 h 92103"/>
              <a:gd name="connsiteX1" fmla="*/ 2677062 w 3910479"/>
              <a:gd name="connsiteY1" fmla="*/ 91823 h 92103"/>
              <a:gd name="connsiteX2" fmla="*/ 3910479 w 3910479"/>
              <a:gd name="connsiteY2" fmla="*/ 0 h 92103"/>
              <a:gd name="connsiteX0" fmla="*/ 0 w 3857480"/>
              <a:gd name="connsiteY0" fmla="*/ 134418 h 134418"/>
              <a:gd name="connsiteX1" fmla="*/ 2677062 w 3857480"/>
              <a:gd name="connsiteY1" fmla="*/ 134138 h 134418"/>
              <a:gd name="connsiteX2" fmla="*/ 3857480 w 3857480"/>
              <a:gd name="connsiteY2" fmla="*/ 0 h 134418"/>
              <a:gd name="connsiteX0" fmla="*/ 0 w 4061903"/>
              <a:gd name="connsiteY0" fmla="*/ 134418 h 134418"/>
              <a:gd name="connsiteX1" fmla="*/ 2881485 w 4061903"/>
              <a:gd name="connsiteY1" fmla="*/ 134138 h 134418"/>
              <a:gd name="connsiteX2" fmla="*/ 4061903 w 4061903"/>
              <a:gd name="connsiteY2" fmla="*/ 0 h 134418"/>
              <a:gd name="connsiteX0" fmla="*/ 0 w 4167900"/>
              <a:gd name="connsiteY0" fmla="*/ 80014 h 80014"/>
              <a:gd name="connsiteX1" fmla="*/ 2881485 w 4167900"/>
              <a:gd name="connsiteY1" fmla="*/ 79734 h 80014"/>
              <a:gd name="connsiteX2" fmla="*/ 4167900 w 4167900"/>
              <a:gd name="connsiteY2" fmla="*/ 0 h 80014"/>
              <a:gd name="connsiteX0" fmla="*/ 0 w 5591292"/>
              <a:gd name="connsiteY0" fmla="*/ 228115 h 228115"/>
              <a:gd name="connsiteX1" fmla="*/ 2881485 w 5591292"/>
              <a:gd name="connsiteY1" fmla="*/ 227835 h 228115"/>
              <a:gd name="connsiteX2" fmla="*/ 5591292 w 5591292"/>
              <a:gd name="connsiteY2" fmla="*/ 0 h 228115"/>
              <a:gd name="connsiteX0" fmla="*/ 0 w 4576747"/>
              <a:gd name="connsiteY0" fmla="*/ 228115 h 228115"/>
              <a:gd name="connsiteX1" fmla="*/ 1866940 w 4576747"/>
              <a:gd name="connsiteY1" fmla="*/ 227835 h 228115"/>
              <a:gd name="connsiteX2" fmla="*/ 4576747 w 4576747"/>
              <a:gd name="connsiteY2" fmla="*/ 0 h 228115"/>
              <a:gd name="connsiteX0" fmla="*/ 0 w 3660628"/>
              <a:gd name="connsiteY0" fmla="*/ 228115 h 228115"/>
              <a:gd name="connsiteX1" fmla="*/ 950821 w 3660628"/>
              <a:gd name="connsiteY1" fmla="*/ 227835 h 228115"/>
              <a:gd name="connsiteX2" fmla="*/ 3660628 w 3660628"/>
              <a:gd name="connsiteY2" fmla="*/ 0 h 228115"/>
              <a:gd name="connsiteX0" fmla="*/ 0 w 3024644"/>
              <a:gd name="connsiteY0" fmla="*/ 371682 h 371682"/>
              <a:gd name="connsiteX1" fmla="*/ 950821 w 3024644"/>
              <a:gd name="connsiteY1" fmla="*/ 371402 h 371682"/>
              <a:gd name="connsiteX2" fmla="*/ 3024644 w 3024644"/>
              <a:gd name="connsiteY2" fmla="*/ 0 h 371682"/>
              <a:gd name="connsiteX0" fmla="*/ 0 w 4599460"/>
              <a:gd name="connsiteY0" fmla="*/ 370171 h 371402"/>
              <a:gd name="connsiteX1" fmla="*/ 2525637 w 4599460"/>
              <a:gd name="connsiteY1" fmla="*/ 371402 h 371402"/>
              <a:gd name="connsiteX2" fmla="*/ 4599460 w 4599460"/>
              <a:gd name="connsiteY2" fmla="*/ 0 h 371402"/>
              <a:gd name="connsiteX0" fmla="*/ 0 w 4334467"/>
              <a:gd name="connsiteY0" fmla="*/ 578721 h 579952"/>
              <a:gd name="connsiteX1" fmla="*/ 2525637 w 4334467"/>
              <a:gd name="connsiteY1" fmla="*/ 579952 h 579952"/>
              <a:gd name="connsiteX2" fmla="*/ 4334467 w 4334467"/>
              <a:gd name="connsiteY2" fmla="*/ 0 h 579952"/>
              <a:gd name="connsiteX0" fmla="*/ 0 w 3925620"/>
              <a:gd name="connsiteY0" fmla="*/ 581744 h 581744"/>
              <a:gd name="connsiteX1" fmla="*/ 2116790 w 3925620"/>
              <a:gd name="connsiteY1" fmla="*/ 579952 h 581744"/>
              <a:gd name="connsiteX2" fmla="*/ 3925620 w 3925620"/>
              <a:gd name="connsiteY2" fmla="*/ 0 h 581744"/>
              <a:gd name="connsiteX0" fmla="*/ 0 w 3842336"/>
              <a:gd name="connsiteY0" fmla="*/ 646727 h 646727"/>
              <a:gd name="connsiteX1" fmla="*/ 2116790 w 3842336"/>
              <a:gd name="connsiteY1" fmla="*/ 644935 h 646727"/>
              <a:gd name="connsiteX2" fmla="*/ 3842336 w 3842336"/>
              <a:gd name="connsiteY2" fmla="*/ 0 h 646727"/>
              <a:gd name="connsiteX0" fmla="*/ 0 w 3395633"/>
              <a:gd name="connsiteY0" fmla="*/ 646727 h 646727"/>
              <a:gd name="connsiteX1" fmla="*/ 1670087 w 3395633"/>
              <a:gd name="connsiteY1" fmla="*/ 644935 h 646727"/>
              <a:gd name="connsiteX2" fmla="*/ 3395633 w 3395633"/>
              <a:gd name="connsiteY2" fmla="*/ 0 h 646727"/>
              <a:gd name="connsiteX0" fmla="*/ 0 w 3297207"/>
              <a:gd name="connsiteY0" fmla="*/ 900614 h 900614"/>
              <a:gd name="connsiteX1" fmla="*/ 1670087 w 3297207"/>
              <a:gd name="connsiteY1" fmla="*/ 898822 h 900614"/>
              <a:gd name="connsiteX2" fmla="*/ 3297207 w 3297207"/>
              <a:gd name="connsiteY2" fmla="*/ 0 h 900614"/>
              <a:gd name="connsiteX0" fmla="*/ 0 w 3297207"/>
              <a:gd name="connsiteY0" fmla="*/ 900614 h 903356"/>
              <a:gd name="connsiteX1" fmla="*/ 1662515 w 3297207"/>
              <a:gd name="connsiteY1" fmla="*/ 903356 h 903356"/>
              <a:gd name="connsiteX2" fmla="*/ 3297207 w 3297207"/>
              <a:gd name="connsiteY2" fmla="*/ 0 h 90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7207" h="903356">
                <a:moveTo>
                  <a:pt x="0" y="900614"/>
                </a:moveTo>
                <a:lnTo>
                  <a:pt x="1662515" y="903356"/>
                </a:lnTo>
                <a:lnTo>
                  <a:pt x="329720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1128485" y="439313"/>
            <a:ext cx="161789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Internal carotid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1128484" y="632988"/>
            <a:ext cx="166551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External carotid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1128484" y="823488"/>
            <a:ext cx="1830616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Common carotid arteries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1128484" y="1017163"/>
            <a:ext cx="1154341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Vertebral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1128484" y="1198138"/>
            <a:ext cx="1344841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1128484" y="1414038"/>
            <a:ext cx="1646466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Brachiocephalic trunk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1128485" y="1614063"/>
            <a:ext cx="865416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Aortic arch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1128485" y="1814088"/>
            <a:ext cx="125594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Ascending aorta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128485" y="2014113"/>
            <a:ext cx="125594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Coronary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128484" y="2220487"/>
            <a:ext cx="1440091" cy="40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Thoracic aorta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(above diaphragm)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128485" y="2614188"/>
            <a:ext cx="93209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Celiac trunk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1128484" y="2842788"/>
            <a:ext cx="128451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Abdominal aorta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128484" y="3119012"/>
            <a:ext cx="1592491" cy="40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Superior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mesenteric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1128485" y="3617488"/>
            <a:ext cx="93209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Renal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1128485" y="3976263"/>
            <a:ext cx="114799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Gonadal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1128485" y="4496963"/>
            <a:ext cx="188459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Inferior mesenteric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1128485" y="4982738"/>
            <a:ext cx="136706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Internal iliac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238625" y="1365605"/>
            <a:ext cx="9715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4486275" y="1638655"/>
            <a:ext cx="723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4657725" y="2194280"/>
            <a:ext cx="552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4892675" y="2695930"/>
            <a:ext cx="317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4813300" y="2851505"/>
            <a:ext cx="3968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5240295" y="1264504"/>
            <a:ext cx="130338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5240295" y="1528029"/>
            <a:ext cx="11033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Axillary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5240295" y="2090004"/>
            <a:ext cx="11033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Brachial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5240295" y="2582129"/>
            <a:ext cx="11033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Radial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>
            <a:off x="5240295" y="2759929"/>
            <a:ext cx="9255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Ulnar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Freeform 82"/>
          <p:cNvSpPr/>
          <p:nvPr/>
        </p:nvSpPr>
        <p:spPr>
          <a:xfrm flipH="1">
            <a:off x="5236169" y="3626295"/>
            <a:ext cx="480986" cy="5062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978" h="24098">
                <a:moveTo>
                  <a:pt x="0" y="24098"/>
                </a:moveTo>
                <a:lnTo>
                  <a:pt x="375407" y="23819"/>
                </a:lnTo>
                <a:lnTo>
                  <a:pt x="1146978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>
            <a:stCxn id="27" idx="1"/>
          </p:cNvCxnSpPr>
          <p:nvPr/>
        </p:nvCxnSpPr>
        <p:spPr bwMode="auto">
          <a:xfrm flipH="1">
            <a:off x="5286375" y="3339787"/>
            <a:ext cx="193979" cy="2260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H="1">
            <a:off x="5324475" y="3880205"/>
            <a:ext cx="400051" cy="9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5368925" y="3819881"/>
            <a:ext cx="133350" cy="66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5662570" y="3239354"/>
            <a:ext cx="13192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Deep palmar arch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5748295" y="3575904"/>
            <a:ext cx="175423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Superficial palmar arch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5748295" y="3779104"/>
            <a:ext cx="11033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Digital arteries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5173620" y="4045804"/>
            <a:ext cx="294803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Arteries that supply the lower limb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0" name="Freeform 89"/>
          <p:cNvSpPr/>
          <p:nvPr/>
        </p:nvSpPr>
        <p:spPr>
          <a:xfrm flipH="1">
            <a:off x="4118569" y="3013521"/>
            <a:ext cx="1103286" cy="1342852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0939" h="639173">
                <a:moveTo>
                  <a:pt x="0" y="639173"/>
                </a:moveTo>
                <a:lnTo>
                  <a:pt x="246696" y="638894"/>
                </a:lnTo>
                <a:lnTo>
                  <a:pt x="2630939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1" name="Freeform 90"/>
          <p:cNvSpPr/>
          <p:nvPr/>
        </p:nvSpPr>
        <p:spPr>
          <a:xfrm flipH="1">
            <a:off x="4207469" y="3235770"/>
            <a:ext cx="1017561" cy="131110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2782364"/>
              <a:gd name="connsiteY0" fmla="*/ 639173 h 639173"/>
              <a:gd name="connsiteX1" fmla="*/ 398121 w 2782364"/>
              <a:gd name="connsiteY1" fmla="*/ 638894 h 639173"/>
              <a:gd name="connsiteX2" fmla="*/ 2782364 w 2782364"/>
              <a:gd name="connsiteY2" fmla="*/ 0 h 639173"/>
              <a:gd name="connsiteX0" fmla="*/ 0 w 2426516"/>
              <a:gd name="connsiteY0" fmla="*/ 624061 h 624061"/>
              <a:gd name="connsiteX1" fmla="*/ 398121 w 2426516"/>
              <a:gd name="connsiteY1" fmla="*/ 623782 h 624061"/>
              <a:gd name="connsiteX2" fmla="*/ 2426516 w 2426516"/>
              <a:gd name="connsiteY2" fmla="*/ 0 h 62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6516" h="624061">
                <a:moveTo>
                  <a:pt x="0" y="624061"/>
                </a:moveTo>
                <a:lnTo>
                  <a:pt x="398121" y="623782"/>
                </a:lnTo>
                <a:lnTo>
                  <a:pt x="2426516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" name="Freeform 91"/>
          <p:cNvSpPr/>
          <p:nvPr/>
        </p:nvSpPr>
        <p:spPr>
          <a:xfrm flipH="1">
            <a:off x="4318595" y="3635820"/>
            <a:ext cx="900086" cy="1100967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2782364"/>
              <a:gd name="connsiteY0" fmla="*/ 639173 h 639173"/>
              <a:gd name="connsiteX1" fmla="*/ 398121 w 2782364"/>
              <a:gd name="connsiteY1" fmla="*/ 638894 h 639173"/>
              <a:gd name="connsiteX2" fmla="*/ 2782364 w 2782364"/>
              <a:gd name="connsiteY2" fmla="*/ 0 h 639173"/>
              <a:gd name="connsiteX0" fmla="*/ 0 w 2426516"/>
              <a:gd name="connsiteY0" fmla="*/ 624061 h 624061"/>
              <a:gd name="connsiteX1" fmla="*/ 398121 w 2426516"/>
              <a:gd name="connsiteY1" fmla="*/ 623782 h 624061"/>
              <a:gd name="connsiteX2" fmla="*/ 2426516 w 2426516"/>
              <a:gd name="connsiteY2" fmla="*/ 0 h 624061"/>
              <a:gd name="connsiteX0" fmla="*/ 0 w 2487086"/>
              <a:gd name="connsiteY0" fmla="*/ 622550 h 623782"/>
              <a:gd name="connsiteX1" fmla="*/ 458691 w 2487086"/>
              <a:gd name="connsiteY1" fmla="*/ 623782 h 623782"/>
              <a:gd name="connsiteX2" fmla="*/ 2487086 w 2487086"/>
              <a:gd name="connsiteY2" fmla="*/ 0 h 623782"/>
              <a:gd name="connsiteX0" fmla="*/ 0 w 2123667"/>
              <a:gd name="connsiteY0" fmla="*/ 522808 h 524040"/>
              <a:gd name="connsiteX1" fmla="*/ 458691 w 2123667"/>
              <a:gd name="connsiteY1" fmla="*/ 524040 h 524040"/>
              <a:gd name="connsiteX2" fmla="*/ 2123667 w 2123667"/>
              <a:gd name="connsiteY2" fmla="*/ 0 h 524040"/>
              <a:gd name="connsiteX0" fmla="*/ 0 w 2146381"/>
              <a:gd name="connsiteY0" fmla="*/ 522808 h 524040"/>
              <a:gd name="connsiteX1" fmla="*/ 481405 w 2146381"/>
              <a:gd name="connsiteY1" fmla="*/ 524040 h 524040"/>
              <a:gd name="connsiteX2" fmla="*/ 2146381 w 2146381"/>
              <a:gd name="connsiteY2" fmla="*/ 0 h 52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6381" h="524040">
                <a:moveTo>
                  <a:pt x="0" y="522808"/>
                </a:moveTo>
                <a:lnTo>
                  <a:pt x="481405" y="524040"/>
                </a:lnTo>
                <a:lnTo>
                  <a:pt x="2146381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9216" name="Straight Connector 9215"/>
          <p:cNvCxnSpPr>
            <a:stCxn id="92" idx="1"/>
          </p:cNvCxnSpPr>
          <p:nvPr/>
        </p:nvCxnSpPr>
        <p:spPr bwMode="auto">
          <a:xfrm flipH="1" flipV="1">
            <a:off x="4311651" y="4356455"/>
            <a:ext cx="705153" cy="3803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Freeform 95"/>
          <p:cNvSpPr/>
          <p:nvPr/>
        </p:nvSpPr>
        <p:spPr>
          <a:xfrm flipH="1">
            <a:off x="4369395" y="4845496"/>
            <a:ext cx="855636" cy="7602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2782364"/>
              <a:gd name="connsiteY0" fmla="*/ 639173 h 639173"/>
              <a:gd name="connsiteX1" fmla="*/ 398121 w 2782364"/>
              <a:gd name="connsiteY1" fmla="*/ 638894 h 639173"/>
              <a:gd name="connsiteX2" fmla="*/ 2782364 w 2782364"/>
              <a:gd name="connsiteY2" fmla="*/ 0 h 639173"/>
              <a:gd name="connsiteX0" fmla="*/ 0 w 2426516"/>
              <a:gd name="connsiteY0" fmla="*/ 624061 h 624061"/>
              <a:gd name="connsiteX1" fmla="*/ 398121 w 2426516"/>
              <a:gd name="connsiteY1" fmla="*/ 623782 h 624061"/>
              <a:gd name="connsiteX2" fmla="*/ 2426516 w 2426516"/>
              <a:gd name="connsiteY2" fmla="*/ 0 h 624061"/>
              <a:gd name="connsiteX0" fmla="*/ 0 w 2426516"/>
              <a:gd name="connsiteY0" fmla="*/ 624061 h 624061"/>
              <a:gd name="connsiteX1" fmla="*/ 526831 w 2426516"/>
              <a:gd name="connsiteY1" fmla="*/ 623782 h 624061"/>
              <a:gd name="connsiteX2" fmla="*/ 2426516 w 2426516"/>
              <a:gd name="connsiteY2" fmla="*/ 0 h 624061"/>
              <a:gd name="connsiteX0" fmla="*/ 0 w 2040383"/>
              <a:gd name="connsiteY0" fmla="*/ 36188 h 36188"/>
              <a:gd name="connsiteX1" fmla="*/ 526831 w 2040383"/>
              <a:gd name="connsiteY1" fmla="*/ 35909 h 36188"/>
              <a:gd name="connsiteX2" fmla="*/ 2040383 w 2040383"/>
              <a:gd name="connsiteY2" fmla="*/ 0 h 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0383" h="36188">
                <a:moveTo>
                  <a:pt x="0" y="36188"/>
                </a:moveTo>
                <a:lnTo>
                  <a:pt x="526831" y="35909"/>
                </a:lnTo>
                <a:lnTo>
                  <a:pt x="204038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9219" name="Straight Connector 9218"/>
          <p:cNvCxnSpPr/>
          <p:nvPr/>
        </p:nvCxnSpPr>
        <p:spPr bwMode="auto">
          <a:xfrm flipH="1">
            <a:off x="4432300" y="5248630"/>
            <a:ext cx="787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4381500" y="5416905"/>
            <a:ext cx="838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4381500" y="5928080"/>
            <a:ext cx="622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 flipH="1">
            <a:off x="4429125" y="6302730"/>
            <a:ext cx="574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5256170" y="4258529"/>
            <a:ext cx="155103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Common iliac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5256170" y="4445854"/>
            <a:ext cx="155103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External iliac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5256170" y="4636354"/>
            <a:ext cx="110970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Femoral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5256170" y="4833204"/>
            <a:ext cx="11414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Popliteal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5262520" y="5150704"/>
            <a:ext cx="1525630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Anterior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tibial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5262519" y="5322154"/>
            <a:ext cx="15732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Posterior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tibial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5049794" y="5826979"/>
            <a:ext cx="1573255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Dorsalis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pedis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5049794" y="6201629"/>
            <a:ext cx="1081131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Arcuate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83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Major Veins of Systemic Circulation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itchFamily="28" charset="2"/>
              </a:rPr>
              <a:t>Superior and inferior venae </a:t>
            </a:r>
            <a:r>
              <a:rPr lang="en-US" altLang="en-US" dirty="0" err="1" smtClean="0">
                <a:sym typeface="Wingdings" pitchFamily="28" charset="2"/>
              </a:rPr>
              <a:t>cavae</a:t>
            </a:r>
            <a:r>
              <a:rPr lang="en-US" altLang="en-US" dirty="0" smtClean="0">
                <a:sym typeface="Wingdings" pitchFamily="28" charset="2"/>
              </a:rPr>
              <a:t> enter the right atrium of the heart</a:t>
            </a:r>
          </a:p>
          <a:p>
            <a:pPr lvl="1"/>
            <a:r>
              <a:rPr lang="en-US" altLang="en-US" dirty="0" smtClean="0">
                <a:sym typeface="Wingdings" pitchFamily="28" charset="2"/>
              </a:rPr>
              <a:t>Superior vena cava drains the head and arms</a:t>
            </a:r>
          </a:p>
          <a:p>
            <a:pPr lvl="1"/>
            <a:r>
              <a:rPr lang="en-US" altLang="en-US" dirty="0" smtClean="0">
                <a:sym typeface="Wingdings" pitchFamily="28" charset="2"/>
              </a:rPr>
              <a:t>Inferior vena cava drains the lower body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1_03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"/>
          <a:stretch/>
        </p:blipFill>
        <p:spPr>
          <a:xfrm>
            <a:off x="298704" y="246042"/>
            <a:ext cx="8546592" cy="626351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42928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11.3b </a:t>
            </a:r>
            <a:r>
              <a:rPr lang="en-US" sz="900" b="1" dirty="0">
                <a:latin typeface="Arial" charset="0"/>
              </a:rPr>
              <a:t>Gross anatomy of the heart.</a:t>
            </a:r>
          </a:p>
        </p:txBody>
      </p:sp>
      <p:sp>
        <p:nvSpPr>
          <p:cNvPr id="30" name="Freeform 29"/>
          <p:cNvSpPr/>
          <p:nvPr/>
        </p:nvSpPr>
        <p:spPr>
          <a:xfrm>
            <a:off x="4497502" y="641290"/>
            <a:ext cx="1933575" cy="2794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3575" h="279400">
                <a:moveTo>
                  <a:pt x="1933575" y="0"/>
                </a:moveTo>
                <a:lnTo>
                  <a:pt x="793750" y="0"/>
                </a:lnTo>
                <a:lnTo>
                  <a:pt x="0" y="2794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471851" y="995597"/>
            <a:ext cx="190697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2036090" y="620337"/>
            <a:ext cx="944034" cy="620183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034" h="620183">
                <a:moveTo>
                  <a:pt x="944034" y="3175"/>
                </a:moveTo>
                <a:lnTo>
                  <a:pt x="444500" y="0"/>
                </a:lnTo>
                <a:lnTo>
                  <a:pt x="0" y="62018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6551" y="517027"/>
            <a:ext cx="1689100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Superior vena cava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46252" y="6310664"/>
            <a:ext cx="5808616" cy="2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 Black"/>
                <a:cs typeface="Arial Black"/>
              </a:rPr>
              <a:t>(b) Frontal section showing interior chambers and valves.</a:t>
            </a:r>
          </a:p>
        </p:txBody>
      </p:sp>
      <p:sp>
        <p:nvSpPr>
          <p:cNvPr id="65" name="Freeform 64"/>
          <p:cNvSpPr/>
          <p:nvPr/>
        </p:nvSpPr>
        <p:spPr>
          <a:xfrm flipH="1">
            <a:off x="1829714" y="1407737"/>
            <a:ext cx="886884" cy="9630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884" h="96308">
                <a:moveTo>
                  <a:pt x="886884" y="0"/>
                </a:moveTo>
                <a:lnTo>
                  <a:pt x="307975" y="0"/>
                </a:lnTo>
                <a:lnTo>
                  <a:pt x="0" y="9630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6" name="Freeform 65"/>
          <p:cNvSpPr/>
          <p:nvPr/>
        </p:nvSpPr>
        <p:spPr>
          <a:xfrm flipH="1">
            <a:off x="1610639" y="2045911"/>
            <a:ext cx="1496484" cy="613833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6484" h="613833">
                <a:moveTo>
                  <a:pt x="1496484" y="0"/>
                </a:moveTo>
                <a:lnTo>
                  <a:pt x="755650" y="9525"/>
                </a:lnTo>
                <a:lnTo>
                  <a:pt x="0" y="61383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0" name="Freeform 69"/>
          <p:cNvSpPr/>
          <p:nvPr/>
        </p:nvSpPr>
        <p:spPr>
          <a:xfrm flipH="1">
            <a:off x="1813838" y="2445962"/>
            <a:ext cx="623359" cy="6455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  <a:gd name="connsiteX0" fmla="*/ 931334 w 931334"/>
              <a:gd name="connsiteY0" fmla="*/ 0 h 604308"/>
              <a:gd name="connsiteX1" fmla="*/ 755650 w 931334"/>
              <a:gd name="connsiteY1" fmla="*/ 0 h 604308"/>
              <a:gd name="connsiteX2" fmla="*/ 0 w 931334"/>
              <a:gd name="connsiteY2" fmla="*/ 604308 h 604308"/>
              <a:gd name="connsiteX0" fmla="*/ 934509 w 934509"/>
              <a:gd name="connsiteY0" fmla="*/ 0 h 604308"/>
              <a:gd name="connsiteX1" fmla="*/ 755650 w 934509"/>
              <a:gd name="connsiteY1" fmla="*/ 0 h 604308"/>
              <a:gd name="connsiteX2" fmla="*/ 0 w 934509"/>
              <a:gd name="connsiteY2" fmla="*/ 604308 h 604308"/>
              <a:gd name="connsiteX0" fmla="*/ 623359 w 623359"/>
              <a:gd name="connsiteY0" fmla="*/ 0 h 64558"/>
              <a:gd name="connsiteX1" fmla="*/ 444500 w 623359"/>
              <a:gd name="connsiteY1" fmla="*/ 0 h 64558"/>
              <a:gd name="connsiteX2" fmla="*/ 0 w 623359"/>
              <a:gd name="connsiteY2" fmla="*/ 64558 h 6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359" h="64558">
                <a:moveTo>
                  <a:pt x="623359" y="0"/>
                </a:moveTo>
                <a:lnTo>
                  <a:pt x="444500" y="0"/>
                </a:lnTo>
                <a:lnTo>
                  <a:pt x="0" y="6455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>
            <a:stCxn id="70" idx="1"/>
          </p:cNvCxnSpPr>
          <p:nvPr/>
        </p:nvCxnSpPr>
        <p:spPr bwMode="auto">
          <a:xfrm>
            <a:off x="1992697" y="2445962"/>
            <a:ext cx="350453" cy="4788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476375" y="3185165"/>
            <a:ext cx="195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Freeform 75"/>
          <p:cNvSpPr/>
          <p:nvPr/>
        </p:nvSpPr>
        <p:spPr>
          <a:xfrm flipH="1">
            <a:off x="2223414" y="3773112"/>
            <a:ext cx="1039284" cy="16615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  <a:gd name="connsiteX0" fmla="*/ 931334 w 931334"/>
              <a:gd name="connsiteY0" fmla="*/ 0 h 604308"/>
              <a:gd name="connsiteX1" fmla="*/ 755650 w 931334"/>
              <a:gd name="connsiteY1" fmla="*/ 0 h 604308"/>
              <a:gd name="connsiteX2" fmla="*/ 0 w 931334"/>
              <a:gd name="connsiteY2" fmla="*/ 604308 h 604308"/>
              <a:gd name="connsiteX0" fmla="*/ 934509 w 934509"/>
              <a:gd name="connsiteY0" fmla="*/ 0 h 604308"/>
              <a:gd name="connsiteX1" fmla="*/ 755650 w 934509"/>
              <a:gd name="connsiteY1" fmla="*/ 0 h 604308"/>
              <a:gd name="connsiteX2" fmla="*/ 0 w 934509"/>
              <a:gd name="connsiteY2" fmla="*/ 604308 h 604308"/>
              <a:gd name="connsiteX0" fmla="*/ 623359 w 623359"/>
              <a:gd name="connsiteY0" fmla="*/ 0 h 64558"/>
              <a:gd name="connsiteX1" fmla="*/ 444500 w 623359"/>
              <a:gd name="connsiteY1" fmla="*/ 0 h 64558"/>
              <a:gd name="connsiteX2" fmla="*/ 0 w 623359"/>
              <a:gd name="connsiteY2" fmla="*/ 64558 h 64558"/>
              <a:gd name="connsiteX0" fmla="*/ 575734 w 575734"/>
              <a:gd name="connsiteY0" fmla="*/ 0 h 67733"/>
              <a:gd name="connsiteX1" fmla="*/ 444500 w 575734"/>
              <a:gd name="connsiteY1" fmla="*/ 3175 h 67733"/>
              <a:gd name="connsiteX2" fmla="*/ 0 w 575734"/>
              <a:gd name="connsiteY2" fmla="*/ 67733 h 67733"/>
              <a:gd name="connsiteX0" fmla="*/ 1039284 w 1039284"/>
              <a:gd name="connsiteY0" fmla="*/ 0 h 166158"/>
              <a:gd name="connsiteX1" fmla="*/ 908050 w 1039284"/>
              <a:gd name="connsiteY1" fmla="*/ 3175 h 166158"/>
              <a:gd name="connsiteX2" fmla="*/ 0 w 1039284"/>
              <a:gd name="connsiteY2" fmla="*/ 166158 h 1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9284" h="166158">
                <a:moveTo>
                  <a:pt x="1039284" y="0"/>
                </a:moveTo>
                <a:lnTo>
                  <a:pt x="908050" y="3175"/>
                </a:lnTo>
                <a:lnTo>
                  <a:pt x="0" y="16615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1851025" y="4420240"/>
            <a:ext cx="1447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Freeform 78"/>
          <p:cNvSpPr/>
          <p:nvPr/>
        </p:nvSpPr>
        <p:spPr>
          <a:xfrm flipH="1">
            <a:off x="2013863" y="4510769"/>
            <a:ext cx="1785409" cy="408517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  <a:gd name="connsiteX0" fmla="*/ 931334 w 931334"/>
              <a:gd name="connsiteY0" fmla="*/ 0 h 604308"/>
              <a:gd name="connsiteX1" fmla="*/ 755650 w 931334"/>
              <a:gd name="connsiteY1" fmla="*/ 0 h 604308"/>
              <a:gd name="connsiteX2" fmla="*/ 0 w 931334"/>
              <a:gd name="connsiteY2" fmla="*/ 604308 h 604308"/>
              <a:gd name="connsiteX0" fmla="*/ 934509 w 934509"/>
              <a:gd name="connsiteY0" fmla="*/ 0 h 604308"/>
              <a:gd name="connsiteX1" fmla="*/ 755650 w 934509"/>
              <a:gd name="connsiteY1" fmla="*/ 0 h 604308"/>
              <a:gd name="connsiteX2" fmla="*/ 0 w 934509"/>
              <a:gd name="connsiteY2" fmla="*/ 604308 h 604308"/>
              <a:gd name="connsiteX0" fmla="*/ 623359 w 623359"/>
              <a:gd name="connsiteY0" fmla="*/ 0 h 64558"/>
              <a:gd name="connsiteX1" fmla="*/ 444500 w 623359"/>
              <a:gd name="connsiteY1" fmla="*/ 0 h 64558"/>
              <a:gd name="connsiteX2" fmla="*/ 0 w 623359"/>
              <a:gd name="connsiteY2" fmla="*/ 64558 h 64558"/>
              <a:gd name="connsiteX0" fmla="*/ 1661584 w 1661584"/>
              <a:gd name="connsiteY0" fmla="*/ 0 h 67733"/>
              <a:gd name="connsiteX1" fmla="*/ 444500 w 1661584"/>
              <a:gd name="connsiteY1" fmla="*/ 3175 h 67733"/>
              <a:gd name="connsiteX2" fmla="*/ 0 w 1661584"/>
              <a:gd name="connsiteY2" fmla="*/ 67733 h 67733"/>
              <a:gd name="connsiteX0" fmla="*/ 1785409 w 1785409"/>
              <a:gd name="connsiteY0" fmla="*/ 405342 h 408517"/>
              <a:gd name="connsiteX1" fmla="*/ 568325 w 1785409"/>
              <a:gd name="connsiteY1" fmla="*/ 408517 h 408517"/>
              <a:gd name="connsiteX2" fmla="*/ 0 w 1785409"/>
              <a:gd name="connsiteY2" fmla="*/ 0 h 40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409" h="408517">
                <a:moveTo>
                  <a:pt x="1785409" y="405342"/>
                </a:moveTo>
                <a:lnTo>
                  <a:pt x="568325" y="408517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1" name="Straight Connector 80"/>
          <p:cNvCxnSpPr>
            <a:stCxn id="79" idx="1"/>
          </p:cNvCxnSpPr>
          <p:nvPr/>
        </p:nvCxnSpPr>
        <p:spPr bwMode="auto">
          <a:xfrm flipV="1">
            <a:off x="3230947" y="4721865"/>
            <a:ext cx="483803" cy="197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1920875" y="5242565"/>
            <a:ext cx="1012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Freeform 82"/>
          <p:cNvSpPr/>
          <p:nvPr/>
        </p:nvSpPr>
        <p:spPr>
          <a:xfrm>
            <a:off x="5262678" y="1092140"/>
            <a:ext cx="1168400" cy="4381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400" h="438150">
                <a:moveTo>
                  <a:pt x="1168400" y="0"/>
                </a:moveTo>
                <a:lnTo>
                  <a:pt x="644525" y="0"/>
                </a:lnTo>
                <a:lnTo>
                  <a:pt x="0" y="4381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5145202" y="1622365"/>
            <a:ext cx="1285875" cy="7556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5875" h="755650">
                <a:moveTo>
                  <a:pt x="1285875" y="0"/>
                </a:moveTo>
                <a:lnTo>
                  <a:pt x="952500" y="0"/>
                </a:lnTo>
                <a:lnTo>
                  <a:pt x="0" y="7556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5740400" y="2048515"/>
            <a:ext cx="679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5921375" y="2048515"/>
            <a:ext cx="123825" cy="288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Freeform 85"/>
          <p:cNvSpPr/>
          <p:nvPr/>
        </p:nvSpPr>
        <p:spPr>
          <a:xfrm>
            <a:off x="3929178" y="2609789"/>
            <a:ext cx="2813050" cy="4286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2349500 w 2349500"/>
              <a:gd name="connsiteY0" fmla="*/ 6350 h 279400"/>
              <a:gd name="connsiteX1" fmla="*/ 793750 w 2349500"/>
              <a:gd name="connsiteY1" fmla="*/ 0 h 279400"/>
              <a:gd name="connsiteX2" fmla="*/ 0 w 2349500"/>
              <a:gd name="connsiteY2" fmla="*/ 279400 h 279400"/>
              <a:gd name="connsiteX0" fmla="*/ 2343150 w 2343150"/>
              <a:gd name="connsiteY0" fmla="*/ 0 h 282575"/>
              <a:gd name="connsiteX1" fmla="*/ 793750 w 2343150"/>
              <a:gd name="connsiteY1" fmla="*/ 3175 h 282575"/>
              <a:gd name="connsiteX2" fmla="*/ 0 w 2343150"/>
              <a:gd name="connsiteY2" fmla="*/ 282575 h 282575"/>
              <a:gd name="connsiteX0" fmla="*/ 2813050 w 2813050"/>
              <a:gd name="connsiteY0" fmla="*/ 0 h 428625"/>
              <a:gd name="connsiteX1" fmla="*/ 1263650 w 2813050"/>
              <a:gd name="connsiteY1" fmla="*/ 3175 h 428625"/>
              <a:gd name="connsiteX2" fmla="*/ 0 w 2813050"/>
              <a:gd name="connsiteY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050" h="428625">
                <a:moveTo>
                  <a:pt x="2813050" y="0"/>
                </a:moveTo>
                <a:lnTo>
                  <a:pt x="1263650" y="3175"/>
                </a:lnTo>
                <a:lnTo>
                  <a:pt x="0" y="4286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>
            <a:stCxn id="86" idx="1"/>
          </p:cNvCxnSpPr>
          <p:nvPr/>
        </p:nvCxnSpPr>
        <p:spPr bwMode="auto">
          <a:xfrm flipH="1">
            <a:off x="4318000" y="2612964"/>
            <a:ext cx="874828" cy="5372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Freeform 88"/>
          <p:cNvSpPr/>
          <p:nvPr/>
        </p:nvSpPr>
        <p:spPr>
          <a:xfrm>
            <a:off x="5342052" y="3057464"/>
            <a:ext cx="1397000" cy="1746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0" h="174625">
                <a:moveTo>
                  <a:pt x="1397000" y="3175"/>
                </a:moveTo>
                <a:lnTo>
                  <a:pt x="1165225" y="0"/>
                </a:lnTo>
                <a:lnTo>
                  <a:pt x="0" y="1746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4611802" y="3187639"/>
            <a:ext cx="2127250" cy="4381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7250" h="438150">
                <a:moveTo>
                  <a:pt x="2127250" y="438150"/>
                </a:moveTo>
                <a:lnTo>
                  <a:pt x="1920875" y="4381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5824652" y="4124264"/>
            <a:ext cx="914400" cy="793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  <a:gd name="connsiteX0" fmla="*/ 914400 w 914400"/>
              <a:gd name="connsiteY0" fmla="*/ 79375 h 79375"/>
              <a:gd name="connsiteX1" fmla="*/ 708025 w 914400"/>
              <a:gd name="connsiteY1" fmla="*/ 79375 h 79375"/>
              <a:gd name="connsiteX2" fmla="*/ 0 w 914400"/>
              <a:gd name="connsiteY2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9375">
                <a:moveTo>
                  <a:pt x="914400" y="79375"/>
                </a:moveTo>
                <a:lnTo>
                  <a:pt x="708025" y="793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4967402" y="4902139"/>
            <a:ext cx="1771650" cy="539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  <a:gd name="connsiteX0" fmla="*/ 914400 w 914400"/>
              <a:gd name="connsiteY0" fmla="*/ 79375 h 79375"/>
              <a:gd name="connsiteX1" fmla="*/ 708025 w 914400"/>
              <a:gd name="connsiteY1" fmla="*/ 79375 h 79375"/>
              <a:gd name="connsiteX2" fmla="*/ 0 w 914400"/>
              <a:gd name="connsiteY2" fmla="*/ 0 h 79375"/>
              <a:gd name="connsiteX0" fmla="*/ 1771650 w 1771650"/>
              <a:gd name="connsiteY0" fmla="*/ 53975 h 53975"/>
              <a:gd name="connsiteX1" fmla="*/ 1565275 w 1771650"/>
              <a:gd name="connsiteY1" fmla="*/ 53975 h 53975"/>
              <a:gd name="connsiteX2" fmla="*/ 0 w 1771650"/>
              <a:gd name="connsiteY2" fmla="*/ 0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50" h="53975">
                <a:moveTo>
                  <a:pt x="1771650" y="53975"/>
                </a:moveTo>
                <a:lnTo>
                  <a:pt x="1565275" y="539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6118225" y="5455290"/>
            <a:ext cx="622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Freeform 108"/>
          <p:cNvSpPr/>
          <p:nvPr/>
        </p:nvSpPr>
        <p:spPr>
          <a:xfrm>
            <a:off x="6246927" y="5629214"/>
            <a:ext cx="492125" cy="3492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  <a:gd name="connsiteX0" fmla="*/ 914400 w 914400"/>
              <a:gd name="connsiteY0" fmla="*/ 79375 h 79375"/>
              <a:gd name="connsiteX1" fmla="*/ 708025 w 914400"/>
              <a:gd name="connsiteY1" fmla="*/ 79375 h 79375"/>
              <a:gd name="connsiteX2" fmla="*/ 0 w 914400"/>
              <a:gd name="connsiteY2" fmla="*/ 0 h 79375"/>
              <a:gd name="connsiteX0" fmla="*/ 492125 w 492125"/>
              <a:gd name="connsiteY0" fmla="*/ 349250 h 349250"/>
              <a:gd name="connsiteX1" fmla="*/ 285750 w 492125"/>
              <a:gd name="connsiteY1" fmla="*/ 349250 h 349250"/>
              <a:gd name="connsiteX2" fmla="*/ 0 w 492125"/>
              <a:gd name="connsiteY2" fmla="*/ 0 h 349250"/>
              <a:gd name="connsiteX0" fmla="*/ 492125 w 492125"/>
              <a:gd name="connsiteY0" fmla="*/ 349250 h 349250"/>
              <a:gd name="connsiteX1" fmla="*/ 323850 w 492125"/>
              <a:gd name="connsiteY1" fmla="*/ 349250 h 349250"/>
              <a:gd name="connsiteX2" fmla="*/ 0 w 492125"/>
              <a:gd name="connsiteY2" fmla="*/ 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125" h="349250">
                <a:moveTo>
                  <a:pt x="492125" y="349250"/>
                </a:moveTo>
                <a:lnTo>
                  <a:pt x="323850" y="3492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6471851" y="541572"/>
            <a:ext cx="538549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6471851" y="1506772"/>
            <a:ext cx="1154499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atrium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6471851" y="1951272"/>
            <a:ext cx="190697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veins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6786176" y="2497372"/>
            <a:ext cx="1897449" cy="41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Pulmonary semilunar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valve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6786176" y="2948222"/>
            <a:ext cx="1897449" cy="41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valve (bicuspid valve)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5" name="Text Box 31"/>
          <p:cNvSpPr txBox="1">
            <a:spLocks noChangeArrowheads="1"/>
          </p:cNvSpPr>
          <p:nvPr/>
        </p:nvSpPr>
        <p:spPr bwMode="auto">
          <a:xfrm>
            <a:off x="6786176" y="3532422"/>
            <a:ext cx="197682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Aortic semilunar valve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6786176" y="4100747"/>
            <a:ext cx="1395799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ventricle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7" name="Text Box 31"/>
          <p:cNvSpPr txBox="1">
            <a:spLocks noChangeArrowheads="1"/>
          </p:cNvSpPr>
          <p:nvPr/>
        </p:nvSpPr>
        <p:spPr bwMode="auto">
          <a:xfrm>
            <a:off x="6786176" y="4853222"/>
            <a:ext cx="207207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Interventricular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septum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8" name="Text Box 31"/>
          <p:cNvSpPr txBox="1">
            <a:spLocks noChangeArrowheads="1"/>
          </p:cNvSpPr>
          <p:nvPr/>
        </p:nvSpPr>
        <p:spPr bwMode="auto">
          <a:xfrm>
            <a:off x="6786176" y="5348522"/>
            <a:ext cx="113862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Myocardium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6786176" y="5872396"/>
            <a:ext cx="1852999" cy="49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Visceral pericardium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epicardium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0" name="Text Box 31"/>
          <p:cNvSpPr txBox="1">
            <a:spLocks noChangeArrowheads="1"/>
          </p:cNvSpPr>
          <p:nvPr/>
        </p:nvSpPr>
        <p:spPr bwMode="auto">
          <a:xfrm>
            <a:off x="336551" y="1301251"/>
            <a:ext cx="1511299" cy="4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336552" y="1939426"/>
            <a:ext cx="1254124" cy="2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Right atrium</a:t>
            </a: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336551" y="2342651"/>
            <a:ext cx="1511299" cy="4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veins</a:t>
            </a: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336551" y="3085602"/>
            <a:ext cx="1142999" cy="2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Fossa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ovalis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336551" y="3669801"/>
            <a:ext cx="1955799" cy="4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valve (tricuspid valve)</a:t>
            </a:r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336552" y="4307976"/>
            <a:ext cx="1549398" cy="2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Right ventricle</a:t>
            </a: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336551" y="4803277"/>
            <a:ext cx="1708149" cy="2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Chordae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tendineae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336551" y="5130302"/>
            <a:ext cx="1708149" cy="2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</a:p>
        </p:txBody>
      </p:sp>
    </p:spTree>
    <p:extLst>
      <p:ext uri="{BB962C8B-B14F-4D97-AF65-F5344CB8AC3E}">
        <p14:creationId xmlns:p14="http://schemas.microsoft.com/office/powerpoint/2010/main" val="427953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figure_11_1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/>
        </p:blipFill>
        <p:spPr>
          <a:xfrm>
            <a:off x="1100328" y="208110"/>
            <a:ext cx="6943344" cy="641133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36464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11.14 Major veins of the systemic </a:t>
            </a:r>
            <a:r>
              <a:rPr lang="en-US" sz="900" b="1" dirty="0" smtClean="0">
                <a:latin typeface="Arial" charset="0"/>
              </a:rPr>
              <a:t>circulation</a:t>
            </a:r>
            <a:r>
              <a:rPr lang="en-US" sz="900" b="1" dirty="0">
                <a:latin typeface="Arial" charset="0"/>
              </a:rPr>
              <a:t>, anterior view. </a:t>
            </a:r>
          </a:p>
        </p:txBody>
      </p:sp>
      <p:sp>
        <p:nvSpPr>
          <p:cNvPr id="20" name="Freeform 19"/>
          <p:cNvSpPr/>
          <p:nvPr/>
        </p:nvSpPr>
        <p:spPr>
          <a:xfrm>
            <a:off x="2828739" y="514647"/>
            <a:ext cx="922311" cy="30238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9380" h="143929">
                <a:moveTo>
                  <a:pt x="0" y="279"/>
                </a:moveTo>
                <a:lnTo>
                  <a:pt x="829681" y="0"/>
                </a:lnTo>
                <a:lnTo>
                  <a:pt x="2199380" y="143929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138010" y="211813"/>
            <a:ext cx="242751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Veins of the head and trunk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206500" y="405488"/>
            <a:ext cx="163830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Dural venous sinuses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437767" y="831318"/>
            <a:ext cx="264578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Veins that drain the upper limb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Freeform 25"/>
          <p:cNvSpPr/>
          <p:nvPr/>
        </p:nvSpPr>
        <p:spPr>
          <a:xfrm flipH="1">
            <a:off x="4147798" y="1133467"/>
            <a:ext cx="1293786" cy="25793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5214" h="122772">
                <a:moveTo>
                  <a:pt x="0" y="1790"/>
                </a:moveTo>
                <a:lnTo>
                  <a:pt x="1707944" y="0"/>
                </a:lnTo>
                <a:lnTo>
                  <a:pt x="3085214" y="12277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491742" y="1031343"/>
            <a:ext cx="120750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743014" y="701973"/>
            <a:ext cx="1065186" cy="346832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85" h="165086">
                <a:moveTo>
                  <a:pt x="0" y="1790"/>
                </a:moveTo>
                <a:lnTo>
                  <a:pt x="1034104" y="0"/>
                </a:lnTo>
                <a:lnTo>
                  <a:pt x="2540085" y="16508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495675" y="680550"/>
            <a:ext cx="1873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2260414" y="889298"/>
            <a:ext cx="1604936" cy="232532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3743911"/>
              <a:gd name="connsiteY0" fmla="*/ 279 h 165086"/>
              <a:gd name="connsiteX1" fmla="*/ 2237930 w 3743911"/>
              <a:gd name="connsiteY1" fmla="*/ 0 h 165086"/>
              <a:gd name="connsiteX2" fmla="*/ 3743911 w 3743911"/>
              <a:gd name="connsiteY2" fmla="*/ 165086 h 165086"/>
              <a:gd name="connsiteX0" fmla="*/ 0 w 3827195"/>
              <a:gd name="connsiteY0" fmla="*/ 279 h 110681"/>
              <a:gd name="connsiteX1" fmla="*/ 2237930 w 3827195"/>
              <a:gd name="connsiteY1" fmla="*/ 0 h 110681"/>
              <a:gd name="connsiteX2" fmla="*/ 3827195 w 3827195"/>
              <a:gd name="connsiteY2" fmla="*/ 110681 h 11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7195" h="110681">
                <a:moveTo>
                  <a:pt x="0" y="279"/>
                </a:moveTo>
                <a:lnTo>
                  <a:pt x="2237930" y="0"/>
                </a:lnTo>
                <a:lnTo>
                  <a:pt x="3827195" y="110681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695389" y="1082972"/>
            <a:ext cx="1227111" cy="165857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767222"/>
              <a:gd name="connsiteY0" fmla="*/ 1790 h 165086"/>
              <a:gd name="connsiteX1" fmla="*/ 1261241 w 2767222"/>
              <a:gd name="connsiteY1" fmla="*/ 0 h 165086"/>
              <a:gd name="connsiteX2" fmla="*/ 2767222 w 2767222"/>
              <a:gd name="connsiteY2" fmla="*/ 165086 h 165086"/>
              <a:gd name="connsiteX0" fmla="*/ 0 w 2926218"/>
              <a:gd name="connsiteY0" fmla="*/ 1790 h 78945"/>
              <a:gd name="connsiteX1" fmla="*/ 1261241 w 2926218"/>
              <a:gd name="connsiteY1" fmla="*/ 0 h 78945"/>
              <a:gd name="connsiteX2" fmla="*/ 2926218 w 2926218"/>
              <a:gd name="connsiteY2" fmla="*/ 78945 h 7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6218" h="78945">
                <a:moveTo>
                  <a:pt x="0" y="1790"/>
                </a:moveTo>
                <a:lnTo>
                  <a:pt x="1261241" y="0"/>
                </a:lnTo>
                <a:lnTo>
                  <a:pt x="2926218" y="7894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228664" y="1314747"/>
            <a:ext cx="1741461" cy="17538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767222"/>
              <a:gd name="connsiteY0" fmla="*/ 1790 h 165086"/>
              <a:gd name="connsiteX1" fmla="*/ 1261241 w 2767222"/>
              <a:gd name="connsiteY1" fmla="*/ 0 h 165086"/>
              <a:gd name="connsiteX2" fmla="*/ 2767222 w 2767222"/>
              <a:gd name="connsiteY2" fmla="*/ 165086 h 165086"/>
              <a:gd name="connsiteX0" fmla="*/ 0 w 2926218"/>
              <a:gd name="connsiteY0" fmla="*/ 1790 h 78945"/>
              <a:gd name="connsiteX1" fmla="*/ 1261241 w 2926218"/>
              <a:gd name="connsiteY1" fmla="*/ 0 h 78945"/>
              <a:gd name="connsiteX2" fmla="*/ 2926218 w 2926218"/>
              <a:gd name="connsiteY2" fmla="*/ 78945 h 78945"/>
              <a:gd name="connsiteX0" fmla="*/ 0 w 3070071"/>
              <a:gd name="connsiteY0" fmla="*/ 1790 h 78945"/>
              <a:gd name="connsiteX1" fmla="*/ 1405094 w 3070071"/>
              <a:gd name="connsiteY1" fmla="*/ 0 h 78945"/>
              <a:gd name="connsiteX2" fmla="*/ 3070071 w 3070071"/>
              <a:gd name="connsiteY2" fmla="*/ 78945 h 78945"/>
              <a:gd name="connsiteX0" fmla="*/ 0 w 4152757"/>
              <a:gd name="connsiteY0" fmla="*/ 1790 h 83479"/>
              <a:gd name="connsiteX1" fmla="*/ 1405094 w 4152757"/>
              <a:gd name="connsiteY1" fmla="*/ 0 h 83479"/>
              <a:gd name="connsiteX2" fmla="*/ 4152757 w 4152757"/>
              <a:gd name="connsiteY2" fmla="*/ 83479 h 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2757" h="83479">
                <a:moveTo>
                  <a:pt x="0" y="1790"/>
                </a:moveTo>
                <a:lnTo>
                  <a:pt x="1405094" y="0"/>
                </a:lnTo>
                <a:lnTo>
                  <a:pt x="4152757" y="83479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>
            <a:stCxn id="32" idx="1"/>
          </p:cNvCxnSpPr>
          <p:nvPr/>
        </p:nvCxnSpPr>
        <p:spPr bwMode="auto">
          <a:xfrm>
            <a:off x="2817891" y="1314747"/>
            <a:ext cx="1071484" cy="1309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Freeform 34"/>
          <p:cNvSpPr/>
          <p:nvPr/>
        </p:nvSpPr>
        <p:spPr>
          <a:xfrm>
            <a:off x="2638239" y="1629830"/>
            <a:ext cx="1277911" cy="7602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7358" h="36188">
                <a:moveTo>
                  <a:pt x="0" y="36188"/>
                </a:moveTo>
                <a:lnTo>
                  <a:pt x="640400" y="34398"/>
                </a:lnTo>
                <a:lnTo>
                  <a:pt x="3047358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546164" y="1826680"/>
            <a:ext cx="1500161" cy="6332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577344"/>
              <a:gd name="connsiteY0" fmla="*/ 30143 h 30143"/>
              <a:gd name="connsiteX1" fmla="*/ 640400 w 3577344"/>
              <a:gd name="connsiteY1" fmla="*/ 28353 h 30143"/>
              <a:gd name="connsiteX2" fmla="*/ 3577344 w 3577344"/>
              <a:gd name="connsiteY2" fmla="*/ 0 h 3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7344" h="30143">
                <a:moveTo>
                  <a:pt x="0" y="30143"/>
                </a:moveTo>
                <a:lnTo>
                  <a:pt x="640400" y="28353"/>
                </a:lnTo>
                <a:lnTo>
                  <a:pt x="3577344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241365" y="2083097"/>
            <a:ext cx="1770036" cy="12140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767222"/>
              <a:gd name="connsiteY0" fmla="*/ 1790 h 165086"/>
              <a:gd name="connsiteX1" fmla="*/ 1261241 w 2767222"/>
              <a:gd name="connsiteY1" fmla="*/ 0 h 165086"/>
              <a:gd name="connsiteX2" fmla="*/ 2767222 w 2767222"/>
              <a:gd name="connsiteY2" fmla="*/ 165086 h 165086"/>
              <a:gd name="connsiteX0" fmla="*/ 0 w 2926218"/>
              <a:gd name="connsiteY0" fmla="*/ 1790 h 78945"/>
              <a:gd name="connsiteX1" fmla="*/ 1261241 w 2926218"/>
              <a:gd name="connsiteY1" fmla="*/ 0 h 78945"/>
              <a:gd name="connsiteX2" fmla="*/ 2926218 w 2926218"/>
              <a:gd name="connsiteY2" fmla="*/ 78945 h 78945"/>
              <a:gd name="connsiteX0" fmla="*/ 0 w 3319922"/>
              <a:gd name="connsiteY0" fmla="*/ 279 h 78945"/>
              <a:gd name="connsiteX1" fmla="*/ 1654945 w 3319922"/>
              <a:gd name="connsiteY1" fmla="*/ 0 h 78945"/>
              <a:gd name="connsiteX2" fmla="*/ 3319922 w 3319922"/>
              <a:gd name="connsiteY2" fmla="*/ 78945 h 78945"/>
              <a:gd name="connsiteX0" fmla="*/ 0 w 4220899"/>
              <a:gd name="connsiteY0" fmla="*/ 279 h 57788"/>
              <a:gd name="connsiteX1" fmla="*/ 1654945 w 4220899"/>
              <a:gd name="connsiteY1" fmla="*/ 0 h 57788"/>
              <a:gd name="connsiteX2" fmla="*/ 4220899 w 4220899"/>
              <a:gd name="connsiteY2" fmla="*/ 57788 h 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0899" h="57788">
                <a:moveTo>
                  <a:pt x="0" y="279"/>
                </a:moveTo>
                <a:lnTo>
                  <a:pt x="1654945" y="0"/>
                </a:lnTo>
                <a:lnTo>
                  <a:pt x="4220899" y="5778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435350" y="2137300"/>
            <a:ext cx="390525" cy="10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Freeform 40"/>
          <p:cNvSpPr/>
          <p:nvPr/>
        </p:nvSpPr>
        <p:spPr>
          <a:xfrm>
            <a:off x="2136589" y="2273597"/>
            <a:ext cx="2192311" cy="13093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5054429"/>
              <a:gd name="connsiteY0" fmla="*/ 36188 h 36188"/>
              <a:gd name="connsiteX1" fmla="*/ 5054429 w 5054429"/>
              <a:gd name="connsiteY1" fmla="*/ 35909 h 36188"/>
              <a:gd name="connsiteX2" fmla="*/ 3047358 w 5054429"/>
              <a:gd name="connsiteY2" fmla="*/ 0 h 36188"/>
              <a:gd name="connsiteX0" fmla="*/ 0 w 5227873"/>
              <a:gd name="connsiteY0" fmla="*/ 279 h 62322"/>
              <a:gd name="connsiteX1" fmla="*/ 5054429 w 5227873"/>
              <a:gd name="connsiteY1" fmla="*/ 0 h 62322"/>
              <a:gd name="connsiteX2" fmla="*/ 5227873 w 5227873"/>
              <a:gd name="connsiteY2" fmla="*/ 62322 h 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7873" h="62322">
                <a:moveTo>
                  <a:pt x="0" y="279"/>
                </a:moveTo>
                <a:lnTo>
                  <a:pt x="5054429" y="0"/>
                </a:lnTo>
                <a:lnTo>
                  <a:pt x="5227873" y="6232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596965" y="2407705"/>
            <a:ext cx="1328711" cy="91316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8498" h="43465">
                <a:moveTo>
                  <a:pt x="0" y="42233"/>
                </a:moveTo>
                <a:lnTo>
                  <a:pt x="481404" y="43465"/>
                </a:lnTo>
                <a:lnTo>
                  <a:pt x="3168498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000066" y="2534703"/>
            <a:ext cx="1865286" cy="161167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  <a:gd name="connsiteX0" fmla="*/ 0 w 3577345"/>
              <a:gd name="connsiteY0" fmla="*/ 42233 h 43465"/>
              <a:gd name="connsiteX1" fmla="*/ 890251 w 3577345"/>
              <a:gd name="connsiteY1" fmla="*/ 43465 h 43465"/>
              <a:gd name="connsiteX2" fmla="*/ 3577345 w 3577345"/>
              <a:gd name="connsiteY2" fmla="*/ 0 h 43465"/>
              <a:gd name="connsiteX0" fmla="*/ 0 w 4448037"/>
              <a:gd name="connsiteY0" fmla="*/ 75481 h 76713"/>
              <a:gd name="connsiteX1" fmla="*/ 890251 w 4448037"/>
              <a:gd name="connsiteY1" fmla="*/ 76713 h 76713"/>
              <a:gd name="connsiteX2" fmla="*/ 4448037 w 4448037"/>
              <a:gd name="connsiteY2" fmla="*/ 0 h 7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8037" h="76713">
                <a:moveTo>
                  <a:pt x="0" y="75481"/>
                </a:moveTo>
                <a:lnTo>
                  <a:pt x="890251" y="76713"/>
                </a:lnTo>
                <a:lnTo>
                  <a:pt x="444803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888941" y="2658528"/>
            <a:ext cx="2087536" cy="234192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  <a:gd name="connsiteX0" fmla="*/ 0 w 3577345"/>
              <a:gd name="connsiteY0" fmla="*/ 42233 h 43465"/>
              <a:gd name="connsiteX1" fmla="*/ 890251 w 3577345"/>
              <a:gd name="connsiteY1" fmla="*/ 43465 h 43465"/>
              <a:gd name="connsiteX2" fmla="*/ 3577345 w 3577345"/>
              <a:gd name="connsiteY2" fmla="*/ 0 h 43465"/>
              <a:gd name="connsiteX0" fmla="*/ 0 w 4448037"/>
              <a:gd name="connsiteY0" fmla="*/ 75481 h 76713"/>
              <a:gd name="connsiteX1" fmla="*/ 890251 w 4448037"/>
              <a:gd name="connsiteY1" fmla="*/ 76713 h 76713"/>
              <a:gd name="connsiteX2" fmla="*/ 4448037 w 4448037"/>
              <a:gd name="connsiteY2" fmla="*/ 0 h 76713"/>
              <a:gd name="connsiteX0" fmla="*/ 0 w 4713030"/>
              <a:gd name="connsiteY0" fmla="*/ 75481 h 76713"/>
              <a:gd name="connsiteX1" fmla="*/ 1155244 w 4713030"/>
              <a:gd name="connsiteY1" fmla="*/ 76713 h 76713"/>
              <a:gd name="connsiteX2" fmla="*/ 4713030 w 4713030"/>
              <a:gd name="connsiteY2" fmla="*/ 0 h 76713"/>
              <a:gd name="connsiteX0" fmla="*/ 0 w 4978023"/>
              <a:gd name="connsiteY0" fmla="*/ 110240 h 111472"/>
              <a:gd name="connsiteX1" fmla="*/ 1155244 w 4978023"/>
              <a:gd name="connsiteY1" fmla="*/ 111472 h 111472"/>
              <a:gd name="connsiteX2" fmla="*/ 4978023 w 4978023"/>
              <a:gd name="connsiteY2" fmla="*/ 0 h 11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8023" h="111472">
                <a:moveTo>
                  <a:pt x="0" y="110240"/>
                </a:moveTo>
                <a:lnTo>
                  <a:pt x="1155244" y="111472"/>
                </a:lnTo>
                <a:lnTo>
                  <a:pt x="497802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774825" y="2798228"/>
            <a:ext cx="2271502" cy="488191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  <a:gd name="connsiteX0" fmla="*/ 0 w 3577345"/>
              <a:gd name="connsiteY0" fmla="*/ 42233 h 43465"/>
              <a:gd name="connsiteX1" fmla="*/ 890251 w 3577345"/>
              <a:gd name="connsiteY1" fmla="*/ 43465 h 43465"/>
              <a:gd name="connsiteX2" fmla="*/ 3577345 w 3577345"/>
              <a:gd name="connsiteY2" fmla="*/ 0 h 43465"/>
              <a:gd name="connsiteX0" fmla="*/ 0 w 4448037"/>
              <a:gd name="connsiteY0" fmla="*/ 75481 h 76713"/>
              <a:gd name="connsiteX1" fmla="*/ 890251 w 4448037"/>
              <a:gd name="connsiteY1" fmla="*/ 76713 h 76713"/>
              <a:gd name="connsiteX2" fmla="*/ 4448037 w 4448037"/>
              <a:gd name="connsiteY2" fmla="*/ 0 h 76713"/>
              <a:gd name="connsiteX0" fmla="*/ 0 w 4713030"/>
              <a:gd name="connsiteY0" fmla="*/ 75481 h 76713"/>
              <a:gd name="connsiteX1" fmla="*/ 1155244 w 4713030"/>
              <a:gd name="connsiteY1" fmla="*/ 76713 h 76713"/>
              <a:gd name="connsiteX2" fmla="*/ 4713030 w 4713030"/>
              <a:gd name="connsiteY2" fmla="*/ 0 h 76713"/>
              <a:gd name="connsiteX0" fmla="*/ 0 w 4978023"/>
              <a:gd name="connsiteY0" fmla="*/ 110240 h 111472"/>
              <a:gd name="connsiteX1" fmla="*/ 1155244 w 4978023"/>
              <a:gd name="connsiteY1" fmla="*/ 111472 h 111472"/>
              <a:gd name="connsiteX2" fmla="*/ 4978023 w 4978023"/>
              <a:gd name="connsiteY2" fmla="*/ 0 h 111472"/>
              <a:gd name="connsiteX0" fmla="*/ 272126 w 5250149"/>
              <a:gd name="connsiteY0" fmla="*/ 110240 h 111472"/>
              <a:gd name="connsiteX1" fmla="*/ 0 w 5250149"/>
              <a:gd name="connsiteY1" fmla="*/ 110344 h 111472"/>
              <a:gd name="connsiteX2" fmla="*/ 1427370 w 5250149"/>
              <a:gd name="connsiteY2" fmla="*/ 111472 h 111472"/>
              <a:gd name="connsiteX3" fmla="*/ 5250149 w 5250149"/>
              <a:gd name="connsiteY3" fmla="*/ 0 h 111472"/>
              <a:gd name="connsiteX0" fmla="*/ 272126 w 5416716"/>
              <a:gd name="connsiteY0" fmla="*/ 231140 h 232372"/>
              <a:gd name="connsiteX1" fmla="*/ 0 w 5416716"/>
              <a:gd name="connsiteY1" fmla="*/ 231244 h 232372"/>
              <a:gd name="connsiteX2" fmla="*/ 1427370 w 5416716"/>
              <a:gd name="connsiteY2" fmla="*/ 232372 h 232372"/>
              <a:gd name="connsiteX3" fmla="*/ 5416716 w 5416716"/>
              <a:gd name="connsiteY3" fmla="*/ 0 h 23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716" h="232372">
                <a:moveTo>
                  <a:pt x="272126" y="231140"/>
                </a:moveTo>
                <a:lnTo>
                  <a:pt x="0" y="231244"/>
                </a:lnTo>
                <a:lnTo>
                  <a:pt x="1427370" y="232372"/>
                </a:lnTo>
                <a:lnTo>
                  <a:pt x="5416716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530290" y="2849030"/>
            <a:ext cx="1436661" cy="160261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  <a:gd name="connsiteX0" fmla="*/ 0 w 3168498"/>
              <a:gd name="connsiteY0" fmla="*/ 42233 h 43465"/>
              <a:gd name="connsiteX1" fmla="*/ 390549 w 3168498"/>
              <a:gd name="connsiteY1" fmla="*/ 43465 h 43465"/>
              <a:gd name="connsiteX2" fmla="*/ 3168498 w 3168498"/>
              <a:gd name="connsiteY2" fmla="*/ 0 h 43465"/>
              <a:gd name="connsiteX0" fmla="*/ 0 w 3425920"/>
              <a:gd name="connsiteY0" fmla="*/ 761588 h 762820"/>
              <a:gd name="connsiteX1" fmla="*/ 390549 w 3425920"/>
              <a:gd name="connsiteY1" fmla="*/ 762820 h 762820"/>
              <a:gd name="connsiteX2" fmla="*/ 3425920 w 3425920"/>
              <a:gd name="connsiteY2" fmla="*/ 0 h 76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920" h="762820">
                <a:moveTo>
                  <a:pt x="0" y="761588"/>
                </a:moveTo>
                <a:lnTo>
                  <a:pt x="390549" y="762820"/>
                </a:lnTo>
                <a:lnTo>
                  <a:pt x="342592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596965" y="3103030"/>
            <a:ext cx="1268386" cy="1565101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  <a:gd name="connsiteX0" fmla="*/ 0 w 3168498"/>
              <a:gd name="connsiteY0" fmla="*/ 42233 h 43465"/>
              <a:gd name="connsiteX1" fmla="*/ 390549 w 3168498"/>
              <a:gd name="connsiteY1" fmla="*/ 43465 h 43465"/>
              <a:gd name="connsiteX2" fmla="*/ 3168498 w 3168498"/>
              <a:gd name="connsiteY2" fmla="*/ 0 h 43465"/>
              <a:gd name="connsiteX0" fmla="*/ 0 w 3425920"/>
              <a:gd name="connsiteY0" fmla="*/ 761588 h 762820"/>
              <a:gd name="connsiteX1" fmla="*/ 390549 w 3425920"/>
              <a:gd name="connsiteY1" fmla="*/ 762820 h 762820"/>
              <a:gd name="connsiteX2" fmla="*/ 3425920 w 3425920"/>
              <a:gd name="connsiteY2" fmla="*/ 0 h 762820"/>
              <a:gd name="connsiteX0" fmla="*/ 0 w 3736341"/>
              <a:gd name="connsiteY0" fmla="*/ 763099 h 763099"/>
              <a:gd name="connsiteX1" fmla="*/ 700970 w 3736341"/>
              <a:gd name="connsiteY1" fmla="*/ 762820 h 763099"/>
              <a:gd name="connsiteX2" fmla="*/ 3736341 w 3736341"/>
              <a:gd name="connsiteY2" fmla="*/ 0 h 763099"/>
              <a:gd name="connsiteX0" fmla="*/ 0 w 3024645"/>
              <a:gd name="connsiteY0" fmla="*/ 744964 h 744964"/>
              <a:gd name="connsiteX1" fmla="*/ 700970 w 3024645"/>
              <a:gd name="connsiteY1" fmla="*/ 744685 h 744964"/>
              <a:gd name="connsiteX2" fmla="*/ 3024645 w 3024645"/>
              <a:gd name="connsiteY2" fmla="*/ 0 h 74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4645" h="744964">
                <a:moveTo>
                  <a:pt x="0" y="744964"/>
                </a:moveTo>
                <a:lnTo>
                  <a:pt x="700970" y="744685"/>
                </a:lnTo>
                <a:lnTo>
                  <a:pt x="302464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492189" y="3293530"/>
            <a:ext cx="1357286" cy="161907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  <a:gd name="connsiteX0" fmla="*/ 0 w 3168498"/>
              <a:gd name="connsiteY0" fmla="*/ 42233 h 43465"/>
              <a:gd name="connsiteX1" fmla="*/ 390549 w 3168498"/>
              <a:gd name="connsiteY1" fmla="*/ 43465 h 43465"/>
              <a:gd name="connsiteX2" fmla="*/ 3168498 w 3168498"/>
              <a:gd name="connsiteY2" fmla="*/ 0 h 43465"/>
              <a:gd name="connsiteX0" fmla="*/ 0 w 3425920"/>
              <a:gd name="connsiteY0" fmla="*/ 761588 h 762820"/>
              <a:gd name="connsiteX1" fmla="*/ 390549 w 3425920"/>
              <a:gd name="connsiteY1" fmla="*/ 762820 h 762820"/>
              <a:gd name="connsiteX2" fmla="*/ 3425920 w 3425920"/>
              <a:gd name="connsiteY2" fmla="*/ 0 h 762820"/>
              <a:gd name="connsiteX0" fmla="*/ 0 w 3736341"/>
              <a:gd name="connsiteY0" fmla="*/ 763099 h 763099"/>
              <a:gd name="connsiteX1" fmla="*/ 700970 w 3736341"/>
              <a:gd name="connsiteY1" fmla="*/ 762820 h 763099"/>
              <a:gd name="connsiteX2" fmla="*/ 3736341 w 3736341"/>
              <a:gd name="connsiteY2" fmla="*/ 0 h 763099"/>
              <a:gd name="connsiteX0" fmla="*/ 0 w 3024645"/>
              <a:gd name="connsiteY0" fmla="*/ 744964 h 744964"/>
              <a:gd name="connsiteX1" fmla="*/ 700970 w 3024645"/>
              <a:gd name="connsiteY1" fmla="*/ 744685 h 744964"/>
              <a:gd name="connsiteX2" fmla="*/ 3024645 w 3024645"/>
              <a:gd name="connsiteY2" fmla="*/ 0 h 744964"/>
              <a:gd name="connsiteX0" fmla="*/ 0 w 3577345"/>
              <a:gd name="connsiteY0" fmla="*/ 746475 h 746475"/>
              <a:gd name="connsiteX1" fmla="*/ 1253670 w 3577345"/>
              <a:gd name="connsiteY1" fmla="*/ 744685 h 746475"/>
              <a:gd name="connsiteX2" fmla="*/ 3577345 w 3577345"/>
              <a:gd name="connsiteY2" fmla="*/ 0 h 746475"/>
              <a:gd name="connsiteX0" fmla="*/ 0 w 3236639"/>
              <a:gd name="connsiteY0" fmla="*/ 770655 h 770655"/>
              <a:gd name="connsiteX1" fmla="*/ 1253670 w 3236639"/>
              <a:gd name="connsiteY1" fmla="*/ 768865 h 770655"/>
              <a:gd name="connsiteX2" fmla="*/ 3236639 w 3236639"/>
              <a:gd name="connsiteY2" fmla="*/ 0 h 77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6639" h="770655">
                <a:moveTo>
                  <a:pt x="0" y="770655"/>
                </a:moveTo>
                <a:lnTo>
                  <a:pt x="1253670" y="768865"/>
                </a:lnTo>
                <a:lnTo>
                  <a:pt x="3236639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206500" y="599163"/>
            <a:ext cx="154622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External jugular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1206500" y="789663"/>
            <a:ext cx="106362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Vertebral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1206500" y="980163"/>
            <a:ext cx="154622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Internal jugular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1206500" y="1211937"/>
            <a:ext cx="1644650" cy="3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Right and left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brachiocephalic veins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1206500" y="1596113"/>
            <a:ext cx="145097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Superior vena cava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206501" y="1786613"/>
            <a:ext cx="138430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Great cardiac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1206501" y="1989813"/>
            <a:ext cx="105410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Hepatic veins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206501" y="2186663"/>
            <a:ext cx="955674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Splenic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1206500" y="2389863"/>
            <a:ext cx="1390649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Hepatic portal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1206501" y="2589888"/>
            <a:ext cx="825499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Renal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1206500" y="2786737"/>
            <a:ext cx="1219200" cy="3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Superior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mesenteric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1206500" y="3183612"/>
            <a:ext cx="1219200" cy="3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Inferior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mesenteric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1206501" y="4345663"/>
            <a:ext cx="135890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1206501" y="4558388"/>
            <a:ext cx="1393824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Common iliac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1206501" y="4809213"/>
            <a:ext cx="1393824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Internal iliac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7" name="Freeform 76"/>
          <p:cNvSpPr/>
          <p:nvPr/>
        </p:nvSpPr>
        <p:spPr>
          <a:xfrm flipH="1">
            <a:off x="4350997" y="1314442"/>
            <a:ext cx="1093761" cy="14998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8226" h="71390">
                <a:moveTo>
                  <a:pt x="0" y="279"/>
                </a:moveTo>
                <a:lnTo>
                  <a:pt x="897822" y="0"/>
                </a:lnTo>
                <a:lnTo>
                  <a:pt x="2608226" y="7139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8" name="Freeform 77"/>
          <p:cNvSpPr/>
          <p:nvPr/>
        </p:nvSpPr>
        <p:spPr>
          <a:xfrm flipH="1">
            <a:off x="4531973" y="1482717"/>
            <a:ext cx="912786" cy="9918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6666" h="47210">
                <a:moveTo>
                  <a:pt x="0" y="279"/>
                </a:moveTo>
                <a:lnTo>
                  <a:pt x="897822" y="0"/>
                </a:lnTo>
                <a:lnTo>
                  <a:pt x="2176666" y="4721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9" name="Freeform 78"/>
          <p:cNvSpPr/>
          <p:nvPr/>
        </p:nvSpPr>
        <p:spPr>
          <a:xfrm flipH="1">
            <a:off x="4538323" y="1657342"/>
            <a:ext cx="906436" cy="5155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1524" h="24541">
                <a:moveTo>
                  <a:pt x="0" y="279"/>
                </a:moveTo>
                <a:lnTo>
                  <a:pt x="897822" y="0"/>
                </a:lnTo>
                <a:lnTo>
                  <a:pt x="2161524" y="24541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0" name="Freeform 79"/>
          <p:cNvSpPr/>
          <p:nvPr/>
        </p:nvSpPr>
        <p:spPr>
          <a:xfrm flipH="1">
            <a:off x="4541498" y="1823200"/>
            <a:ext cx="903261" cy="18877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3953" h="8985">
                <a:moveTo>
                  <a:pt x="0" y="8985"/>
                </a:moveTo>
                <a:lnTo>
                  <a:pt x="897822" y="8706"/>
                </a:lnTo>
                <a:lnTo>
                  <a:pt x="215395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838700" y="2582375"/>
            <a:ext cx="606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4838700" y="2785575"/>
            <a:ext cx="606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Freeform 81"/>
          <p:cNvSpPr/>
          <p:nvPr/>
        </p:nvSpPr>
        <p:spPr>
          <a:xfrm flipH="1">
            <a:off x="4992370" y="2915401"/>
            <a:ext cx="465089" cy="5638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9" h="29872">
                <a:moveTo>
                  <a:pt x="0" y="28501"/>
                </a:moveTo>
                <a:lnTo>
                  <a:pt x="1813" y="29872"/>
                </a:lnTo>
                <a:lnTo>
                  <a:pt x="5149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3" name="Freeform 82"/>
          <p:cNvSpPr/>
          <p:nvPr/>
        </p:nvSpPr>
        <p:spPr>
          <a:xfrm flipH="1">
            <a:off x="5227338" y="3350205"/>
            <a:ext cx="249143" cy="40339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8293"/>
              <a:gd name="connsiteY0" fmla="*/ 11230 h 11230"/>
              <a:gd name="connsiteX1" fmla="*/ 1814 w 8293"/>
              <a:gd name="connsiteY1" fmla="*/ 10000 h 11230"/>
              <a:gd name="connsiteX2" fmla="*/ 8293 w 8293"/>
              <a:gd name="connsiteY2" fmla="*/ 0 h 11230"/>
              <a:gd name="connsiteX0" fmla="*/ 0 w 10082"/>
              <a:gd name="connsiteY0" fmla="*/ 8496 h 8905"/>
              <a:gd name="connsiteX1" fmla="*/ 2269 w 10082"/>
              <a:gd name="connsiteY1" fmla="*/ 8905 h 8905"/>
              <a:gd name="connsiteX2" fmla="*/ 10082 w 10082"/>
              <a:gd name="connsiteY2" fmla="*/ 0 h 8905"/>
              <a:gd name="connsiteX0" fmla="*/ 0 w 6407"/>
              <a:gd name="connsiteY0" fmla="*/ 0 h 71536"/>
              <a:gd name="connsiteX1" fmla="*/ 2251 w 6407"/>
              <a:gd name="connsiteY1" fmla="*/ 459 h 71536"/>
              <a:gd name="connsiteX2" fmla="*/ 6407 w 6407"/>
              <a:gd name="connsiteY2" fmla="*/ 71536 h 7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7" h="71536">
                <a:moveTo>
                  <a:pt x="0" y="0"/>
                </a:moveTo>
                <a:lnTo>
                  <a:pt x="2251" y="459"/>
                </a:lnTo>
                <a:lnTo>
                  <a:pt x="6407" y="7153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>
            <a:stCxn id="83" idx="1"/>
          </p:cNvCxnSpPr>
          <p:nvPr/>
        </p:nvCxnSpPr>
        <p:spPr bwMode="auto">
          <a:xfrm flipH="1">
            <a:off x="5318125" y="3352793"/>
            <a:ext cx="70823" cy="4329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Freeform 83"/>
          <p:cNvSpPr/>
          <p:nvPr/>
        </p:nvSpPr>
        <p:spPr>
          <a:xfrm flipH="1">
            <a:off x="4179581" y="3210675"/>
            <a:ext cx="1265181" cy="1126951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3" h="199851">
                <a:moveTo>
                  <a:pt x="0" y="199851"/>
                </a:moveTo>
                <a:lnTo>
                  <a:pt x="12464" y="199747"/>
                </a:lnTo>
                <a:lnTo>
                  <a:pt x="2720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5" name="Freeform 84"/>
          <p:cNvSpPr/>
          <p:nvPr/>
        </p:nvSpPr>
        <p:spPr>
          <a:xfrm flipH="1">
            <a:off x="4309759" y="4286999"/>
            <a:ext cx="1135003" cy="25006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04" h="44346">
                <a:moveTo>
                  <a:pt x="0" y="43887"/>
                </a:moveTo>
                <a:lnTo>
                  <a:pt x="13078" y="44346"/>
                </a:lnTo>
                <a:lnTo>
                  <a:pt x="24404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6" name="Straight Connector 15"/>
          <p:cNvCxnSpPr>
            <a:stCxn id="85" idx="1"/>
          </p:cNvCxnSpPr>
          <p:nvPr/>
        </p:nvCxnSpPr>
        <p:spPr bwMode="auto">
          <a:xfrm flipH="1" flipV="1">
            <a:off x="4305300" y="3738075"/>
            <a:ext cx="531219" cy="7989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Freeform 85"/>
          <p:cNvSpPr/>
          <p:nvPr/>
        </p:nvSpPr>
        <p:spPr>
          <a:xfrm flipH="1">
            <a:off x="4230368" y="4515597"/>
            <a:ext cx="1214394" cy="231017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  <a:gd name="connsiteX0" fmla="*/ 0 w 26111"/>
              <a:gd name="connsiteY0" fmla="*/ 40509 h 40968"/>
              <a:gd name="connsiteX1" fmla="*/ 13078 w 26111"/>
              <a:gd name="connsiteY1" fmla="*/ 40968 h 40968"/>
              <a:gd name="connsiteX2" fmla="*/ 26111 w 26111"/>
              <a:gd name="connsiteY2" fmla="*/ 0 h 4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11" h="40968">
                <a:moveTo>
                  <a:pt x="0" y="40509"/>
                </a:moveTo>
                <a:lnTo>
                  <a:pt x="13078" y="40968"/>
                </a:lnTo>
                <a:lnTo>
                  <a:pt x="26111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7" name="Freeform 86"/>
          <p:cNvSpPr/>
          <p:nvPr/>
        </p:nvSpPr>
        <p:spPr>
          <a:xfrm flipH="1">
            <a:off x="4351012" y="4788646"/>
            <a:ext cx="1093750" cy="15164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  <a:gd name="connsiteX0" fmla="*/ 0 w 26111"/>
              <a:gd name="connsiteY0" fmla="*/ 40509 h 40968"/>
              <a:gd name="connsiteX1" fmla="*/ 13078 w 26111"/>
              <a:gd name="connsiteY1" fmla="*/ 40968 h 40968"/>
              <a:gd name="connsiteX2" fmla="*/ 26111 w 26111"/>
              <a:gd name="connsiteY2" fmla="*/ 0 h 40968"/>
              <a:gd name="connsiteX0" fmla="*/ 0 w 23517"/>
              <a:gd name="connsiteY0" fmla="*/ 26433 h 26892"/>
              <a:gd name="connsiteX1" fmla="*/ 13078 w 23517"/>
              <a:gd name="connsiteY1" fmla="*/ 26892 h 26892"/>
              <a:gd name="connsiteX2" fmla="*/ 23517 w 23517"/>
              <a:gd name="connsiteY2" fmla="*/ 0 h 2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17" h="26892">
                <a:moveTo>
                  <a:pt x="0" y="26433"/>
                </a:moveTo>
                <a:lnTo>
                  <a:pt x="13078" y="26892"/>
                </a:lnTo>
                <a:lnTo>
                  <a:pt x="2351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8" name="Freeform 87"/>
          <p:cNvSpPr/>
          <p:nvPr/>
        </p:nvSpPr>
        <p:spPr>
          <a:xfrm flipH="1">
            <a:off x="4420868" y="5274419"/>
            <a:ext cx="1023894" cy="5639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  <a:gd name="connsiteX0" fmla="*/ 0 w 26111"/>
              <a:gd name="connsiteY0" fmla="*/ 40509 h 40968"/>
              <a:gd name="connsiteX1" fmla="*/ 13078 w 26111"/>
              <a:gd name="connsiteY1" fmla="*/ 40968 h 40968"/>
              <a:gd name="connsiteX2" fmla="*/ 26111 w 26111"/>
              <a:gd name="connsiteY2" fmla="*/ 0 h 40968"/>
              <a:gd name="connsiteX0" fmla="*/ 0 w 23517"/>
              <a:gd name="connsiteY0" fmla="*/ 26433 h 26892"/>
              <a:gd name="connsiteX1" fmla="*/ 13078 w 23517"/>
              <a:gd name="connsiteY1" fmla="*/ 26892 h 26892"/>
              <a:gd name="connsiteX2" fmla="*/ 23517 w 23517"/>
              <a:gd name="connsiteY2" fmla="*/ 0 h 26892"/>
              <a:gd name="connsiteX0" fmla="*/ 0 w 22015"/>
              <a:gd name="connsiteY0" fmla="*/ 9542 h 10001"/>
              <a:gd name="connsiteX1" fmla="*/ 13078 w 22015"/>
              <a:gd name="connsiteY1" fmla="*/ 10001 h 10001"/>
              <a:gd name="connsiteX2" fmla="*/ 22015 w 22015"/>
              <a:gd name="connsiteY2" fmla="*/ 0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15" h="10001">
                <a:moveTo>
                  <a:pt x="0" y="9542"/>
                </a:moveTo>
                <a:lnTo>
                  <a:pt x="13078" y="10001"/>
                </a:lnTo>
                <a:lnTo>
                  <a:pt x="2201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4346575" y="5128725"/>
            <a:ext cx="1104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Freeform 88"/>
          <p:cNvSpPr/>
          <p:nvPr/>
        </p:nvSpPr>
        <p:spPr>
          <a:xfrm flipH="1">
            <a:off x="4500259" y="5442693"/>
            <a:ext cx="944503" cy="107196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  <a:gd name="connsiteX0" fmla="*/ 0 w 26111"/>
              <a:gd name="connsiteY0" fmla="*/ 40509 h 40968"/>
              <a:gd name="connsiteX1" fmla="*/ 13078 w 26111"/>
              <a:gd name="connsiteY1" fmla="*/ 40968 h 40968"/>
              <a:gd name="connsiteX2" fmla="*/ 26111 w 26111"/>
              <a:gd name="connsiteY2" fmla="*/ 0 h 40968"/>
              <a:gd name="connsiteX0" fmla="*/ 0 w 23517"/>
              <a:gd name="connsiteY0" fmla="*/ 26433 h 26892"/>
              <a:gd name="connsiteX1" fmla="*/ 13078 w 23517"/>
              <a:gd name="connsiteY1" fmla="*/ 26892 h 26892"/>
              <a:gd name="connsiteX2" fmla="*/ 23517 w 23517"/>
              <a:gd name="connsiteY2" fmla="*/ 0 h 26892"/>
              <a:gd name="connsiteX0" fmla="*/ 0 w 22015"/>
              <a:gd name="connsiteY0" fmla="*/ 9542 h 10001"/>
              <a:gd name="connsiteX1" fmla="*/ 13078 w 22015"/>
              <a:gd name="connsiteY1" fmla="*/ 10001 h 10001"/>
              <a:gd name="connsiteX2" fmla="*/ 22015 w 22015"/>
              <a:gd name="connsiteY2" fmla="*/ 0 h 10001"/>
              <a:gd name="connsiteX0" fmla="*/ 0 w 20308"/>
              <a:gd name="connsiteY0" fmla="*/ 18551 h 19010"/>
              <a:gd name="connsiteX1" fmla="*/ 13078 w 20308"/>
              <a:gd name="connsiteY1" fmla="*/ 19010 h 19010"/>
              <a:gd name="connsiteX2" fmla="*/ 20308 w 20308"/>
              <a:gd name="connsiteY2" fmla="*/ 0 h 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08" h="19010">
                <a:moveTo>
                  <a:pt x="0" y="18551"/>
                </a:moveTo>
                <a:lnTo>
                  <a:pt x="13078" y="19010"/>
                </a:lnTo>
                <a:lnTo>
                  <a:pt x="20308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0" name="Freeform 89"/>
          <p:cNvSpPr/>
          <p:nvPr/>
        </p:nvSpPr>
        <p:spPr>
          <a:xfrm flipH="1">
            <a:off x="4398637" y="6121390"/>
            <a:ext cx="1046125" cy="15632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  <a:gd name="connsiteX0" fmla="*/ 0 w 26111"/>
              <a:gd name="connsiteY0" fmla="*/ 40509 h 40968"/>
              <a:gd name="connsiteX1" fmla="*/ 13078 w 26111"/>
              <a:gd name="connsiteY1" fmla="*/ 40968 h 40968"/>
              <a:gd name="connsiteX2" fmla="*/ 26111 w 26111"/>
              <a:gd name="connsiteY2" fmla="*/ 0 h 40968"/>
              <a:gd name="connsiteX0" fmla="*/ 0 w 23517"/>
              <a:gd name="connsiteY0" fmla="*/ 26433 h 26892"/>
              <a:gd name="connsiteX1" fmla="*/ 13078 w 23517"/>
              <a:gd name="connsiteY1" fmla="*/ 26892 h 26892"/>
              <a:gd name="connsiteX2" fmla="*/ 23517 w 23517"/>
              <a:gd name="connsiteY2" fmla="*/ 0 h 26892"/>
              <a:gd name="connsiteX0" fmla="*/ 0 w 22015"/>
              <a:gd name="connsiteY0" fmla="*/ 9542 h 10001"/>
              <a:gd name="connsiteX1" fmla="*/ 13078 w 22015"/>
              <a:gd name="connsiteY1" fmla="*/ 10001 h 10001"/>
              <a:gd name="connsiteX2" fmla="*/ 22015 w 22015"/>
              <a:gd name="connsiteY2" fmla="*/ 0 h 10001"/>
              <a:gd name="connsiteX0" fmla="*/ 0 w 20308"/>
              <a:gd name="connsiteY0" fmla="*/ 18551 h 19010"/>
              <a:gd name="connsiteX1" fmla="*/ 13078 w 20308"/>
              <a:gd name="connsiteY1" fmla="*/ 19010 h 19010"/>
              <a:gd name="connsiteX2" fmla="*/ 20308 w 20308"/>
              <a:gd name="connsiteY2" fmla="*/ 0 h 19010"/>
              <a:gd name="connsiteX0" fmla="*/ 0 w 20308"/>
              <a:gd name="connsiteY0" fmla="*/ 18551 h 18551"/>
              <a:gd name="connsiteX1" fmla="*/ 17652 w 20308"/>
              <a:gd name="connsiteY1" fmla="*/ 18447 h 18551"/>
              <a:gd name="connsiteX2" fmla="*/ 20308 w 20308"/>
              <a:gd name="connsiteY2" fmla="*/ 0 h 18551"/>
              <a:gd name="connsiteX0" fmla="*/ 0 w 22493"/>
              <a:gd name="connsiteY0" fmla="*/ 104 h 27723"/>
              <a:gd name="connsiteX1" fmla="*/ 17652 w 22493"/>
              <a:gd name="connsiteY1" fmla="*/ 0 h 27723"/>
              <a:gd name="connsiteX2" fmla="*/ 22493 w 22493"/>
              <a:gd name="connsiteY2" fmla="*/ 27723 h 2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3" h="27723">
                <a:moveTo>
                  <a:pt x="0" y="104"/>
                </a:moveTo>
                <a:lnTo>
                  <a:pt x="17652" y="0"/>
                </a:lnTo>
                <a:lnTo>
                  <a:pt x="22493" y="2772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1" name="Freeform 90"/>
          <p:cNvSpPr/>
          <p:nvPr/>
        </p:nvSpPr>
        <p:spPr>
          <a:xfrm flipH="1">
            <a:off x="4319246" y="6308714"/>
            <a:ext cx="1125516" cy="51551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  <a:gd name="connsiteX0" fmla="*/ 0 w 26111"/>
              <a:gd name="connsiteY0" fmla="*/ 40509 h 40968"/>
              <a:gd name="connsiteX1" fmla="*/ 13078 w 26111"/>
              <a:gd name="connsiteY1" fmla="*/ 40968 h 40968"/>
              <a:gd name="connsiteX2" fmla="*/ 26111 w 26111"/>
              <a:gd name="connsiteY2" fmla="*/ 0 h 40968"/>
              <a:gd name="connsiteX0" fmla="*/ 0 w 23517"/>
              <a:gd name="connsiteY0" fmla="*/ 26433 h 26892"/>
              <a:gd name="connsiteX1" fmla="*/ 13078 w 23517"/>
              <a:gd name="connsiteY1" fmla="*/ 26892 h 26892"/>
              <a:gd name="connsiteX2" fmla="*/ 23517 w 23517"/>
              <a:gd name="connsiteY2" fmla="*/ 0 h 26892"/>
              <a:gd name="connsiteX0" fmla="*/ 0 w 22015"/>
              <a:gd name="connsiteY0" fmla="*/ 9542 h 10001"/>
              <a:gd name="connsiteX1" fmla="*/ 13078 w 22015"/>
              <a:gd name="connsiteY1" fmla="*/ 10001 h 10001"/>
              <a:gd name="connsiteX2" fmla="*/ 22015 w 22015"/>
              <a:gd name="connsiteY2" fmla="*/ 0 h 10001"/>
              <a:gd name="connsiteX0" fmla="*/ 0 w 20308"/>
              <a:gd name="connsiteY0" fmla="*/ 18551 h 19010"/>
              <a:gd name="connsiteX1" fmla="*/ 13078 w 20308"/>
              <a:gd name="connsiteY1" fmla="*/ 19010 h 19010"/>
              <a:gd name="connsiteX2" fmla="*/ 20308 w 20308"/>
              <a:gd name="connsiteY2" fmla="*/ 0 h 19010"/>
              <a:gd name="connsiteX0" fmla="*/ 0 w 20308"/>
              <a:gd name="connsiteY0" fmla="*/ 18551 h 18551"/>
              <a:gd name="connsiteX1" fmla="*/ 17652 w 20308"/>
              <a:gd name="connsiteY1" fmla="*/ 18447 h 18551"/>
              <a:gd name="connsiteX2" fmla="*/ 20308 w 20308"/>
              <a:gd name="connsiteY2" fmla="*/ 0 h 18551"/>
              <a:gd name="connsiteX0" fmla="*/ 0 w 22493"/>
              <a:gd name="connsiteY0" fmla="*/ 104 h 27723"/>
              <a:gd name="connsiteX1" fmla="*/ 17652 w 22493"/>
              <a:gd name="connsiteY1" fmla="*/ 0 h 27723"/>
              <a:gd name="connsiteX2" fmla="*/ 22493 w 22493"/>
              <a:gd name="connsiteY2" fmla="*/ 27723 h 27723"/>
              <a:gd name="connsiteX0" fmla="*/ 0 w 22493"/>
              <a:gd name="connsiteY0" fmla="*/ 104 h 27723"/>
              <a:gd name="connsiteX1" fmla="*/ 18403 w 22493"/>
              <a:gd name="connsiteY1" fmla="*/ 0 h 27723"/>
              <a:gd name="connsiteX2" fmla="*/ 22493 w 22493"/>
              <a:gd name="connsiteY2" fmla="*/ 27723 h 27723"/>
              <a:gd name="connsiteX0" fmla="*/ 0 w 24200"/>
              <a:gd name="connsiteY0" fmla="*/ 104 h 9142"/>
              <a:gd name="connsiteX1" fmla="*/ 18403 w 24200"/>
              <a:gd name="connsiteY1" fmla="*/ 0 h 9142"/>
              <a:gd name="connsiteX2" fmla="*/ 24200 w 24200"/>
              <a:gd name="connsiteY2" fmla="*/ 9142 h 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00" h="9142">
                <a:moveTo>
                  <a:pt x="0" y="104"/>
                </a:moveTo>
                <a:lnTo>
                  <a:pt x="18403" y="0"/>
                </a:lnTo>
                <a:lnTo>
                  <a:pt x="24200" y="914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33" name="Straight Connector 32"/>
          <p:cNvCxnSpPr>
            <a:stCxn id="91" idx="1"/>
          </p:cNvCxnSpPr>
          <p:nvPr/>
        </p:nvCxnSpPr>
        <p:spPr bwMode="auto">
          <a:xfrm flipH="1">
            <a:off x="4549775" y="6308714"/>
            <a:ext cx="39083" cy="741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5491742" y="1212318"/>
            <a:ext cx="97255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Axillary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>
            <a:off x="5491741" y="1380593"/>
            <a:ext cx="103288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Cephalic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5491741" y="1555218"/>
            <a:ext cx="103288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Brachial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5491742" y="1739368"/>
            <a:ext cx="931284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Basilic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5491741" y="2472793"/>
            <a:ext cx="145833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Median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cubital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5491742" y="2682343"/>
            <a:ext cx="785234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Ulnar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5491742" y="2863318"/>
            <a:ext cx="86143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Radial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5491742" y="3247493"/>
            <a:ext cx="96303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Digital veins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5437767" y="4047593"/>
            <a:ext cx="264578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Veins that drain the lower limb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5494917" y="4241268"/>
            <a:ext cx="132180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External iliac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5494917" y="4428593"/>
            <a:ext cx="103605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Femoral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5494917" y="4638143"/>
            <a:ext cx="166470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Great saphenous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5494917" y="4838168"/>
            <a:ext cx="103605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Popliteal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5494916" y="5025493"/>
            <a:ext cx="145833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Posterior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tibial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5494916" y="5238218"/>
            <a:ext cx="145833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Anterior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tibial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5494917" y="5441418"/>
            <a:ext cx="166470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Small saphenous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5494917" y="6022443"/>
            <a:ext cx="147420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Dorsal venous arch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5494916" y="6216118"/>
            <a:ext cx="175043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Dorsal metatarsal veins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26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itchFamily="28" charset="2"/>
              </a:rPr>
              <a:t>Veins Draining into the Superior Vena Cava</a:t>
            </a:r>
            <a:endParaRPr lang="en-US" altLang="en-US" dirty="0" smtClean="0">
              <a:sym typeface="Wingdings" pitchFamily="28" charset="2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itchFamily="28" charset="2"/>
              </a:rPr>
              <a:t>Radial and ulnar veins </a:t>
            </a:r>
            <a:r>
              <a:rPr lang="en-US" altLang="en-US" dirty="0">
                <a:sym typeface="Symbol"/>
              </a:rPr>
              <a:t></a:t>
            </a:r>
            <a:r>
              <a:rPr lang="en-US" altLang="en-US" dirty="0" smtClean="0">
                <a:sym typeface="Wingdings" pitchFamily="28" charset="2"/>
              </a:rPr>
              <a:t> brachial vein </a:t>
            </a:r>
            <a:r>
              <a:rPr lang="en-US" altLang="en-US" dirty="0">
                <a:sym typeface="Symbol"/>
              </a:rPr>
              <a:t></a:t>
            </a:r>
            <a:r>
              <a:rPr lang="en-US" altLang="en-US" dirty="0" smtClean="0">
                <a:sym typeface="Wingdings" pitchFamily="28" charset="2"/>
              </a:rPr>
              <a:t> axillary vein </a:t>
            </a:r>
          </a:p>
          <a:p>
            <a:r>
              <a:rPr lang="en-US" altLang="en-US" dirty="0" smtClean="0">
                <a:sym typeface="Wingdings" pitchFamily="28" charset="2"/>
              </a:rPr>
              <a:t>These veins drain the arms</a:t>
            </a:r>
          </a:p>
          <a:p>
            <a:r>
              <a:rPr lang="en-US" altLang="en-US" dirty="0" smtClean="0">
                <a:sym typeface="Wingdings" pitchFamily="28" charset="2"/>
              </a:rPr>
              <a:t>Cephalic vein drains the lateral aspect of the arm and empties into the axillary vein</a:t>
            </a:r>
          </a:p>
          <a:p>
            <a:r>
              <a:rPr lang="en-US" altLang="en-US" dirty="0" err="1" smtClean="0">
                <a:sym typeface="Wingdings" pitchFamily="28" charset="2"/>
              </a:rPr>
              <a:t>Basilic</a:t>
            </a:r>
            <a:r>
              <a:rPr lang="en-US" altLang="en-US" dirty="0" smtClean="0">
                <a:sym typeface="Wingdings" pitchFamily="28" charset="2"/>
              </a:rPr>
              <a:t> vein drains the medial aspect of the arm and empties into the brachial vein</a:t>
            </a:r>
          </a:p>
          <a:p>
            <a:r>
              <a:rPr lang="en-US" altLang="en-US" dirty="0" err="1" smtClean="0">
                <a:sym typeface="Wingdings" pitchFamily="28" charset="2"/>
              </a:rPr>
              <a:t>Basilic</a:t>
            </a:r>
            <a:r>
              <a:rPr lang="en-US" altLang="en-US" dirty="0" smtClean="0">
                <a:sym typeface="Wingdings" pitchFamily="28" charset="2"/>
              </a:rPr>
              <a:t> and cephalic veins are jointed at the median </a:t>
            </a:r>
            <a:r>
              <a:rPr lang="en-US" altLang="en-US" dirty="0" err="1" smtClean="0">
                <a:sym typeface="Wingdings" pitchFamily="28" charset="2"/>
              </a:rPr>
              <a:t>cubital</a:t>
            </a:r>
            <a:r>
              <a:rPr lang="en-US" altLang="en-US" dirty="0" smtClean="0">
                <a:sym typeface="Wingdings" pitchFamily="28" charset="2"/>
              </a:rPr>
              <a:t> vein (elbow area)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itchFamily="28" charset="2"/>
              </a:rPr>
              <a:t>Veins Draining into the Superior Vena Cava</a:t>
            </a:r>
            <a:endParaRPr lang="en-US" altLang="en-US" dirty="0" smtClean="0">
              <a:sym typeface="Wingdings" pitchFamily="28" charset="2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ym typeface="Wingdings" pitchFamily="28" charset="2"/>
              </a:rPr>
              <a:t>Subclavian vein receives:</a:t>
            </a:r>
          </a:p>
          <a:p>
            <a:pPr lvl="1"/>
            <a:r>
              <a:rPr lang="en-US" altLang="en-US" smtClean="0">
                <a:sym typeface="Wingdings" pitchFamily="28" charset="2"/>
              </a:rPr>
              <a:t>Venous blood from the arm via the axillary vein</a:t>
            </a:r>
          </a:p>
          <a:p>
            <a:pPr lvl="1"/>
            <a:r>
              <a:rPr lang="en-US" altLang="en-US" smtClean="0">
                <a:sym typeface="Wingdings" pitchFamily="28" charset="2"/>
              </a:rPr>
              <a:t>Venous blood from skin and muscles via external jugular vein</a:t>
            </a:r>
          </a:p>
          <a:p>
            <a:r>
              <a:rPr lang="en-US" altLang="en-US" smtClean="0">
                <a:sym typeface="Wingdings" pitchFamily="28" charset="2"/>
              </a:rPr>
              <a:t>Vertebral vein drains the posterior part of the head</a:t>
            </a:r>
          </a:p>
          <a:p>
            <a:r>
              <a:rPr lang="en-US" altLang="en-US" smtClean="0">
                <a:sym typeface="Wingdings" pitchFamily="28" charset="2"/>
              </a:rPr>
              <a:t>Internal jugular vein drains the dural sinuses of the brain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itchFamily="28" charset="2"/>
              </a:rPr>
              <a:t>Veins Draining into the Superior Vena Cava</a:t>
            </a:r>
            <a:endParaRPr lang="en-US" altLang="en-US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itchFamily="28" charset="2"/>
              </a:rPr>
              <a:t>Left and right brachiocephalic veins receive venous blood from the:</a:t>
            </a:r>
          </a:p>
          <a:p>
            <a:pPr lvl="1"/>
            <a:r>
              <a:rPr lang="en-US" altLang="en-US" dirty="0" smtClean="0">
                <a:sym typeface="Wingdings" pitchFamily="28" charset="2"/>
              </a:rPr>
              <a:t>Subclavian veins</a:t>
            </a:r>
          </a:p>
          <a:p>
            <a:pPr lvl="1"/>
            <a:r>
              <a:rPr lang="en-US" altLang="en-US" dirty="0" smtClean="0">
                <a:sym typeface="Wingdings" pitchFamily="28" charset="2"/>
              </a:rPr>
              <a:t>Vertebral veins</a:t>
            </a:r>
          </a:p>
          <a:p>
            <a:pPr lvl="1"/>
            <a:r>
              <a:rPr lang="en-US" altLang="en-US" dirty="0" smtClean="0">
                <a:sym typeface="Wingdings" pitchFamily="28" charset="2"/>
              </a:rPr>
              <a:t>Internal jugular veins</a:t>
            </a:r>
          </a:p>
          <a:p>
            <a:r>
              <a:rPr lang="en-US" altLang="en-US" dirty="0" smtClean="0">
                <a:sym typeface="Wingdings" pitchFamily="28" charset="2"/>
              </a:rPr>
              <a:t>Brachiocephalic veins join to form the superior vena cava </a:t>
            </a:r>
            <a:r>
              <a:rPr lang="en-US" altLang="en-US" dirty="0">
                <a:sym typeface="Symbol"/>
              </a:rPr>
              <a:t></a:t>
            </a:r>
            <a:r>
              <a:rPr lang="en-US" altLang="en-US" dirty="0" smtClean="0">
                <a:sym typeface="Wingdings" pitchFamily="28" charset="2"/>
              </a:rPr>
              <a:t> right atrium of heart</a:t>
            </a:r>
          </a:p>
          <a:p>
            <a:r>
              <a:rPr lang="en-US" altLang="en-US" dirty="0" err="1" smtClean="0">
                <a:sym typeface="Wingdings" pitchFamily="28" charset="2"/>
              </a:rPr>
              <a:t>Azygos</a:t>
            </a:r>
            <a:r>
              <a:rPr lang="en-US" altLang="en-US" dirty="0" smtClean="0">
                <a:sym typeface="Wingdings" pitchFamily="28" charset="2"/>
              </a:rPr>
              <a:t> vein drains the thorax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gure_11_0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"/>
          <a:stretch/>
        </p:blipFill>
        <p:spPr>
          <a:xfrm>
            <a:off x="298704" y="1813560"/>
            <a:ext cx="8546592" cy="30634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11.2 Heart wall and coverings.</a:t>
            </a: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1948034" y="2605920"/>
            <a:ext cx="1196570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Pericardium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679575" y="2717800"/>
            <a:ext cx="244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1739900" y="3067051"/>
            <a:ext cx="187325" cy="1397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325" h="139700">
                <a:moveTo>
                  <a:pt x="187325" y="0"/>
                </a:moveTo>
                <a:lnTo>
                  <a:pt x="117475" y="0"/>
                </a:lnTo>
                <a:lnTo>
                  <a:pt x="0" y="1397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1948034" y="2961520"/>
            <a:ext cx="1196570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Myocardium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256134" y="1907419"/>
            <a:ext cx="1084091" cy="4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Pulmonary</a:t>
            </a:r>
          </a:p>
          <a:p>
            <a:pPr>
              <a:lnSpc>
                <a:spcPct val="90000"/>
              </a:lnSpc>
            </a:pPr>
            <a:r>
              <a:rPr lang="en-US" sz="1500" i="1" dirty="0" smtClean="0">
                <a:solidFill>
                  <a:srgbClr val="000000"/>
                </a:solidFill>
                <a:latin typeface="Arial"/>
                <a:cs typeface="Arial"/>
              </a:rPr>
              <a:t>trunk</a:t>
            </a:r>
            <a:endParaRPr lang="en-US" sz="15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223589" y="2010865"/>
            <a:ext cx="428625" cy="5715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25" h="571500">
                <a:moveTo>
                  <a:pt x="428625" y="0"/>
                </a:moveTo>
                <a:lnTo>
                  <a:pt x="323850" y="0"/>
                </a:lnTo>
                <a:lnTo>
                  <a:pt x="0" y="5715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688898" y="1896868"/>
            <a:ext cx="2141836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Fibrous pericardium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11" name="Straight Connector 10"/>
          <p:cNvCxnSpPr>
            <a:stCxn id="42" idx="1"/>
          </p:cNvCxnSpPr>
          <p:nvPr/>
        </p:nvCxnSpPr>
        <p:spPr bwMode="auto">
          <a:xfrm flipH="1">
            <a:off x="6207125" y="2010865"/>
            <a:ext cx="340314" cy="7513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Freeform 46"/>
          <p:cNvSpPr/>
          <p:nvPr/>
        </p:nvSpPr>
        <p:spPr>
          <a:xfrm>
            <a:off x="6309315" y="2337889"/>
            <a:ext cx="342900" cy="5683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568325">
                <a:moveTo>
                  <a:pt x="342900" y="0"/>
                </a:moveTo>
                <a:lnTo>
                  <a:pt x="238125" y="0"/>
                </a:lnTo>
                <a:lnTo>
                  <a:pt x="0" y="5683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6283915" y="2852239"/>
            <a:ext cx="368300" cy="2032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368300 w 368300"/>
              <a:gd name="connsiteY0" fmla="*/ 0 h 203200"/>
              <a:gd name="connsiteX1" fmla="*/ 263525 w 368300"/>
              <a:gd name="connsiteY1" fmla="*/ 0 h 203200"/>
              <a:gd name="connsiteX2" fmla="*/ 0 w 368300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300" h="203200">
                <a:moveTo>
                  <a:pt x="368300" y="0"/>
                </a:moveTo>
                <a:lnTo>
                  <a:pt x="263525" y="0"/>
                </a:lnTo>
                <a:lnTo>
                  <a:pt x="0" y="2032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6325190" y="3125289"/>
            <a:ext cx="327025" cy="1841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368300 w 368300"/>
              <a:gd name="connsiteY0" fmla="*/ 0 h 203200"/>
              <a:gd name="connsiteX1" fmla="*/ 263525 w 368300"/>
              <a:gd name="connsiteY1" fmla="*/ 0 h 203200"/>
              <a:gd name="connsiteX2" fmla="*/ 0 w 368300"/>
              <a:gd name="connsiteY2" fmla="*/ 203200 h 203200"/>
              <a:gd name="connsiteX0" fmla="*/ 327025 w 327025"/>
              <a:gd name="connsiteY0" fmla="*/ 0 h 184150"/>
              <a:gd name="connsiteX1" fmla="*/ 222250 w 327025"/>
              <a:gd name="connsiteY1" fmla="*/ 0 h 184150"/>
              <a:gd name="connsiteX2" fmla="*/ 0 w 327025"/>
              <a:gd name="connsiteY2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025" h="184150">
                <a:moveTo>
                  <a:pt x="327025" y="0"/>
                </a:moveTo>
                <a:lnTo>
                  <a:pt x="222250" y="0"/>
                </a:lnTo>
                <a:lnTo>
                  <a:pt x="0" y="1841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6144215" y="3877763"/>
            <a:ext cx="508000" cy="1492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368300 w 368300"/>
              <a:gd name="connsiteY0" fmla="*/ 0 h 203200"/>
              <a:gd name="connsiteX1" fmla="*/ 263525 w 368300"/>
              <a:gd name="connsiteY1" fmla="*/ 0 h 203200"/>
              <a:gd name="connsiteX2" fmla="*/ 0 w 368300"/>
              <a:gd name="connsiteY2" fmla="*/ 203200 h 203200"/>
              <a:gd name="connsiteX0" fmla="*/ 327025 w 327025"/>
              <a:gd name="connsiteY0" fmla="*/ 0 h 184150"/>
              <a:gd name="connsiteX1" fmla="*/ 222250 w 327025"/>
              <a:gd name="connsiteY1" fmla="*/ 0 h 184150"/>
              <a:gd name="connsiteX2" fmla="*/ 0 w 327025"/>
              <a:gd name="connsiteY2" fmla="*/ 184150 h 184150"/>
              <a:gd name="connsiteX0" fmla="*/ 508000 w 508000"/>
              <a:gd name="connsiteY0" fmla="*/ 149225 h 149225"/>
              <a:gd name="connsiteX1" fmla="*/ 403225 w 508000"/>
              <a:gd name="connsiteY1" fmla="*/ 149225 h 149225"/>
              <a:gd name="connsiteX2" fmla="*/ 0 w 508000"/>
              <a:gd name="connsiteY2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149225">
                <a:moveTo>
                  <a:pt x="508000" y="149225"/>
                </a:moveTo>
                <a:lnTo>
                  <a:pt x="403225" y="1492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6315665" y="4150813"/>
            <a:ext cx="336550" cy="1492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368300 w 368300"/>
              <a:gd name="connsiteY0" fmla="*/ 0 h 203200"/>
              <a:gd name="connsiteX1" fmla="*/ 263525 w 368300"/>
              <a:gd name="connsiteY1" fmla="*/ 0 h 203200"/>
              <a:gd name="connsiteX2" fmla="*/ 0 w 368300"/>
              <a:gd name="connsiteY2" fmla="*/ 203200 h 203200"/>
              <a:gd name="connsiteX0" fmla="*/ 327025 w 327025"/>
              <a:gd name="connsiteY0" fmla="*/ 0 h 184150"/>
              <a:gd name="connsiteX1" fmla="*/ 222250 w 327025"/>
              <a:gd name="connsiteY1" fmla="*/ 0 h 184150"/>
              <a:gd name="connsiteX2" fmla="*/ 0 w 327025"/>
              <a:gd name="connsiteY2" fmla="*/ 184150 h 184150"/>
              <a:gd name="connsiteX0" fmla="*/ 508000 w 508000"/>
              <a:gd name="connsiteY0" fmla="*/ 149225 h 149225"/>
              <a:gd name="connsiteX1" fmla="*/ 403225 w 508000"/>
              <a:gd name="connsiteY1" fmla="*/ 149225 h 149225"/>
              <a:gd name="connsiteX2" fmla="*/ 0 w 508000"/>
              <a:gd name="connsiteY2" fmla="*/ 0 h 149225"/>
              <a:gd name="connsiteX0" fmla="*/ 336550 w 336550"/>
              <a:gd name="connsiteY0" fmla="*/ 149225 h 149225"/>
              <a:gd name="connsiteX1" fmla="*/ 231775 w 336550"/>
              <a:gd name="connsiteY1" fmla="*/ 149225 h 149225"/>
              <a:gd name="connsiteX2" fmla="*/ 0 w 336550"/>
              <a:gd name="connsiteY2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550" h="149225">
                <a:moveTo>
                  <a:pt x="336550" y="149225"/>
                </a:moveTo>
                <a:lnTo>
                  <a:pt x="231775" y="1492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6035675" y="4606925"/>
            <a:ext cx="615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8191500" y="3743325"/>
            <a:ext cx="85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ight Bracket 14"/>
          <p:cNvSpPr/>
          <p:nvPr/>
        </p:nvSpPr>
        <p:spPr bwMode="auto">
          <a:xfrm>
            <a:off x="8074025" y="3070225"/>
            <a:ext cx="114300" cy="1349375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688898" y="2222835"/>
            <a:ext cx="2141836" cy="49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Parietal layer of</a:t>
            </a:r>
          </a:p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serous pericardium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688898" y="2747768"/>
            <a:ext cx="1616902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Pericardial cavity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688898" y="3010235"/>
            <a:ext cx="1362902" cy="90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Epicardium</a:t>
            </a:r>
            <a:endParaRPr lang="en-US" sz="1500" b="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(visceral layer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serous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pericardium)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688898" y="3920402"/>
            <a:ext cx="1333269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Myocardium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6688898" y="4187102"/>
            <a:ext cx="1417935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Endocardium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688898" y="4500368"/>
            <a:ext cx="1422169" cy="24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Heart chamber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8310267" y="3641002"/>
            <a:ext cx="571266" cy="45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</a:p>
          <a:p>
            <a:pPr>
              <a:lnSpc>
                <a:spcPct val="90000"/>
              </a:lnSpc>
            </a:pP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wall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89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itchFamily="28" charset="2"/>
              </a:rPr>
              <a:t>Veins Draining into the Inferior Vena Cava</a:t>
            </a:r>
            <a:endParaRPr lang="en-US" altLang="en-US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itchFamily="28" charset="2"/>
              </a:rPr>
              <a:t>Anterior and posterior </a:t>
            </a:r>
            <a:r>
              <a:rPr lang="en-US" altLang="en-US" dirty="0" err="1" smtClean="0">
                <a:sym typeface="Wingdings" pitchFamily="28" charset="2"/>
              </a:rPr>
              <a:t>tibial</a:t>
            </a:r>
            <a:r>
              <a:rPr lang="en-US" altLang="en-US" dirty="0" smtClean="0">
                <a:sym typeface="Wingdings" pitchFamily="28" charset="2"/>
              </a:rPr>
              <a:t> veins and </a:t>
            </a:r>
            <a:r>
              <a:rPr lang="en-US" altLang="en-US" dirty="0" err="1" smtClean="0">
                <a:sym typeface="Wingdings" pitchFamily="28" charset="2"/>
              </a:rPr>
              <a:t>fibial</a:t>
            </a:r>
            <a:r>
              <a:rPr lang="en-US" altLang="en-US" dirty="0" smtClean="0">
                <a:sym typeface="Wingdings" pitchFamily="28" charset="2"/>
              </a:rPr>
              <a:t> veins drain the legs</a:t>
            </a:r>
          </a:p>
          <a:p>
            <a:r>
              <a:rPr lang="en-US" altLang="en-US" dirty="0" smtClean="0">
                <a:sym typeface="Wingdings" pitchFamily="28" charset="2"/>
              </a:rPr>
              <a:t>Posterior </a:t>
            </a:r>
            <a:r>
              <a:rPr lang="en-US" altLang="en-US" dirty="0" err="1" smtClean="0">
                <a:sym typeface="Wingdings" pitchFamily="28" charset="2"/>
              </a:rPr>
              <a:t>tibial</a:t>
            </a:r>
            <a:r>
              <a:rPr lang="en-US" altLang="en-US" dirty="0" smtClean="0">
                <a:sym typeface="Wingdings" pitchFamily="28" charset="2"/>
              </a:rPr>
              <a:t> vein </a:t>
            </a:r>
            <a:r>
              <a:rPr lang="en-US" altLang="en-US" dirty="0">
                <a:sym typeface="Symbol"/>
              </a:rPr>
              <a:t></a:t>
            </a:r>
            <a:r>
              <a:rPr lang="en-US" altLang="en-US" dirty="0" smtClean="0">
                <a:sym typeface="Wingdings" pitchFamily="28" charset="2"/>
              </a:rPr>
              <a:t> popliteal vein </a:t>
            </a:r>
            <a:r>
              <a:rPr lang="en-US" altLang="en-US" dirty="0">
                <a:sym typeface="Symbol"/>
              </a:rPr>
              <a:t></a:t>
            </a:r>
            <a:r>
              <a:rPr lang="en-US" altLang="en-US" dirty="0" smtClean="0">
                <a:sym typeface="Wingdings" pitchFamily="28" charset="2"/>
              </a:rPr>
              <a:t> femoral vein </a:t>
            </a:r>
            <a:r>
              <a:rPr lang="en-US" altLang="en-US" dirty="0">
                <a:sym typeface="Symbol"/>
              </a:rPr>
              <a:t></a:t>
            </a:r>
            <a:r>
              <a:rPr lang="en-US" altLang="en-US" dirty="0" smtClean="0">
                <a:sym typeface="Wingdings" pitchFamily="28" charset="2"/>
              </a:rPr>
              <a:t> external iliac vein</a:t>
            </a:r>
          </a:p>
          <a:p>
            <a:r>
              <a:rPr lang="en-US" altLang="en-US" dirty="0" smtClean="0">
                <a:sym typeface="Wingdings" pitchFamily="28" charset="2"/>
              </a:rPr>
              <a:t>Great saphenous veins (longest veins of the body) receive superficial drainage of the legs</a:t>
            </a:r>
          </a:p>
          <a:p>
            <a:r>
              <a:rPr lang="en-US" altLang="en-US" dirty="0" smtClean="0">
                <a:sym typeface="Wingdings" pitchFamily="28" charset="2"/>
              </a:rPr>
              <a:t>Each common iliac vein (left and right) is formed by the union of the internal and external iliac vein on its own side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itchFamily="28" charset="2"/>
              </a:rPr>
              <a:t>Veins Draining into the Inferior Vena Cava</a:t>
            </a:r>
            <a:endParaRPr lang="en-US" alt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ym typeface="Wingdings" pitchFamily="28" charset="2"/>
              </a:rPr>
              <a:t>Right gonadal vein drains the right ovary in females and right testicle in males</a:t>
            </a:r>
          </a:p>
          <a:p>
            <a:r>
              <a:rPr lang="en-US" altLang="en-US" smtClean="0">
                <a:sym typeface="Wingdings" pitchFamily="28" charset="2"/>
              </a:rPr>
              <a:t>Left gonadal vein empties into the left renal vein</a:t>
            </a:r>
          </a:p>
          <a:p>
            <a:r>
              <a:rPr lang="en-US" altLang="en-US" smtClean="0">
                <a:sym typeface="Wingdings" pitchFamily="28" charset="2"/>
              </a:rPr>
              <a:t>Left and right renal veins drain the kidneys</a:t>
            </a:r>
          </a:p>
          <a:p>
            <a:r>
              <a:rPr lang="en-US" altLang="en-US" smtClean="0">
                <a:sym typeface="Wingdings" pitchFamily="28" charset="2"/>
              </a:rPr>
              <a:t>Hepatic portal vein drains the digestive organs and travels through the liver before it enters systemic circulation</a:t>
            </a:r>
          </a:p>
          <a:p>
            <a:r>
              <a:rPr lang="en-US" altLang="en-US" smtClean="0">
                <a:sym typeface="Wingdings" pitchFamily="28" charset="2"/>
              </a:rPr>
              <a:t>Left and right hepatic veins drain the liver</a:t>
            </a:r>
          </a:p>
          <a:p>
            <a:endParaRPr lang="en-US" altLang="en-US" dirty="0" smtClean="0">
              <a:sym typeface="Wingdings" pitchFamily="2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figure_11_1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/>
        </p:blipFill>
        <p:spPr>
          <a:xfrm>
            <a:off x="1100328" y="208110"/>
            <a:ext cx="6943344" cy="641133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436464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11.14 Major veins of the systemic </a:t>
            </a:r>
            <a:r>
              <a:rPr lang="en-US" sz="900" b="1" dirty="0" smtClean="0">
                <a:latin typeface="Arial" charset="0"/>
              </a:rPr>
              <a:t>circulation</a:t>
            </a:r>
            <a:r>
              <a:rPr lang="en-US" sz="900" b="1" dirty="0">
                <a:latin typeface="Arial" charset="0"/>
              </a:rPr>
              <a:t>, anterior view. </a:t>
            </a:r>
          </a:p>
        </p:txBody>
      </p:sp>
      <p:sp>
        <p:nvSpPr>
          <p:cNvPr id="20" name="Freeform 19"/>
          <p:cNvSpPr/>
          <p:nvPr/>
        </p:nvSpPr>
        <p:spPr>
          <a:xfrm>
            <a:off x="2828739" y="514647"/>
            <a:ext cx="922311" cy="30238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9380" h="143929">
                <a:moveTo>
                  <a:pt x="0" y="279"/>
                </a:moveTo>
                <a:lnTo>
                  <a:pt x="829681" y="0"/>
                </a:lnTo>
                <a:lnTo>
                  <a:pt x="2199380" y="143929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138010" y="211813"/>
            <a:ext cx="242751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Veins of the head and trunk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206500" y="405488"/>
            <a:ext cx="163830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Dural venous sinuses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437767" y="831318"/>
            <a:ext cx="264578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Veins that drain the upper limb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Freeform 25"/>
          <p:cNvSpPr/>
          <p:nvPr/>
        </p:nvSpPr>
        <p:spPr>
          <a:xfrm flipH="1">
            <a:off x="4147798" y="1133467"/>
            <a:ext cx="1293786" cy="25793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5214" h="122772">
                <a:moveTo>
                  <a:pt x="0" y="1790"/>
                </a:moveTo>
                <a:lnTo>
                  <a:pt x="1707944" y="0"/>
                </a:lnTo>
                <a:lnTo>
                  <a:pt x="3085214" y="12277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491742" y="1031343"/>
            <a:ext cx="120750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743014" y="701973"/>
            <a:ext cx="1065186" cy="346832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85" h="165086">
                <a:moveTo>
                  <a:pt x="0" y="1790"/>
                </a:moveTo>
                <a:lnTo>
                  <a:pt x="1034104" y="0"/>
                </a:lnTo>
                <a:lnTo>
                  <a:pt x="2540085" y="16508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495675" y="680550"/>
            <a:ext cx="1873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2260414" y="889298"/>
            <a:ext cx="1604936" cy="232532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3743911"/>
              <a:gd name="connsiteY0" fmla="*/ 279 h 165086"/>
              <a:gd name="connsiteX1" fmla="*/ 2237930 w 3743911"/>
              <a:gd name="connsiteY1" fmla="*/ 0 h 165086"/>
              <a:gd name="connsiteX2" fmla="*/ 3743911 w 3743911"/>
              <a:gd name="connsiteY2" fmla="*/ 165086 h 165086"/>
              <a:gd name="connsiteX0" fmla="*/ 0 w 3827195"/>
              <a:gd name="connsiteY0" fmla="*/ 279 h 110681"/>
              <a:gd name="connsiteX1" fmla="*/ 2237930 w 3827195"/>
              <a:gd name="connsiteY1" fmla="*/ 0 h 110681"/>
              <a:gd name="connsiteX2" fmla="*/ 3827195 w 3827195"/>
              <a:gd name="connsiteY2" fmla="*/ 110681 h 11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7195" h="110681">
                <a:moveTo>
                  <a:pt x="0" y="279"/>
                </a:moveTo>
                <a:lnTo>
                  <a:pt x="2237930" y="0"/>
                </a:lnTo>
                <a:lnTo>
                  <a:pt x="3827195" y="110681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695389" y="1082972"/>
            <a:ext cx="1227111" cy="165857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767222"/>
              <a:gd name="connsiteY0" fmla="*/ 1790 h 165086"/>
              <a:gd name="connsiteX1" fmla="*/ 1261241 w 2767222"/>
              <a:gd name="connsiteY1" fmla="*/ 0 h 165086"/>
              <a:gd name="connsiteX2" fmla="*/ 2767222 w 2767222"/>
              <a:gd name="connsiteY2" fmla="*/ 165086 h 165086"/>
              <a:gd name="connsiteX0" fmla="*/ 0 w 2926218"/>
              <a:gd name="connsiteY0" fmla="*/ 1790 h 78945"/>
              <a:gd name="connsiteX1" fmla="*/ 1261241 w 2926218"/>
              <a:gd name="connsiteY1" fmla="*/ 0 h 78945"/>
              <a:gd name="connsiteX2" fmla="*/ 2926218 w 2926218"/>
              <a:gd name="connsiteY2" fmla="*/ 78945 h 7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6218" h="78945">
                <a:moveTo>
                  <a:pt x="0" y="1790"/>
                </a:moveTo>
                <a:lnTo>
                  <a:pt x="1261241" y="0"/>
                </a:lnTo>
                <a:lnTo>
                  <a:pt x="2926218" y="7894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228664" y="1314747"/>
            <a:ext cx="1741461" cy="17538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767222"/>
              <a:gd name="connsiteY0" fmla="*/ 1790 h 165086"/>
              <a:gd name="connsiteX1" fmla="*/ 1261241 w 2767222"/>
              <a:gd name="connsiteY1" fmla="*/ 0 h 165086"/>
              <a:gd name="connsiteX2" fmla="*/ 2767222 w 2767222"/>
              <a:gd name="connsiteY2" fmla="*/ 165086 h 165086"/>
              <a:gd name="connsiteX0" fmla="*/ 0 w 2926218"/>
              <a:gd name="connsiteY0" fmla="*/ 1790 h 78945"/>
              <a:gd name="connsiteX1" fmla="*/ 1261241 w 2926218"/>
              <a:gd name="connsiteY1" fmla="*/ 0 h 78945"/>
              <a:gd name="connsiteX2" fmla="*/ 2926218 w 2926218"/>
              <a:gd name="connsiteY2" fmla="*/ 78945 h 78945"/>
              <a:gd name="connsiteX0" fmla="*/ 0 w 3070071"/>
              <a:gd name="connsiteY0" fmla="*/ 1790 h 78945"/>
              <a:gd name="connsiteX1" fmla="*/ 1405094 w 3070071"/>
              <a:gd name="connsiteY1" fmla="*/ 0 h 78945"/>
              <a:gd name="connsiteX2" fmla="*/ 3070071 w 3070071"/>
              <a:gd name="connsiteY2" fmla="*/ 78945 h 78945"/>
              <a:gd name="connsiteX0" fmla="*/ 0 w 4152757"/>
              <a:gd name="connsiteY0" fmla="*/ 1790 h 83479"/>
              <a:gd name="connsiteX1" fmla="*/ 1405094 w 4152757"/>
              <a:gd name="connsiteY1" fmla="*/ 0 h 83479"/>
              <a:gd name="connsiteX2" fmla="*/ 4152757 w 4152757"/>
              <a:gd name="connsiteY2" fmla="*/ 83479 h 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2757" h="83479">
                <a:moveTo>
                  <a:pt x="0" y="1790"/>
                </a:moveTo>
                <a:lnTo>
                  <a:pt x="1405094" y="0"/>
                </a:lnTo>
                <a:lnTo>
                  <a:pt x="4152757" y="83479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>
            <a:stCxn id="32" idx="1"/>
          </p:cNvCxnSpPr>
          <p:nvPr/>
        </p:nvCxnSpPr>
        <p:spPr bwMode="auto">
          <a:xfrm>
            <a:off x="2817891" y="1314747"/>
            <a:ext cx="1071484" cy="1309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Freeform 34"/>
          <p:cNvSpPr/>
          <p:nvPr/>
        </p:nvSpPr>
        <p:spPr>
          <a:xfrm>
            <a:off x="2638239" y="1629830"/>
            <a:ext cx="1277911" cy="7602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7358" h="36188">
                <a:moveTo>
                  <a:pt x="0" y="36188"/>
                </a:moveTo>
                <a:lnTo>
                  <a:pt x="640400" y="34398"/>
                </a:lnTo>
                <a:lnTo>
                  <a:pt x="3047358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546164" y="1826680"/>
            <a:ext cx="1500161" cy="6332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577344"/>
              <a:gd name="connsiteY0" fmla="*/ 30143 h 30143"/>
              <a:gd name="connsiteX1" fmla="*/ 640400 w 3577344"/>
              <a:gd name="connsiteY1" fmla="*/ 28353 h 30143"/>
              <a:gd name="connsiteX2" fmla="*/ 3577344 w 3577344"/>
              <a:gd name="connsiteY2" fmla="*/ 0 h 3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7344" h="30143">
                <a:moveTo>
                  <a:pt x="0" y="30143"/>
                </a:moveTo>
                <a:lnTo>
                  <a:pt x="640400" y="28353"/>
                </a:lnTo>
                <a:lnTo>
                  <a:pt x="3577344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241365" y="2083097"/>
            <a:ext cx="1770036" cy="12140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767222"/>
              <a:gd name="connsiteY0" fmla="*/ 1790 h 165086"/>
              <a:gd name="connsiteX1" fmla="*/ 1261241 w 2767222"/>
              <a:gd name="connsiteY1" fmla="*/ 0 h 165086"/>
              <a:gd name="connsiteX2" fmla="*/ 2767222 w 2767222"/>
              <a:gd name="connsiteY2" fmla="*/ 165086 h 165086"/>
              <a:gd name="connsiteX0" fmla="*/ 0 w 2926218"/>
              <a:gd name="connsiteY0" fmla="*/ 1790 h 78945"/>
              <a:gd name="connsiteX1" fmla="*/ 1261241 w 2926218"/>
              <a:gd name="connsiteY1" fmla="*/ 0 h 78945"/>
              <a:gd name="connsiteX2" fmla="*/ 2926218 w 2926218"/>
              <a:gd name="connsiteY2" fmla="*/ 78945 h 78945"/>
              <a:gd name="connsiteX0" fmla="*/ 0 w 3319922"/>
              <a:gd name="connsiteY0" fmla="*/ 279 h 78945"/>
              <a:gd name="connsiteX1" fmla="*/ 1654945 w 3319922"/>
              <a:gd name="connsiteY1" fmla="*/ 0 h 78945"/>
              <a:gd name="connsiteX2" fmla="*/ 3319922 w 3319922"/>
              <a:gd name="connsiteY2" fmla="*/ 78945 h 78945"/>
              <a:gd name="connsiteX0" fmla="*/ 0 w 4220899"/>
              <a:gd name="connsiteY0" fmla="*/ 279 h 57788"/>
              <a:gd name="connsiteX1" fmla="*/ 1654945 w 4220899"/>
              <a:gd name="connsiteY1" fmla="*/ 0 h 57788"/>
              <a:gd name="connsiteX2" fmla="*/ 4220899 w 4220899"/>
              <a:gd name="connsiteY2" fmla="*/ 57788 h 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0899" h="57788">
                <a:moveTo>
                  <a:pt x="0" y="279"/>
                </a:moveTo>
                <a:lnTo>
                  <a:pt x="1654945" y="0"/>
                </a:lnTo>
                <a:lnTo>
                  <a:pt x="4220899" y="5778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435350" y="2137300"/>
            <a:ext cx="390525" cy="10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Freeform 40"/>
          <p:cNvSpPr/>
          <p:nvPr/>
        </p:nvSpPr>
        <p:spPr>
          <a:xfrm>
            <a:off x="2136589" y="2273597"/>
            <a:ext cx="2192311" cy="13093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5054429"/>
              <a:gd name="connsiteY0" fmla="*/ 36188 h 36188"/>
              <a:gd name="connsiteX1" fmla="*/ 5054429 w 5054429"/>
              <a:gd name="connsiteY1" fmla="*/ 35909 h 36188"/>
              <a:gd name="connsiteX2" fmla="*/ 3047358 w 5054429"/>
              <a:gd name="connsiteY2" fmla="*/ 0 h 36188"/>
              <a:gd name="connsiteX0" fmla="*/ 0 w 5227873"/>
              <a:gd name="connsiteY0" fmla="*/ 279 h 62322"/>
              <a:gd name="connsiteX1" fmla="*/ 5054429 w 5227873"/>
              <a:gd name="connsiteY1" fmla="*/ 0 h 62322"/>
              <a:gd name="connsiteX2" fmla="*/ 5227873 w 5227873"/>
              <a:gd name="connsiteY2" fmla="*/ 62322 h 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7873" h="62322">
                <a:moveTo>
                  <a:pt x="0" y="279"/>
                </a:moveTo>
                <a:lnTo>
                  <a:pt x="5054429" y="0"/>
                </a:lnTo>
                <a:lnTo>
                  <a:pt x="5227873" y="6232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596965" y="2407705"/>
            <a:ext cx="1328711" cy="91316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8498" h="43465">
                <a:moveTo>
                  <a:pt x="0" y="42233"/>
                </a:moveTo>
                <a:lnTo>
                  <a:pt x="481404" y="43465"/>
                </a:lnTo>
                <a:lnTo>
                  <a:pt x="3168498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000066" y="2534703"/>
            <a:ext cx="1865286" cy="161167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  <a:gd name="connsiteX0" fmla="*/ 0 w 3577345"/>
              <a:gd name="connsiteY0" fmla="*/ 42233 h 43465"/>
              <a:gd name="connsiteX1" fmla="*/ 890251 w 3577345"/>
              <a:gd name="connsiteY1" fmla="*/ 43465 h 43465"/>
              <a:gd name="connsiteX2" fmla="*/ 3577345 w 3577345"/>
              <a:gd name="connsiteY2" fmla="*/ 0 h 43465"/>
              <a:gd name="connsiteX0" fmla="*/ 0 w 4448037"/>
              <a:gd name="connsiteY0" fmla="*/ 75481 h 76713"/>
              <a:gd name="connsiteX1" fmla="*/ 890251 w 4448037"/>
              <a:gd name="connsiteY1" fmla="*/ 76713 h 76713"/>
              <a:gd name="connsiteX2" fmla="*/ 4448037 w 4448037"/>
              <a:gd name="connsiteY2" fmla="*/ 0 h 7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8037" h="76713">
                <a:moveTo>
                  <a:pt x="0" y="75481"/>
                </a:moveTo>
                <a:lnTo>
                  <a:pt x="890251" y="76713"/>
                </a:lnTo>
                <a:lnTo>
                  <a:pt x="444803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888941" y="2658528"/>
            <a:ext cx="2087536" cy="234192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  <a:gd name="connsiteX0" fmla="*/ 0 w 3577345"/>
              <a:gd name="connsiteY0" fmla="*/ 42233 h 43465"/>
              <a:gd name="connsiteX1" fmla="*/ 890251 w 3577345"/>
              <a:gd name="connsiteY1" fmla="*/ 43465 h 43465"/>
              <a:gd name="connsiteX2" fmla="*/ 3577345 w 3577345"/>
              <a:gd name="connsiteY2" fmla="*/ 0 h 43465"/>
              <a:gd name="connsiteX0" fmla="*/ 0 w 4448037"/>
              <a:gd name="connsiteY0" fmla="*/ 75481 h 76713"/>
              <a:gd name="connsiteX1" fmla="*/ 890251 w 4448037"/>
              <a:gd name="connsiteY1" fmla="*/ 76713 h 76713"/>
              <a:gd name="connsiteX2" fmla="*/ 4448037 w 4448037"/>
              <a:gd name="connsiteY2" fmla="*/ 0 h 76713"/>
              <a:gd name="connsiteX0" fmla="*/ 0 w 4713030"/>
              <a:gd name="connsiteY0" fmla="*/ 75481 h 76713"/>
              <a:gd name="connsiteX1" fmla="*/ 1155244 w 4713030"/>
              <a:gd name="connsiteY1" fmla="*/ 76713 h 76713"/>
              <a:gd name="connsiteX2" fmla="*/ 4713030 w 4713030"/>
              <a:gd name="connsiteY2" fmla="*/ 0 h 76713"/>
              <a:gd name="connsiteX0" fmla="*/ 0 w 4978023"/>
              <a:gd name="connsiteY0" fmla="*/ 110240 h 111472"/>
              <a:gd name="connsiteX1" fmla="*/ 1155244 w 4978023"/>
              <a:gd name="connsiteY1" fmla="*/ 111472 h 111472"/>
              <a:gd name="connsiteX2" fmla="*/ 4978023 w 4978023"/>
              <a:gd name="connsiteY2" fmla="*/ 0 h 11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8023" h="111472">
                <a:moveTo>
                  <a:pt x="0" y="110240"/>
                </a:moveTo>
                <a:lnTo>
                  <a:pt x="1155244" y="111472"/>
                </a:lnTo>
                <a:lnTo>
                  <a:pt x="497802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774825" y="2798228"/>
            <a:ext cx="2271502" cy="488191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  <a:gd name="connsiteX0" fmla="*/ 0 w 3577345"/>
              <a:gd name="connsiteY0" fmla="*/ 42233 h 43465"/>
              <a:gd name="connsiteX1" fmla="*/ 890251 w 3577345"/>
              <a:gd name="connsiteY1" fmla="*/ 43465 h 43465"/>
              <a:gd name="connsiteX2" fmla="*/ 3577345 w 3577345"/>
              <a:gd name="connsiteY2" fmla="*/ 0 h 43465"/>
              <a:gd name="connsiteX0" fmla="*/ 0 w 4448037"/>
              <a:gd name="connsiteY0" fmla="*/ 75481 h 76713"/>
              <a:gd name="connsiteX1" fmla="*/ 890251 w 4448037"/>
              <a:gd name="connsiteY1" fmla="*/ 76713 h 76713"/>
              <a:gd name="connsiteX2" fmla="*/ 4448037 w 4448037"/>
              <a:gd name="connsiteY2" fmla="*/ 0 h 76713"/>
              <a:gd name="connsiteX0" fmla="*/ 0 w 4713030"/>
              <a:gd name="connsiteY0" fmla="*/ 75481 h 76713"/>
              <a:gd name="connsiteX1" fmla="*/ 1155244 w 4713030"/>
              <a:gd name="connsiteY1" fmla="*/ 76713 h 76713"/>
              <a:gd name="connsiteX2" fmla="*/ 4713030 w 4713030"/>
              <a:gd name="connsiteY2" fmla="*/ 0 h 76713"/>
              <a:gd name="connsiteX0" fmla="*/ 0 w 4978023"/>
              <a:gd name="connsiteY0" fmla="*/ 110240 h 111472"/>
              <a:gd name="connsiteX1" fmla="*/ 1155244 w 4978023"/>
              <a:gd name="connsiteY1" fmla="*/ 111472 h 111472"/>
              <a:gd name="connsiteX2" fmla="*/ 4978023 w 4978023"/>
              <a:gd name="connsiteY2" fmla="*/ 0 h 111472"/>
              <a:gd name="connsiteX0" fmla="*/ 272126 w 5250149"/>
              <a:gd name="connsiteY0" fmla="*/ 110240 h 111472"/>
              <a:gd name="connsiteX1" fmla="*/ 0 w 5250149"/>
              <a:gd name="connsiteY1" fmla="*/ 110344 h 111472"/>
              <a:gd name="connsiteX2" fmla="*/ 1427370 w 5250149"/>
              <a:gd name="connsiteY2" fmla="*/ 111472 h 111472"/>
              <a:gd name="connsiteX3" fmla="*/ 5250149 w 5250149"/>
              <a:gd name="connsiteY3" fmla="*/ 0 h 111472"/>
              <a:gd name="connsiteX0" fmla="*/ 272126 w 5416716"/>
              <a:gd name="connsiteY0" fmla="*/ 231140 h 232372"/>
              <a:gd name="connsiteX1" fmla="*/ 0 w 5416716"/>
              <a:gd name="connsiteY1" fmla="*/ 231244 h 232372"/>
              <a:gd name="connsiteX2" fmla="*/ 1427370 w 5416716"/>
              <a:gd name="connsiteY2" fmla="*/ 232372 h 232372"/>
              <a:gd name="connsiteX3" fmla="*/ 5416716 w 5416716"/>
              <a:gd name="connsiteY3" fmla="*/ 0 h 23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716" h="232372">
                <a:moveTo>
                  <a:pt x="272126" y="231140"/>
                </a:moveTo>
                <a:lnTo>
                  <a:pt x="0" y="231244"/>
                </a:lnTo>
                <a:lnTo>
                  <a:pt x="1427370" y="232372"/>
                </a:lnTo>
                <a:lnTo>
                  <a:pt x="5416716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530290" y="2849030"/>
            <a:ext cx="1436661" cy="160261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  <a:gd name="connsiteX0" fmla="*/ 0 w 3168498"/>
              <a:gd name="connsiteY0" fmla="*/ 42233 h 43465"/>
              <a:gd name="connsiteX1" fmla="*/ 390549 w 3168498"/>
              <a:gd name="connsiteY1" fmla="*/ 43465 h 43465"/>
              <a:gd name="connsiteX2" fmla="*/ 3168498 w 3168498"/>
              <a:gd name="connsiteY2" fmla="*/ 0 h 43465"/>
              <a:gd name="connsiteX0" fmla="*/ 0 w 3425920"/>
              <a:gd name="connsiteY0" fmla="*/ 761588 h 762820"/>
              <a:gd name="connsiteX1" fmla="*/ 390549 w 3425920"/>
              <a:gd name="connsiteY1" fmla="*/ 762820 h 762820"/>
              <a:gd name="connsiteX2" fmla="*/ 3425920 w 3425920"/>
              <a:gd name="connsiteY2" fmla="*/ 0 h 76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5920" h="762820">
                <a:moveTo>
                  <a:pt x="0" y="761588"/>
                </a:moveTo>
                <a:lnTo>
                  <a:pt x="390549" y="762820"/>
                </a:lnTo>
                <a:lnTo>
                  <a:pt x="342592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596965" y="3103030"/>
            <a:ext cx="1268386" cy="1565101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  <a:gd name="connsiteX0" fmla="*/ 0 w 3168498"/>
              <a:gd name="connsiteY0" fmla="*/ 42233 h 43465"/>
              <a:gd name="connsiteX1" fmla="*/ 390549 w 3168498"/>
              <a:gd name="connsiteY1" fmla="*/ 43465 h 43465"/>
              <a:gd name="connsiteX2" fmla="*/ 3168498 w 3168498"/>
              <a:gd name="connsiteY2" fmla="*/ 0 h 43465"/>
              <a:gd name="connsiteX0" fmla="*/ 0 w 3425920"/>
              <a:gd name="connsiteY0" fmla="*/ 761588 h 762820"/>
              <a:gd name="connsiteX1" fmla="*/ 390549 w 3425920"/>
              <a:gd name="connsiteY1" fmla="*/ 762820 h 762820"/>
              <a:gd name="connsiteX2" fmla="*/ 3425920 w 3425920"/>
              <a:gd name="connsiteY2" fmla="*/ 0 h 762820"/>
              <a:gd name="connsiteX0" fmla="*/ 0 w 3736341"/>
              <a:gd name="connsiteY0" fmla="*/ 763099 h 763099"/>
              <a:gd name="connsiteX1" fmla="*/ 700970 w 3736341"/>
              <a:gd name="connsiteY1" fmla="*/ 762820 h 763099"/>
              <a:gd name="connsiteX2" fmla="*/ 3736341 w 3736341"/>
              <a:gd name="connsiteY2" fmla="*/ 0 h 763099"/>
              <a:gd name="connsiteX0" fmla="*/ 0 w 3024645"/>
              <a:gd name="connsiteY0" fmla="*/ 744964 h 744964"/>
              <a:gd name="connsiteX1" fmla="*/ 700970 w 3024645"/>
              <a:gd name="connsiteY1" fmla="*/ 744685 h 744964"/>
              <a:gd name="connsiteX2" fmla="*/ 3024645 w 3024645"/>
              <a:gd name="connsiteY2" fmla="*/ 0 h 74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4645" h="744964">
                <a:moveTo>
                  <a:pt x="0" y="744964"/>
                </a:moveTo>
                <a:lnTo>
                  <a:pt x="700970" y="744685"/>
                </a:lnTo>
                <a:lnTo>
                  <a:pt x="302464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492189" y="3293530"/>
            <a:ext cx="1357286" cy="161907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0 w 2403803"/>
              <a:gd name="connsiteY0" fmla="*/ 1790 h 143929"/>
              <a:gd name="connsiteX1" fmla="*/ 1034104 w 2403803"/>
              <a:gd name="connsiteY1" fmla="*/ 0 h 143929"/>
              <a:gd name="connsiteX2" fmla="*/ 2403803 w 2403803"/>
              <a:gd name="connsiteY2" fmla="*/ 143929 h 143929"/>
              <a:gd name="connsiteX0" fmla="*/ 0 w 2540085"/>
              <a:gd name="connsiteY0" fmla="*/ 1790 h 165086"/>
              <a:gd name="connsiteX1" fmla="*/ 1034104 w 2540085"/>
              <a:gd name="connsiteY1" fmla="*/ 0 h 165086"/>
              <a:gd name="connsiteX2" fmla="*/ 2540085 w 2540085"/>
              <a:gd name="connsiteY2" fmla="*/ 165086 h 165086"/>
              <a:gd name="connsiteX0" fmla="*/ 0 w 2078240"/>
              <a:gd name="connsiteY0" fmla="*/ 1790 h 165086"/>
              <a:gd name="connsiteX1" fmla="*/ 572259 w 2078240"/>
              <a:gd name="connsiteY1" fmla="*/ 0 h 165086"/>
              <a:gd name="connsiteX2" fmla="*/ 2078240 w 2078240"/>
              <a:gd name="connsiteY2" fmla="*/ 165086 h 165086"/>
              <a:gd name="connsiteX0" fmla="*/ 0 w 2146381"/>
              <a:gd name="connsiteY0" fmla="*/ 1790 h 165086"/>
              <a:gd name="connsiteX1" fmla="*/ 640400 w 2146381"/>
              <a:gd name="connsiteY1" fmla="*/ 0 h 165086"/>
              <a:gd name="connsiteX2" fmla="*/ 2146381 w 2146381"/>
              <a:gd name="connsiteY2" fmla="*/ 165086 h 165086"/>
              <a:gd name="connsiteX0" fmla="*/ 0 w 3047358"/>
              <a:gd name="connsiteY0" fmla="*/ 36188 h 36188"/>
              <a:gd name="connsiteX1" fmla="*/ 640400 w 3047358"/>
              <a:gd name="connsiteY1" fmla="*/ 34398 h 36188"/>
              <a:gd name="connsiteX2" fmla="*/ 3047358 w 3047358"/>
              <a:gd name="connsiteY2" fmla="*/ 0 h 36188"/>
              <a:gd name="connsiteX0" fmla="*/ 0 w 3047358"/>
              <a:gd name="connsiteY0" fmla="*/ 36188 h 37420"/>
              <a:gd name="connsiteX1" fmla="*/ 481404 w 3047358"/>
              <a:gd name="connsiteY1" fmla="*/ 37420 h 37420"/>
              <a:gd name="connsiteX2" fmla="*/ 3047358 w 3047358"/>
              <a:gd name="connsiteY2" fmla="*/ 0 h 37420"/>
              <a:gd name="connsiteX0" fmla="*/ 0 w 3145784"/>
              <a:gd name="connsiteY0" fmla="*/ 42233 h 43465"/>
              <a:gd name="connsiteX1" fmla="*/ 481404 w 3145784"/>
              <a:gd name="connsiteY1" fmla="*/ 43465 h 43465"/>
              <a:gd name="connsiteX2" fmla="*/ 3145784 w 3145784"/>
              <a:gd name="connsiteY2" fmla="*/ 0 h 43465"/>
              <a:gd name="connsiteX0" fmla="*/ 0 w 3168498"/>
              <a:gd name="connsiteY0" fmla="*/ 42233 h 43465"/>
              <a:gd name="connsiteX1" fmla="*/ 481404 w 3168498"/>
              <a:gd name="connsiteY1" fmla="*/ 43465 h 43465"/>
              <a:gd name="connsiteX2" fmla="*/ 3168498 w 3168498"/>
              <a:gd name="connsiteY2" fmla="*/ 0 h 43465"/>
              <a:gd name="connsiteX0" fmla="*/ 0 w 3168498"/>
              <a:gd name="connsiteY0" fmla="*/ 42233 h 43465"/>
              <a:gd name="connsiteX1" fmla="*/ 390549 w 3168498"/>
              <a:gd name="connsiteY1" fmla="*/ 43465 h 43465"/>
              <a:gd name="connsiteX2" fmla="*/ 3168498 w 3168498"/>
              <a:gd name="connsiteY2" fmla="*/ 0 h 43465"/>
              <a:gd name="connsiteX0" fmla="*/ 0 w 3425920"/>
              <a:gd name="connsiteY0" fmla="*/ 761588 h 762820"/>
              <a:gd name="connsiteX1" fmla="*/ 390549 w 3425920"/>
              <a:gd name="connsiteY1" fmla="*/ 762820 h 762820"/>
              <a:gd name="connsiteX2" fmla="*/ 3425920 w 3425920"/>
              <a:gd name="connsiteY2" fmla="*/ 0 h 762820"/>
              <a:gd name="connsiteX0" fmla="*/ 0 w 3736341"/>
              <a:gd name="connsiteY0" fmla="*/ 763099 h 763099"/>
              <a:gd name="connsiteX1" fmla="*/ 700970 w 3736341"/>
              <a:gd name="connsiteY1" fmla="*/ 762820 h 763099"/>
              <a:gd name="connsiteX2" fmla="*/ 3736341 w 3736341"/>
              <a:gd name="connsiteY2" fmla="*/ 0 h 763099"/>
              <a:gd name="connsiteX0" fmla="*/ 0 w 3024645"/>
              <a:gd name="connsiteY0" fmla="*/ 744964 h 744964"/>
              <a:gd name="connsiteX1" fmla="*/ 700970 w 3024645"/>
              <a:gd name="connsiteY1" fmla="*/ 744685 h 744964"/>
              <a:gd name="connsiteX2" fmla="*/ 3024645 w 3024645"/>
              <a:gd name="connsiteY2" fmla="*/ 0 h 744964"/>
              <a:gd name="connsiteX0" fmla="*/ 0 w 3577345"/>
              <a:gd name="connsiteY0" fmla="*/ 746475 h 746475"/>
              <a:gd name="connsiteX1" fmla="*/ 1253670 w 3577345"/>
              <a:gd name="connsiteY1" fmla="*/ 744685 h 746475"/>
              <a:gd name="connsiteX2" fmla="*/ 3577345 w 3577345"/>
              <a:gd name="connsiteY2" fmla="*/ 0 h 746475"/>
              <a:gd name="connsiteX0" fmla="*/ 0 w 3236639"/>
              <a:gd name="connsiteY0" fmla="*/ 770655 h 770655"/>
              <a:gd name="connsiteX1" fmla="*/ 1253670 w 3236639"/>
              <a:gd name="connsiteY1" fmla="*/ 768865 h 770655"/>
              <a:gd name="connsiteX2" fmla="*/ 3236639 w 3236639"/>
              <a:gd name="connsiteY2" fmla="*/ 0 h 77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6639" h="770655">
                <a:moveTo>
                  <a:pt x="0" y="770655"/>
                </a:moveTo>
                <a:lnTo>
                  <a:pt x="1253670" y="768865"/>
                </a:lnTo>
                <a:lnTo>
                  <a:pt x="3236639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206500" y="599163"/>
            <a:ext cx="154622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External jugular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1206500" y="789663"/>
            <a:ext cx="106362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Vertebral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1206500" y="980163"/>
            <a:ext cx="154622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Internal jugular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1206500" y="1211937"/>
            <a:ext cx="1644650" cy="3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Right and left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brachiocephalic veins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1206500" y="1596113"/>
            <a:ext cx="1450975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Superior vena cava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206501" y="1786613"/>
            <a:ext cx="138430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Great cardiac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1206501" y="1989813"/>
            <a:ext cx="105410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Hepatic veins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206501" y="2186663"/>
            <a:ext cx="955674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Splenic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1206500" y="2389863"/>
            <a:ext cx="1390649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Hepatic portal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1206501" y="2589888"/>
            <a:ext cx="825499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Renal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1206500" y="2786737"/>
            <a:ext cx="1219200" cy="3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Superior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mesenteric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1206500" y="3183612"/>
            <a:ext cx="1219200" cy="3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Inferior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mesenteric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1206501" y="4345663"/>
            <a:ext cx="1358900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1206501" y="4558388"/>
            <a:ext cx="1393824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Common iliac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1206501" y="4809213"/>
            <a:ext cx="1393824" cy="2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Internal iliac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7" name="Freeform 76"/>
          <p:cNvSpPr/>
          <p:nvPr/>
        </p:nvSpPr>
        <p:spPr>
          <a:xfrm flipH="1">
            <a:off x="4350997" y="1314442"/>
            <a:ext cx="1093761" cy="14998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8226" h="71390">
                <a:moveTo>
                  <a:pt x="0" y="279"/>
                </a:moveTo>
                <a:lnTo>
                  <a:pt x="897822" y="0"/>
                </a:lnTo>
                <a:lnTo>
                  <a:pt x="2608226" y="7139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8" name="Freeform 77"/>
          <p:cNvSpPr/>
          <p:nvPr/>
        </p:nvSpPr>
        <p:spPr>
          <a:xfrm flipH="1">
            <a:off x="4531973" y="1482717"/>
            <a:ext cx="912786" cy="9918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6666" h="47210">
                <a:moveTo>
                  <a:pt x="0" y="279"/>
                </a:moveTo>
                <a:lnTo>
                  <a:pt x="897822" y="0"/>
                </a:lnTo>
                <a:lnTo>
                  <a:pt x="2176666" y="4721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9" name="Freeform 78"/>
          <p:cNvSpPr/>
          <p:nvPr/>
        </p:nvSpPr>
        <p:spPr>
          <a:xfrm flipH="1">
            <a:off x="4538323" y="1657342"/>
            <a:ext cx="906436" cy="5155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1524" h="24541">
                <a:moveTo>
                  <a:pt x="0" y="279"/>
                </a:moveTo>
                <a:lnTo>
                  <a:pt x="897822" y="0"/>
                </a:lnTo>
                <a:lnTo>
                  <a:pt x="2161524" y="24541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0" name="Freeform 79"/>
          <p:cNvSpPr/>
          <p:nvPr/>
        </p:nvSpPr>
        <p:spPr>
          <a:xfrm flipH="1">
            <a:off x="4541498" y="1823200"/>
            <a:ext cx="903261" cy="18877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3953" h="8985">
                <a:moveTo>
                  <a:pt x="0" y="8985"/>
                </a:moveTo>
                <a:lnTo>
                  <a:pt x="897822" y="8706"/>
                </a:lnTo>
                <a:lnTo>
                  <a:pt x="215395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838700" y="2582375"/>
            <a:ext cx="606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4838700" y="2785575"/>
            <a:ext cx="606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Freeform 81"/>
          <p:cNvSpPr/>
          <p:nvPr/>
        </p:nvSpPr>
        <p:spPr>
          <a:xfrm flipH="1">
            <a:off x="4992370" y="2915401"/>
            <a:ext cx="465089" cy="5638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9" h="29872">
                <a:moveTo>
                  <a:pt x="0" y="28501"/>
                </a:moveTo>
                <a:lnTo>
                  <a:pt x="1813" y="29872"/>
                </a:lnTo>
                <a:lnTo>
                  <a:pt x="5149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3" name="Freeform 82"/>
          <p:cNvSpPr/>
          <p:nvPr/>
        </p:nvSpPr>
        <p:spPr>
          <a:xfrm flipH="1">
            <a:off x="5227338" y="3350205"/>
            <a:ext cx="249143" cy="40339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8293"/>
              <a:gd name="connsiteY0" fmla="*/ 11230 h 11230"/>
              <a:gd name="connsiteX1" fmla="*/ 1814 w 8293"/>
              <a:gd name="connsiteY1" fmla="*/ 10000 h 11230"/>
              <a:gd name="connsiteX2" fmla="*/ 8293 w 8293"/>
              <a:gd name="connsiteY2" fmla="*/ 0 h 11230"/>
              <a:gd name="connsiteX0" fmla="*/ 0 w 10082"/>
              <a:gd name="connsiteY0" fmla="*/ 8496 h 8905"/>
              <a:gd name="connsiteX1" fmla="*/ 2269 w 10082"/>
              <a:gd name="connsiteY1" fmla="*/ 8905 h 8905"/>
              <a:gd name="connsiteX2" fmla="*/ 10082 w 10082"/>
              <a:gd name="connsiteY2" fmla="*/ 0 h 8905"/>
              <a:gd name="connsiteX0" fmla="*/ 0 w 6407"/>
              <a:gd name="connsiteY0" fmla="*/ 0 h 71536"/>
              <a:gd name="connsiteX1" fmla="*/ 2251 w 6407"/>
              <a:gd name="connsiteY1" fmla="*/ 459 h 71536"/>
              <a:gd name="connsiteX2" fmla="*/ 6407 w 6407"/>
              <a:gd name="connsiteY2" fmla="*/ 71536 h 7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7" h="71536">
                <a:moveTo>
                  <a:pt x="0" y="0"/>
                </a:moveTo>
                <a:lnTo>
                  <a:pt x="2251" y="459"/>
                </a:lnTo>
                <a:lnTo>
                  <a:pt x="6407" y="71536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>
            <a:stCxn id="83" idx="1"/>
          </p:cNvCxnSpPr>
          <p:nvPr/>
        </p:nvCxnSpPr>
        <p:spPr bwMode="auto">
          <a:xfrm flipH="1">
            <a:off x="5318125" y="3352793"/>
            <a:ext cx="70823" cy="4329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Freeform 83"/>
          <p:cNvSpPr/>
          <p:nvPr/>
        </p:nvSpPr>
        <p:spPr>
          <a:xfrm flipH="1">
            <a:off x="4179581" y="3210675"/>
            <a:ext cx="1265181" cy="1126951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3" h="199851">
                <a:moveTo>
                  <a:pt x="0" y="199851"/>
                </a:moveTo>
                <a:lnTo>
                  <a:pt x="12464" y="199747"/>
                </a:lnTo>
                <a:lnTo>
                  <a:pt x="27203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5" name="Freeform 84"/>
          <p:cNvSpPr/>
          <p:nvPr/>
        </p:nvSpPr>
        <p:spPr>
          <a:xfrm flipH="1">
            <a:off x="4309759" y="4286999"/>
            <a:ext cx="1135003" cy="25006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04" h="44346">
                <a:moveTo>
                  <a:pt x="0" y="43887"/>
                </a:moveTo>
                <a:lnTo>
                  <a:pt x="13078" y="44346"/>
                </a:lnTo>
                <a:lnTo>
                  <a:pt x="24404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6" name="Straight Connector 15"/>
          <p:cNvCxnSpPr>
            <a:stCxn id="85" idx="1"/>
          </p:cNvCxnSpPr>
          <p:nvPr/>
        </p:nvCxnSpPr>
        <p:spPr bwMode="auto">
          <a:xfrm flipH="1" flipV="1">
            <a:off x="4305300" y="3738075"/>
            <a:ext cx="531219" cy="7989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Freeform 85"/>
          <p:cNvSpPr/>
          <p:nvPr/>
        </p:nvSpPr>
        <p:spPr>
          <a:xfrm flipH="1">
            <a:off x="4230368" y="4515597"/>
            <a:ext cx="1214394" cy="231017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  <a:gd name="connsiteX0" fmla="*/ 0 w 26111"/>
              <a:gd name="connsiteY0" fmla="*/ 40509 h 40968"/>
              <a:gd name="connsiteX1" fmla="*/ 13078 w 26111"/>
              <a:gd name="connsiteY1" fmla="*/ 40968 h 40968"/>
              <a:gd name="connsiteX2" fmla="*/ 26111 w 26111"/>
              <a:gd name="connsiteY2" fmla="*/ 0 h 4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11" h="40968">
                <a:moveTo>
                  <a:pt x="0" y="40509"/>
                </a:moveTo>
                <a:lnTo>
                  <a:pt x="13078" y="40968"/>
                </a:lnTo>
                <a:lnTo>
                  <a:pt x="26111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7" name="Freeform 86"/>
          <p:cNvSpPr/>
          <p:nvPr/>
        </p:nvSpPr>
        <p:spPr>
          <a:xfrm flipH="1">
            <a:off x="4351012" y="4788646"/>
            <a:ext cx="1093750" cy="151643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  <a:gd name="connsiteX0" fmla="*/ 0 w 26111"/>
              <a:gd name="connsiteY0" fmla="*/ 40509 h 40968"/>
              <a:gd name="connsiteX1" fmla="*/ 13078 w 26111"/>
              <a:gd name="connsiteY1" fmla="*/ 40968 h 40968"/>
              <a:gd name="connsiteX2" fmla="*/ 26111 w 26111"/>
              <a:gd name="connsiteY2" fmla="*/ 0 h 40968"/>
              <a:gd name="connsiteX0" fmla="*/ 0 w 23517"/>
              <a:gd name="connsiteY0" fmla="*/ 26433 h 26892"/>
              <a:gd name="connsiteX1" fmla="*/ 13078 w 23517"/>
              <a:gd name="connsiteY1" fmla="*/ 26892 h 26892"/>
              <a:gd name="connsiteX2" fmla="*/ 23517 w 23517"/>
              <a:gd name="connsiteY2" fmla="*/ 0 h 2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17" h="26892">
                <a:moveTo>
                  <a:pt x="0" y="26433"/>
                </a:moveTo>
                <a:lnTo>
                  <a:pt x="13078" y="26892"/>
                </a:lnTo>
                <a:lnTo>
                  <a:pt x="23517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8" name="Freeform 87"/>
          <p:cNvSpPr/>
          <p:nvPr/>
        </p:nvSpPr>
        <p:spPr>
          <a:xfrm flipH="1">
            <a:off x="4420868" y="5274419"/>
            <a:ext cx="1023894" cy="56395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  <a:gd name="connsiteX0" fmla="*/ 0 w 26111"/>
              <a:gd name="connsiteY0" fmla="*/ 40509 h 40968"/>
              <a:gd name="connsiteX1" fmla="*/ 13078 w 26111"/>
              <a:gd name="connsiteY1" fmla="*/ 40968 h 40968"/>
              <a:gd name="connsiteX2" fmla="*/ 26111 w 26111"/>
              <a:gd name="connsiteY2" fmla="*/ 0 h 40968"/>
              <a:gd name="connsiteX0" fmla="*/ 0 w 23517"/>
              <a:gd name="connsiteY0" fmla="*/ 26433 h 26892"/>
              <a:gd name="connsiteX1" fmla="*/ 13078 w 23517"/>
              <a:gd name="connsiteY1" fmla="*/ 26892 h 26892"/>
              <a:gd name="connsiteX2" fmla="*/ 23517 w 23517"/>
              <a:gd name="connsiteY2" fmla="*/ 0 h 26892"/>
              <a:gd name="connsiteX0" fmla="*/ 0 w 22015"/>
              <a:gd name="connsiteY0" fmla="*/ 9542 h 10001"/>
              <a:gd name="connsiteX1" fmla="*/ 13078 w 22015"/>
              <a:gd name="connsiteY1" fmla="*/ 10001 h 10001"/>
              <a:gd name="connsiteX2" fmla="*/ 22015 w 22015"/>
              <a:gd name="connsiteY2" fmla="*/ 0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15" h="10001">
                <a:moveTo>
                  <a:pt x="0" y="9542"/>
                </a:moveTo>
                <a:lnTo>
                  <a:pt x="13078" y="10001"/>
                </a:lnTo>
                <a:lnTo>
                  <a:pt x="2201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4346575" y="5128725"/>
            <a:ext cx="1104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Freeform 88"/>
          <p:cNvSpPr/>
          <p:nvPr/>
        </p:nvSpPr>
        <p:spPr>
          <a:xfrm flipH="1">
            <a:off x="4500259" y="5442693"/>
            <a:ext cx="944503" cy="107196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  <a:gd name="connsiteX0" fmla="*/ 0 w 26111"/>
              <a:gd name="connsiteY0" fmla="*/ 40509 h 40968"/>
              <a:gd name="connsiteX1" fmla="*/ 13078 w 26111"/>
              <a:gd name="connsiteY1" fmla="*/ 40968 h 40968"/>
              <a:gd name="connsiteX2" fmla="*/ 26111 w 26111"/>
              <a:gd name="connsiteY2" fmla="*/ 0 h 40968"/>
              <a:gd name="connsiteX0" fmla="*/ 0 w 23517"/>
              <a:gd name="connsiteY0" fmla="*/ 26433 h 26892"/>
              <a:gd name="connsiteX1" fmla="*/ 13078 w 23517"/>
              <a:gd name="connsiteY1" fmla="*/ 26892 h 26892"/>
              <a:gd name="connsiteX2" fmla="*/ 23517 w 23517"/>
              <a:gd name="connsiteY2" fmla="*/ 0 h 26892"/>
              <a:gd name="connsiteX0" fmla="*/ 0 w 22015"/>
              <a:gd name="connsiteY0" fmla="*/ 9542 h 10001"/>
              <a:gd name="connsiteX1" fmla="*/ 13078 w 22015"/>
              <a:gd name="connsiteY1" fmla="*/ 10001 h 10001"/>
              <a:gd name="connsiteX2" fmla="*/ 22015 w 22015"/>
              <a:gd name="connsiteY2" fmla="*/ 0 h 10001"/>
              <a:gd name="connsiteX0" fmla="*/ 0 w 20308"/>
              <a:gd name="connsiteY0" fmla="*/ 18551 h 19010"/>
              <a:gd name="connsiteX1" fmla="*/ 13078 w 20308"/>
              <a:gd name="connsiteY1" fmla="*/ 19010 h 19010"/>
              <a:gd name="connsiteX2" fmla="*/ 20308 w 20308"/>
              <a:gd name="connsiteY2" fmla="*/ 0 h 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08" h="19010">
                <a:moveTo>
                  <a:pt x="0" y="18551"/>
                </a:moveTo>
                <a:lnTo>
                  <a:pt x="13078" y="19010"/>
                </a:lnTo>
                <a:lnTo>
                  <a:pt x="20308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0" name="Freeform 89"/>
          <p:cNvSpPr/>
          <p:nvPr/>
        </p:nvSpPr>
        <p:spPr>
          <a:xfrm flipH="1">
            <a:off x="4398637" y="6121390"/>
            <a:ext cx="1046125" cy="15632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  <a:gd name="connsiteX0" fmla="*/ 0 w 26111"/>
              <a:gd name="connsiteY0" fmla="*/ 40509 h 40968"/>
              <a:gd name="connsiteX1" fmla="*/ 13078 w 26111"/>
              <a:gd name="connsiteY1" fmla="*/ 40968 h 40968"/>
              <a:gd name="connsiteX2" fmla="*/ 26111 w 26111"/>
              <a:gd name="connsiteY2" fmla="*/ 0 h 40968"/>
              <a:gd name="connsiteX0" fmla="*/ 0 w 23517"/>
              <a:gd name="connsiteY0" fmla="*/ 26433 h 26892"/>
              <a:gd name="connsiteX1" fmla="*/ 13078 w 23517"/>
              <a:gd name="connsiteY1" fmla="*/ 26892 h 26892"/>
              <a:gd name="connsiteX2" fmla="*/ 23517 w 23517"/>
              <a:gd name="connsiteY2" fmla="*/ 0 h 26892"/>
              <a:gd name="connsiteX0" fmla="*/ 0 w 22015"/>
              <a:gd name="connsiteY0" fmla="*/ 9542 h 10001"/>
              <a:gd name="connsiteX1" fmla="*/ 13078 w 22015"/>
              <a:gd name="connsiteY1" fmla="*/ 10001 h 10001"/>
              <a:gd name="connsiteX2" fmla="*/ 22015 w 22015"/>
              <a:gd name="connsiteY2" fmla="*/ 0 h 10001"/>
              <a:gd name="connsiteX0" fmla="*/ 0 w 20308"/>
              <a:gd name="connsiteY0" fmla="*/ 18551 h 19010"/>
              <a:gd name="connsiteX1" fmla="*/ 13078 w 20308"/>
              <a:gd name="connsiteY1" fmla="*/ 19010 h 19010"/>
              <a:gd name="connsiteX2" fmla="*/ 20308 w 20308"/>
              <a:gd name="connsiteY2" fmla="*/ 0 h 19010"/>
              <a:gd name="connsiteX0" fmla="*/ 0 w 20308"/>
              <a:gd name="connsiteY0" fmla="*/ 18551 h 18551"/>
              <a:gd name="connsiteX1" fmla="*/ 17652 w 20308"/>
              <a:gd name="connsiteY1" fmla="*/ 18447 h 18551"/>
              <a:gd name="connsiteX2" fmla="*/ 20308 w 20308"/>
              <a:gd name="connsiteY2" fmla="*/ 0 h 18551"/>
              <a:gd name="connsiteX0" fmla="*/ 0 w 22493"/>
              <a:gd name="connsiteY0" fmla="*/ 104 h 27723"/>
              <a:gd name="connsiteX1" fmla="*/ 17652 w 22493"/>
              <a:gd name="connsiteY1" fmla="*/ 0 h 27723"/>
              <a:gd name="connsiteX2" fmla="*/ 22493 w 22493"/>
              <a:gd name="connsiteY2" fmla="*/ 27723 h 2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3" h="27723">
                <a:moveTo>
                  <a:pt x="0" y="104"/>
                </a:moveTo>
                <a:lnTo>
                  <a:pt x="17652" y="0"/>
                </a:lnTo>
                <a:lnTo>
                  <a:pt x="22493" y="2772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1" name="Freeform 90"/>
          <p:cNvSpPr/>
          <p:nvPr/>
        </p:nvSpPr>
        <p:spPr>
          <a:xfrm flipH="1">
            <a:off x="4319246" y="6308714"/>
            <a:ext cx="1125516" cy="51551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2275092"/>
              <a:gd name="connsiteY0" fmla="*/ 279 h 122772"/>
              <a:gd name="connsiteX1" fmla="*/ 897822 w 2275092"/>
              <a:gd name="connsiteY1" fmla="*/ 0 h 122772"/>
              <a:gd name="connsiteX2" fmla="*/ 2275092 w 2275092"/>
              <a:gd name="connsiteY2" fmla="*/ 122772 h 122772"/>
              <a:gd name="connsiteX0" fmla="*/ 0 w 2608226"/>
              <a:gd name="connsiteY0" fmla="*/ 279 h 71390"/>
              <a:gd name="connsiteX1" fmla="*/ 897822 w 2608226"/>
              <a:gd name="connsiteY1" fmla="*/ 0 h 71390"/>
              <a:gd name="connsiteX2" fmla="*/ 2608226 w 2608226"/>
              <a:gd name="connsiteY2" fmla="*/ 71390 h 71390"/>
              <a:gd name="connsiteX0" fmla="*/ 0 w 2176666"/>
              <a:gd name="connsiteY0" fmla="*/ 279 h 47210"/>
              <a:gd name="connsiteX1" fmla="*/ 897822 w 2176666"/>
              <a:gd name="connsiteY1" fmla="*/ 0 h 47210"/>
              <a:gd name="connsiteX2" fmla="*/ 2176666 w 2176666"/>
              <a:gd name="connsiteY2" fmla="*/ 47210 h 47210"/>
              <a:gd name="connsiteX0" fmla="*/ 0 w 2161524"/>
              <a:gd name="connsiteY0" fmla="*/ 279 h 24541"/>
              <a:gd name="connsiteX1" fmla="*/ 897822 w 2161524"/>
              <a:gd name="connsiteY1" fmla="*/ 0 h 24541"/>
              <a:gd name="connsiteX2" fmla="*/ 2161524 w 2161524"/>
              <a:gd name="connsiteY2" fmla="*/ 24541 h 24541"/>
              <a:gd name="connsiteX0" fmla="*/ 0 w 2153953"/>
              <a:gd name="connsiteY0" fmla="*/ 8985 h 8985"/>
              <a:gd name="connsiteX1" fmla="*/ 897822 w 2153953"/>
              <a:gd name="connsiteY1" fmla="*/ 8706 h 8985"/>
              <a:gd name="connsiteX2" fmla="*/ 2153953 w 2153953"/>
              <a:gd name="connsiteY2" fmla="*/ 0 h 8985"/>
              <a:gd name="connsiteX0" fmla="*/ 0 w 10000"/>
              <a:gd name="connsiteY0" fmla="*/ 10000 h 11371"/>
              <a:gd name="connsiteX1" fmla="*/ 1813 w 10000"/>
              <a:gd name="connsiteY1" fmla="*/ 11371 h 11371"/>
              <a:gd name="connsiteX2" fmla="*/ 10000 w 10000"/>
              <a:gd name="connsiteY2" fmla="*/ 0 h 11371"/>
              <a:gd name="connsiteX0" fmla="*/ 0 w 5149"/>
              <a:gd name="connsiteY0" fmla="*/ 28501 h 29872"/>
              <a:gd name="connsiteX1" fmla="*/ 1813 w 5149"/>
              <a:gd name="connsiteY1" fmla="*/ 29872 h 29872"/>
              <a:gd name="connsiteX2" fmla="*/ 5149 w 5149"/>
              <a:gd name="connsiteY2" fmla="*/ 0 h 29872"/>
              <a:gd name="connsiteX0" fmla="*/ 0 w 19011"/>
              <a:gd name="connsiteY0" fmla="*/ 11230 h 11230"/>
              <a:gd name="connsiteX1" fmla="*/ 12532 w 19011"/>
              <a:gd name="connsiteY1" fmla="*/ 10000 h 11230"/>
              <a:gd name="connsiteX2" fmla="*/ 19011 w 19011"/>
              <a:gd name="connsiteY2" fmla="*/ 0 h 11230"/>
              <a:gd name="connsiteX0" fmla="*/ 0 w 18943"/>
              <a:gd name="connsiteY0" fmla="*/ 10104 h 10104"/>
              <a:gd name="connsiteX1" fmla="*/ 12464 w 18943"/>
              <a:gd name="connsiteY1" fmla="*/ 10000 h 10104"/>
              <a:gd name="connsiteX2" fmla="*/ 18943 w 18943"/>
              <a:gd name="connsiteY2" fmla="*/ 0 h 10104"/>
              <a:gd name="connsiteX0" fmla="*/ 0 w 27203"/>
              <a:gd name="connsiteY0" fmla="*/ 199851 h 199851"/>
              <a:gd name="connsiteX1" fmla="*/ 12464 w 27203"/>
              <a:gd name="connsiteY1" fmla="*/ 199747 h 199851"/>
              <a:gd name="connsiteX2" fmla="*/ 27203 w 27203"/>
              <a:gd name="connsiteY2" fmla="*/ 0 h 199851"/>
              <a:gd name="connsiteX0" fmla="*/ 0 w 27203"/>
              <a:gd name="connsiteY0" fmla="*/ 199851 h 200310"/>
              <a:gd name="connsiteX1" fmla="*/ 13078 w 27203"/>
              <a:gd name="connsiteY1" fmla="*/ 200310 h 200310"/>
              <a:gd name="connsiteX2" fmla="*/ 27203 w 27203"/>
              <a:gd name="connsiteY2" fmla="*/ 0 h 200310"/>
              <a:gd name="connsiteX0" fmla="*/ 0 w 24404"/>
              <a:gd name="connsiteY0" fmla="*/ 43887 h 44346"/>
              <a:gd name="connsiteX1" fmla="*/ 13078 w 24404"/>
              <a:gd name="connsiteY1" fmla="*/ 44346 h 44346"/>
              <a:gd name="connsiteX2" fmla="*/ 24404 w 24404"/>
              <a:gd name="connsiteY2" fmla="*/ 0 h 44346"/>
              <a:gd name="connsiteX0" fmla="*/ 0 w 26111"/>
              <a:gd name="connsiteY0" fmla="*/ 40509 h 40968"/>
              <a:gd name="connsiteX1" fmla="*/ 13078 w 26111"/>
              <a:gd name="connsiteY1" fmla="*/ 40968 h 40968"/>
              <a:gd name="connsiteX2" fmla="*/ 26111 w 26111"/>
              <a:gd name="connsiteY2" fmla="*/ 0 h 40968"/>
              <a:gd name="connsiteX0" fmla="*/ 0 w 23517"/>
              <a:gd name="connsiteY0" fmla="*/ 26433 h 26892"/>
              <a:gd name="connsiteX1" fmla="*/ 13078 w 23517"/>
              <a:gd name="connsiteY1" fmla="*/ 26892 h 26892"/>
              <a:gd name="connsiteX2" fmla="*/ 23517 w 23517"/>
              <a:gd name="connsiteY2" fmla="*/ 0 h 26892"/>
              <a:gd name="connsiteX0" fmla="*/ 0 w 22015"/>
              <a:gd name="connsiteY0" fmla="*/ 9542 h 10001"/>
              <a:gd name="connsiteX1" fmla="*/ 13078 w 22015"/>
              <a:gd name="connsiteY1" fmla="*/ 10001 h 10001"/>
              <a:gd name="connsiteX2" fmla="*/ 22015 w 22015"/>
              <a:gd name="connsiteY2" fmla="*/ 0 h 10001"/>
              <a:gd name="connsiteX0" fmla="*/ 0 w 20308"/>
              <a:gd name="connsiteY0" fmla="*/ 18551 h 19010"/>
              <a:gd name="connsiteX1" fmla="*/ 13078 w 20308"/>
              <a:gd name="connsiteY1" fmla="*/ 19010 h 19010"/>
              <a:gd name="connsiteX2" fmla="*/ 20308 w 20308"/>
              <a:gd name="connsiteY2" fmla="*/ 0 h 19010"/>
              <a:gd name="connsiteX0" fmla="*/ 0 w 20308"/>
              <a:gd name="connsiteY0" fmla="*/ 18551 h 18551"/>
              <a:gd name="connsiteX1" fmla="*/ 17652 w 20308"/>
              <a:gd name="connsiteY1" fmla="*/ 18447 h 18551"/>
              <a:gd name="connsiteX2" fmla="*/ 20308 w 20308"/>
              <a:gd name="connsiteY2" fmla="*/ 0 h 18551"/>
              <a:gd name="connsiteX0" fmla="*/ 0 w 22493"/>
              <a:gd name="connsiteY0" fmla="*/ 104 h 27723"/>
              <a:gd name="connsiteX1" fmla="*/ 17652 w 22493"/>
              <a:gd name="connsiteY1" fmla="*/ 0 h 27723"/>
              <a:gd name="connsiteX2" fmla="*/ 22493 w 22493"/>
              <a:gd name="connsiteY2" fmla="*/ 27723 h 27723"/>
              <a:gd name="connsiteX0" fmla="*/ 0 w 22493"/>
              <a:gd name="connsiteY0" fmla="*/ 104 h 27723"/>
              <a:gd name="connsiteX1" fmla="*/ 18403 w 22493"/>
              <a:gd name="connsiteY1" fmla="*/ 0 h 27723"/>
              <a:gd name="connsiteX2" fmla="*/ 22493 w 22493"/>
              <a:gd name="connsiteY2" fmla="*/ 27723 h 27723"/>
              <a:gd name="connsiteX0" fmla="*/ 0 w 24200"/>
              <a:gd name="connsiteY0" fmla="*/ 104 h 9142"/>
              <a:gd name="connsiteX1" fmla="*/ 18403 w 24200"/>
              <a:gd name="connsiteY1" fmla="*/ 0 h 9142"/>
              <a:gd name="connsiteX2" fmla="*/ 24200 w 24200"/>
              <a:gd name="connsiteY2" fmla="*/ 9142 h 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00" h="9142">
                <a:moveTo>
                  <a:pt x="0" y="104"/>
                </a:moveTo>
                <a:lnTo>
                  <a:pt x="18403" y="0"/>
                </a:lnTo>
                <a:lnTo>
                  <a:pt x="24200" y="914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33" name="Straight Connector 32"/>
          <p:cNvCxnSpPr>
            <a:stCxn id="91" idx="1"/>
          </p:cNvCxnSpPr>
          <p:nvPr/>
        </p:nvCxnSpPr>
        <p:spPr bwMode="auto">
          <a:xfrm flipH="1">
            <a:off x="4549775" y="6308714"/>
            <a:ext cx="39083" cy="741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5491742" y="1212318"/>
            <a:ext cx="97255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Axillary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>
            <a:off x="5491741" y="1380593"/>
            <a:ext cx="103288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Cephalic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5491741" y="1555218"/>
            <a:ext cx="103288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Brachial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5491742" y="1739368"/>
            <a:ext cx="931284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Basilic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5491741" y="2472793"/>
            <a:ext cx="145833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Median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cubital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5491742" y="2682343"/>
            <a:ext cx="785234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Ulnar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5491742" y="2863318"/>
            <a:ext cx="86143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Radial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5491742" y="3247493"/>
            <a:ext cx="96303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Digital veins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5437767" y="4047593"/>
            <a:ext cx="264578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Veins that drain the lower limb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5494917" y="4241268"/>
            <a:ext cx="132180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External iliac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5494917" y="4428593"/>
            <a:ext cx="103605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Femoral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5494917" y="4638143"/>
            <a:ext cx="166470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Great saphenous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5494917" y="4838168"/>
            <a:ext cx="103605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Popliteal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5494916" y="5025493"/>
            <a:ext cx="145833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Posterior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tibial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5494916" y="5238218"/>
            <a:ext cx="145833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Anterior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tibial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5494917" y="5441418"/>
            <a:ext cx="166470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Small saphenous vein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5494917" y="6022443"/>
            <a:ext cx="1474208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Dorsal venous arch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5494916" y="6216118"/>
            <a:ext cx="1750433" cy="21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Dorsal metatarsal veins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26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Arterial Supply of the Brain and the Circle of Willis</a:t>
            </a:r>
            <a:endParaRPr lang="en-US" altLang="en-US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ym typeface="Wingdings" pitchFamily="28" charset="2"/>
              </a:rPr>
              <a:t>Internal carotid arteries divide into:</a:t>
            </a:r>
          </a:p>
          <a:p>
            <a:pPr lvl="1"/>
            <a:r>
              <a:rPr lang="en-US" altLang="en-US" smtClean="0">
                <a:sym typeface="Wingdings" pitchFamily="28" charset="2"/>
              </a:rPr>
              <a:t>Anterior and middle cerebral arteries</a:t>
            </a:r>
          </a:p>
          <a:p>
            <a:pPr lvl="2"/>
            <a:r>
              <a:rPr lang="en-US" altLang="en-US" smtClean="0">
                <a:sym typeface="Wingdings" pitchFamily="28" charset="2"/>
              </a:rPr>
              <a:t>These arteries supply most of the cerebrum</a:t>
            </a:r>
          </a:p>
          <a:p>
            <a:r>
              <a:rPr lang="en-US" altLang="en-US" smtClean="0">
                <a:sym typeface="Wingdings" pitchFamily="28" charset="2"/>
              </a:rPr>
              <a:t>Vertebral arteries join once within the skull to form the basilar artery</a:t>
            </a:r>
          </a:p>
          <a:p>
            <a:pPr lvl="1"/>
            <a:r>
              <a:rPr lang="en-US" altLang="en-US" smtClean="0">
                <a:sym typeface="Wingdings" pitchFamily="28" charset="2"/>
              </a:rPr>
              <a:t>Basilar artery serves the brain stem and cerebellum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Arterial Supply of the Brain and the Circle of Willis</a:t>
            </a:r>
            <a:endParaRPr lang="en-US" altLang="en-US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ym typeface="Wingdings" pitchFamily="28" charset="2"/>
              </a:rPr>
              <a:t>Posterior cerebral arteries form from the division of the basilar artery</a:t>
            </a:r>
          </a:p>
          <a:p>
            <a:pPr lvl="1"/>
            <a:r>
              <a:rPr lang="en-US" altLang="en-US" smtClean="0">
                <a:sym typeface="Wingdings" pitchFamily="28" charset="2"/>
              </a:rPr>
              <a:t>These arteries supply the posterior cerebrum</a:t>
            </a:r>
          </a:p>
          <a:p>
            <a:endParaRPr lang="en-US" altLang="en-US" smtClean="0">
              <a:sym typeface="Wingdings" pitchFamily="2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Arterial Supply of the Brain and the Circle of Willis</a:t>
            </a:r>
            <a:endParaRPr lang="en-US" altLang="en-US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ym typeface="Wingdings" pitchFamily="28" charset="2"/>
              </a:rPr>
              <a:t>Anterior and posterior blood supplies are united by small communicating arterial branches</a:t>
            </a:r>
          </a:p>
          <a:p>
            <a:r>
              <a:rPr lang="en-US" altLang="en-US" dirty="0" smtClean="0">
                <a:sym typeface="Wingdings" pitchFamily="28" charset="2"/>
              </a:rPr>
              <a:t>Result—complete circle of connecting blood vessels called cerebral arterial circle, or circle of Willis</a:t>
            </a:r>
          </a:p>
          <a:p>
            <a:endParaRPr lang="en-US" altLang="en-US" dirty="0" smtClean="0">
              <a:sym typeface="Wingdings" pitchFamily="2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figure_11_15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5"/>
          <a:stretch/>
        </p:blipFill>
        <p:spPr>
          <a:xfrm>
            <a:off x="298704" y="1066800"/>
            <a:ext cx="8546592" cy="449551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9" y="0"/>
            <a:ext cx="249108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11.15a </a:t>
            </a:r>
            <a:r>
              <a:rPr lang="en-US" sz="900" b="1" dirty="0">
                <a:latin typeface="Arial" charset="0"/>
              </a:rPr>
              <a:t>Arterial supply of the brain.</a:t>
            </a:r>
          </a:p>
        </p:txBody>
      </p:sp>
      <p:sp>
        <p:nvSpPr>
          <p:cNvPr id="4" name="Freeform 3"/>
          <p:cNvSpPr/>
          <p:nvPr/>
        </p:nvSpPr>
        <p:spPr>
          <a:xfrm>
            <a:off x="2126714" y="2254238"/>
            <a:ext cx="1131689" cy="46430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1733395 w 3932775"/>
              <a:gd name="connsiteY0" fmla="*/ 420 h 144070"/>
              <a:gd name="connsiteX1" fmla="*/ 26 w 3932775"/>
              <a:gd name="connsiteY1" fmla="*/ 0 h 144070"/>
              <a:gd name="connsiteX2" fmla="*/ 2563076 w 3932775"/>
              <a:gd name="connsiteY2" fmla="*/ 141 h 144070"/>
              <a:gd name="connsiteX3" fmla="*/ 3932775 w 3932775"/>
              <a:gd name="connsiteY3" fmla="*/ 144070 h 144070"/>
              <a:gd name="connsiteX0" fmla="*/ 1733395 w 3667782"/>
              <a:gd name="connsiteY0" fmla="*/ 420 h 397959"/>
              <a:gd name="connsiteX1" fmla="*/ 26 w 3667782"/>
              <a:gd name="connsiteY1" fmla="*/ 0 h 397959"/>
              <a:gd name="connsiteX2" fmla="*/ 2563076 w 3667782"/>
              <a:gd name="connsiteY2" fmla="*/ 141 h 397959"/>
              <a:gd name="connsiteX3" fmla="*/ 3667782 w 3667782"/>
              <a:gd name="connsiteY3" fmla="*/ 397959 h 397959"/>
              <a:gd name="connsiteX0" fmla="*/ 734026 w 2668413"/>
              <a:gd name="connsiteY0" fmla="*/ 279 h 397818"/>
              <a:gd name="connsiteX1" fmla="*/ 60 w 2668413"/>
              <a:gd name="connsiteY1" fmla="*/ 2881 h 397818"/>
              <a:gd name="connsiteX2" fmla="*/ 1563707 w 2668413"/>
              <a:gd name="connsiteY2" fmla="*/ 0 h 397818"/>
              <a:gd name="connsiteX3" fmla="*/ 2668413 w 2668413"/>
              <a:gd name="connsiteY3" fmla="*/ 397818 h 397818"/>
              <a:gd name="connsiteX0" fmla="*/ 749166 w 2683553"/>
              <a:gd name="connsiteY0" fmla="*/ 3443 h 400982"/>
              <a:gd name="connsiteX1" fmla="*/ 57 w 2683553"/>
              <a:gd name="connsiteY1" fmla="*/ 0 h 400982"/>
              <a:gd name="connsiteX2" fmla="*/ 1578847 w 2683553"/>
              <a:gd name="connsiteY2" fmla="*/ 3164 h 400982"/>
              <a:gd name="connsiteX3" fmla="*/ 2683553 w 2683553"/>
              <a:gd name="connsiteY3" fmla="*/ 400982 h 400982"/>
              <a:gd name="connsiteX0" fmla="*/ 749166 w 2002142"/>
              <a:gd name="connsiteY0" fmla="*/ 3443 h 165228"/>
              <a:gd name="connsiteX1" fmla="*/ 57 w 2002142"/>
              <a:gd name="connsiteY1" fmla="*/ 0 h 165228"/>
              <a:gd name="connsiteX2" fmla="*/ 1578847 w 2002142"/>
              <a:gd name="connsiteY2" fmla="*/ 3164 h 165228"/>
              <a:gd name="connsiteX3" fmla="*/ 2002142 w 2002142"/>
              <a:gd name="connsiteY3" fmla="*/ 165228 h 165228"/>
              <a:gd name="connsiteX0" fmla="*/ 734026 w 1987002"/>
              <a:gd name="connsiteY0" fmla="*/ 1932 h 163717"/>
              <a:gd name="connsiteX1" fmla="*/ 60 w 1987002"/>
              <a:gd name="connsiteY1" fmla="*/ 0 h 163717"/>
              <a:gd name="connsiteX2" fmla="*/ 1563707 w 1987002"/>
              <a:gd name="connsiteY2" fmla="*/ 1653 h 163717"/>
              <a:gd name="connsiteX3" fmla="*/ 1987002 w 1987002"/>
              <a:gd name="connsiteY3" fmla="*/ 163717 h 163717"/>
              <a:gd name="connsiteX0" fmla="*/ 1279129 w 2532105"/>
              <a:gd name="connsiteY0" fmla="*/ 279 h 162064"/>
              <a:gd name="connsiteX1" fmla="*/ 34 w 2532105"/>
              <a:gd name="connsiteY1" fmla="*/ 1369 h 162064"/>
              <a:gd name="connsiteX2" fmla="*/ 2108810 w 2532105"/>
              <a:gd name="connsiteY2" fmla="*/ 0 h 162064"/>
              <a:gd name="connsiteX3" fmla="*/ 2532105 w 2532105"/>
              <a:gd name="connsiteY3" fmla="*/ 162064 h 162064"/>
              <a:gd name="connsiteX0" fmla="*/ 1279129 w 2698672"/>
              <a:gd name="connsiteY0" fmla="*/ 279 h 221003"/>
              <a:gd name="connsiteX1" fmla="*/ 34 w 2698672"/>
              <a:gd name="connsiteY1" fmla="*/ 1369 h 221003"/>
              <a:gd name="connsiteX2" fmla="*/ 2108810 w 2698672"/>
              <a:gd name="connsiteY2" fmla="*/ 0 h 221003"/>
              <a:gd name="connsiteX3" fmla="*/ 2698672 w 2698672"/>
              <a:gd name="connsiteY3" fmla="*/ 221003 h 22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8672" h="221003">
                <a:moveTo>
                  <a:pt x="1279129" y="279"/>
                </a:moveTo>
                <a:cubicBezTo>
                  <a:pt x="1286848" y="139"/>
                  <a:pt x="-7685" y="1509"/>
                  <a:pt x="34" y="1369"/>
                </a:cubicBezTo>
                <a:lnTo>
                  <a:pt x="2108810" y="0"/>
                </a:lnTo>
                <a:lnTo>
                  <a:pt x="2698672" y="22100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5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54430" y="1395818"/>
            <a:ext cx="1372769" cy="29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Frontal lobe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4071894" y="1856080"/>
            <a:ext cx="1703361" cy="889760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4190614"/>
              <a:gd name="connsiteY0" fmla="*/ 1790 h 122772"/>
              <a:gd name="connsiteX1" fmla="*/ 2813344 w 4190614"/>
              <a:gd name="connsiteY1" fmla="*/ 0 h 122772"/>
              <a:gd name="connsiteX2" fmla="*/ 4190614 w 4190614"/>
              <a:gd name="connsiteY2" fmla="*/ 122772 h 122772"/>
              <a:gd name="connsiteX0" fmla="*/ 0 w 3047358"/>
              <a:gd name="connsiteY0" fmla="*/ 1790 h 326789"/>
              <a:gd name="connsiteX1" fmla="*/ 2813344 w 3047358"/>
              <a:gd name="connsiteY1" fmla="*/ 0 h 326789"/>
              <a:gd name="connsiteX2" fmla="*/ 3047358 w 3047358"/>
              <a:gd name="connsiteY2" fmla="*/ 326789 h 326789"/>
              <a:gd name="connsiteX0" fmla="*/ 0 w 4061903"/>
              <a:gd name="connsiteY0" fmla="*/ 1790 h 423508"/>
              <a:gd name="connsiteX1" fmla="*/ 2813344 w 4061903"/>
              <a:gd name="connsiteY1" fmla="*/ 0 h 423508"/>
              <a:gd name="connsiteX2" fmla="*/ 4061903 w 4061903"/>
              <a:gd name="connsiteY2" fmla="*/ 423508 h 423508"/>
              <a:gd name="connsiteX0" fmla="*/ 0 w 4061903"/>
              <a:gd name="connsiteY0" fmla="*/ 1790 h 423508"/>
              <a:gd name="connsiteX1" fmla="*/ 3752176 w 4061903"/>
              <a:gd name="connsiteY1" fmla="*/ 0 h 423508"/>
              <a:gd name="connsiteX2" fmla="*/ 4061903 w 4061903"/>
              <a:gd name="connsiteY2" fmla="*/ 423508 h 42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1903" h="423508">
                <a:moveTo>
                  <a:pt x="0" y="1790"/>
                </a:moveTo>
                <a:lnTo>
                  <a:pt x="3752176" y="0"/>
                </a:lnTo>
                <a:lnTo>
                  <a:pt x="4061903" y="42350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5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845952" y="1698262"/>
            <a:ext cx="2917048" cy="59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• Anterior communicating</a:t>
            </a:r>
          </a:p>
          <a:p>
            <a:pPr>
              <a:tabLst>
                <a:tab pos="131763" algn="l"/>
              </a:tabLst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	artery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755775" y="1542741"/>
            <a:ext cx="160602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092325" y="2965141"/>
            <a:ext cx="17520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reeform 12"/>
          <p:cNvSpPr/>
          <p:nvPr/>
        </p:nvSpPr>
        <p:spPr>
          <a:xfrm>
            <a:off x="2320394" y="3302746"/>
            <a:ext cx="1671434" cy="345027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1733395 w 3932775"/>
              <a:gd name="connsiteY0" fmla="*/ 420 h 144070"/>
              <a:gd name="connsiteX1" fmla="*/ 26 w 3932775"/>
              <a:gd name="connsiteY1" fmla="*/ 0 h 144070"/>
              <a:gd name="connsiteX2" fmla="*/ 2563076 w 3932775"/>
              <a:gd name="connsiteY2" fmla="*/ 141 h 144070"/>
              <a:gd name="connsiteX3" fmla="*/ 3932775 w 3932775"/>
              <a:gd name="connsiteY3" fmla="*/ 144070 h 144070"/>
              <a:gd name="connsiteX0" fmla="*/ 1733395 w 3667782"/>
              <a:gd name="connsiteY0" fmla="*/ 420 h 397959"/>
              <a:gd name="connsiteX1" fmla="*/ 26 w 3667782"/>
              <a:gd name="connsiteY1" fmla="*/ 0 h 397959"/>
              <a:gd name="connsiteX2" fmla="*/ 2563076 w 3667782"/>
              <a:gd name="connsiteY2" fmla="*/ 141 h 397959"/>
              <a:gd name="connsiteX3" fmla="*/ 3667782 w 3667782"/>
              <a:gd name="connsiteY3" fmla="*/ 397959 h 397959"/>
              <a:gd name="connsiteX0" fmla="*/ 734026 w 2668413"/>
              <a:gd name="connsiteY0" fmla="*/ 279 h 397818"/>
              <a:gd name="connsiteX1" fmla="*/ 60 w 2668413"/>
              <a:gd name="connsiteY1" fmla="*/ 2881 h 397818"/>
              <a:gd name="connsiteX2" fmla="*/ 1563707 w 2668413"/>
              <a:gd name="connsiteY2" fmla="*/ 0 h 397818"/>
              <a:gd name="connsiteX3" fmla="*/ 2668413 w 2668413"/>
              <a:gd name="connsiteY3" fmla="*/ 397818 h 397818"/>
              <a:gd name="connsiteX0" fmla="*/ 749166 w 2683553"/>
              <a:gd name="connsiteY0" fmla="*/ 3443 h 400982"/>
              <a:gd name="connsiteX1" fmla="*/ 57 w 2683553"/>
              <a:gd name="connsiteY1" fmla="*/ 0 h 400982"/>
              <a:gd name="connsiteX2" fmla="*/ 1578847 w 2683553"/>
              <a:gd name="connsiteY2" fmla="*/ 3164 h 400982"/>
              <a:gd name="connsiteX3" fmla="*/ 2683553 w 2683553"/>
              <a:gd name="connsiteY3" fmla="*/ 400982 h 400982"/>
              <a:gd name="connsiteX0" fmla="*/ 749166 w 2002142"/>
              <a:gd name="connsiteY0" fmla="*/ 3443 h 165228"/>
              <a:gd name="connsiteX1" fmla="*/ 57 w 2002142"/>
              <a:gd name="connsiteY1" fmla="*/ 0 h 165228"/>
              <a:gd name="connsiteX2" fmla="*/ 1578847 w 2002142"/>
              <a:gd name="connsiteY2" fmla="*/ 3164 h 165228"/>
              <a:gd name="connsiteX3" fmla="*/ 2002142 w 2002142"/>
              <a:gd name="connsiteY3" fmla="*/ 165228 h 165228"/>
              <a:gd name="connsiteX0" fmla="*/ 1286700 w 2539676"/>
              <a:gd name="connsiteY0" fmla="*/ 279 h 162064"/>
              <a:gd name="connsiteX1" fmla="*/ 34 w 2539676"/>
              <a:gd name="connsiteY1" fmla="*/ 1370 h 162064"/>
              <a:gd name="connsiteX2" fmla="*/ 2116381 w 2539676"/>
              <a:gd name="connsiteY2" fmla="*/ 0 h 162064"/>
              <a:gd name="connsiteX3" fmla="*/ 2539676 w 2539676"/>
              <a:gd name="connsiteY3" fmla="*/ 162064 h 162064"/>
              <a:gd name="connsiteX0" fmla="*/ 1286700 w 2993950"/>
              <a:gd name="connsiteY0" fmla="*/ 123840 h 124941"/>
              <a:gd name="connsiteX1" fmla="*/ 34 w 2993950"/>
              <a:gd name="connsiteY1" fmla="*/ 124931 h 124941"/>
              <a:gd name="connsiteX2" fmla="*/ 2116381 w 2993950"/>
              <a:gd name="connsiteY2" fmla="*/ 123561 h 124941"/>
              <a:gd name="connsiteX3" fmla="*/ 2993950 w 2993950"/>
              <a:gd name="connsiteY3" fmla="*/ 0 h 124941"/>
              <a:gd name="connsiteX0" fmla="*/ 1990813 w 3698063"/>
              <a:gd name="connsiteY0" fmla="*/ 123840 h 126446"/>
              <a:gd name="connsiteX1" fmla="*/ 22 w 3698063"/>
              <a:gd name="connsiteY1" fmla="*/ 126442 h 126446"/>
              <a:gd name="connsiteX2" fmla="*/ 2820494 w 3698063"/>
              <a:gd name="connsiteY2" fmla="*/ 123561 h 126446"/>
              <a:gd name="connsiteX3" fmla="*/ 3698063 w 3698063"/>
              <a:gd name="connsiteY3" fmla="*/ 0 h 126446"/>
              <a:gd name="connsiteX0" fmla="*/ 1990813 w 3985770"/>
              <a:gd name="connsiteY0" fmla="*/ 161621 h 164227"/>
              <a:gd name="connsiteX1" fmla="*/ 22 w 3985770"/>
              <a:gd name="connsiteY1" fmla="*/ 164223 h 164227"/>
              <a:gd name="connsiteX2" fmla="*/ 2820494 w 3985770"/>
              <a:gd name="connsiteY2" fmla="*/ 161342 h 164227"/>
              <a:gd name="connsiteX3" fmla="*/ 3985770 w 3985770"/>
              <a:gd name="connsiteY3" fmla="*/ 0 h 164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5770" h="164227">
                <a:moveTo>
                  <a:pt x="1990813" y="161621"/>
                </a:moveTo>
                <a:cubicBezTo>
                  <a:pt x="1998532" y="161481"/>
                  <a:pt x="-7697" y="164363"/>
                  <a:pt x="22" y="164223"/>
                </a:cubicBezTo>
                <a:lnTo>
                  <a:pt x="2820494" y="161342"/>
                </a:lnTo>
                <a:lnTo>
                  <a:pt x="398577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5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000250" y="4146241"/>
            <a:ext cx="7106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>
          <a:xfrm>
            <a:off x="1002772" y="4258422"/>
            <a:ext cx="2620755" cy="22438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1733395 w 3932775"/>
              <a:gd name="connsiteY0" fmla="*/ 420 h 144070"/>
              <a:gd name="connsiteX1" fmla="*/ 26 w 3932775"/>
              <a:gd name="connsiteY1" fmla="*/ 0 h 144070"/>
              <a:gd name="connsiteX2" fmla="*/ 2563076 w 3932775"/>
              <a:gd name="connsiteY2" fmla="*/ 141 h 144070"/>
              <a:gd name="connsiteX3" fmla="*/ 3932775 w 3932775"/>
              <a:gd name="connsiteY3" fmla="*/ 144070 h 144070"/>
              <a:gd name="connsiteX0" fmla="*/ 1733395 w 3667782"/>
              <a:gd name="connsiteY0" fmla="*/ 420 h 397959"/>
              <a:gd name="connsiteX1" fmla="*/ 26 w 3667782"/>
              <a:gd name="connsiteY1" fmla="*/ 0 h 397959"/>
              <a:gd name="connsiteX2" fmla="*/ 2563076 w 3667782"/>
              <a:gd name="connsiteY2" fmla="*/ 141 h 397959"/>
              <a:gd name="connsiteX3" fmla="*/ 3667782 w 3667782"/>
              <a:gd name="connsiteY3" fmla="*/ 397959 h 397959"/>
              <a:gd name="connsiteX0" fmla="*/ 734026 w 2668413"/>
              <a:gd name="connsiteY0" fmla="*/ 279 h 397818"/>
              <a:gd name="connsiteX1" fmla="*/ 60 w 2668413"/>
              <a:gd name="connsiteY1" fmla="*/ 2881 h 397818"/>
              <a:gd name="connsiteX2" fmla="*/ 1563707 w 2668413"/>
              <a:gd name="connsiteY2" fmla="*/ 0 h 397818"/>
              <a:gd name="connsiteX3" fmla="*/ 2668413 w 2668413"/>
              <a:gd name="connsiteY3" fmla="*/ 397818 h 397818"/>
              <a:gd name="connsiteX0" fmla="*/ 749166 w 2683553"/>
              <a:gd name="connsiteY0" fmla="*/ 3443 h 400982"/>
              <a:gd name="connsiteX1" fmla="*/ 57 w 2683553"/>
              <a:gd name="connsiteY1" fmla="*/ 0 h 400982"/>
              <a:gd name="connsiteX2" fmla="*/ 1578847 w 2683553"/>
              <a:gd name="connsiteY2" fmla="*/ 3164 h 400982"/>
              <a:gd name="connsiteX3" fmla="*/ 2683553 w 2683553"/>
              <a:gd name="connsiteY3" fmla="*/ 400982 h 400982"/>
              <a:gd name="connsiteX0" fmla="*/ 749166 w 2002142"/>
              <a:gd name="connsiteY0" fmla="*/ 3443 h 165228"/>
              <a:gd name="connsiteX1" fmla="*/ 57 w 2002142"/>
              <a:gd name="connsiteY1" fmla="*/ 0 h 165228"/>
              <a:gd name="connsiteX2" fmla="*/ 1578847 w 2002142"/>
              <a:gd name="connsiteY2" fmla="*/ 3164 h 165228"/>
              <a:gd name="connsiteX3" fmla="*/ 2002142 w 2002142"/>
              <a:gd name="connsiteY3" fmla="*/ 165228 h 165228"/>
              <a:gd name="connsiteX0" fmla="*/ 1286700 w 2539676"/>
              <a:gd name="connsiteY0" fmla="*/ 279 h 162064"/>
              <a:gd name="connsiteX1" fmla="*/ 34 w 2539676"/>
              <a:gd name="connsiteY1" fmla="*/ 1370 h 162064"/>
              <a:gd name="connsiteX2" fmla="*/ 2116381 w 2539676"/>
              <a:gd name="connsiteY2" fmla="*/ 0 h 162064"/>
              <a:gd name="connsiteX3" fmla="*/ 2539676 w 2539676"/>
              <a:gd name="connsiteY3" fmla="*/ 162064 h 162064"/>
              <a:gd name="connsiteX0" fmla="*/ 1286700 w 2993950"/>
              <a:gd name="connsiteY0" fmla="*/ 123840 h 124941"/>
              <a:gd name="connsiteX1" fmla="*/ 34 w 2993950"/>
              <a:gd name="connsiteY1" fmla="*/ 124931 h 124941"/>
              <a:gd name="connsiteX2" fmla="*/ 2116381 w 2993950"/>
              <a:gd name="connsiteY2" fmla="*/ 123561 h 124941"/>
              <a:gd name="connsiteX3" fmla="*/ 2993950 w 2993950"/>
              <a:gd name="connsiteY3" fmla="*/ 0 h 124941"/>
              <a:gd name="connsiteX0" fmla="*/ 2429942 w 4137192"/>
              <a:gd name="connsiteY0" fmla="*/ 123840 h 124941"/>
              <a:gd name="connsiteX1" fmla="*/ 19 w 4137192"/>
              <a:gd name="connsiteY1" fmla="*/ 124931 h 124941"/>
              <a:gd name="connsiteX2" fmla="*/ 3259623 w 4137192"/>
              <a:gd name="connsiteY2" fmla="*/ 123561 h 124941"/>
              <a:gd name="connsiteX3" fmla="*/ 4137192 w 4137192"/>
              <a:gd name="connsiteY3" fmla="*/ 0 h 124941"/>
              <a:gd name="connsiteX0" fmla="*/ 2429942 w 4758033"/>
              <a:gd name="connsiteY0" fmla="*/ 83036 h 84137"/>
              <a:gd name="connsiteX1" fmla="*/ 19 w 4758033"/>
              <a:gd name="connsiteY1" fmla="*/ 84127 h 84137"/>
              <a:gd name="connsiteX2" fmla="*/ 3259623 w 4758033"/>
              <a:gd name="connsiteY2" fmla="*/ 82757 h 84137"/>
              <a:gd name="connsiteX3" fmla="*/ 4758033 w 4758033"/>
              <a:gd name="connsiteY3" fmla="*/ 0 h 84137"/>
              <a:gd name="connsiteX0" fmla="*/ 3459623 w 5787714"/>
              <a:gd name="connsiteY0" fmla="*/ 83036 h 84137"/>
              <a:gd name="connsiteX1" fmla="*/ 12 w 5787714"/>
              <a:gd name="connsiteY1" fmla="*/ 84127 h 84137"/>
              <a:gd name="connsiteX2" fmla="*/ 4289304 w 5787714"/>
              <a:gd name="connsiteY2" fmla="*/ 82757 h 84137"/>
              <a:gd name="connsiteX3" fmla="*/ 5787714 w 5787714"/>
              <a:gd name="connsiteY3" fmla="*/ 0 h 84137"/>
              <a:gd name="connsiteX0" fmla="*/ 3459623 w 6249559"/>
              <a:gd name="connsiteY0" fmla="*/ 105705 h 106806"/>
              <a:gd name="connsiteX1" fmla="*/ 12 w 6249559"/>
              <a:gd name="connsiteY1" fmla="*/ 106796 h 106806"/>
              <a:gd name="connsiteX2" fmla="*/ 4289304 w 6249559"/>
              <a:gd name="connsiteY2" fmla="*/ 105426 h 106806"/>
              <a:gd name="connsiteX3" fmla="*/ 6249559 w 6249559"/>
              <a:gd name="connsiteY3" fmla="*/ 0 h 10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9559" h="106806">
                <a:moveTo>
                  <a:pt x="3459623" y="105705"/>
                </a:moveTo>
                <a:cubicBezTo>
                  <a:pt x="3467342" y="105565"/>
                  <a:pt x="-7707" y="106936"/>
                  <a:pt x="12" y="106796"/>
                </a:cubicBezTo>
                <a:lnTo>
                  <a:pt x="4289304" y="105426"/>
                </a:lnTo>
                <a:lnTo>
                  <a:pt x="6249559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5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949450" y="4866966"/>
            <a:ext cx="13334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50197" y="1717548"/>
            <a:ext cx="1635236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Optic </a:t>
            </a:r>
            <a:r>
              <a:rPr lang="en-US" sz="1850" dirty="0" err="1" smtClean="0">
                <a:solidFill>
                  <a:srgbClr val="000000"/>
                </a:solidFill>
                <a:latin typeface="Arial"/>
                <a:cs typeface="Arial"/>
              </a:rPr>
              <a:t>chiasma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45964" y="2084790"/>
            <a:ext cx="1741069" cy="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Middle cerebral</a:t>
            </a:r>
          </a:p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50197" y="2809753"/>
            <a:ext cx="1686036" cy="58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Internal carotid</a:t>
            </a:r>
          </a:p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45964" y="3499780"/>
            <a:ext cx="1978136" cy="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Mammillary body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4430" y="3990849"/>
            <a:ext cx="1575969" cy="28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Temporal lobe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54430" y="4330581"/>
            <a:ext cx="602303" cy="27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Pons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50197" y="4692524"/>
            <a:ext cx="1588669" cy="31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Occipital lobe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576800" y="1057933"/>
            <a:ext cx="1042207" cy="27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50" i="1" dirty="0" smtClean="0">
                <a:solidFill>
                  <a:srgbClr val="000000"/>
                </a:solidFill>
                <a:latin typeface="Arial"/>
                <a:cs typeface="Arial"/>
              </a:rPr>
              <a:t>Anterior</a:t>
            </a:r>
            <a:endParaRPr lang="en-US" sz="185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Freeform 27"/>
          <p:cNvSpPr/>
          <p:nvPr/>
        </p:nvSpPr>
        <p:spPr>
          <a:xfrm flipH="1">
            <a:off x="4148093" y="2532355"/>
            <a:ext cx="1614461" cy="181734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4190614"/>
              <a:gd name="connsiteY0" fmla="*/ 1790 h 122772"/>
              <a:gd name="connsiteX1" fmla="*/ 2813344 w 4190614"/>
              <a:gd name="connsiteY1" fmla="*/ 0 h 122772"/>
              <a:gd name="connsiteX2" fmla="*/ 4190614 w 4190614"/>
              <a:gd name="connsiteY2" fmla="*/ 122772 h 122772"/>
              <a:gd name="connsiteX0" fmla="*/ 0 w 3047358"/>
              <a:gd name="connsiteY0" fmla="*/ 1790 h 326789"/>
              <a:gd name="connsiteX1" fmla="*/ 2813344 w 3047358"/>
              <a:gd name="connsiteY1" fmla="*/ 0 h 326789"/>
              <a:gd name="connsiteX2" fmla="*/ 3047358 w 3047358"/>
              <a:gd name="connsiteY2" fmla="*/ 326789 h 326789"/>
              <a:gd name="connsiteX0" fmla="*/ 0 w 2464373"/>
              <a:gd name="connsiteY0" fmla="*/ 1790 h 326789"/>
              <a:gd name="connsiteX1" fmla="*/ 2230359 w 2464373"/>
              <a:gd name="connsiteY1" fmla="*/ 0 h 326789"/>
              <a:gd name="connsiteX2" fmla="*/ 2464373 w 2464373"/>
              <a:gd name="connsiteY2" fmla="*/ 326789 h 326789"/>
              <a:gd name="connsiteX0" fmla="*/ 0 w 2926218"/>
              <a:gd name="connsiteY0" fmla="*/ 1790 h 68367"/>
              <a:gd name="connsiteX1" fmla="*/ 2230359 w 2926218"/>
              <a:gd name="connsiteY1" fmla="*/ 0 h 68367"/>
              <a:gd name="connsiteX2" fmla="*/ 2926218 w 2926218"/>
              <a:gd name="connsiteY2" fmla="*/ 68367 h 68367"/>
              <a:gd name="connsiteX0" fmla="*/ 0 w 3630343"/>
              <a:gd name="connsiteY0" fmla="*/ 1790 h 68367"/>
              <a:gd name="connsiteX1" fmla="*/ 2934484 w 3630343"/>
              <a:gd name="connsiteY1" fmla="*/ 0 h 68367"/>
              <a:gd name="connsiteX2" fmla="*/ 3630343 w 3630343"/>
              <a:gd name="connsiteY2" fmla="*/ 68367 h 68367"/>
              <a:gd name="connsiteX0" fmla="*/ 0 w 3849909"/>
              <a:gd name="connsiteY0" fmla="*/ 1790 h 86502"/>
              <a:gd name="connsiteX1" fmla="*/ 2934484 w 3849909"/>
              <a:gd name="connsiteY1" fmla="*/ 0 h 86502"/>
              <a:gd name="connsiteX2" fmla="*/ 3849909 w 3849909"/>
              <a:gd name="connsiteY2" fmla="*/ 86502 h 8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9909" h="86502">
                <a:moveTo>
                  <a:pt x="0" y="1790"/>
                </a:moveTo>
                <a:lnTo>
                  <a:pt x="2934484" y="0"/>
                </a:lnTo>
                <a:lnTo>
                  <a:pt x="3849909" y="8650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5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29" name="Straight Connector 28"/>
          <p:cNvCxnSpPr>
            <a:stCxn id="28" idx="1"/>
          </p:cNvCxnSpPr>
          <p:nvPr/>
        </p:nvCxnSpPr>
        <p:spPr bwMode="auto">
          <a:xfrm flipH="1">
            <a:off x="4321176" y="2532355"/>
            <a:ext cx="210801" cy="3473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Freeform 31"/>
          <p:cNvSpPr/>
          <p:nvPr/>
        </p:nvSpPr>
        <p:spPr>
          <a:xfrm flipH="1">
            <a:off x="4281443" y="3008605"/>
            <a:ext cx="1512861" cy="235709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4190614"/>
              <a:gd name="connsiteY0" fmla="*/ 1790 h 122772"/>
              <a:gd name="connsiteX1" fmla="*/ 2813344 w 4190614"/>
              <a:gd name="connsiteY1" fmla="*/ 0 h 122772"/>
              <a:gd name="connsiteX2" fmla="*/ 4190614 w 4190614"/>
              <a:gd name="connsiteY2" fmla="*/ 122772 h 122772"/>
              <a:gd name="connsiteX0" fmla="*/ 0 w 3047358"/>
              <a:gd name="connsiteY0" fmla="*/ 1790 h 326789"/>
              <a:gd name="connsiteX1" fmla="*/ 2813344 w 3047358"/>
              <a:gd name="connsiteY1" fmla="*/ 0 h 326789"/>
              <a:gd name="connsiteX2" fmla="*/ 3047358 w 3047358"/>
              <a:gd name="connsiteY2" fmla="*/ 326789 h 326789"/>
              <a:gd name="connsiteX0" fmla="*/ 0 w 2464373"/>
              <a:gd name="connsiteY0" fmla="*/ 1790 h 326789"/>
              <a:gd name="connsiteX1" fmla="*/ 2230359 w 2464373"/>
              <a:gd name="connsiteY1" fmla="*/ 0 h 326789"/>
              <a:gd name="connsiteX2" fmla="*/ 2464373 w 2464373"/>
              <a:gd name="connsiteY2" fmla="*/ 326789 h 326789"/>
              <a:gd name="connsiteX0" fmla="*/ 0 w 2926218"/>
              <a:gd name="connsiteY0" fmla="*/ 1790 h 68367"/>
              <a:gd name="connsiteX1" fmla="*/ 2230359 w 2926218"/>
              <a:gd name="connsiteY1" fmla="*/ 0 h 68367"/>
              <a:gd name="connsiteX2" fmla="*/ 2926218 w 2926218"/>
              <a:gd name="connsiteY2" fmla="*/ 68367 h 68367"/>
              <a:gd name="connsiteX0" fmla="*/ 0 w 2562799"/>
              <a:gd name="connsiteY0" fmla="*/ 279 h 68367"/>
              <a:gd name="connsiteX1" fmla="*/ 1866940 w 2562799"/>
              <a:gd name="connsiteY1" fmla="*/ 0 h 68367"/>
              <a:gd name="connsiteX2" fmla="*/ 2562799 w 2562799"/>
              <a:gd name="connsiteY2" fmla="*/ 68367 h 68367"/>
              <a:gd name="connsiteX0" fmla="*/ 0 w 2699081"/>
              <a:gd name="connsiteY0" fmla="*/ 279 h 86502"/>
              <a:gd name="connsiteX1" fmla="*/ 1866940 w 2699081"/>
              <a:gd name="connsiteY1" fmla="*/ 0 h 86502"/>
              <a:gd name="connsiteX2" fmla="*/ 2699081 w 2699081"/>
              <a:gd name="connsiteY2" fmla="*/ 86502 h 86502"/>
              <a:gd name="connsiteX0" fmla="*/ 0 w 2699081"/>
              <a:gd name="connsiteY0" fmla="*/ 279 h 86502"/>
              <a:gd name="connsiteX1" fmla="*/ 2487780 w 2699081"/>
              <a:gd name="connsiteY1" fmla="*/ 0 h 86502"/>
              <a:gd name="connsiteX2" fmla="*/ 2699081 w 2699081"/>
              <a:gd name="connsiteY2" fmla="*/ 86502 h 86502"/>
              <a:gd name="connsiteX0" fmla="*/ 0 w 3607629"/>
              <a:gd name="connsiteY0" fmla="*/ 279 h 112193"/>
              <a:gd name="connsiteX1" fmla="*/ 2487780 w 3607629"/>
              <a:gd name="connsiteY1" fmla="*/ 0 h 112193"/>
              <a:gd name="connsiteX2" fmla="*/ 3607629 w 3607629"/>
              <a:gd name="connsiteY2" fmla="*/ 112193 h 11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7629" h="112193">
                <a:moveTo>
                  <a:pt x="0" y="279"/>
                </a:moveTo>
                <a:lnTo>
                  <a:pt x="2487780" y="0"/>
                </a:lnTo>
                <a:lnTo>
                  <a:pt x="3607629" y="11219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5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4376694" y="3498313"/>
            <a:ext cx="1414436" cy="186566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191808"/>
              <a:gd name="connsiteY0" fmla="*/ 1790 h 119750"/>
              <a:gd name="connsiteX1" fmla="*/ 579830 w 2191808"/>
              <a:gd name="connsiteY1" fmla="*/ 0 h 119750"/>
              <a:gd name="connsiteX2" fmla="*/ 2191808 w 2191808"/>
              <a:gd name="connsiteY2" fmla="*/ 119750 h 119750"/>
              <a:gd name="connsiteX0" fmla="*/ 0 w 2464372"/>
              <a:gd name="connsiteY0" fmla="*/ 1790 h 72901"/>
              <a:gd name="connsiteX1" fmla="*/ 579830 w 2464372"/>
              <a:gd name="connsiteY1" fmla="*/ 0 h 72901"/>
              <a:gd name="connsiteX2" fmla="*/ 2464372 w 2464372"/>
              <a:gd name="connsiteY2" fmla="*/ 72901 h 72901"/>
              <a:gd name="connsiteX0" fmla="*/ 0 w 2547656"/>
              <a:gd name="connsiteY0" fmla="*/ 279 h 72901"/>
              <a:gd name="connsiteX1" fmla="*/ 663114 w 2547656"/>
              <a:gd name="connsiteY1" fmla="*/ 0 h 72901"/>
              <a:gd name="connsiteX2" fmla="*/ 2547656 w 2547656"/>
              <a:gd name="connsiteY2" fmla="*/ 72901 h 72901"/>
              <a:gd name="connsiteX0" fmla="*/ 0 w 3183639"/>
              <a:gd name="connsiteY0" fmla="*/ 279 h 97081"/>
              <a:gd name="connsiteX1" fmla="*/ 663114 w 3183639"/>
              <a:gd name="connsiteY1" fmla="*/ 0 h 97081"/>
              <a:gd name="connsiteX2" fmla="*/ 3183639 w 3183639"/>
              <a:gd name="connsiteY2" fmla="*/ 97081 h 97081"/>
              <a:gd name="connsiteX0" fmla="*/ 0 w 2895932"/>
              <a:gd name="connsiteY0" fmla="*/ 279 h 97081"/>
              <a:gd name="connsiteX1" fmla="*/ 375407 w 2895932"/>
              <a:gd name="connsiteY1" fmla="*/ 0 h 97081"/>
              <a:gd name="connsiteX2" fmla="*/ 2895932 w 2895932"/>
              <a:gd name="connsiteY2" fmla="*/ 97081 h 97081"/>
              <a:gd name="connsiteX0" fmla="*/ 0 w 768417"/>
              <a:gd name="connsiteY0" fmla="*/ 279 h 68367"/>
              <a:gd name="connsiteX1" fmla="*/ 375407 w 768417"/>
              <a:gd name="connsiteY1" fmla="*/ 0 h 68367"/>
              <a:gd name="connsiteX2" fmla="*/ 768417 w 768417"/>
              <a:gd name="connsiteY2" fmla="*/ 68367 h 68367"/>
              <a:gd name="connsiteX0" fmla="*/ 0 w 1139407"/>
              <a:gd name="connsiteY0" fmla="*/ 25609 h 25609"/>
              <a:gd name="connsiteX1" fmla="*/ 375407 w 1139407"/>
              <a:gd name="connsiteY1" fmla="*/ 25330 h 25609"/>
              <a:gd name="connsiteX2" fmla="*/ 1139407 w 1139407"/>
              <a:gd name="connsiteY2" fmla="*/ 0 h 25609"/>
              <a:gd name="connsiteX0" fmla="*/ 0 w 1146978"/>
              <a:gd name="connsiteY0" fmla="*/ 24098 h 24098"/>
              <a:gd name="connsiteX1" fmla="*/ 375407 w 1146978"/>
              <a:gd name="connsiteY1" fmla="*/ 23819 h 24098"/>
              <a:gd name="connsiteX2" fmla="*/ 1146978 w 1146978"/>
              <a:gd name="connsiteY2" fmla="*/ 0 h 24098"/>
              <a:gd name="connsiteX0" fmla="*/ 0 w 1146978"/>
              <a:gd name="connsiteY0" fmla="*/ 24098 h 24098"/>
              <a:gd name="connsiteX1" fmla="*/ 246696 w 1146978"/>
              <a:gd name="connsiteY1" fmla="*/ 23819 h 24098"/>
              <a:gd name="connsiteX2" fmla="*/ 1146978 w 1146978"/>
              <a:gd name="connsiteY2" fmla="*/ 0 h 24098"/>
              <a:gd name="connsiteX0" fmla="*/ 0 w 2630939"/>
              <a:gd name="connsiteY0" fmla="*/ 639173 h 639173"/>
              <a:gd name="connsiteX1" fmla="*/ 246696 w 2630939"/>
              <a:gd name="connsiteY1" fmla="*/ 638894 h 639173"/>
              <a:gd name="connsiteX2" fmla="*/ 2630939 w 2630939"/>
              <a:gd name="connsiteY2" fmla="*/ 0 h 639173"/>
              <a:gd name="connsiteX0" fmla="*/ 0 w 1169692"/>
              <a:gd name="connsiteY0" fmla="*/ 279 h 71390"/>
              <a:gd name="connsiteX1" fmla="*/ 246696 w 1169692"/>
              <a:gd name="connsiteY1" fmla="*/ 0 h 71390"/>
              <a:gd name="connsiteX2" fmla="*/ 1169692 w 1169692"/>
              <a:gd name="connsiteY2" fmla="*/ 71390 h 71390"/>
              <a:gd name="connsiteX0" fmla="*/ 0 w 2630940"/>
              <a:gd name="connsiteY0" fmla="*/ 1790 h 71390"/>
              <a:gd name="connsiteX1" fmla="*/ 1707944 w 2630940"/>
              <a:gd name="connsiteY1" fmla="*/ 0 h 71390"/>
              <a:gd name="connsiteX2" fmla="*/ 2630940 w 2630940"/>
              <a:gd name="connsiteY2" fmla="*/ 71390 h 71390"/>
              <a:gd name="connsiteX0" fmla="*/ 0 w 3085214"/>
              <a:gd name="connsiteY0" fmla="*/ 1790 h 122772"/>
              <a:gd name="connsiteX1" fmla="*/ 1707944 w 3085214"/>
              <a:gd name="connsiteY1" fmla="*/ 0 h 122772"/>
              <a:gd name="connsiteX2" fmla="*/ 3085214 w 3085214"/>
              <a:gd name="connsiteY2" fmla="*/ 122772 h 122772"/>
              <a:gd name="connsiteX0" fmla="*/ 0 w 4190614"/>
              <a:gd name="connsiteY0" fmla="*/ 1790 h 122772"/>
              <a:gd name="connsiteX1" fmla="*/ 2813344 w 4190614"/>
              <a:gd name="connsiteY1" fmla="*/ 0 h 122772"/>
              <a:gd name="connsiteX2" fmla="*/ 4190614 w 4190614"/>
              <a:gd name="connsiteY2" fmla="*/ 122772 h 122772"/>
              <a:gd name="connsiteX0" fmla="*/ 0 w 3047358"/>
              <a:gd name="connsiteY0" fmla="*/ 1790 h 326789"/>
              <a:gd name="connsiteX1" fmla="*/ 2813344 w 3047358"/>
              <a:gd name="connsiteY1" fmla="*/ 0 h 326789"/>
              <a:gd name="connsiteX2" fmla="*/ 3047358 w 3047358"/>
              <a:gd name="connsiteY2" fmla="*/ 326789 h 326789"/>
              <a:gd name="connsiteX0" fmla="*/ 0 w 2464373"/>
              <a:gd name="connsiteY0" fmla="*/ 1790 h 326789"/>
              <a:gd name="connsiteX1" fmla="*/ 2230359 w 2464373"/>
              <a:gd name="connsiteY1" fmla="*/ 0 h 326789"/>
              <a:gd name="connsiteX2" fmla="*/ 2464373 w 2464373"/>
              <a:gd name="connsiteY2" fmla="*/ 326789 h 326789"/>
              <a:gd name="connsiteX0" fmla="*/ 0 w 2926218"/>
              <a:gd name="connsiteY0" fmla="*/ 1790 h 68367"/>
              <a:gd name="connsiteX1" fmla="*/ 2230359 w 2926218"/>
              <a:gd name="connsiteY1" fmla="*/ 0 h 68367"/>
              <a:gd name="connsiteX2" fmla="*/ 2926218 w 2926218"/>
              <a:gd name="connsiteY2" fmla="*/ 68367 h 68367"/>
              <a:gd name="connsiteX0" fmla="*/ 0 w 2562799"/>
              <a:gd name="connsiteY0" fmla="*/ 279 h 68367"/>
              <a:gd name="connsiteX1" fmla="*/ 1866940 w 2562799"/>
              <a:gd name="connsiteY1" fmla="*/ 0 h 68367"/>
              <a:gd name="connsiteX2" fmla="*/ 2562799 w 2562799"/>
              <a:gd name="connsiteY2" fmla="*/ 68367 h 68367"/>
              <a:gd name="connsiteX0" fmla="*/ 0 w 2699081"/>
              <a:gd name="connsiteY0" fmla="*/ 279 h 86502"/>
              <a:gd name="connsiteX1" fmla="*/ 1866940 w 2699081"/>
              <a:gd name="connsiteY1" fmla="*/ 0 h 86502"/>
              <a:gd name="connsiteX2" fmla="*/ 2699081 w 2699081"/>
              <a:gd name="connsiteY2" fmla="*/ 86502 h 86502"/>
              <a:gd name="connsiteX0" fmla="*/ 0 w 2524943"/>
              <a:gd name="connsiteY0" fmla="*/ 64901 h 64901"/>
              <a:gd name="connsiteX1" fmla="*/ 1866940 w 2524943"/>
              <a:gd name="connsiteY1" fmla="*/ 64622 h 64901"/>
              <a:gd name="connsiteX2" fmla="*/ 2524943 w 2524943"/>
              <a:gd name="connsiteY2" fmla="*/ 0 h 64901"/>
              <a:gd name="connsiteX0" fmla="*/ 0 w 2524943"/>
              <a:gd name="connsiteY0" fmla="*/ 64901 h 66133"/>
              <a:gd name="connsiteX1" fmla="*/ 2502923 w 2524943"/>
              <a:gd name="connsiteY1" fmla="*/ 66133 h 66133"/>
              <a:gd name="connsiteX2" fmla="*/ 2524943 w 2524943"/>
              <a:gd name="connsiteY2" fmla="*/ 0 h 66133"/>
              <a:gd name="connsiteX0" fmla="*/ 0 w 3372921"/>
              <a:gd name="connsiteY0" fmla="*/ 87570 h 88802"/>
              <a:gd name="connsiteX1" fmla="*/ 2502923 w 3372921"/>
              <a:gd name="connsiteY1" fmla="*/ 88802 h 88802"/>
              <a:gd name="connsiteX2" fmla="*/ 3372921 w 3372921"/>
              <a:gd name="connsiteY2" fmla="*/ 0 h 8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2921" h="88802">
                <a:moveTo>
                  <a:pt x="0" y="87570"/>
                </a:moveTo>
                <a:lnTo>
                  <a:pt x="2502923" y="88802"/>
                </a:lnTo>
                <a:lnTo>
                  <a:pt x="3372921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5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9216" name="Straight Connector 9215"/>
          <p:cNvCxnSpPr/>
          <p:nvPr/>
        </p:nvCxnSpPr>
        <p:spPr bwMode="auto">
          <a:xfrm flipH="1">
            <a:off x="4051300" y="4164312"/>
            <a:ext cx="171797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4168775" y="4475462"/>
            <a:ext cx="16036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4876800" y="4999337"/>
            <a:ext cx="78769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543170" y="5310647"/>
            <a:ext cx="1105030" cy="27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50" i="1" dirty="0" smtClean="0">
                <a:solidFill>
                  <a:srgbClr val="000000"/>
                </a:solidFill>
                <a:latin typeface="Arial"/>
                <a:cs typeface="Arial"/>
              </a:rPr>
              <a:t>Posterior</a:t>
            </a:r>
            <a:endParaRPr lang="en-US" sz="185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5813145" y="1048446"/>
            <a:ext cx="3085323" cy="61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 Black"/>
                <a:cs typeface="Arial Black"/>
              </a:rPr>
              <a:t>Cerebral arterial circle</a:t>
            </a:r>
          </a:p>
          <a:p>
            <a:r>
              <a:rPr lang="en-US" sz="1850" dirty="0" smtClean="0">
                <a:solidFill>
                  <a:srgbClr val="000000"/>
                </a:solidFill>
                <a:latin typeface="Arial Black"/>
                <a:cs typeface="Arial Black"/>
              </a:rPr>
              <a:t>(circle of Willis)</a:t>
            </a:r>
            <a:endParaRPr lang="en-US" sz="185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5845952" y="2374535"/>
            <a:ext cx="2815448" cy="33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• Anterior cerebral artery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845952" y="2855017"/>
            <a:ext cx="3044048" cy="61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• Posterior communicating</a:t>
            </a:r>
          </a:p>
          <a:p>
            <a:pPr>
              <a:tabLst>
                <a:tab pos="144463" algn="l"/>
              </a:tabLst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	artery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837486" y="3523882"/>
            <a:ext cx="2904348" cy="31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• Posterior cerebral artery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837486" y="4007541"/>
            <a:ext cx="1549681" cy="34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Basilar artery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837485" y="4308108"/>
            <a:ext cx="1790981" cy="34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Vertebral artery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712604" y="4841512"/>
            <a:ext cx="1344365" cy="30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Cerebellum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338353" y="5312016"/>
            <a:ext cx="321503" cy="30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5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85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2009246" y="1870064"/>
            <a:ext cx="2036557" cy="1105658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1733395 w 3932775"/>
              <a:gd name="connsiteY0" fmla="*/ 420 h 144070"/>
              <a:gd name="connsiteX1" fmla="*/ 26 w 3932775"/>
              <a:gd name="connsiteY1" fmla="*/ 0 h 144070"/>
              <a:gd name="connsiteX2" fmla="*/ 2563076 w 3932775"/>
              <a:gd name="connsiteY2" fmla="*/ 141 h 144070"/>
              <a:gd name="connsiteX3" fmla="*/ 3932775 w 3932775"/>
              <a:gd name="connsiteY3" fmla="*/ 144070 h 144070"/>
              <a:gd name="connsiteX0" fmla="*/ 1733395 w 3667782"/>
              <a:gd name="connsiteY0" fmla="*/ 420 h 397959"/>
              <a:gd name="connsiteX1" fmla="*/ 26 w 3667782"/>
              <a:gd name="connsiteY1" fmla="*/ 0 h 397959"/>
              <a:gd name="connsiteX2" fmla="*/ 2563076 w 3667782"/>
              <a:gd name="connsiteY2" fmla="*/ 141 h 397959"/>
              <a:gd name="connsiteX3" fmla="*/ 3667782 w 3667782"/>
              <a:gd name="connsiteY3" fmla="*/ 397959 h 397959"/>
              <a:gd name="connsiteX0" fmla="*/ 734026 w 2668413"/>
              <a:gd name="connsiteY0" fmla="*/ 279 h 397818"/>
              <a:gd name="connsiteX1" fmla="*/ 60 w 2668413"/>
              <a:gd name="connsiteY1" fmla="*/ 2881 h 397818"/>
              <a:gd name="connsiteX2" fmla="*/ 1563707 w 2668413"/>
              <a:gd name="connsiteY2" fmla="*/ 0 h 397818"/>
              <a:gd name="connsiteX3" fmla="*/ 2668413 w 2668413"/>
              <a:gd name="connsiteY3" fmla="*/ 397818 h 397818"/>
              <a:gd name="connsiteX0" fmla="*/ 749166 w 2683553"/>
              <a:gd name="connsiteY0" fmla="*/ 3443 h 400982"/>
              <a:gd name="connsiteX1" fmla="*/ 57 w 2683553"/>
              <a:gd name="connsiteY1" fmla="*/ 0 h 400982"/>
              <a:gd name="connsiteX2" fmla="*/ 1578847 w 2683553"/>
              <a:gd name="connsiteY2" fmla="*/ 3164 h 400982"/>
              <a:gd name="connsiteX3" fmla="*/ 2683553 w 2683553"/>
              <a:gd name="connsiteY3" fmla="*/ 400982 h 400982"/>
              <a:gd name="connsiteX0" fmla="*/ 749166 w 2002142"/>
              <a:gd name="connsiteY0" fmla="*/ 3443 h 165228"/>
              <a:gd name="connsiteX1" fmla="*/ 57 w 2002142"/>
              <a:gd name="connsiteY1" fmla="*/ 0 h 165228"/>
              <a:gd name="connsiteX2" fmla="*/ 1578847 w 2002142"/>
              <a:gd name="connsiteY2" fmla="*/ 3164 h 165228"/>
              <a:gd name="connsiteX3" fmla="*/ 2002142 w 2002142"/>
              <a:gd name="connsiteY3" fmla="*/ 165228 h 165228"/>
              <a:gd name="connsiteX0" fmla="*/ 734026 w 1987002"/>
              <a:gd name="connsiteY0" fmla="*/ 1932 h 163717"/>
              <a:gd name="connsiteX1" fmla="*/ 60 w 1987002"/>
              <a:gd name="connsiteY1" fmla="*/ 0 h 163717"/>
              <a:gd name="connsiteX2" fmla="*/ 1563707 w 1987002"/>
              <a:gd name="connsiteY2" fmla="*/ 1653 h 163717"/>
              <a:gd name="connsiteX3" fmla="*/ 1987002 w 1987002"/>
              <a:gd name="connsiteY3" fmla="*/ 163717 h 163717"/>
              <a:gd name="connsiteX0" fmla="*/ 1279129 w 2532105"/>
              <a:gd name="connsiteY0" fmla="*/ 279 h 162064"/>
              <a:gd name="connsiteX1" fmla="*/ 34 w 2532105"/>
              <a:gd name="connsiteY1" fmla="*/ 1369 h 162064"/>
              <a:gd name="connsiteX2" fmla="*/ 2108810 w 2532105"/>
              <a:gd name="connsiteY2" fmla="*/ 0 h 162064"/>
              <a:gd name="connsiteX3" fmla="*/ 2532105 w 2532105"/>
              <a:gd name="connsiteY3" fmla="*/ 162064 h 162064"/>
              <a:gd name="connsiteX0" fmla="*/ 1279129 w 2698672"/>
              <a:gd name="connsiteY0" fmla="*/ 279 h 221003"/>
              <a:gd name="connsiteX1" fmla="*/ 34 w 2698672"/>
              <a:gd name="connsiteY1" fmla="*/ 1369 h 221003"/>
              <a:gd name="connsiteX2" fmla="*/ 2108810 w 2698672"/>
              <a:gd name="connsiteY2" fmla="*/ 0 h 221003"/>
              <a:gd name="connsiteX3" fmla="*/ 2698672 w 2698672"/>
              <a:gd name="connsiteY3" fmla="*/ 221003 h 221003"/>
              <a:gd name="connsiteX0" fmla="*/ 2558651 w 3978194"/>
              <a:gd name="connsiteY0" fmla="*/ 279 h 221003"/>
              <a:gd name="connsiteX1" fmla="*/ 17 w 3978194"/>
              <a:gd name="connsiteY1" fmla="*/ 1369 h 221003"/>
              <a:gd name="connsiteX2" fmla="*/ 3388332 w 3978194"/>
              <a:gd name="connsiteY2" fmla="*/ 0 h 221003"/>
              <a:gd name="connsiteX3" fmla="*/ 3978194 w 3978194"/>
              <a:gd name="connsiteY3" fmla="*/ 221003 h 221003"/>
              <a:gd name="connsiteX0" fmla="*/ 2558651 w 4856457"/>
              <a:gd name="connsiteY0" fmla="*/ 279 h 526274"/>
              <a:gd name="connsiteX1" fmla="*/ 17 w 4856457"/>
              <a:gd name="connsiteY1" fmla="*/ 1369 h 526274"/>
              <a:gd name="connsiteX2" fmla="*/ 3388332 w 4856457"/>
              <a:gd name="connsiteY2" fmla="*/ 0 h 526274"/>
              <a:gd name="connsiteX3" fmla="*/ 4856457 w 4856457"/>
              <a:gd name="connsiteY3" fmla="*/ 526274 h 52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6457" h="526274">
                <a:moveTo>
                  <a:pt x="2558651" y="279"/>
                </a:moveTo>
                <a:cubicBezTo>
                  <a:pt x="2566370" y="139"/>
                  <a:pt x="-7702" y="1509"/>
                  <a:pt x="17" y="1369"/>
                </a:cubicBezTo>
                <a:lnTo>
                  <a:pt x="3388332" y="0"/>
                </a:lnTo>
                <a:lnTo>
                  <a:pt x="4856457" y="526274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5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3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1_15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"/>
          <a:stretch/>
        </p:blipFill>
        <p:spPr>
          <a:xfrm>
            <a:off x="1399032" y="838200"/>
            <a:ext cx="6345936" cy="500790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9" y="0"/>
            <a:ext cx="249108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11.15b </a:t>
            </a:r>
            <a:r>
              <a:rPr lang="en-US" sz="900" b="1" dirty="0">
                <a:latin typeface="Arial" charset="0"/>
              </a:rPr>
              <a:t>Arterial supply of the brain.</a:t>
            </a: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438115" y="5468103"/>
            <a:ext cx="527268" cy="41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1253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Hepatic Portal Circulation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hepatic portal circulation is formed by veins draining the digestive organs, which empty into the hepatic portal vein</a:t>
            </a:r>
          </a:p>
          <a:p>
            <a:pPr lvl="1"/>
            <a:r>
              <a:rPr lang="en-US" altLang="en-US" smtClean="0">
                <a:sym typeface="Wingdings" pitchFamily="28" charset="2"/>
              </a:rPr>
              <a:t>Digestive organs</a:t>
            </a:r>
          </a:p>
          <a:p>
            <a:pPr lvl="1"/>
            <a:r>
              <a:rPr lang="en-US" altLang="en-US" smtClean="0">
                <a:sym typeface="Wingdings" pitchFamily="28" charset="2"/>
              </a:rPr>
              <a:t>Spleen</a:t>
            </a:r>
          </a:p>
          <a:p>
            <a:pPr lvl="1"/>
            <a:r>
              <a:rPr lang="en-US" altLang="en-US" smtClean="0">
                <a:sym typeface="Wingdings" pitchFamily="28" charset="2"/>
              </a:rPr>
              <a:t>Pancreas </a:t>
            </a:r>
          </a:p>
          <a:p>
            <a:r>
              <a:rPr lang="en-US" altLang="en-US" smtClean="0">
                <a:sym typeface="Wingdings" pitchFamily="28" charset="2"/>
              </a:rPr>
              <a:t>Hepatic portal vein carries this blood to the liver, where it is processed before returning to systemic circulation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  <a:endParaRPr lang="en-US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6"/>
          <a:stretch/>
        </p:blipFill>
        <p:spPr>
          <a:xfrm>
            <a:off x="298704" y="1371600"/>
            <a:ext cx="8546592" cy="413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Coverings and Walls of the Heart</a:t>
            </a:r>
            <a:endParaRPr lang="en-US" altLang="en-US" dirty="0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Three layers of the heart wall: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err="1" smtClean="0"/>
              <a:t>Epicardium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Outside layer</a:t>
            </a:r>
          </a:p>
          <a:p>
            <a:pPr lvl="2"/>
            <a:r>
              <a:rPr lang="en-US" altLang="en-US" dirty="0" smtClean="0"/>
              <a:t>This layer is the visceral pericardium</a:t>
            </a:r>
          </a:p>
          <a:p>
            <a:pPr lvl="2"/>
            <a:r>
              <a:rPr lang="en-US" altLang="en-US" dirty="0" smtClean="0"/>
              <a:t>Connective tissue layer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Myocardium</a:t>
            </a:r>
          </a:p>
          <a:p>
            <a:pPr lvl="2"/>
            <a:r>
              <a:rPr lang="en-US" altLang="en-US" dirty="0" smtClean="0"/>
              <a:t>Middle layer</a:t>
            </a:r>
          </a:p>
          <a:p>
            <a:pPr lvl="2"/>
            <a:r>
              <a:rPr lang="en-US" altLang="en-US" dirty="0" smtClean="0"/>
              <a:t>Mostly cardiac muscle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Endocardium</a:t>
            </a:r>
          </a:p>
          <a:p>
            <a:pPr lvl="2"/>
            <a:r>
              <a:rPr lang="en-US" altLang="en-US" dirty="0" smtClean="0"/>
              <a:t>Inner layer known as </a:t>
            </a:r>
            <a:r>
              <a:rPr lang="en-US" altLang="en-US" i="1" dirty="0" smtClean="0"/>
              <a:t>endothelium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igure_11_1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"/>
          <a:stretch/>
        </p:blipFill>
        <p:spPr>
          <a:xfrm>
            <a:off x="298704" y="542544"/>
            <a:ext cx="8546592" cy="556606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71855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11.16 The basic scheme of the hepatic portal system. </a:t>
            </a:r>
          </a:p>
        </p:txBody>
      </p:sp>
      <p:sp>
        <p:nvSpPr>
          <p:cNvPr id="5" name="Freeform 4"/>
          <p:cNvSpPr/>
          <p:nvPr/>
        </p:nvSpPr>
        <p:spPr>
          <a:xfrm>
            <a:off x="7617448" y="1273667"/>
            <a:ext cx="458761" cy="158922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1733395 w 3932775"/>
              <a:gd name="connsiteY0" fmla="*/ 420 h 144070"/>
              <a:gd name="connsiteX1" fmla="*/ 26 w 3932775"/>
              <a:gd name="connsiteY1" fmla="*/ 0 h 144070"/>
              <a:gd name="connsiteX2" fmla="*/ 2563076 w 3932775"/>
              <a:gd name="connsiteY2" fmla="*/ 141 h 144070"/>
              <a:gd name="connsiteX3" fmla="*/ 3932775 w 3932775"/>
              <a:gd name="connsiteY3" fmla="*/ 144070 h 144070"/>
              <a:gd name="connsiteX0" fmla="*/ 1733395 w 3667782"/>
              <a:gd name="connsiteY0" fmla="*/ 420 h 397959"/>
              <a:gd name="connsiteX1" fmla="*/ 26 w 3667782"/>
              <a:gd name="connsiteY1" fmla="*/ 0 h 397959"/>
              <a:gd name="connsiteX2" fmla="*/ 2563076 w 3667782"/>
              <a:gd name="connsiteY2" fmla="*/ 141 h 397959"/>
              <a:gd name="connsiteX3" fmla="*/ 3667782 w 3667782"/>
              <a:gd name="connsiteY3" fmla="*/ 397959 h 397959"/>
              <a:gd name="connsiteX0" fmla="*/ 734026 w 2668413"/>
              <a:gd name="connsiteY0" fmla="*/ 279 h 397818"/>
              <a:gd name="connsiteX1" fmla="*/ 60 w 2668413"/>
              <a:gd name="connsiteY1" fmla="*/ 2881 h 397818"/>
              <a:gd name="connsiteX2" fmla="*/ 1563707 w 2668413"/>
              <a:gd name="connsiteY2" fmla="*/ 0 h 397818"/>
              <a:gd name="connsiteX3" fmla="*/ 2668413 w 2668413"/>
              <a:gd name="connsiteY3" fmla="*/ 397818 h 397818"/>
              <a:gd name="connsiteX0" fmla="*/ 749166 w 2683553"/>
              <a:gd name="connsiteY0" fmla="*/ 3443 h 400982"/>
              <a:gd name="connsiteX1" fmla="*/ 57 w 2683553"/>
              <a:gd name="connsiteY1" fmla="*/ 0 h 400982"/>
              <a:gd name="connsiteX2" fmla="*/ 1578847 w 2683553"/>
              <a:gd name="connsiteY2" fmla="*/ 3164 h 400982"/>
              <a:gd name="connsiteX3" fmla="*/ 2683553 w 2683553"/>
              <a:gd name="connsiteY3" fmla="*/ 400982 h 400982"/>
              <a:gd name="connsiteX0" fmla="*/ 749166 w 2002142"/>
              <a:gd name="connsiteY0" fmla="*/ 3443 h 165228"/>
              <a:gd name="connsiteX1" fmla="*/ 57 w 2002142"/>
              <a:gd name="connsiteY1" fmla="*/ 0 h 165228"/>
              <a:gd name="connsiteX2" fmla="*/ 1578847 w 2002142"/>
              <a:gd name="connsiteY2" fmla="*/ 3164 h 165228"/>
              <a:gd name="connsiteX3" fmla="*/ 2002142 w 2002142"/>
              <a:gd name="connsiteY3" fmla="*/ 165228 h 165228"/>
              <a:gd name="connsiteX0" fmla="*/ 734026 w 1987002"/>
              <a:gd name="connsiteY0" fmla="*/ 1932 h 163717"/>
              <a:gd name="connsiteX1" fmla="*/ 60 w 1987002"/>
              <a:gd name="connsiteY1" fmla="*/ 0 h 163717"/>
              <a:gd name="connsiteX2" fmla="*/ 1563707 w 1987002"/>
              <a:gd name="connsiteY2" fmla="*/ 1653 h 163717"/>
              <a:gd name="connsiteX3" fmla="*/ 1987002 w 1987002"/>
              <a:gd name="connsiteY3" fmla="*/ 163717 h 163717"/>
              <a:gd name="connsiteX0" fmla="*/ 1279129 w 2532105"/>
              <a:gd name="connsiteY0" fmla="*/ 279 h 162064"/>
              <a:gd name="connsiteX1" fmla="*/ 34 w 2532105"/>
              <a:gd name="connsiteY1" fmla="*/ 1369 h 162064"/>
              <a:gd name="connsiteX2" fmla="*/ 2108810 w 2532105"/>
              <a:gd name="connsiteY2" fmla="*/ 0 h 162064"/>
              <a:gd name="connsiteX3" fmla="*/ 2532105 w 2532105"/>
              <a:gd name="connsiteY3" fmla="*/ 162064 h 162064"/>
              <a:gd name="connsiteX0" fmla="*/ 1279129 w 2698672"/>
              <a:gd name="connsiteY0" fmla="*/ 279 h 221003"/>
              <a:gd name="connsiteX1" fmla="*/ 34 w 2698672"/>
              <a:gd name="connsiteY1" fmla="*/ 1369 h 221003"/>
              <a:gd name="connsiteX2" fmla="*/ 2108810 w 2698672"/>
              <a:gd name="connsiteY2" fmla="*/ 0 h 221003"/>
              <a:gd name="connsiteX3" fmla="*/ 2698672 w 2698672"/>
              <a:gd name="connsiteY3" fmla="*/ 221003 h 221003"/>
              <a:gd name="connsiteX0" fmla="*/ 0 w 1419543"/>
              <a:gd name="connsiteY0" fmla="*/ 1933 h 222657"/>
              <a:gd name="connsiteX1" fmla="*/ 318435 w 1419543"/>
              <a:gd name="connsiteY1" fmla="*/ 0 h 222657"/>
              <a:gd name="connsiteX2" fmla="*/ 829681 w 1419543"/>
              <a:gd name="connsiteY2" fmla="*/ 1654 h 222657"/>
              <a:gd name="connsiteX3" fmla="*/ 1419543 w 1419543"/>
              <a:gd name="connsiteY3" fmla="*/ 222657 h 222657"/>
              <a:gd name="connsiteX0" fmla="*/ 317682 w 1101241"/>
              <a:gd name="connsiteY0" fmla="*/ 422 h 222657"/>
              <a:gd name="connsiteX1" fmla="*/ 133 w 1101241"/>
              <a:gd name="connsiteY1" fmla="*/ 0 h 222657"/>
              <a:gd name="connsiteX2" fmla="*/ 511379 w 1101241"/>
              <a:gd name="connsiteY2" fmla="*/ 1654 h 222657"/>
              <a:gd name="connsiteX3" fmla="*/ 1101241 w 1101241"/>
              <a:gd name="connsiteY3" fmla="*/ 222657 h 222657"/>
              <a:gd name="connsiteX0" fmla="*/ 317682 w 1101241"/>
              <a:gd name="connsiteY0" fmla="*/ 11 h 222246"/>
              <a:gd name="connsiteX1" fmla="*/ 134 w 1101241"/>
              <a:gd name="connsiteY1" fmla="*/ 1100 h 222246"/>
              <a:gd name="connsiteX2" fmla="*/ 511379 w 1101241"/>
              <a:gd name="connsiteY2" fmla="*/ 1243 h 222246"/>
              <a:gd name="connsiteX3" fmla="*/ 1101241 w 1101241"/>
              <a:gd name="connsiteY3" fmla="*/ 222246 h 222246"/>
              <a:gd name="connsiteX0" fmla="*/ 317682 w 1086099"/>
              <a:gd name="connsiteY0" fmla="*/ 11 h 75655"/>
              <a:gd name="connsiteX1" fmla="*/ 134 w 1086099"/>
              <a:gd name="connsiteY1" fmla="*/ 1100 h 75655"/>
              <a:gd name="connsiteX2" fmla="*/ 511379 w 1086099"/>
              <a:gd name="connsiteY2" fmla="*/ 1243 h 75655"/>
              <a:gd name="connsiteX3" fmla="*/ 1086099 w 1086099"/>
              <a:gd name="connsiteY3" fmla="*/ 75655 h 75655"/>
              <a:gd name="connsiteX0" fmla="*/ 0 w 1321117"/>
              <a:gd name="connsiteY0" fmla="*/ 422 h 74555"/>
              <a:gd name="connsiteX1" fmla="*/ 235152 w 1321117"/>
              <a:gd name="connsiteY1" fmla="*/ 0 h 74555"/>
              <a:gd name="connsiteX2" fmla="*/ 746397 w 1321117"/>
              <a:gd name="connsiteY2" fmla="*/ 143 h 74555"/>
              <a:gd name="connsiteX3" fmla="*/ 1321117 w 1321117"/>
              <a:gd name="connsiteY3" fmla="*/ 74555 h 74555"/>
              <a:gd name="connsiteX0" fmla="*/ 0 w 1313546"/>
              <a:gd name="connsiteY0" fmla="*/ 0 h 77155"/>
              <a:gd name="connsiteX1" fmla="*/ 227581 w 1313546"/>
              <a:gd name="connsiteY1" fmla="*/ 2600 h 77155"/>
              <a:gd name="connsiteX2" fmla="*/ 738826 w 1313546"/>
              <a:gd name="connsiteY2" fmla="*/ 2743 h 77155"/>
              <a:gd name="connsiteX3" fmla="*/ 1313546 w 1313546"/>
              <a:gd name="connsiteY3" fmla="*/ 77155 h 77155"/>
              <a:gd name="connsiteX0" fmla="*/ 0 w 1313546"/>
              <a:gd name="connsiteY0" fmla="*/ 0 h 77155"/>
              <a:gd name="connsiteX1" fmla="*/ 500145 w 1313546"/>
              <a:gd name="connsiteY1" fmla="*/ 2600 h 77155"/>
              <a:gd name="connsiteX2" fmla="*/ 738826 w 1313546"/>
              <a:gd name="connsiteY2" fmla="*/ 2743 h 77155"/>
              <a:gd name="connsiteX3" fmla="*/ 1313546 w 1313546"/>
              <a:gd name="connsiteY3" fmla="*/ 77155 h 77155"/>
              <a:gd name="connsiteX0" fmla="*/ 0 w 1093980"/>
              <a:gd name="connsiteY0" fmla="*/ 0 h 75644"/>
              <a:gd name="connsiteX1" fmla="*/ 280579 w 1093980"/>
              <a:gd name="connsiteY1" fmla="*/ 1089 h 75644"/>
              <a:gd name="connsiteX2" fmla="*/ 519260 w 1093980"/>
              <a:gd name="connsiteY2" fmla="*/ 1232 h 75644"/>
              <a:gd name="connsiteX3" fmla="*/ 1093980 w 1093980"/>
              <a:gd name="connsiteY3" fmla="*/ 75644 h 7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980" h="75644">
                <a:moveTo>
                  <a:pt x="0" y="0"/>
                </a:moveTo>
                <a:lnTo>
                  <a:pt x="280579" y="1089"/>
                </a:lnTo>
                <a:lnTo>
                  <a:pt x="519260" y="1232"/>
                </a:lnTo>
                <a:lnTo>
                  <a:pt x="1093980" y="75644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5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24012" y="523936"/>
            <a:ext cx="924086" cy="63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Arterial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987545" y="552316"/>
            <a:ext cx="924086" cy="63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Venous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516678" y="1559775"/>
            <a:ext cx="2903659" cy="32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Stomach and intestine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043445" y="1559775"/>
            <a:ext cx="718324" cy="32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Liver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" name="Freeform 9"/>
          <p:cNvSpPr/>
          <p:nvPr/>
        </p:nvSpPr>
        <p:spPr>
          <a:xfrm rot="16200000">
            <a:off x="4229761" y="3810798"/>
            <a:ext cx="350691" cy="194730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4190614"/>
              <a:gd name="connsiteY0" fmla="*/ 279 h 263318"/>
              <a:gd name="connsiteX1" fmla="*/ 2979911 w 4190614"/>
              <a:gd name="connsiteY1" fmla="*/ 0 h 263318"/>
              <a:gd name="connsiteX2" fmla="*/ 4190614 w 4190614"/>
              <a:gd name="connsiteY2" fmla="*/ 263318 h 263318"/>
              <a:gd name="connsiteX0" fmla="*/ 0 w 4599461"/>
              <a:gd name="connsiteY0" fmla="*/ 279 h 349459"/>
              <a:gd name="connsiteX1" fmla="*/ 2979911 w 4599461"/>
              <a:gd name="connsiteY1" fmla="*/ 0 h 349459"/>
              <a:gd name="connsiteX2" fmla="*/ 4599461 w 4599461"/>
              <a:gd name="connsiteY2" fmla="*/ 349459 h 349459"/>
              <a:gd name="connsiteX0" fmla="*/ 0 w 3403206"/>
              <a:gd name="connsiteY0" fmla="*/ 279 h 349459"/>
              <a:gd name="connsiteX1" fmla="*/ 1783656 w 3403206"/>
              <a:gd name="connsiteY1" fmla="*/ 0 h 349459"/>
              <a:gd name="connsiteX2" fmla="*/ 3403206 w 3403206"/>
              <a:gd name="connsiteY2" fmla="*/ 349459 h 349459"/>
              <a:gd name="connsiteX0" fmla="*/ 0 w 2593084"/>
              <a:gd name="connsiteY0" fmla="*/ 279 h 208913"/>
              <a:gd name="connsiteX1" fmla="*/ 1783656 w 2593084"/>
              <a:gd name="connsiteY1" fmla="*/ 0 h 208913"/>
              <a:gd name="connsiteX2" fmla="*/ 2593084 w 2593084"/>
              <a:gd name="connsiteY2" fmla="*/ 208913 h 208913"/>
              <a:gd name="connsiteX0" fmla="*/ 0 w 1639109"/>
              <a:gd name="connsiteY0" fmla="*/ 279 h 208913"/>
              <a:gd name="connsiteX1" fmla="*/ 829681 w 1639109"/>
              <a:gd name="connsiteY1" fmla="*/ 0 h 208913"/>
              <a:gd name="connsiteX2" fmla="*/ 1639109 w 1639109"/>
              <a:gd name="connsiteY2" fmla="*/ 208913 h 208913"/>
              <a:gd name="connsiteX0" fmla="*/ 0 w 2199380"/>
              <a:gd name="connsiteY0" fmla="*/ 279 h 143929"/>
              <a:gd name="connsiteX1" fmla="*/ 829681 w 2199380"/>
              <a:gd name="connsiteY1" fmla="*/ 0 h 143929"/>
              <a:gd name="connsiteX2" fmla="*/ 2199380 w 2199380"/>
              <a:gd name="connsiteY2" fmla="*/ 143929 h 143929"/>
              <a:gd name="connsiteX0" fmla="*/ 1733395 w 3932775"/>
              <a:gd name="connsiteY0" fmla="*/ 420 h 144070"/>
              <a:gd name="connsiteX1" fmla="*/ 26 w 3932775"/>
              <a:gd name="connsiteY1" fmla="*/ 0 h 144070"/>
              <a:gd name="connsiteX2" fmla="*/ 2563076 w 3932775"/>
              <a:gd name="connsiteY2" fmla="*/ 141 h 144070"/>
              <a:gd name="connsiteX3" fmla="*/ 3932775 w 3932775"/>
              <a:gd name="connsiteY3" fmla="*/ 144070 h 144070"/>
              <a:gd name="connsiteX0" fmla="*/ 1733395 w 3667782"/>
              <a:gd name="connsiteY0" fmla="*/ 420 h 397959"/>
              <a:gd name="connsiteX1" fmla="*/ 26 w 3667782"/>
              <a:gd name="connsiteY1" fmla="*/ 0 h 397959"/>
              <a:gd name="connsiteX2" fmla="*/ 2563076 w 3667782"/>
              <a:gd name="connsiteY2" fmla="*/ 141 h 397959"/>
              <a:gd name="connsiteX3" fmla="*/ 3667782 w 3667782"/>
              <a:gd name="connsiteY3" fmla="*/ 397959 h 397959"/>
              <a:gd name="connsiteX0" fmla="*/ 734026 w 2668413"/>
              <a:gd name="connsiteY0" fmla="*/ 279 h 397818"/>
              <a:gd name="connsiteX1" fmla="*/ 60 w 2668413"/>
              <a:gd name="connsiteY1" fmla="*/ 2881 h 397818"/>
              <a:gd name="connsiteX2" fmla="*/ 1563707 w 2668413"/>
              <a:gd name="connsiteY2" fmla="*/ 0 h 397818"/>
              <a:gd name="connsiteX3" fmla="*/ 2668413 w 2668413"/>
              <a:gd name="connsiteY3" fmla="*/ 397818 h 397818"/>
              <a:gd name="connsiteX0" fmla="*/ 749166 w 2683553"/>
              <a:gd name="connsiteY0" fmla="*/ 3443 h 400982"/>
              <a:gd name="connsiteX1" fmla="*/ 57 w 2683553"/>
              <a:gd name="connsiteY1" fmla="*/ 0 h 400982"/>
              <a:gd name="connsiteX2" fmla="*/ 1578847 w 2683553"/>
              <a:gd name="connsiteY2" fmla="*/ 3164 h 400982"/>
              <a:gd name="connsiteX3" fmla="*/ 2683553 w 2683553"/>
              <a:gd name="connsiteY3" fmla="*/ 400982 h 400982"/>
              <a:gd name="connsiteX0" fmla="*/ 749166 w 2002142"/>
              <a:gd name="connsiteY0" fmla="*/ 3443 h 165228"/>
              <a:gd name="connsiteX1" fmla="*/ 57 w 2002142"/>
              <a:gd name="connsiteY1" fmla="*/ 0 h 165228"/>
              <a:gd name="connsiteX2" fmla="*/ 1578847 w 2002142"/>
              <a:gd name="connsiteY2" fmla="*/ 3164 h 165228"/>
              <a:gd name="connsiteX3" fmla="*/ 2002142 w 2002142"/>
              <a:gd name="connsiteY3" fmla="*/ 165228 h 165228"/>
              <a:gd name="connsiteX0" fmla="*/ 734026 w 1987002"/>
              <a:gd name="connsiteY0" fmla="*/ 1932 h 163717"/>
              <a:gd name="connsiteX1" fmla="*/ 60 w 1987002"/>
              <a:gd name="connsiteY1" fmla="*/ 0 h 163717"/>
              <a:gd name="connsiteX2" fmla="*/ 1563707 w 1987002"/>
              <a:gd name="connsiteY2" fmla="*/ 1653 h 163717"/>
              <a:gd name="connsiteX3" fmla="*/ 1987002 w 1987002"/>
              <a:gd name="connsiteY3" fmla="*/ 163717 h 163717"/>
              <a:gd name="connsiteX0" fmla="*/ 1279129 w 2532105"/>
              <a:gd name="connsiteY0" fmla="*/ 279 h 162064"/>
              <a:gd name="connsiteX1" fmla="*/ 34 w 2532105"/>
              <a:gd name="connsiteY1" fmla="*/ 1369 h 162064"/>
              <a:gd name="connsiteX2" fmla="*/ 2108810 w 2532105"/>
              <a:gd name="connsiteY2" fmla="*/ 0 h 162064"/>
              <a:gd name="connsiteX3" fmla="*/ 2532105 w 2532105"/>
              <a:gd name="connsiteY3" fmla="*/ 162064 h 162064"/>
              <a:gd name="connsiteX0" fmla="*/ 1279129 w 2698672"/>
              <a:gd name="connsiteY0" fmla="*/ 279 h 221003"/>
              <a:gd name="connsiteX1" fmla="*/ 34 w 2698672"/>
              <a:gd name="connsiteY1" fmla="*/ 1369 h 221003"/>
              <a:gd name="connsiteX2" fmla="*/ 2108810 w 2698672"/>
              <a:gd name="connsiteY2" fmla="*/ 0 h 221003"/>
              <a:gd name="connsiteX3" fmla="*/ 2698672 w 2698672"/>
              <a:gd name="connsiteY3" fmla="*/ 221003 h 221003"/>
              <a:gd name="connsiteX0" fmla="*/ 1952957 w 2698660"/>
              <a:gd name="connsiteY0" fmla="*/ 279 h 221003"/>
              <a:gd name="connsiteX1" fmla="*/ 22 w 2698660"/>
              <a:gd name="connsiteY1" fmla="*/ 1369 h 221003"/>
              <a:gd name="connsiteX2" fmla="*/ 2108798 w 2698660"/>
              <a:gd name="connsiteY2" fmla="*/ 0 h 221003"/>
              <a:gd name="connsiteX3" fmla="*/ 2698660 w 2698660"/>
              <a:gd name="connsiteY3" fmla="*/ 221003 h 221003"/>
              <a:gd name="connsiteX0" fmla="*/ 264708 w 1010411"/>
              <a:gd name="connsiteY0" fmla="*/ 1931 h 222655"/>
              <a:gd name="connsiteX1" fmla="*/ 157 w 1010411"/>
              <a:gd name="connsiteY1" fmla="*/ 0 h 222655"/>
              <a:gd name="connsiteX2" fmla="*/ 420549 w 1010411"/>
              <a:gd name="connsiteY2" fmla="*/ 1652 h 222655"/>
              <a:gd name="connsiteX3" fmla="*/ 1010411 w 1010411"/>
              <a:gd name="connsiteY3" fmla="*/ 222655 h 222655"/>
              <a:gd name="connsiteX0" fmla="*/ 264708 w 836273"/>
              <a:gd name="connsiteY0" fmla="*/ 1931 h 92688"/>
              <a:gd name="connsiteX1" fmla="*/ 157 w 836273"/>
              <a:gd name="connsiteY1" fmla="*/ 0 h 92688"/>
              <a:gd name="connsiteX2" fmla="*/ 420549 w 836273"/>
              <a:gd name="connsiteY2" fmla="*/ 1652 h 92688"/>
              <a:gd name="connsiteX3" fmla="*/ 836273 w 836273"/>
              <a:gd name="connsiteY3" fmla="*/ 92688 h 9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273" h="92688">
                <a:moveTo>
                  <a:pt x="264708" y="1931"/>
                </a:moveTo>
                <a:cubicBezTo>
                  <a:pt x="272427" y="1791"/>
                  <a:pt x="-7562" y="140"/>
                  <a:pt x="157" y="0"/>
                </a:cubicBezTo>
                <a:lnTo>
                  <a:pt x="420549" y="1652"/>
                </a:lnTo>
                <a:lnTo>
                  <a:pt x="836273" y="9268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5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793745" y="1104766"/>
            <a:ext cx="1191380" cy="56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Inferior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vena cava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114170" y="1866767"/>
            <a:ext cx="2728080" cy="33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Liver cells (hepatocytes)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517520" y="2396991"/>
            <a:ext cx="1210430" cy="77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Nutrients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and toxins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leave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644593" y="1866766"/>
            <a:ext cx="1895935" cy="5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Nutrients and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toxins absorbed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880149" y="4060691"/>
            <a:ext cx="1229479" cy="54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Hepatic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portal 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371011" y="5153288"/>
            <a:ext cx="880762" cy="54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Hepatic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7854439" y="3824091"/>
            <a:ext cx="0" cy="13409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801938" y="4906197"/>
            <a:ext cx="2016555" cy="35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First capillary bed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904972" y="4889265"/>
            <a:ext cx="2380595" cy="59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Second capillary bed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(liver sinusoids)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999620" y="5868332"/>
            <a:ext cx="2872018" cy="3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Hepatic portal system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9" name="Right Bracket 18"/>
          <p:cNvSpPr/>
          <p:nvPr/>
        </p:nvSpPr>
        <p:spPr bwMode="auto">
          <a:xfrm rot="5400000">
            <a:off x="4345518" y="2893485"/>
            <a:ext cx="156630" cy="5257799"/>
          </a:xfrm>
          <a:prstGeom prst="rightBracket">
            <a:avLst>
              <a:gd name="adj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432300" y="5600700"/>
            <a:ext cx="0" cy="279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424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igure_11_1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/>
        </p:blipFill>
        <p:spPr>
          <a:xfrm>
            <a:off x="475488" y="137160"/>
            <a:ext cx="8193024" cy="641133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63298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11.17 The hepatic portal circulation.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13112" y="1554296"/>
            <a:ext cx="701737" cy="31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Liver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135240" y="1709844"/>
            <a:ext cx="10926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1376478" y="2426418"/>
            <a:ext cx="24123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1170716" y="4923784"/>
            <a:ext cx="25471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3944958" y="517920"/>
            <a:ext cx="25471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5945817" y="1851740"/>
            <a:ext cx="5463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5342721" y="2135531"/>
            <a:ext cx="114943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789292" y="2589597"/>
            <a:ext cx="17028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4505482" y="3497730"/>
            <a:ext cx="198667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3661148" y="4235588"/>
            <a:ext cx="283100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5761341" y="5179196"/>
            <a:ext cx="7308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>
          <a:xfrm>
            <a:off x="4500623" y="1489905"/>
            <a:ext cx="1984433" cy="486365"/>
          </a:xfrm>
          <a:custGeom>
            <a:avLst/>
            <a:gdLst>
              <a:gd name="connsiteX0" fmla="*/ 1965383 w 1965383"/>
              <a:gd name="connsiteY0" fmla="*/ 14190 h 503730"/>
              <a:gd name="connsiteX1" fmla="*/ 1440335 w 1965383"/>
              <a:gd name="connsiteY1" fmla="*/ 0 h 503730"/>
              <a:gd name="connsiteX2" fmla="*/ 0 w 1965383"/>
              <a:gd name="connsiteY2" fmla="*/ 503730 h 503730"/>
              <a:gd name="connsiteX0" fmla="*/ 1965383 w 1965383"/>
              <a:gd name="connsiteY0" fmla="*/ 0 h 489540"/>
              <a:gd name="connsiteX1" fmla="*/ 1465735 w 1965383"/>
              <a:gd name="connsiteY1" fmla="*/ 1685 h 489540"/>
              <a:gd name="connsiteX2" fmla="*/ 0 w 1965383"/>
              <a:gd name="connsiteY2" fmla="*/ 489540 h 489540"/>
              <a:gd name="connsiteX0" fmla="*/ 1984433 w 1984433"/>
              <a:gd name="connsiteY0" fmla="*/ 0 h 480015"/>
              <a:gd name="connsiteX1" fmla="*/ 1484785 w 1984433"/>
              <a:gd name="connsiteY1" fmla="*/ 1685 h 480015"/>
              <a:gd name="connsiteX2" fmla="*/ 0 w 1984433"/>
              <a:gd name="connsiteY2" fmla="*/ 480015 h 480015"/>
              <a:gd name="connsiteX0" fmla="*/ 1984433 w 1984433"/>
              <a:gd name="connsiteY0" fmla="*/ 0 h 480015"/>
              <a:gd name="connsiteX1" fmla="*/ 1484785 w 1984433"/>
              <a:gd name="connsiteY1" fmla="*/ 1685 h 480015"/>
              <a:gd name="connsiteX2" fmla="*/ 0 w 1984433"/>
              <a:gd name="connsiteY2" fmla="*/ 480015 h 480015"/>
              <a:gd name="connsiteX0" fmla="*/ 1984433 w 1984433"/>
              <a:gd name="connsiteY0" fmla="*/ 0 h 486365"/>
              <a:gd name="connsiteX1" fmla="*/ 1484785 w 1984433"/>
              <a:gd name="connsiteY1" fmla="*/ 1685 h 486365"/>
              <a:gd name="connsiteX2" fmla="*/ 0 w 1984433"/>
              <a:gd name="connsiteY2" fmla="*/ 486365 h 48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4433" h="486365">
                <a:moveTo>
                  <a:pt x="1984433" y="0"/>
                </a:moveTo>
                <a:lnTo>
                  <a:pt x="1484785" y="1685"/>
                </a:lnTo>
                <a:lnTo>
                  <a:pt x="0" y="48636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0" name="Straight Connector 19"/>
          <p:cNvCxnSpPr>
            <a:stCxn id="17" idx="1"/>
          </p:cNvCxnSpPr>
          <p:nvPr/>
        </p:nvCxnSpPr>
        <p:spPr bwMode="auto">
          <a:xfrm flipH="1">
            <a:off x="4679950" y="1491590"/>
            <a:ext cx="1305458" cy="6801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513111" y="2262321"/>
            <a:ext cx="1242663" cy="59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Hepatic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portal 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513111" y="4783271"/>
            <a:ext cx="1047843" cy="59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Small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intestine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545011" y="354083"/>
            <a:ext cx="2167189" cy="86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(not part of hepatic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portal system)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545012" y="1347858"/>
            <a:ext cx="1529014" cy="29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Gastric veins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545012" y="1706633"/>
            <a:ext cx="827338" cy="29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Spleen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6545011" y="1986033"/>
            <a:ext cx="1059113" cy="29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Stomach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545011" y="2440058"/>
            <a:ext cx="1433764" cy="29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Splenic 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545011" y="3354458"/>
            <a:ext cx="1814764" cy="57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Inferior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mesenteric 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6545011" y="4081533"/>
            <a:ext cx="1814764" cy="57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Superior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mesenteric vein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6545011" y="5021333"/>
            <a:ext cx="1694114" cy="29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Large intestine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77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Fetal Circulation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Fetal circulation is a temporary circulation seen only in the fetus</a:t>
            </a:r>
          </a:p>
          <a:p>
            <a:r>
              <a:rPr lang="en-US" altLang="en-US" dirty="0" smtClean="0">
                <a:sym typeface="Wingdings" pitchFamily="28" charset="2"/>
              </a:rPr>
              <a:t>Fetus receives exchanges of gases, nutrients, and wastes through the placenta</a:t>
            </a:r>
          </a:p>
          <a:p>
            <a:r>
              <a:rPr lang="en-US" altLang="en-US" dirty="0" smtClean="0">
                <a:sym typeface="Wingdings" pitchFamily="28" charset="2"/>
              </a:rPr>
              <a:t>Umbilical cord contains three vessels: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>
                <a:sym typeface="Wingdings" pitchFamily="28" charset="2"/>
              </a:rPr>
              <a:t>Umbilical vein—carries blood rich in nutrients and oxygen to the fetus</a:t>
            </a:r>
          </a:p>
          <a:p>
            <a:pPr marL="969963" lvl="1" indent="-914400">
              <a:buNone/>
            </a:pPr>
            <a:r>
              <a:rPr lang="en-US" altLang="en-US" dirty="0" smtClean="0">
                <a:solidFill>
                  <a:srgbClr val="F63F1B"/>
                </a:solidFill>
                <a:sym typeface="Wingdings" pitchFamily="28" charset="2"/>
              </a:rPr>
              <a:t>2–3.	</a:t>
            </a:r>
            <a:r>
              <a:rPr lang="en-US" altLang="en-US" dirty="0" smtClean="0">
                <a:sym typeface="Wingdings" pitchFamily="28" charset="2"/>
              </a:rPr>
              <a:t>Umbilical arteries (2)—carry carbon dioxide and debris-laden blood from fetus to placenta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figure_11_1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"/>
          <a:stretch/>
        </p:blipFill>
        <p:spPr>
          <a:xfrm>
            <a:off x="1450848" y="215205"/>
            <a:ext cx="6242304" cy="641842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718127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11.18 Schematic of the fetal circulation.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885429" y="214930"/>
            <a:ext cx="1578996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Ductus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arteriosus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868894" y="440079"/>
            <a:ext cx="690536" cy="315086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1442256"/>
              <a:gd name="connsiteY0" fmla="*/ 1790 h 263318"/>
              <a:gd name="connsiteX1" fmla="*/ 231553 w 1442256"/>
              <a:gd name="connsiteY1" fmla="*/ 0 h 263318"/>
              <a:gd name="connsiteX2" fmla="*/ 1442256 w 1442256"/>
              <a:gd name="connsiteY2" fmla="*/ 263318 h 263318"/>
              <a:gd name="connsiteX0" fmla="*/ 0 w 1139407"/>
              <a:gd name="connsiteY0" fmla="*/ 531874 h 531874"/>
              <a:gd name="connsiteX1" fmla="*/ 231553 w 1139407"/>
              <a:gd name="connsiteY1" fmla="*/ 530084 h 531874"/>
              <a:gd name="connsiteX2" fmla="*/ 1139407 w 1139407"/>
              <a:gd name="connsiteY2" fmla="*/ 0 h 531874"/>
              <a:gd name="connsiteX0" fmla="*/ 0 w 1146978"/>
              <a:gd name="connsiteY0" fmla="*/ 528852 h 530084"/>
              <a:gd name="connsiteX1" fmla="*/ 239124 w 1146978"/>
              <a:gd name="connsiteY1" fmla="*/ 530084 h 530084"/>
              <a:gd name="connsiteX2" fmla="*/ 1146978 w 1146978"/>
              <a:gd name="connsiteY2" fmla="*/ 0 h 530084"/>
              <a:gd name="connsiteX0" fmla="*/ 0 w 1199977"/>
              <a:gd name="connsiteY0" fmla="*/ 528852 h 530084"/>
              <a:gd name="connsiteX1" fmla="*/ 292123 w 1199977"/>
              <a:gd name="connsiteY1" fmla="*/ 530084 h 530084"/>
              <a:gd name="connsiteX2" fmla="*/ 1199977 w 1199977"/>
              <a:gd name="connsiteY2" fmla="*/ 0 h 530084"/>
              <a:gd name="connsiteX0" fmla="*/ 0 w 1480113"/>
              <a:gd name="connsiteY0" fmla="*/ 684510 h 685742"/>
              <a:gd name="connsiteX1" fmla="*/ 292123 w 1480113"/>
              <a:gd name="connsiteY1" fmla="*/ 685742 h 685742"/>
              <a:gd name="connsiteX2" fmla="*/ 1480113 w 1480113"/>
              <a:gd name="connsiteY2" fmla="*/ 0 h 685742"/>
              <a:gd name="connsiteX0" fmla="*/ 0 w 1563397"/>
              <a:gd name="connsiteY0" fmla="*/ 684510 h 685742"/>
              <a:gd name="connsiteX1" fmla="*/ 375407 w 1563397"/>
              <a:gd name="connsiteY1" fmla="*/ 685742 h 685742"/>
              <a:gd name="connsiteX2" fmla="*/ 1563397 w 1563397"/>
              <a:gd name="connsiteY2" fmla="*/ 0 h 685742"/>
              <a:gd name="connsiteX0" fmla="*/ 0 w 639706"/>
              <a:gd name="connsiteY0" fmla="*/ 81524 h 82756"/>
              <a:gd name="connsiteX1" fmla="*/ 375407 w 639706"/>
              <a:gd name="connsiteY1" fmla="*/ 82756 h 82756"/>
              <a:gd name="connsiteX2" fmla="*/ 639706 w 639706"/>
              <a:gd name="connsiteY2" fmla="*/ 0 h 82756"/>
              <a:gd name="connsiteX0" fmla="*/ 0 w 503424"/>
              <a:gd name="connsiteY0" fmla="*/ 80013 h 82756"/>
              <a:gd name="connsiteX1" fmla="*/ 239125 w 503424"/>
              <a:gd name="connsiteY1" fmla="*/ 82756 h 82756"/>
              <a:gd name="connsiteX2" fmla="*/ 503424 w 503424"/>
              <a:gd name="connsiteY2" fmla="*/ 0 h 82756"/>
              <a:gd name="connsiteX0" fmla="*/ 0 w 1048553"/>
              <a:gd name="connsiteY0" fmla="*/ 144996 h 147739"/>
              <a:gd name="connsiteX1" fmla="*/ 239125 w 1048553"/>
              <a:gd name="connsiteY1" fmla="*/ 147739 h 147739"/>
              <a:gd name="connsiteX2" fmla="*/ 1048553 w 1048553"/>
              <a:gd name="connsiteY2" fmla="*/ 0 h 147739"/>
              <a:gd name="connsiteX0" fmla="*/ 0 w 1040982"/>
              <a:gd name="connsiteY0" fmla="*/ 149530 h 149530"/>
              <a:gd name="connsiteX1" fmla="*/ 231554 w 1040982"/>
              <a:gd name="connsiteY1" fmla="*/ 147739 h 149530"/>
              <a:gd name="connsiteX2" fmla="*/ 1040982 w 1040982"/>
              <a:gd name="connsiteY2" fmla="*/ 0 h 149530"/>
              <a:gd name="connsiteX0" fmla="*/ 0 w 1048553"/>
              <a:gd name="connsiteY0" fmla="*/ 148019 h 148019"/>
              <a:gd name="connsiteX1" fmla="*/ 239125 w 1048553"/>
              <a:gd name="connsiteY1" fmla="*/ 147739 h 148019"/>
              <a:gd name="connsiteX2" fmla="*/ 1048553 w 1048553"/>
              <a:gd name="connsiteY2" fmla="*/ 0 h 148019"/>
              <a:gd name="connsiteX0" fmla="*/ 0 w 1093980"/>
              <a:gd name="connsiteY0" fmla="*/ 148019 h 148019"/>
              <a:gd name="connsiteX1" fmla="*/ 284552 w 1093980"/>
              <a:gd name="connsiteY1" fmla="*/ 147739 h 148019"/>
              <a:gd name="connsiteX2" fmla="*/ 1093980 w 1093980"/>
              <a:gd name="connsiteY2" fmla="*/ 0 h 148019"/>
              <a:gd name="connsiteX0" fmla="*/ 0 w 1646680"/>
              <a:gd name="connsiteY0" fmla="*/ 280 h 154509"/>
              <a:gd name="connsiteX1" fmla="*/ 284552 w 1646680"/>
              <a:gd name="connsiteY1" fmla="*/ 0 h 154509"/>
              <a:gd name="connsiteX2" fmla="*/ 1646680 w 1646680"/>
              <a:gd name="connsiteY2" fmla="*/ 154509 h 154509"/>
              <a:gd name="connsiteX0" fmla="*/ 0 w 1646680"/>
              <a:gd name="connsiteY0" fmla="*/ 280 h 149975"/>
              <a:gd name="connsiteX1" fmla="*/ 284552 w 1646680"/>
              <a:gd name="connsiteY1" fmla="*/ 0 h 149975"/>
              <a:gd name="connsiteX2" fmla="*/ 1646680 w 1646680"/>
              <a:gd name="connsiteY2" fmla="*/ 149975 h 14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6680" h="149975">
                <a:moveTo>
                  <a:pt x="0" y="280"/>
                </a:moveTo>
                <a:lnTo>
                  <a:pt x="284552" y="0"/>
                </a:lnTo>
                <a:lnTo>
                  <a:pt x="1646680" y="1499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132294" y="1119529"/>
            <a:ext cx="1592236" cy="92836"/>
          </a:xfrm>
          <a:custGeom>
            <a:avLst/>
            <a:gdLst>
              <a:gd name="connsiteX0" fmla="*/ 0 w 586707"/>
              <a:gd name="connsiteY0" fmla="*/ 110432 h 117334"/>
              <a:gd name="connsiteX1" fmla="*/ 345121 w 586707"/>
              <a:gd name="connsiteY1" fmla="*/ 117334 h 117334"/>
              <a:gd name="connsiteX2" fmla="*/ 586707 w 586707"/>
              <a:gd name="connsiteY2" fmla="*/ 0 h 117334"/>
              <a:gd name="connsiteX0" fmla="*/ 0 w 586707"/>
              <a:gd name="connsiteY0" fmla="*/ 110432 h 110432"/>
              <a:gd name="connsiteX1" fmla="*/ 276981 w 586707"/>
              <a:gd name="connsiteY1" fmla="*/ 99951 h 110432"/>
              <a:gd name="connsiteX2" fmla="*/ 586707 w 586707"/>
              <a:gd name="connsiteY2" fmla="*/ 0 h 110432"/>
              <a:gd name="connsiteX0" fmla="*/ 0 w 586707"/>
              <a:gd name="connsiteY0" fmla="*/ 110432 h 115161"/>
              <a:gd name="connsiteX1" fmla="*/ 292123 w 586707"/>
              <a:gd name="connsiteY1" fmla="*/ 115161 h 115161"/>
              <a:gd name="connsiteX2" fmla="*/ 586707 w 586707"/>
              <a:gd name="connsiteY2" fmla="*/ 0 h 115161"/>
              <a:gd name="connsiteX0" fmla="*/ 0 w 586707"/>
              <a:gd name="connsiteY0" fmla="*/ 119123 h 119123"/>
              <a:gd name="connsiteX1" fmla="*/ 292123 w 586707"/>
              <a:gd name="connsiteY1" fmla="*/ 115161 h 119123"/>
              <a:gd name="connsiteX2" fmla="*/ 586707 w 586707"/>
              <a:gd name="connsiteY2" fmla="*/ 0 h 119123"/>
              <a:gd name="connsiteX0" fmla="*/ 0 w 586707"/>
              <a:gd name="connsiteY0" fmla="*/ 119123 h 121680"/>
              <a:gd name="connsiteX1" fmla="*/ 292123 w 586707"/>
              <a:gd name="connsiteY1" fmla="*/ 121680 h 121680"/>
              <a:gd name="connsiteX2" fmla="*/ 586707 w 586707"/>
              <a:gd name="connsiteY2" fmla="*/ 0 h 121680"/>
              <a:gd name="connsiteX0" fmla="*/ 0 w 586707"/>
              <a:gd name="connsiteY0" fmla="*/ 119123 h 119123"/>
              <a:gd name="connsiteX1" fmla="*/ 178555 w 586707"/>
              <a:gd name="connsiteY1" fmla="*/ 117334 h 119123"/>
              <a:gd name="connsiteX2" fmla="*/ 586707 w 586707"/>
              <a:gd name="connsiteY2" fmla="*/ 0 h 119123"/>
              <a:gd name="connsiteX0" fmla="*/ 0 w 420140"/>
              <a:gd name="connsiteY0" fmla="*/ 80012 h 80012"/>
              <a:gd name="connsiteX1" fmla="*/ 178555 w 420140"/>
              <a:gd name="connsiteY1" fmla="*/ 78223 h 80012"/>
              <a:gd name="connsiteX2" fmla="*/ 420140 w 420140"/>
              <a:gd name="connsiteY2" fmla="*/ 0 h 80012"/>
              <a:gd name="connsiteX0" fmla="*/ 0 w 420140"/>
              <a:gd name="connsiteY0" fmla="*/ 80012 h 80012"/>
              <a:gd name="connsiteX1" fmla="*/ 208840 w 420140"/>
              <a:gd name="connsiteY1" fmla="*/ 78223 h 80012"/>
              <a:gd name="connsiteX2" fmla="*/ 420140 w 420140"/>
              <a:gd name="connsiteY2" fmla="*/ 0 h 80012"/>
              <a:gd name="connsiteX0" fmla="*/ 0 w 518566"/>
              <a:gd name="connsiteY0" fmla="*/ 98147 h 98147"/>
              <a:gd name="connsiteX1" fmla="*/ 208840 w 518566"/>
              <a:gd name="connsiteY1" fmla="*/ 96358 h 98147"/>
              <a:gd name="connsiteX2" fmla="*/ 518566 w 518566"/>
              <a:gd name="connsiteY2" fmla="*/ 0 h 98147"/>
              <a:gd name="connsiteX0" fmla="*/ 0 w 518566"/>
              <a:gd name="connsiteY0" fmla="*/ 98147 h 98147"/>
              <a:gd name="connsiteX1" fmla="*/ 261838 w 518566"/>
              <a:gd name="connsiteY1" fmla="*/ 96358 h 98147"/>
              <a:gd name="connsiteX2" fmla="*/ 518566 w 518566"/>
              <a:gd name="connsiteY2" fmla="*/ 0 h 98147"/>
              <a:gd name="connsiteX0" fmla="*/ 0 w 1063694"/>
              <a:gd name="connsiteY0" fmla="*/ 61877 h 61877"/>
              <a:gd name="connsiteX1" fmla="*/ 261838 w 1063694"/>
              <a:gd name="connsiteY1" fmla="*/ 60088 h 61877"/>
              <a:gd name="connsiteX2" fmla="*/ 1063694 w 1063694"/>
              <a:gd name="connsiteY2" fmla="*/ 0 h 61877"/>
              <a:gd name="connsiteX0" fmla="*/ 0 w 1048552"/>
              <a:gd name="connsiteY0" fmla="*/ 60366 h 60366"/>
              <a:gd name="connsiteX1" fmla="*/ 246696 w 1048552"/>
              <a:gd name="connsiteY1" fmla="*/ 60088 h 60366"/>
              <a:gd name="connsiteX2" fmla="*/ 1048552 w 1048552"/>
              <a:gd name="connsiteY2" fmla="*/ 0 h 60366"/>
              <a:gd name="connsiteX0" fmla="*/ 0 w 1040981"/>
              <a:gd name="connsiteY0" fmla="*/ 278 h 221001"/>
              <a:gd name="connsiteX1" fmla="*/ 246696 w 1040981"/>
              <a:gd name="connsiteY1" fmla="*/ 0 h 221001"/>
              <a:gd name="connsiteX2" fmla="*/ 1040981 w 1040981"/>
              <a:gd name="connsiteY2" fmla="*/ 221001 h 221001"/>
              <a:gd name="connsiteX0" fmla="*/ 0 w 1040981"/>
              <a:gd name="connsiteY0" fmla="*/ 278 h 221001"/>
              <a:gd name="connsiteX1" fmla="*/ 208840 w 1040981"/>
              <a:gd name="connsiteY1" fmla="*/ 0 h 221001"/>
              <a:gd name="connsiteX2" fmla="*/ 1040981 w 1040981"/>
              <a:gd name="connsiteY2" fmla="*/ 221001 h 221001"/>
              <a:gd name="connsiteX0" fmla="*/ 0 w 1919244"/>
              <a:gd name="connsiteY0" fmla="*/ 278 h 201355"/>
              <a:gd name="connsiteX1" fmla="*/ 208840 w 1919244"/>
              <a:gd name="connsiteY1" fmla="*/ 0 h 201355"/>
              <a:gd name="connsiteX2" fmla="*/ 1919244 w 1919244"/>
              <a:gd name="connsiteY2" fmla="*/ 201355 h 201355"/>
              <a:gd name="connsiteX0" fmla="*/ 0 w 382284"/>
              <a:gd name="connsiteY0" fmla="*/ 278 h 127305"/>
              <a:gd name="connsiteX1" fmla="*/ 208840 w 382284"/>
              <a:gd name="connsiteY1" fmla="*/ 0 h 127305"/>
              <a:gd name="connsiteX2" fmla="*/ 382284 w 382284"/>
              <a:gd name="connsiteY2" fmla="*/ 127305 h 127305"/>
              <a:gd name="connsiteX0" fmla="*/ 0 w 844129"/>
              <a:gd name="connsiteY0" fmla="*/ 0 h 128538"/>
              <a:gd name="connsiteX1" fmla="*/ 670685 w 844129"/>
              <a:gd name="connsiteY1" fmla="*/ 1233 h 128538"/>
              <a:gd name="connsiteX2" fmla="*/ 844129 w 844129"/>
              <a:gd name="connsiteY2" fmla="*/ 128538 h 128538"/>
              <a:gd name="connsiteX0" fmla="*/ 0 w 1517969"/>
              <a:gd name="connsiteY0" fmla="*/ 0 h 198055"/>
              <a:gd name="connsiteX1" fmla="*/ 670685 w 1517969"/>
              <a:gd name="connsiteY1" fmla="*/ 1233 h 198055"/>
              <a:gd name="connsiteX2" fmla="*/ 1517969 w 1517969"/>
              <a:gd name="connsiteY2" fmla="*/ 198055 h 198055"/>
              <a:gd name="connsiteX0" fmla="*/ 0 w 1616395"/>
              <a:gd name="connsiteY0" fmla="*/ 0 h 223746"/>
              <a:gd name="connsiteX1" fmla="*/ 670685 w 1616395"/>
              <a:gd name="connsiteY1" fmla="*/ 1233 h 223746"/>
              <a:gd name="connsiteX2" fmla="*/ 1616395 w 1616395"/>
              <a:gd name="connsiteY2" fmla="*/ 223746 h 223746"/>
              <a:gd name="connsiteX0" fmla="*/ 0 w 1616395"/>
              <a:gd name="connsiteY0" fmla="*/ 278 h 222513"/>
              <a:gd name="connsiteX1" fmla="*/ 670685 w 1616395"/>
              <a:gd name="connsiteY1" fmla="*/ 0 h 222513"/>
              <a:gd name="connsiteX2" fmla="*/ 1616395 w 1616395"/>
              <a:gd name="connsiteY2" fmla="*/ 222513 h 222513"/>
              <a:gd name="connsiteX0" fmla="*/ 0 w 3456205"/>
              <a:gd name="connsiteY0" fmla="*/ 0 h 225257"/>
              <a:gd name="connsiteX1" fmla="*/ 2510495 w 3456205"/>
              <a:gd name="connsiteY1" fmla="*/ 2744 h 225257"/>
              <a:gd name="connsiteX2" fmla="*/ 3456205 w 3456205"/>
              <a:gd name="connsiteY2" fmla="*/ 225257 h 225257"/>
              <a:gd name="connsiteX0" fmla="*/ 0 w 4652460"/>
              <a:gd name="connsiteY0" fmla="*/ 0 h 148184"/>
              <a:gd name="connsiteX1" fmla="*/ 2510495 w 4652460"/>
              <a:gd name="connsiteY1" fmla="*/ 2744 h 148184"/>
              <a:gd name="connsiteX2" fmla="*/ 4652460 w 4652460"/>
              <a:gd name="connsiteY2" fmla="*/ 148184 h 148184"/>
              <a:gd name="connsiteX0" fmla="*/ 0 w 4667602"/>
              <a:gd name="connsiteY0" fmla="*/ 0 h 148184"/>
              <a:gd name="connsiteX1" fmla="*/ 2525637 w 4667602"/>
              <a:gd name="connsiteY1" fmla="*/ 2744 h 148184"/>
              <a:gd name="connsiteX2" fmla="*/ 4667602 w 4667602"/>
              <a:gd name="connsiteY2" fmla="*/ 148184 h 148184"/>
              <a:gd name="connsiteX0" fmla="*/ 0 w 2608227"/>
              <a:gd name="connsiteY0" fmla="*/ 0 h 146673"/>
              <a:gd name="connsiteX1" fmla="*/ 466262 w 2608227"/>
              <a:gd name="connsiteY1" fmla="*/ 1233 h 146673"/>
              <a:gd name="connsiteX2" fmla="*/ 2608227 w 2608227"/>
              <a:gd name="connsiteY2" fmla="*/ 146673 h 146673"/>
              <a:gd name="connsiteX0" fmla="*/ 0 w 1555825"/>
              <a:gd name="connsiteY0" fmla="*/ 107214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11748 h 111748"/>
              <a:gd name="connsiteX1" fmla="*/ 466262 w 1555825"/>
              <a:gd name="connsiteY1" fmla="*/ 108447 h 111748"/>
              <a:gd name="connsiteX2" fmla="*/ 1555825 w 1555825"/>
              <a:gd name="connsiteY2" fmla="*/ 0 h 111748"/>
              <a:gd name="connsiteX0" fmla="*/ 0 w 1555825"/>
              <a:gd name="connsiteY0" fmla="*/ 104192 h 108447"/>
              <a:gd name="connsiteX1" fmla="*/ 466262 w 1555825"/>
              <a:gd name="connsiteY1" fmla="*/ 108447 h 108447"/>
              <a:gd name="connsiteX2" fmla="*/ 1555825 w 1555825"/>
              <a:gd name="connsiteY2" fmla="*/ 0 h 108447"/>
              <a:gd name="connsiteX0" fmla="*/ 0 w 1555825"/>
              <a:gd name="connsiteY0" fmla="*/ 108726 h 108726"/>
              <a:gd name="connsiteX1" fmla="*/ 466262 w 1555825"/>
              <a:gd name="connsiteY1" fmla="*/ 108447 h 108726"/>
              <a:gd name="connsiteX2" fmla="*/ 1555825 w 1555825"/>
              <a:gd name="connsiteY2" fmla="*/ 0 h 108726"/>
              <a:gd name="connsiteX0" fmla="*/ 0 w 1305974"/>
              <a:gd name="connsiteY0" fmla="*/ 108726 h 108726"/>
              <a:gd name="connsiteX1" fmla="*/ 216411 w 1305974"/>
              <a:gd name="connsiteY1" fmla="*/ 108447 h 108726"/>
              <a:gd name="connsiteX2" fmla="*/ 1305974 w 1305974"/>
              <a:gd name="connsiteY2" fmla="*/ 0 h 108726"/>
              <a:gd name="connsiteX0" fmla="*/ 0 w 1828389"/>
              <a:gd name="connsiteY0" fmla="*/ 279 h 119750"/>
              <a:gd name="connsiteX1" fmla="*/ 216411 w 1828389"/>
              <a:gd name="connsiteY1" fmla="*/ 0 h 119750"/>
              <a:gd name="connsiteX2" fmla="*/ 1828389 w 1828389"/>
              <a:gd name="connsiteY2" fmla="*/ 119750 h 119750"/>
              <a:gd name="connsiteX0" fmla="*/ 0 w 2343233"/>
              <a:gd name="connsiteY0" fmla="*/ 279 h 119750"/>
              <a:gd name="connsiteX1" fmla="*/ 731255 w 2343233"/>
              <a:gd name="connsiteY1" fmla="*/ 0 h 119750"/>
              <a:gd name="connsiteX2" fmla="*/ 2343233 w 2343233"/>
              <a:gd name="connsiteY2" fmla="*/ 119750 h 119750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2244807"/>
              <a:gd name="connsiteY0" fmla="*/ 279 h 361549"/>
              <a:gd name="connsiteX1" fmla="*/ 731255 w 2244807"/>
              <a:gd name="connsiteY1" fmla="*/ 0 h 361549"/>
              <a:gd name="connsiteX2" fmla="*/ 2244807 w 2244807"/>
              <a:gd name="connsiteY2" fmla="*/ 361549 h 361549"/>
              <a:gd name="connsiteX0" fmla="*/ 0 w 1941958"/>
              <a:gd name="connsiteY0" fmla="*/ 279 h 263318"/>
              <a:gd name="connsiteX1" fmla="*/ 731255 w 1941958"/>
              <a:gd name="connsiteY1" fmla="*/ 0 h 263318"/>
              <a:gd name="connsiteX2" fmla="*/ 1941958 w 1941958"/>
              <a:gd name="connsiteY2" fmla="*/ 263318 h 263318"/>
              <a:gd name="connsiteX0" fmla="*/ 0 w 3486489"/>
              <a:gd name="connsiteY0" fmla="*/ 279 h 263318"/>
              <a:gd name="connsiteX1" fmla="*/ 2275786 w 3486489"/>
              <a:gd name="connsiteY1" fmla="*/ 0 h 263318"/>
              <a:gd name="connsiteX2" fmla="*/ 3486489 w 3486489"/>
              <a:gd name="connsiteY2" fmla="*/ 263318 h 263318"/>
              <a:gd name="connsiteX0" fmla="*/ 0 w 1442256"/>
              <a:gd name="connsiteY0" fmla="*/ 1790 h 263318"/>
              <a:gd name="connsiteX1" fmla="*/ 231553 w 1442256"/>
              <a:gd name="connsiteY1" fmla="*/ 0 h 263318"/>
              <a:gd name="connsiteX2" fmla="*/ 1442256 w 1442256"/>
              <a:gd name="connsiteY2" fmla="*/ 263318 h 263318"/>
              <a:gd name="connsiteX0" fmla="*/ 0 w 1139407"/>
              <a:gd name="connsiteY0" fmla="*/ 531874 h 531874"/>
              <a:gd name="connsiteX1" fmla="*/ 231553 w 1139407"/>
              <a:gd name="connsiteY1" fmla="*/ 530084 h 531874"/>
              <a:gd name="connsiteX2" fmla="*/ 1139407 w 1139407"/>
              <a:gd name="connsiteY2" fmla="*/ 0 h 531874"/>
              <a:gd name="connsiteX0" fmla="*/ 0 w 1146978"/>
              <a:gd name="connsiteY0" fmla="*/ 528852 h 530084"/>
              <a:gd name="connsiteX1" fmla="*/ 239124 w 1146978"/>
              <a:gd name="connsiteY1" fmla="*/ 530084 h 530084"/>
              <a:gd name="connsiteX2" fmla="*/ 1146978 w 1146978"/>
              <a:gd name="connsiteY2" fmla="*/ 0 h 530084"/>
              <a:gd name="connsiteX0" fmla="*/ 0 w 1199977"/>
              <a:gd name="connsiteY0" fmla="*/ 528852 h 530084"/>
              <a:gd name="connsiteX1" fmla="*/ 292123 w 1199977"/>
              <a:gd name="connsiteY1" fmla="*/ 530084 h 530084"/>
              <a:gd name="connsiteX2" fmla="*/ 1199977 w 1199977"/>
              <a:gd name="connsiteY2" fmla="*/ 0 h 530084"/>
              <a:gd name="connsiteX0" fmla="*/ 0 w 1480113"/>
              <a:gd name="connsiteY0" fmla="*/ 684510 h 685742"/>
              <a:gd name="connsiteX1" fmla="*/ 292123 w 1480113"/>
              <a:gd name="connsiteY1" fmla="*/ 685742 h 685742"/>
              <a:gd name="connsiteX2" fmla="*/ 1480113 w 1480113"/>
              <a:gd name="connsiteY2" fmla="*/ 0 h 685742"/>
              <a:gd name="connsiteX0" fmla="*/ 0 w 1563397"/>
              <a:gd name="connsiteY0" fmla="*/ 684510 h 685742"/>
              <a:gd name="connsiteX1" fmla="*/ 375407 w 1563397"/>
              <a:gd name="connsiteY1" fmla="*/ 685742 h 685742"/>
              <a:gd name="connsiteX2" fmla="*/ 1563397 w 1563397"/>
              <a:gd name="connsiteY2" fmla="*/ 0 h 685742"/>
              <a:gd name="connsiteX0" fmla="*/ 0 w 639706"/>
              <a:gd name="connsiteY0" fmla="*/ 81524 h 82756"/>
              <a:gd name="connsiteX1" fmla="*/ 375407 w 639706"/>
              <a:gd name="connsiteY1" fmla="*/ 82756 h 82756"/>
              <a:gd name="connsiteX2" fmla="*/ 639706 w 639706"/>
              <a:gd name="connsiteY2" fmla="*/ 0 h 82756"/>
              <a:gd name="connsiteX0" fmla="*/ 0 w 503424"/>
              <a:gd name="connsiteY0" fmla="*/ 80013 h 82756"/>
              <a:gd name="connsiteX1" fmla="*/ 239125 w 503424"/>
              <a:gd name="connsiteY1" fmla="*/ 82756 h 82756"/>
              <a:gd name="connsiteX2" fmla="*/ 503424 w 503424"/>
              <a:gd name="connsiteY2" fmla="*/ 0 h 82756"/>
              <a:gd name="connsiteX0" fmla="*/ 0 w 1048553"/>
              <a:gd name="connsiteY0" fmla="*/ 144996 h 147739"/>
              <a:gd name="connsiteX1" fmla="*/ 239125 w 1048553"/>
              <a:gd name="connsiteY1" fmla="*/ 147739 h 147739"/>
              <a:gd name="connsiteX2" fmla="*/ 1048553 w 1048553"/>
              <a:gd name="connsiteY2" fmla="*/ 0 h 147739"/>
              <a:gd name="connsiteX0" fmla="*/ 0 w 1040982"/>
              <a:gd name="connsiteY0" fmla="*/ 149530 h 149530"/>
              <a:gd name="connsiteX1" fmla="*/ 231554 w 1040982"/>
              <a:gd name="connsiteY1" fmla="*/ 147739 h 149530"/>
              <a:gd name="connsiteX2" fmla="*/ 1040982 w 1040982"/>
              <a:gd name="connsiteY2" fmla="*/ 0 h 149530"/>
              <a:gd name="connsiteX0" fmla="*/ 0 w 1048553"/>
              <a:gd name="connsiteY0" fmla="*/ 148019 h 148019"/>
              <a:gd name="connsiteX1" fmla="*/ 239125 w 1048553"/>
              <a:gd name="connsiteY1" fmla="*/ 147739 h 148019"/>
              <a:gd name="connsiteX2" fmla="*/ 1048553 w 1048553"/>
              <a:gd name="connsiteY2" fmla="*/ 0 h 148019"/>
              <a:gd name="connsiteX0" fmla="*/ 0 w 1093980"/>
              <a:gd name="connsiteY0" fmla="*/ 148019 h 148019"/>
              <a:gd name="connsiteX1" fmla="*/ 284552 w 1093980"/>
              <a:gd name="connsiteY1" fmla="*/ 147739 h 148019"/>
              <a:gd name="connsiteX2" fmla="*/ 1093980 w 1093980"/>
              <a:gd name="connsiteY2" fmla="*/ 0 h 148019"/>
              <a:gd name="connsiteX0" fmla="*/ 0 w 1646680"/>
              <a:gd name="connsiteY0" fmla="*/ 280 h 154509"/>
              <a:gd name="connsiteX1" fmla="*/ 284552 w 1646680"/>
              <a:gd name="connsiteY1" fmla="*/ 0 h 154509"/>
              <a:gd name="connsiteX2" fmla="*/ 1646680 w 1646680"/>
              <a:gd name="connsiteY2" fmla="*/ 154509 h 154509"/>
              <a:gd name="connsiteX0" fmla="*/ 0 w 1646680"/>
              <a:gd name="connsiteY0" fmla="*/ 280 h 149975"/>
              <a:gd name="connsiteX1" fmla="*/ 284552 w 1646680"/>
              <a:gd name="connsiteY1" fmla="*/ 0 h 149975"/>
              <a:gd name="connsiteX2" fmla="*/ 1646680 w 1646680"/>
              <a:gd name="connsiteY2" fmla="*/ 149975 h 149975"/>
              <a:gd name="connsiteX0" fmla="*/ 0 w 1707250"/>
              <a:gd name="connsiteY0" fmla="*/ 280 h 149975"/>
              <a:gd name="connsiteX1" fmla="*/ 345122 w 1707250"/>
              <a:gd name="connsiteY1" fmla="*/ 0 h 149975"/>
              <a:gd name="connsiteX2" fmla="*/ 1707250 w 1707250"/>
              <a:gd name="connsiteY2" fmla="*/ 149975 h 149975"/>
              <a:gd name="connsiteX0" fmla="*/ 0 w 3796910"/>
              <a:gd name="connsiteY0" fmla="*/ 280 h 44188"/>
              <a:gd name="connsiteX1" fmla="*/ 345122 w 3796910"/>
              <a:gd name="connsiteY1" fmla="*/ 0 h 44188"/>
              <a:gd name="connsiteX2" fmla="*/ 3796910 w 3796910"/>
              <a:gd name="connsiteY2" fmla="*/ 44188 h 4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6910" h="44188">
                <a:moveTo>
                  <a:pt x="0" y="280"/>
                </a:moveTo>
                <a:lnTo>
                  <a:pt x="345122" y="0"/>
                </a:lnTo>
                <a:lnTo>
                  <a:pt x="3796910" y="4418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500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413125" y="1662370"/>
            <a:ext cx="12541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2959100" y="1836995"/>
            <a:ext cx="1489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3276600" y="2030670"/>
            <a:ext cx="1120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3495675" y="2522795"/>
            <a:ext cx="1038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3086100" y="3027620"/>
            <a:ext cx="1384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3203575" y="3214945"/>
            <a:ext cx="1073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3143250" y="3754695"/>
            <a:ext cx="850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3730625" y="4446845"/>
            <a:ext cx="876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730625" y="4396045"/>
            <a:ext cx="660400" cy="47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5334000" y="6139120"/>
            <a:ext cx="6127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4949825" y="4602420"/>
            <a:ext cx="1019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5353050" y="4313495"/>
            <a:ext cx="615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5403850" y="4075370"/>
            <a:ext cx="565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5146675" y="3656270"/>
            <a:ext cx="638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029200" y="3421320"/>
            <a:ext cx="501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4791075" y="2294195"/>
            <a:ext cx="9112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Freeform 24"/>
          <p:cNvSpPr/>
          <p:nvPr/>
        </p:nvSpPr>
        <p:spPr>
          <a:xfrm>
            <a:off x="4987925" y="338395"/>
            <a:ext cx="850900" cy="400050"/>
          </a:xfrm>
          <a:custGeom>
            <a:avLst/>
            <a:gdLst>
              <a:gd name="connsiteX0" fmla="*/ 850900 w 850900"/>
              <a:gd name="connsiteY0" fmla="*/ 0 h 400050"/>
              <a:gd name="connsiteX1" fmla="*/ 796925 w 850900"/>
              <a:gd name="connsiteY1" fmla="*/ 0 h 400050"/>
              <a:gd name="connsiteX2" fmla="*/ 0 w 8509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400050">
                <a:moveTo>
                  <a:pt x="850900" y="0"/>
                </a:moveTo>
                <a:lnTo>
                  <a:pt x="796925" y="0"/>
                </a:lnTo>
                <a:lnTo>
                  <a:pt x="0" y="4000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5159375" y="519369"/>
            <a:ext cx="679450" cy="231775"/>
          </a:xfrm>
          <a:custGeom>
            <a:avLst/>
            <a:gdLst>
              <a:gd name="connsiteX0" fmla="*/ 850900 w 850900"/>
              <a:gd name="connsiteY0" fmla="*/ 0 h 400050"/>
              <a:gd name="connsiteX1" fmla="*/ 796925 w 850900"/>
              <a:gd name="connsiteY1" fmla="*/ 0 h 400050"/>
              <a:gd name="connsiteX2" fmla="*/ 0 w 850900"/>
              <a:gd name="connsiteY2" fmla="*/ 400050 h 400050"/>
              <a:gd name="connsiteX0" fmla="*/ 850900 w 850900"/>
              <a:gd name="connsiteY0" fmla="*/ 0 h 400050"/>
              <a:gd name="connsiteX1" fmla="*/ 736600 w 850900"/>
              <a:gd name="connsiteY1" fmla="*/ 0 h 400050"/>
              <a:gd name="connsiteX2" fmla="*/ 0 w 850900"/>
              <a:gd name="connsiteY2" fmla="*/ 400050 h 400050"/>
              <a:gd name="connsiteX0" fmla="*/ 679450 w 679450"/>
              <a:gd name="connsiteY0" fmla="*/ 0 h 231775"/>
              <a:gd name="connsiteX1" fmla="*/ 565150 w 679450"/>
              <a:gd name="connsiteY1" fmla="*/ 0 h 231775"/>
              <a:gd name="connsiteX2" fmla="*/ 0 w 679450"/>
              <a:gd name="connsiteY2" fmla="*/ 231775 h 23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" h="231775">
                <a:moveTo>
                  <a:pt x="679450" y="0"/>
                </a:moveTo>
                <a:lnTo>
                  <a:pt x="565150" y="0"/>
                </a:lnTo>
                <a:lnTo>
                  <a:pt x="0" y="2317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5289550" y="849568"/>
            <a:ext cx="933450" cy="15875"/>
          </a:xfrm>
          <a:custGeom>
            <a:avLst/>
            <a:gdLst>
              <a:gd name="connsiteX0" fmla="*/ 850900 w 850900"/>
              <a:gd name="connsiteY0" fmla="*/ 0 h 400050"/>
              <a:gd name="connsiteX1" fmla="*/ 796925 w 850900"/>
              <a:gd name="connsiteY1" fmla="*/ 0 h 400050"/>
              <a:gd name="connsiteX2" fmla="*/ 0 w 850900"/>
              <a:gd name="connsiteY2" fmla="*/ 400050 h 400050"/>
              <a:gd name="connsiteX0" fmla="*/ 850900 w 850900"/>
              <a:gd name="connsiteY0" fmla="*/ 0 h 400050"/>
              <a:gd name="connsiteX1" fmla="*/ 736600 w 850900"/>
              <a:gd name="connsiteY1" fmla="*/ 0 h 400050"/>
              <a:gd name="connsiteX2" fmla="*/ 0 w 850900"/>
              <a:gd name="connsiteY2" fmla="*/ 400050 h 400050"/>
              <a:gd name="connsiteX0" fmla="*/ 679450 w 679450"/>
              <a:gd name="connsiteY0" fmla="*/ 0 h 231775"/>
              <a:gd name="connsiteX1" fmla="*/ 565150 w 679450"/>
              <a:gd name="connsiteY1" fmla="*/ 0 h 231775"/>
              <a:gd name="connsiteX2" fmla="*/ 0 w 679450"/>
              <a:gd name="connsiteY2" fmla="*/ 231775 h 231775"/>
              <a:gd name="connsiteX0" fmla="*/ 809625 w 809625"/>
              <a:gd name="connsiteY0" fmla="*/ 0 h 231775"/>
              <a:gd name="connsiteX1" fmla="*/ 565150 w 809625"/>
              <a:gd name="connsiteY1" fmla="*/ 0 h 231775"/>
              <a:gd name="connsiteX2" fmla="*/ 0 w 809625"/>
              <a:gd name="connsiteY2" fmla="*/ 231775 h 231775"/>
              <a:gd name="connsiteX0" fmla="*/ 933450 w 933450"/>
              <a:gd name="connsiteY0" fmla="*/ 15875 h 15875"/>
              <a:gd name="connsiteX1" fmla="*/ 688975 w 933450"/>
              <a:gd name="connsiteY1" fmla="*/ 15875 h 15875"/>
              <a:gd name="connsiteX2" fmla="*/ 0 w 933450"/>
              <a:gd name="connsiteY2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15875">
                <a:moveTo>
                  <a:pt x="933450" y="15875"/>
                </a:moveTo>
                <a:lnTo>
                  <a:pt x="688975" y="158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0" name="Straight Connector 29"/>
          <p:cNvCxnSpPr>
            <a:stCxn id="87" idx="1"/>
          </p:cNvCxnSpPr>
          <p:nvPr/>
        </p:nvCxnSpPr>
        <p:spPr bwMode="auto">
          <a:xfrm flipH="1">
            <a:off x="5305425" y="865443"/>
            <a:ext cx="673100" cy="889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5885429" y="418130"/>
            <a:ext cx="1578996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Pulmonary artery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6253729" y="745155"/>
            <a:ext cx="963046" cy="4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Pulmonary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veins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5742554" y="2173905"/>
            <a:ext cx="1578996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5561579" y="3297855"/>
            <a:ext cx="509021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2" name="Text Box 31"/>
          <p:cNvSpPr txBox="1">
            <a:spLocks noChangeArrowheads="1"/>
          </p:cNvSpPr>
          <p:nvPr/>
        </p:nvSpPr>
        <p:spPr bwMode="auto">
          <a:xfrm>
            <a:off x="5821929" y="3532805"/>
            <a:ext cx="1794896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Common iliac artery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3" name="Text Box 31"/>
          <p:cNvSpPr txBox="1">
            <a:spLocks noChangeArrowheads="1"/>
          </p:cNvSpPr>
          <p:nvPr/>
        </p:nvSpPr>
        <p:spPr bwMode="auto">
          <a:xfrm>
            <a:off x="6012429" y="3955080"/>
            <a:ext cx="1702821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External iliac artery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4" name="Text Box 31"/>
          <p:cNvSpPr txBox="1">
            <a:spLocks noChangeArrowheads="1"/>
          </p:cNvSpPr>
          <p:nvPr/>
        </p:nvSpPr>
        <p:spPr bwMode="auto">
          <a:xfrm>
            <a:off x="6012429" y="4202730"/>
            <a:ext cx="1702821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Internal iliac artery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6012430" y="4485305"/>
            <a:ext cx="1394846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Urinary bladder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5996555" y="6028355"/>
            <a:ext cx="810645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Placenta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1564255" y="5158405"/>
            <a:ext cx="531245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4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1799205" y="5421930"/>
            <a:ext cx="1544070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High oxygenation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1799205" y="5682280"/>
            <a:ext cx="1925070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Moderate oxygenation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1799205" y="5945805"/>
            <a:ext cx="1525020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Low oxygenation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1799204" y="6206155"/>
            <a:ext cx="1852045" cy="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Very low oxygenation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2907280" y="4326555"/>
            <a:ext cx="820170" cy="43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Umbilical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arteries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1875405" y="3628055"/>
            <a:ext cx="1318646" cy="2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Umbilical cord</a:t>
            </a: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1862705" y="3078780"/>
            <a:ext cx="1318646" cy="2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Fetal umbilicus</a:t>
            </a: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1862705" y="2891455"/>
            <a:ext cx="1318646" cy="2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Umbilical vein</a:t>
            </a: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1862705" y="2396155"/>
            <a:ext cx="1632970" cy="2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Hepatic portal vein</a:t>
            </a: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1862705" y="1897680"/>
            <a:ext cx="1423420" cy="2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Ductus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venosus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Text Box 31"/>
          <p:cNvSpPr txBox="1">
            <a:spLocks noChangeArrowheads="1"/>
          </p:cNvSpPr>
          <p:nvPr/>
        </p:nvSpPr>
        <p:spPr bwMode="auto">
          <a:xfrm>
            <a:off x="1862705" y="1713530"/>
            <a:ext cx="1131320" cy="2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Hepatic vein</a:t>
            </a:r>
          </a:p>
        </p:txBody>
      </p: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1862705" y="1535730"/>
            <a:ext cx="1582170" cy="2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</a:p>
        </p:txBody>
      </p: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2192904" y="310180"/>
            <a:ext cx="1680595" cy="2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Superior vena cava</a:t>
            </a: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1840480" y="992805"/>
            <a:ext cx="1296420" cy="2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Foramen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ovale</a:t>
            </a:r>
            <a:endParaRPr lang="en-US" sz="14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01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Fetal Circulation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Shunts bypassing the lungs and liver are also present. </a:t>
            </a:r>
            <a:r>
              <a:rPr lang="en-US" altLang="en-US" dirty="0" smtClean="0">
                <a:sym typeface="Wingdings" pitchFamily="28" charset="2"/>
              </a:rPr>
              <a:t>Blood flow bypasses the liver through the </a:t>
            </a:r>
            <a:r>
              <a:rPr lang="en-US" altLang="en-US" dirty="0" err="1" smtClean="0">
                <a:sym typeface="Wingdings" pitchFamily="28" charset="2"/>
              </a:rPr>
              <a:t>ductus</a:t>
            </a:r>
            <a:r>
              <a:rPr lang="en-US" altLang="en-US" dirty="0" smtClean="0">
                <a:sym typeface="Wingdings" pitchFamily="28" charset="2"/>
              </a:rPr>
              <a:t> </a:t>
            </a:r>
            <a:r>
              <a:rPr lang="en-US" altLang="en-US" dirty="0" err="1" smtClean="0">
                <a:sym typeface="Wingdings" pitchFamily="28" charset="2"/>
              </a:rPr>
              <a:t>venosus</a:t>
            </a:r>
            <a:r>
              <a:rPr lang="en-US" altLang="en-US" dirty="0" smtClean="0">
                <a:sym typeface="Wingdings" pitchFamily="28" charset="2"/>
              </a:rPr>
              <a:t> and enters the inferior vena cava </a:t>
            </a:r>
            <a:r>
              <a:rPr lang="en-US" altLang="en-US" dirty="0">
                <a:sym typeface="Symbol"/>
              </a:rPr>
              <a:t></a:t>
            </a:r>
            <a:r>
              <a:rPr lang="en-US" altLang="en-US" dirty="0" smtClean="0">
                <a:sym typeface="Wingdings" pitchFamily="28" charset="2"/>
              </a:rPr>
              <a:t> right atrium of heart</a:t>
            </a:r>
          </a:p>
          <a:p>
            <a:r>
              <a:rPr lang="en-US" altLang="en-US" dirty="0" smtClean="0">
                <a:sym typeface="Wingdings" pitchFamily="28" charset="2"/>
              </a:rPr>
              <a:t>Blood flow bypasses the lungs </a:t>
            </a:r>
          </a:p>
          <a:p>
            <a:pPr lvl="1"/>
            <a:r>
              <a:rPr lang="en-US" altLang="en-US" dirty="0" smtClean="0">
                <a:sym typeface="Wingdings" pitchFamily="28" charset="2"/>
              </a:rPr>
              <a:t>Blood entering right atrium is shunted directly into left atrium through foramen </a:t>
            </a:r>
            <a:r>
              <a:rPr lang="en-US" altLang="en-US" dirty="0" err="1" smtClean="0">
                <a:sym typeface="Wingdings" pitchFamily="28" charset="2"/>
              </a:rPr>
              <a:t>ovale</a:t>
            </a:r>
            <a:r>
              <a:rPr lang="en-US" altLang="en-US" dirty="0" smtClean="0">
                <a:sym typeface="Wingdings" pitchFamily="28" charset="2"/>
              </a:rPr>
              <a:t> (becomes fossa </a:t>
            </a:r>
            <a:r>
              <a:rPr lang="en-US" altLang="en-US" dirty="0" err="1" smtClean="0">
                <a:sym typeface="Wingdings" pitchFamily="28" charset="2"/>
              </a:rPr>
              <a:t>ovalis</a:t>
            </a:r>
            <a:r>
              <a:rPr lang="en-US" altLang="en-US" dirty="0" smtClean="0">
                <a:sym typeface="Wingdings" pitchFamily="28" charset="2"/>
              </a:rPr>
              <a:t> at or after birth)</a:t>
            </a:r>
          </a:p>
          <a:p>
            <a:pPr lvl="1"/>
            <a:r>
              <a:rPr lang="en-US" altLang="en-US" dirty="0" err="1" smtClean="0">
                <a:sym typeface="Wingdings" pitchFamily="28" charset="2"/>
              </a:rPr>
              <a:t>Ductus</a:t>
            </a:r>
            <a:r>
              <a:rPr lang="en-US" altLang="en-US" dirty="0" smtClean="0">
                <a:sym typeface="Wingdings" pitchFamily="28" charset="2"/>
              </a:rPr>
              <a:t> </a:t>
            </a:r>
            <a:r>
              <a:rPr lang="en-US" altLang="en-US" dirty="0" err="1" smtClean="0">
                <a:sym typeface="Wingdings" pitchFamily="28" charset="2"/>
              </a:rPr>
              <a:t>arteriosus</a:t>
            </a:r>
            <a:r>
              <a:rPr lang="en-US" altLang="en-US" dirty="0" smtClean="0">
                <a:sym typeface="Wingdings" pitchFamily="28" charset="2"/>
              </a:rPr>
              <a:t> connects aorta and pulmonary trunk (becomes </a:t>
            </a:r>
            <a:r>
              <a:rPr lang="en-US" altLang="en-US" dirty="0" err="1" smtClean="0">
                <a:sym typeface="Wingdings" pitchFamily="28" charset="2"/>
              </a:rPr>
              <a:t>ligamentum</a:t>
            </a:r>
            <a:r>
              <a:rPr lang="en-US" altLang="en-US" dirty="0" smtClean="0">
                <a:sym typeface="Wingdings" pitchFamily="28" charset="2"/>
              </a:rPr>
              <a:t> </a:t>
            </a:r>
            <a:r>
              <a:rPr lang="en-US" altLang="en-US" dirty="0" err="1" smtClean="0">
                <a:sym typeface="Wingdings" pitchFamily="28" charset="2"/>
              </a:rPr>
              <a:t>arteriosum</a:t>
            </a:r>
            <a:r>
              <a:rPr lang="en-US" altLang="en-US" dirty="0" smtClean="0">
                <a:sym typeface="Wingdings" pitchFamily="28" charset="2"/>
              </a:rPr>
              <a:t> at birth)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ure_11_0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6"/>
          <a:stretch/>
        </p:blipFill>
        <p:spPr>
          <a:xfrm>
            <a:off x="298704" y="366339"/>
            <a:ext cx="8546592" cy="604360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11.3a Gross anatomy of the heart.</a:t>
            </a:r>
          </a:p>
        </p:txBody>
      </p:sp>
      <p:sp>
        <p:nvSpPr>
          <p:cNvPr id="30" name="Freeform 29"/>
          <p:cNvSpPr/>
          <p:nvPr/>
        </p:nvSpPr>
        <p:spPr>
          <a:xfrm>
            <a:off x="4649903" y="491425"/>
            <a:ext cx="1739900" cy="1428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42875">
                <a:moveTo>
                  <a:pt x="1739900" y="0"/>
                </a:moveTo>
                <a:lnTo>
                  <a:pt x="514350" y="6350"/>
                </a:lnTo>
                <a:lnTo>
                  <a:pt x="0" y="1428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437014" y="396046"/>
            <a:ext cx="2389486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common carotid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2282283" y="507615"/>
            <a:ext cx="1909234" cy="16615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234" h="166158">
                <a:moveTo>
                  <a:pt x="1909234" y="0"/>
                </a:moveTo>
                <a:lnTo>
                  <a:pt x="911225" y="0"/>
                </a:lnTo>
                <a:lnTo>
                  <a:pt x="0" y="16615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2600" y="405262"/>
            <a:ext cx="1978801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Brachiocephalic trunk</a:t>
            </a:r>
          </a:p>
        </p:txBody>
      </p:sp>
      <p:sp>
        <p:nvSpPr>
          <p:cNvPr id="35" name="Freeform 34"/>
          <p:cNvSpPr/>
          <p:nvPr/>
        </p:nvSpPr>
        <p:spPr>
          <a:xfrm flipH="1">
            <a:off x="2040982" y="829347"/>
            <a:ext cx="1295400" cy="458259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458259">
                <a:moveTo>
                  <a:pt x="1295400" y="0"/>
                </a:moveTo>
                <a:lnTo>
                  <a:pt x="648758" y="1"/>
                </a:lnTo>
                <a:lnTo>
                  <a:pt x="0" y="458259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" name="Freeform 35"/>
          <p:cNvSpPr/>
          <p:nvPr/>
        </p:nvSpPr>
        <p:spPr>
          <a:xfrm flipH="1">
            <a:off x="2383881" y="1206115"/>
            <a:ext cx="474133" cy="4286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952500 w 952500"/>
              <a:gd name="connsiteY0" fmla="*/ 4232 h 458258"/>
              <a:gd name="connsiteX1" fmla="*/ 648758 w 952500"/>
              <a:gd name="connsiteY1" fmla="*/ 0 h 458258"/>
              <a:gd name="connsiteX2" fmla="*/ 0 w 952500"/>
              <a:gd name="connsiteY2" fmla="*/ 458258 h 458258"/>
              <a:gd name="connsiteX0" fmla="*/ 474133 w 474133"/>
              <a:gd name="connsiteY0" fmla="*/ 4232 h 428625"/>
              <a:gd name="connsiteX1" fmla="*/ 170391 w 474133"/>
              <a:gd name="connsiteY1" fmla="*/ 0 h 428625"/>
              <a:gd name="connsiteX2" fmla="*/ 0 w 474133"/>
              <a:gd name="connsiteY2" fmla="*/ 428625 h 428625"/>
              <a:gd name="connsiteX0" fmla="*/ 474133 w 474133"/>
              <a:gd name="connsiteY0" fmla="*/ 4232 h 428625"/>
              <a:gd name="connsiteX1" fmla="*/ 200024 w 474133"/>
              <a:gd name="connsiteY1" fmla="*/ 0 h 428625"/>
              <a:gd name="connsiteX2" fmla="*/ 0 w 474133"/>
              <a:gd name="connsiteY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3" h="428625">
                <a:moveTo>
                  <a:pt x="474133" y="4232"/>
                </a:moveTo>
                <a:lnTo>
                  <a:pt x="200024" y="0"/>
                </a:lnTo>
                <a:lnTo>
                  <a:pt x="0" y="4286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 flipH="1">
            <a:off x="1808147" y="1654848"/>
            <a:ext cx="2099733" cy="360892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952500 w 952500"/>
              <a:gd name="connsiteY0" fmla="*/ 4232 h 458258"/>
              <a:gd name="connsiteX1" fmla="*/ 648758 w 952500"/>
              <a:gd name="connsiteY1" fmla="*/ 0 h 458258"/>
              <a:gd name="connsiteX2" fmla="*/ 0 w 952500"/>
              <a:gd name="connsiteY2" fmla="*/ 458258 h 458258"/>
              <a:gd name="connsiteX0" fmla="*/ 474133 w 474133"/>
              <a:gd name="connsiteY0" fmla="*/ 4232 h 428625"/>
              <a:gd name="connsiteX1" fmla="*/ 170391 w 474133"/>
              <a:gd name="connsiteY1" fmla="*/ 0 h 428625"/>
              <a:gd name="connsiteX2" fmla="*/ 0 w 474133"/>
              <a:gd name="connsiteY2" fmla="*/ 428625 h 428625"/>
              <a:gd name="connsiteX0" fmla="*/ 474133 w 474133"/>
              <a:gd name="connsiteY0" fmla="*/ 4232 h 428625"/>
              <a:gd name="connsiteX1" fmla="*/ 200024 w 474133"/>
              <a:gd name="connsiteY1" fmla="*/ 0 h 428625"/>
              <a:gd name="connsiteX2" fmla="*/ 0 w 474133"/>
              <a:gd name="connsiteY2" fmla="*/ 428625 h 428625"/>
              <a:gd name="connsiteX0" fmla="*/ 2099733 w 2099733"/>
              <a:gd name="connsiteY0" fmla="*/ 4232 h 360892"/>
              <a:gd name="connsiteX1" fmla="*/ 1825624 w 2099733"/>
              <a:gd name="connsiteY1" fmla="*/ 0 h 360892"/>
              <a:gd name="connsiteX2" fmla="*/ 0 w 2099733"/>
              <a:gd name="connsiteY2" fmla="*/ 360892 h 36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9733" h="360892">
                <a:moveTo>
                  <a:pt x="2099733" y="4232"/>
                </a:moveTo>
                <a:lnTo>
                  <a:pt x="1825624" y="0"/>
                </a:lnTo>
                <a:lnTo>
                  <a:pt x="0" y="36089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8" name="Freeform 37"/>
          <p:cNvSpPr/>
          <p:nvPr/>
        </p:nvSpPr>
        <p:spPr>
          <a:xfrm flipH="1">
            <a:off x="1837782" y="2082413"/>
            <a:ext cx="2654300" cy="322792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4300" h="322792">
                <a:moveTo>
                  <a:pt x="2654300" y="0"/>
                </a:moveTo>
                <a:lnTo>
                  <a:pt x="2007658" y="1"/>
                </a:lnTo>
                <a:lnTo>
                  <a:pt x="0" y="32279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11867" y="2514501"/>
            <a:ext cx="68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2108200" y="2518735"/>
            <a:ext cx="423333" cy="4614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Freeform 42"/>
          <p:cNvSpPr/>
          <p:nvPr/>
        </p:nvSpPr>
        <p:spPr>
          <a:xfrm flipH="1">
            <a:off x="1617648" y="2985171"/>
            <a:ext cx="1375833" cy="278342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  <a:gd name="connsiteX0" fmla="*/ 2899833 w 2899833"/>
              <a:gd name="connsiteY0" fmla="*/ 0 h 327025"/>
              <a:gd name="connsiteX1" fmla="*/ 2007658 w 2899833"/>
              <a:gd name="connsiteY1" fmla="*/ 4234 h 327025"/>
              <a:gd name="connsiteX2" fmla="*/ 0 w 2899833"/>
              <a:gd name="connsiteY2" fmla="*/ 327025 h 327025"/>
              <a:gd name="connsiteX0" fmla="*/ 1375833 w 1375833"/>
              <a:gd name="connsiteY0" fmla="*/ 274108 h 278342"/>
              <a:gd name="connsiteX1" fmla="*/ 483658 w 1375833"/>
              <a:gd name="connsiteY1" fmla="*/ 278342 h 278342"/>
              <a:gd name="connsiteX2" fmla="*/ 0 w 1375833"/>
              <a:gd name="connsiteY2" fmla="*/ 0 h 27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5833" h="278342">
                <a:moveTo>
                  <a:pt x="1375833" y="274108"/>
                </a:moveTo>
                <a:lnTo>
                  <a:pt x="483658" y="278342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2222500" y="3665968"/>
            <a:ext cx="9694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2197100" y="4457602"/>
            <a:ext cx="19346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1828800" y="4792036"/>
            <a:ext cx="20489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Freeform 49"/>
          <p:cNvSpPr/>
          <p:nvPr/>
        </p:nvSpPr>
        <p:spPr>
          <a:xfrm flipH="1">
            <a:off x="1702316" y="4864771"/>
            <a:ext cx="1769533" cy="341842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  <a:gd name="connsiteX0" fmla="*/ 2899833 w 2899833"/>
              <a:gd name="connsiteY0" fmla="*/ 0 h 327025"/>
              <a:gd name="connsiteX1" fmla="*/ 2007658 w 2899833"/>
              <a:gd name="connsiteY1" fmla="*/ 4234 h 327025"/>
              <a:gd name="connsiteX2" fmla="*/ 0 w 2899833"/>
              <a:gd name="connsiteY2" fmla="*/ 327025 h 327025"/>
              <a:gd name="connsiteX0" fmla="*/ 1375833 w 1375833"/>
              <a:gd name="connsiteY0" fmla="*/ 274108 h 278342"/>
              <a:gd name="connsiteX1" fmla="*/ 483658 w 1375833"/>
              <a:gd name="connsiteY1" fmla="*/ 278342 h 278342"/>
              <a:gd name="connsiteX2" fmla="*/ 0 w 1375833"/>
              <a:gd name="connsiteY2" fmla="*/ 0 h 278342"/>
              <a:gd name="connsiteX0" fmla="*/ 1676399 w 1676399"/>
              <a:gd name="connsiteY0" fmla="*/ 274108 h 278342"/>
              <a:gd name="connsiteX1" fmla="*/ 483658 w 1676399"/>
              <a:gd name="connsiteY1" fmla="*/ 278342 h 278342"/>
              <a:gd name="connsiteX2" fmla="*/ 0 w 1676399"/>
              <a:gd name="connsiteY2" fmla="*/ 0 h 278342"/>
              <a:gd name="connsiteX0" fmla="*/ 1769533 w 1769533"/>
              <a:gd name="connsiteY0" fmla="*/ 337608 h 341842"/>
              <a:gd name="connsiteX1" fmla="*/ 576792 w 1769533"/>
              <a:gd name="connsiteY1" fmla="*/ 341842 h 341842"/>
              <a:gd name="connsiteX2" fmla="*/ 0 w 1769533"/>
              <a:gd name="connsiteY2" fmla="*/ 0 h 34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9533" h="341842">
                <a:moveTo>
                  <a:pt x="1769533" y="337608"/>
                </a:moveTo>
                <a:lnTo>
                  <a:pt x="576792" y="341842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1" name="Freeform 50"/>
          <p:cNvSpPr/>
          <p:nvPr/>
        </p:nvSpPr>
        <p:spPr>
          <a:xfrm flipH="1">
            <a:off x="1969017" y="4970603"/>
            <a:ext cx="1562100" cy="617009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  <a:gd name="connsiteX0" fmla="*/ 2899833 w 2899833"/>
              <a:gd name="connsiteY0" fmla="*/ 0 h 327025"/>
              <a:gd name="connsiteX1" fmla="*/ 2007658 w 2899833"/>
              <a:gd name="connsiteY1" fmla="*/ 4234 h 327025"/>
              <a:gd name="connsiteX2" fmla="*/ 0 w 2899833"/>
              <a:gd name="connsiteY2" fmla="*/ 327025 h 327025"/>
              <a:gd name="connsiteX0" fmla="*/ 1375833 w 1375833"/>
              <a:gd name="connsiteY0" fmla="*/ 274108 h 278342"/>
              <a:gd name="connsiteX1" fmla="*/ 483658 w 1375833"/>
              <a:gd name="connsiteY1" fmla="*/ 278342 h 278342"/>
              <a:gd name="connsiteX2" fmla="*/ 0 w 1375833"/>
              <a:gd name="connsiteY2" fmla="*/ 0 h 278342"/>
              <a:gd name="connsiteX0" fmla="*/ 1676399 w 1676399"/>
              <a:gd name="connsiteY0" fmla="*/ 274108 h 278342"/>
              <a:gd name="connsiteX1" fmla="*/ 483658 w 1676399"/>
              <a:gd name="connsiteY1" fmla="*/ 278342 h 278342"/>
              <a:gd name="connsiteX2" fmla="*/ 0 w 1676399"/>
              <a:gd name="connsiteY2" fmla="*/ 0 h 278342"/>
              <a:gd name="connsiteX0" fmla="*/ 1769533 w 1769533"/>
              <a:gd name="connsiteY0" fmla="*/ 337608 h 341842"/>
              <a:gd name="connsiteX1" fmla="*/ 576792 w 1769533"/>
              <a:gd name="connsiteY1" fmla="*/ 341842 h 341842"/>
              <a:gd name="connsiteX2" fmla="*/ 0 w 1769533"/>
              <a:gd name="connsiteY2" fmla="*/ 0 h 341842"/>
              <a:gd name="connsiteX0" fmla="*/ 1651000 w 1651000"/>
              <a:gd name="connsiteY0" fmla="*/ 337608 h 341842"/>
              <a:gd name="connsiteX1" fmla="*/ 576792 w 1651000"/>
              <a:gd name="connsiteY1" fmla="*/ 341842 h 341842"/>
              <a:gd name="connsiteX2" fmla="*/ 0 w 1651000"/>
              <a:gd name="connsiteY2" fmla="*/ 0 h 341842"/>
              <a:gd name="connsiteX0" fmla="*/ 1562100 w 1562100"/>
              <a:gd name="connsiteY0" fmla="*/ 612775 h 617009"/>
              <a:gd name="connsiteX1" fmla="*/ 487892 w 1562100"/>
              <a:gd name="connsiteY1" fmla="*/ 617009 h 617009"/>
              <a:gd name="connsiteX2" fmla="*/ 0 w 1562100"/>
              <a:gd name="connsiteY2" fmla="*/ 0 h 61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617009">
                <a:moveTo>
                  <a:pt x="1562100" y="612775"/>
                </a:moveTo>
                <a:lnTo>
                  <a:pt x="487892" y="617009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2" name="Freeform 51"/>
          <p:cNvSpPr/>
          <p:nvPr/>
        </p:nvSpPr>
        <p:spPr>
          <a:xfrm flipH="1">
            <a:off x="1952084" y="5406637"/>
            <a:ext cx="1435100" cy="502709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303867 w 1303867"/>
              <a:gd name="connsiteY0" fmla="*/ 0 h 166158"/>
              <a:gd name="connsiteX1" fmla="*/ 911225 w 1303867"/>
              <a:gd name="connsiteY1" fmla="*/ 0 h 166158"/>
              <a:gd name="connsiteX2" fmla="*/ 0 w 1303867"/>
              <a:gd name="connsiteY2" fmla="*/ 166158 h 166158"/>
              <a:gd name="connsiteX0" fmla="*/ 1553634 w 1553634"/>
              <a:gd name="connsiteY0" fmla="*/ 4233 h 166158"/>
              <a:gd name="connsiteX1" fmla="*/ 911225 w 1553634"/>
              <a:gd name="connsiteY1" fmla="*/ 0 h 166158"/>
              <a:gd name="connsiteX2" fmla="*/ 0 w 1553634"/>
              <a:gd name="connsiteY2" fmla="*/ 166158 h 166158"/>
              <a:gd name="connsiteX0" fmla="*/ 1291167 w 1291167"/>
              <a:gd name="connsiteY0" fmla="*/ 4233 h 458258"/>
              <a:gd name="connsiteX1" fmla="*/ 648758 w 1291167"/>
              <a:gd name="connsiteY1" fmla="*/ 0 h 458258"/>
              <a:gd name="connsiteX2" fmla="*/ 0 w 1291167"/>
              <a:gd name="connsiteY2" fmla="*/ 458258 h 458258"/>
              <a:gd name="connsiteX0" fmla="*/ 1295400 w 1295400"/>
              <a:gd name="connsiteY0" fmla="*/ 0 h 458259"/>
              <a:gd name="connsiteX1" fmla="*/ 648758 w 1295400"/>
              <a:gd name="connsiteY1" fmla="*/ 1 h 458259"/>
              <a:gd name="connsiteX2" fmla="*/ 0 w 1295400"/>
              <a:gd name="connsiteY2" fmla="*/ 458259 h 458259"/>
              <a:gd name="connsiteX0" fmla="*/ 2654300 w 2654300"/>
              <a:gd name="connsiteY0" fmla="*/ 0 h 322792"/>
              <a:gd name="connsiteX1" fmla="*/ 2007658 w 2654300"/>
              <a:gd name="connsiteY1" fmla="*/ 1 h 322792"/>
              <a:gd name="connsiteX2" fmla="*/ 0 w 2654300"/>
              <a:gd name="connsiteY2" fmla="*/ 322792 h 322792"/>
              <a:gd name="connsiteX0" fmla="*/ 2899833 w 2899833"/>
              <a:gd name="connsiteY0" fmla="*/ 0 h 327025"/>
              <a:gd name="connsiteX1" fmla="*/ 2007658 w 2899833"/>
              <a:gd name="connsiteY1" fmla="*/ 4234 h 327025"/>
              <a:gd name="connsiteX2" fmla="*/ 0 w 2899833"/>
              <a:gd name="connsiteY2" fmla="*/ 327025 h 327025"/>
              <a:gd name="connsiteX0" fmla="*/ 1375833 w 1375833"/>
              <a:gd name="connsiteY0" fmla="*/ 274108 h 278342"/>
              <a:gd name="connsiteX1" fmla="*/ 483658 w 1375833"/>
              <a:gd name="connsiteY1" fmla="*/ 278342 h 278342"/>
              <a:gd name="connsiteX2" fmla="*/ 0 w 1375833"/>
              <a:gd name="connsiteY2" fmla="*/ 0 h 278342"/>
              <a:gd name="connsiteX0" fmla="*/ 1676399 w 1676399"/>
              <a:gd name="connsiteY0" fmla="*/ 274108 h 278342"/>
              <a:gd name="connsiteX1" fmla="*/ 483658 w 1676399"/>
              <a:gd name="connsiteY1" fmla="*/ 278342 h 278342"/>
              <a:gd name="connsiteX2" fmla="*/ 0 w 1676399"/>
              <a:gd name="connsiteY2" fmla="*/ 0 h 278342"/>
              <a:gd name="connsiteX0" fmla="*/ 1769533 w 1769533"/>
              <a:gd name="connsiteY0" fmla="*/ 337608 h 341842"/>
              <a:gd name="connsiteX1" fmla="*/ 576792 w 1769533"/>
              <a:gd name="connsiteY1" fmla="*/ 341842 h 341842"/>
              <a:gd name="connsiteX2" fmla="*/ 0 w 1769533"/>
              <a:gd name="connsiteY2" fmla="*/ 0 h 341842"/>
              <a:gd name="connsiteX0" fmla="*/ 1651000 w 1651000"/>
              <a:gd name="connsiteY0" fmla="*/ 337608 h 341842"/>
              <a:gd name="connsiteX1" fmla="*/ 576792 w 1651000"/>
              <a:gd name="connsiteY1" fmla="*/ 341842 h 341842"/>
              <a:gd name="connsiteX2" fmla="*/ 0 w 1651000"/>
              <a:gd name="connsiteY2" fmla="*/ 0 h 341842"/>
              <a:gd name="connsiteX0" fmla="*/ 1562100 w 1562100"/>
              <a:gd name="connsiteY0" fmla="*/ 612775 h 617009"/>
              <a:gd name="connsiteX1" fmla="*/ 487892 w 1562100"/>
              <a:gd name="connsiteY1" fmla="*/ 617009 h 617009"/>
              <a:gd name="connsiteX2" fmla="*/ 0 w 1562100"/>
              <a:gd name="connsiteY2" fmla="*/ 0 h 617009"/>
              <a:gd name="connsiteX0" fmla="*/ 1612900 w 1612900"/>
              <a:gd name="connsiteY0" fmla="*/ 617008 h 617009"/>
              <a:gd name="connsiteX1" fmla="*/ 487892 w 1612900"/>
              <a:gd name="connsiteY1" fmla="*/ 617009 h 617009"/>
              <a:gd name="connsiteX2" fmla="*/ 0 w 1612900"/>
              <a:gd name="connsiteY2" fmla="*/ 0 h 617009"/>
              <a:gd name="connsiteX0" fmla="*/ 1435100 w 1435100"/>
              <a:gd name="connsiteY0" fmla="*/ 502708 h 502709"/>
              <a:gd name="connsiteX1" fmla="*/ 310092 w 1435100"/>
              <a:gd name="connsiteY1" fmla="*/ 502709 h 502709"/>
              <a:gd name="connsiteX2" fmla="*/ 0 w 1435100"/>
              <a:gd name="connsiteY2" fmla="*/ 0 h 5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502709">
                <a:moveTo>
                  <a:pt x="1435100" y="502708"/>
                </a:moveTo>
                <a:lnTo>
                  <a:pt x="310092" y="502709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332600" y="731230"/>
            <a:ext cx="1703633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Superior vena cava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332600" y="1099529"/>
            <a:ext cx="2046533" cy="2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 artery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332600" y="1548264"/>
            <a:ext cx="15046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Ascending aorta</a:t>
            </a: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32600" y="1980064"/>
            <a:ext cx="15046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Pulmonary trunk</a:t>
            </a: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32600" y="2403398"/>
            <a:ext cx="1521600" cy="42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</a:t>
            </a:r>
          </a:p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veins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32600" y="3169631"/>
            <a:ext cx="13903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 Black"/>
                <a:cs typeface="Arial Black"/>
              </a:rPr>
              <a:t>Right atrium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32600" y="3550631"/>
            <a:ext cx="2203167" cy="69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coronary artery</a:t>
            </a:r>
          </a:p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in coronary sulcus (right</a:t>
            </a:r>
          </a:p>
          <a:p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groove)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32600" y="4354963"/>
            <a:ext cx="1868733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Anterior cardiac vein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332600" y="4710565"/>
            <a:ext cx="1525833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 Black"/>
                <a:cs typeface="Arial Black"/>
              </a:rPr>
              <a:t>Right ventricle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332600" y="5104262"/>
            <a:ext cx="13776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Marginal artery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332600" y="5493729"/>
            <a:ext cx="17332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Small cardiac vein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332600" y="5802763"/>
            <a:ext cx="1733267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53767" y="6243030"/>
            <a:ext cx="353200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</a:p>
        </p:txBody>
      </p:sp>
      <p:sp>
        <p:nvSpPr>
          <p:cNvPr id="69" name="Freeform 68"/>
          <p:cNvSpPr/>
          <p:nvPr/>
        </p:nvSpPr>
        <p:spPr>
          <a:xfrm>
            <a:off x="4913428" y="745425"/>
            <a:ext cx="1476375" cy="635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476375 w 1476375"/>
              <a:gd name="connsiteY0" fmla="*/ 63500 h 69850"/>
              <a:gd name="connsiteX1" fmla="*/ 250825 w 1476375"/>
              <a:gd name="connsiteY1" fmla="*/ 69850 h 69850"/>
              <a:gd name="connsiteX2" fmla="*/ 0 w 1476375"/>
              <a:gd name="connsiteY2" fmla="*/ 0 h 69850"/>
              <a:gd name="connsiteX0" fmla="*/ 1476375 w 1476375"/>
              <a:gd name="connsiteY0" fmla="*/ 63500 h 69850"/>
              <a:gd name="connsiteX1" fmla="*/ 276225 w 1476375"/>
              <a:gd name="connsiteY1" fmla="*/ 69850 h 69850"/>
              <a:gd name="connsiteX2" fmla="*/ 0 w 1476375"/>
              <a:gd name="connsiteY2" fmla="*/ 0 h 69850"/>
              <a:gd name="connsiteX0" fmla="*/ 1476375 w 1476375"/>
              <a:gd name="connsiteY0" fmla="*/ 63500 h 63500"/>
              <a:gd name="connsiteX1" fmla="*/ 276225 w 1476375"/>
              <a:gd name="connsiteY1" fmla="*/ 60325 h 63500"/>
              <a:gd name="connsiteX2" fmla="*/ 0 w 1476375"/>
              <a:gd name="connsiteY2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75" h="63500">
                <a:moveTo>
                  <a:pt x="1476375" y="63500"/>
                </a:moveTo>
                <a:lnTo>
                  <a:pt x="276225" y="603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4592753" y="1027999"/>
            <a:ext cx="1797050" cy="1047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476375 w 1476375"/>
              <a:gd name="connsiteY0" fmla="*/ 63500 h 69850"/>
              <a:gd name="connsiteX1" fmla="*/ 250825 w 1476375"/>
              <a:gd name="connsiteY1" fmla="*/ 69850 h 69850"/>
              <a:gd name="connsiteX2" fmla="*/ 0 w 1476375"/>
              <a:gd name="connsiteY2" fmla="*/ 0 h 69850"/>
              <a:gd name="connsiteX0" fmla="*/ 1476375 w 1476375"/>
              <a:gd name="connsiteY0" fmla="*/ 63500 h 69850"/>
              <a:gd name="connsiteX1" fmla="*/ 276225 w 1476375"/>
              <a:gd name="connsiteY1" fmla="*/ 69850 h 69850"/>
              <a:gd name="connsiteX2" fmla="*/ 0 w 1476375"/>
              <a:gd name="connsiteY2" fmla="*/ 0 h 69850"/>
              <a:gd name="connsiteX0" fmla="*/ 1476375 w 1476375"/>
              <a:gd name="connsiteY0" fmla="*/ 63500 h 63500"/>
              <a:gd name="connsiteX1" fmla="*/ 276225 w 1476375"/>
              <a:gd name="connsiteY1" fmla="*/ 60325 h 63500"/>
              <a:gd name="connsiteX2" fmla="*/ 0 w 1476375"/>
              <a:gd name="connsiteY2" fmla="*/ 0 h 63500"/>
              <a:gd name="connsiteX0" fmla="*/ 1476375 w 1476375"/>
              <a:gd name="connsiteY0" fmla="*/ 63500 h 63500"/>
              <a:gd name="connsiteX1" fmla="*/ 434975 w 1476375"/>
              <a:gd name="connsiteY1" fmla="*/ 63500 h 63500"/>
              <a:gd name="connsiteX2" fmla="*/ 0 w 1476375"/>
              <a:gd name="connsiteY2" fmla="*/ 0 h 63500"/>
              <a:gd name="connsiteX0" fmla="*/ 1797050 w 1797050"/>
              <a:gd name="connsiteY0" fmla="*/ 104775 h 104775"/>
              <a:gd name="connsiteX1" fmla="*/ 755650 w 1797050"/>
              <a:gd name="connsiteY1" fmla="*/ 104775 h 104775"/>
              <a:gd name="connsiteX2" fmla="*/ 0 w 1797050"/>
              <a:gd name="connsiteY2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7050" h="104775">
                <a:moveTo>
                  <a:pt x="1797050" y="104775"/>
                </a:moveTo>
                <a:lnTo>
                  <a:pt x="755650" y="1047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4595927" y="1024825"/>
            <a:ext cx="1793875" cy="1111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3875" h="111125">
                <a:moveTo>
                  <a:pt x="1793875" y="107950"/>
                </a:moveTo>
                <a:lnTo>
                  <a:pt x="758825" y="1111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4751503" y="1478851"/>
            <a:ext cx="1638300" cy="1143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8300" h="114300">
                <a:moveTo>
                  <a:pt x="1638300" y="0"/>
                </a:moveTo>
                <a:lnTo>
                  <a:pt x="180975" y="3175"/>
                </a:lnTo>
                <a:lnTo>
                  <a:pt x="0" y="1143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5281728" y="1751901"/>
            <a:ext cx="1108075" cy="825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8075" h="82550">
                <a:moveTo>
                  <a:pt x="1108075" y="82550"/>
                </a:moveTo>
                <a:lnTo>
                  <a:pt x="603250" y="825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5640504" y="2142426"/>
            <a:ext cx="749300" cy="1047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1108075 w 1108075"/>
              <a:gd name="connsiteY0" fmla="*/ 82550 h 88900"/>
              <a:gd name="connsiteX1" fmla="*/ 892175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889000 w 1108075"/>
              <a:gd name="connsiteY1" fmla="*/ 82550 h 82550"/>
              <a:gd name="connsiteX2" fmla="*/ 0 w 1108075"/>
              <a:gd name="connsiteY2" fmla="*/ 0 h 82550"/>
              <a:gd name="connsiteX0" fmla="*/ 749300 w 749300"/>
              <a:gd name="connsiteY0" fmla="*/ 0 h 104775"/>
              <a:gd name="connsiteX1" fmla="*/ 530225 w 749300"/>
              <a:gd name="connsiteY1" fmla="*/ 0 h 104775"/>
              <a:gd name="connsiteX2" fmla="*/ 0 w 749300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300" h="104775">
                <a:moveTo>
                  <a:pt x="749300" y="0"/>
                </a:moveTo>
                <a:lnTo>
                  <a:pt x="530225" y="0"/>
                </a:lnTo>
                <a:lnTo>
                  <a:pt x="0" y="1047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>
            <a:stCxn id="78" idx="1"/>
          </p:cNvCxnSpPr>
          <p:nvPr/>
        </p:nvCxnSpPr>
        <p:spPr bwMode="auto">
          <a:xfrm flipH="1">
            <a:off x="5883275" y="2142426"/>
            <a:ext cx="287454" cy="3953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159375" y="2883860"/>
            <a:ext cx="15271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Freeform 79"/>
          <p:cNvSpPr/>
          <p:nvPr/>
        </p:nvSpPr>
        <p:spPr>
          <a:xfrm>
            <a:off x="5605577" y="2539301"/>
            <a:ext cx="1069975" cy="2254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975" h="225425">
                <a:moveTo>
                  <a:pt x="1069975" y="0"/>
                </a:moveTo>
                <a:lnTo>
                  <a:pt x="784225" y="0"/>
                </a:lnTo>
                <a:lnTo>
                  <a:pt x="0" y="2254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5923077" y="3126675"/>
            <a:ext cx="752475" cy="2635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2475" h="263525">
                <a:moveTo>
                  <a:pt x="752475" y="263525"/>
                </a:moveTo>
                <a:lnTo>
                  <a:pt x="466725" y="2635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5183303" y="3190175"/>
            <a:ext cx="1485900" cy="5969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1339850 w 1339850"/>
              <a:gd name="connsiteY0" fmla="*/ 260350 h 263525"/>
              <a:gd name="connsiteX1" fmla="*/ 466725 w 1339850"/>
              <a:gd name="connsiteY1" fmla="*/ 263525 h 263525"/>
              <a:gd name="connsiteX2" fmla="*/ 0 w 1339850"/>
              <a:gd name="connsiteY2" fmla="*/ 0 h 263525"/>
              <a:gd name="connsiteX0" fmla="*/ 1485900 w 1485900"/>
              <a:gd name="connsiteY0" fmla="*/ 596900 h 600075"/>
              <a:gd name="connsiteX1" fmla="*/ 612775 w 1485900"/>
              <a:gd name="connsiteY1" fmla="*/ 600075 h 600075"/>
              <a:gd name="connsiteX2" fmla="*/ 0 w 1485900"/>
              <a:gd name="connsiteY2" fmla="*/ 0 h 600075"/>
              <a:gd name="connsiteX0" fmla="*/ 1485900 w 1485900"/>
              <a:gd name="connsiteY0" fmla="*/ 596900 h 600075"/>
              <a:gd name="connsiteX1" fmla="*/ 625475 w 1485900"/>
              <a:gd name="connsiteY1" fmla="*/ 600075 h 600075"/>
              <a:gd name="connsiteX2" fmla="*/ 0 w 1485900"/>
              <a:gd name="connsiteY2" fmla="*/ 0 h 600075"/>
              <a:gd name="connsiteX0" fmla="*/ 1485900 w 1485900"/>
              <a:gd name="connsiteY0" fmla="*/ 596900 h 596900"/>
              <a:gd name="connsiteX1" fmla="*/ 625475 w 1485900"/>
              <a:gd name="connsiteY1" fmla="*/ 590550 h 596900"/>
              <a:gd name="connsiteX2" fmla="*/ 0 w 14859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5900" h="596900">
                <a:moveTo>
                  <a:pt x="1485900" y="596900"/>
                </a:moveTo>
                <a:lnTo>
                  <a:pt x="625475" y="5905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6024677" y="4412551"/>
            <a:ext cx="650875" cy="1778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752475 w 752475"/>
              <a:gd name="connsiteY0" fmla="*/ 263525 h 263525"/>
              <a:gd name="connsiteX1" fmla="*/ 663575 w 752475"/>
              <a:gd name="connsiteY1" fmla="*/ 263525 h 263525"/>
              <a:gd name="connsiteX2" fmla="*/ 0 w 752475"/>
              <a:gd name="connsiteY2" fmla="*/ 0 h 263525"/>
              <a:gd name="connsiteX0" fmla="*/ 650875 w 650875"/>
              <a:gd name="connsiteY0" fmla="*/ 177800 h 177800"/>
              <a:gd name="connsiteX1" fmla="*/ 561975 w 650875"/>
              <a:gd name="connsiteY1" fmla="*/ 177800 h 177800"/>
              <a:gd name="connsiteX2" fmla="*/ 0 w 650875"/>
              <a:gd name="connsiteY2" fmla="*/ 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875" h="177800">
                <a:moveTo>
                  <a:pt x="650875" y="177800"/>
                </a:moveTo>
                <a:lnTo>
                  <a:pt x="561975" y="17780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5129327" y="4510975"/>
            <a:ext cx="1546225" cy="4984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752475 w 752475"/>
              <a:gd name="connsiteY0" fmla="*/ 263525 h 263525"/>
              <a:gd name="connsiteX1" fmla="*/ 663575 w 752475"/>
              <a:gd name="connsiteY1" fmla="*/ 263525 h 263525"/>
              <a:gd name="connsiteX2" fmla="*/ 0 w 752475"/>
              <a:gd name="connsiteY2" fmla="*/ 0 h 263525"/>
              <a:gd name="connsiteX0" fmla="*/ 650875 w 650875"/>
              <a:gd name="connsiteY0" fmla="*/ 177800 h 177800"/>
              <a:gd name="connsiteX1" fmla="*/ 561975 w 650875"/>
              <a:gd name="connsiteY1" fmla="*/ 177800 h 177800"/>
              <a:gd name="connsiteX2" fmla="*/ 0 w 650875"/>
              <a:gd name="connsiteY2" fmla="*/ 0 h 177800"/>
              <a:gd name="connsiteX0" fmla="*/ 1546225 w 1546225"/>
              <a:gd name="connsiteY0" fmla="*/ 498475 h 498475"/>
              <a:gd name="connsiteX1" fmla="*/ 1457325 w 1546225"/>
              <a:gd name="connsiteY1" fmla="*/ 498475 h 498475"/>
              <a:gd name="connsiteX2" fmla="*/ 0 w 1546225"/>
              <a:gd name="connsiteY2" fmla="*/ 0 h 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6225" h="498475">
                <a:moveTo>
                  <a:pt x="1546225" y="498475"/>
                </a:moveTo>
                <a:lnTo>
                  <a:pt x="1457325" y="4984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5132502" y="4955475"/>
            <a:ext cx="1543050" cy="4540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1543050 w 1543050"/>
              <a:gd name="connsiteY0" fmla="*/ 454025 h 454025"/>
              <a:gd name="connsiteX1" fmla="*/ 1257300 w 1543050"/>
              <a:gd name="connsiteY1" fmla="*/ 454025 h 454025"/>
              <a:gd name="connsiteX2" fmla="*/ 0 w 1543050"/>
              <a:gd name="connsiteY2" fmla="*/ 0 h 454025"/>
              <a:gd name="connsiteX0" fmla="*/ 1543050 w 1543050"/>
              <a:gd name="connsiteY0" fmla="*/ 454025 h 454025"/>
              <a:gd name="connsiteX1" fmla="*/ 1282700 w 1543050"/>
              <a:gd name="connsiteY1" fmla="*/ 454025 h 454025"/>
              <a:gd name="connsiteX2" fmla="*/ 0 w 1543050"/>
              <a:gd name="connsiteY2" fmla="*/ 0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454025">
                <a:moveTo>
                  <a:pt x="1543050" y="454025"/>
                </a:moveTo>
                <a:lnTo>
                  <a:pt x="1282700" y="45402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5815127" y="5930201"/>
            <a:ext cx="860425" cy="2540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739900 w 1739900"/>
              <a:gd name="connsiteY0" fmla="*/ 0 h 142875"/>
              <a:gd name="connsiteX1" fmla="*/ 704850 w 1739900"/>
              <a:gd name="connsiteY1" fmla="*/ 3175 h 142875"/>
              <a:gd name="connsiteX2" fmla="*/ 0 w 1739900"/>
              <a:gd name="connsiteY2" fmla="*/ 142875 h 142875"/>
              <a:gd name="connsiteX0" fmla="*/ 1793875 w 1793875"/>
              <a:gd name="connsiteY0" fmla="*/ 107950 h 111125"/>
              <a:gd name="connsiteX1" fmla="*/ 758825 w 1793875"/>
              <a:gd name="connsiteY1" fmla="*/ 111125 h 111125"/>
              <a:gd name="connsiteX2" fmla="*/ 0 w 1793875"/>
              <a:gd name="connsiteY2" fmla="*/ 0 h 111125"/>
              <a:gd name="connsiteX0" fmla="*/ 1793875 w 1793875"/>
              <a:gd name="connsiteY0" fmla="*/ 107950 h 111125"/>
              <a:gd name="connsiteX1" fmla="*/ 336550 w 1793875"/>
              <a:gd name="connsiteY1" fmla="*/ 111125 h 111125"/>
              <a:gd name="connsiteX2" fmla="*/ 0 w 1793875"/>
              <a:gd name="connsiteY2" fmla="*/ 0 h 111125"/>
              <a:gd name="connsiteX0" fmla="*/ 1638300 w 1638300"/>
              <a:gd name="connsiteY0" fmla="*/ 0 h 114300"/>
              <a:gd name="connsiteX1" fmla="*/ 180975 w 1638300"/>
              <a:gd name="connsiteY1" fmla="*/ 3175 h 114300"/>
              <a:gd name="connsiteX2" fmla="*/ 0 w 1638300"/>
              <a:gd name="connsiteY2" fmla="*/ 114300 h 114300"/>
              <a:gd name="connsiteX0" fmla="*/ 1638300 w 1638300"/>
              <a:gd name="connsiteY0" fmla="*/ 0 h 114300"/>
              <a:gd name="connsiteX1" fmla="*/ 1127125 w 1638300"/>
              <a:gd name="connsiteY1" fmla="*/ 3175 h 114300"/>
              <a:gd name="connsiteX2" fmla="*/ 0 w 1638300"/>
              <a:gd name="connsiteY2" fmla="*/ 114300 h 114300"/>
              <a:gd name="connsiteX0" fmla="*/ 1108075 w 1108075"/>
              <a:gd name="connsiteY0" fmla="*/ 82550 h 85725"/>
              <a:gd name="connsiteX1" fmla="*/ 596900 w 1108075"/>
              <a:gd name="connsiteY1" fmla="*/ 85725 h 85725"/>
              <a:gd name="connsiteX2" fmla="*/ 0 w 1108075"/>
              <a:gd name="connsiteY2" fmla="*/ 0 h 85725"/>
              <a:gd name="connsiteX0" fmla="*/ 1108075 w 1108075"/>
              <a:gd name="connsiteY0" fmla="*/ 82550 h 88900"/>
              <a:gd name="connsiteX1" fmla="*/ 45085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8900"/>
              <a:gd name="connsiteX1" fmla="*/ 609600 w 1108075"/>
              <a:gd name="connsiteY1" fmla="*/ 88900 h 88900"/>
              <a:gd name="connsiteX2" fmla="*/ 0 w 1108075"/>
              <a:gd name="connsiteY2" fmla="*/ 0 h 88900"/>
              <a:gd name="connsiteX0" fmla="*/ 1108075 w 1108075"/>
              <a:gd name="connsiteY0" fmla="*/ 82550 h 82550"/>
              <a:gd name="connsiteX1" fmla="*/ 603250 w 1108075"/>
              <a:gd name="connsiteY1" fmla="*/ 82550 h 82550"/>
              <a:gd name="connsiteX2" fmla="*/ 0 w 1108075"/>
              <a:gd name="connsiteY2" fmla="*/ 0 h 82550"/>
              <a:gd name="connsiteX0" fmla="*/ 889000 w 889000"/>
              <a:gd name="connsiteY0" fmla="*/ 82550 h 82550"/>
              <a:gd name="connsiteX1" fmla="*/ 603250 w 889000"/>
              <a:gd name="connsiteY1" fmla="*/ 82550 h 82550"/>
              <a:gd name="connsiteX2" fmla="*/ 0 w 889000"/>
              <a:gd name="connsiteY2" fmla="*/ 0 h 82550"/>
              <a:gd name="connsiteX0" fmla="*/ 1069975 w 1069975"/>
              <a:gd name="connsiteY0" fmla="*/ 0 h 225425"/>
              <a:gd name="connsiteX1" fmla="*/ 784225 w 1069975"/>
              <a:gd name="connsiteY1" fmla="*/ 0 h 225425"/>
              <a:gd name="connsiteX2" fmla="*/ 0 w 1069975"/>
              <a:gd name="connsiteY2" fmla="*/ 225425 h 225425"/>
              <a:gd name="connsiteX0" fmla="*/ 752475 w 752475"/>
              <a:gd name="connsiteY0" fmla="*/ 263525 h 263525"/>
              <a:gd name="connsiteX1" fmla="*/ 466725 w 752475"/>
              <a:gd name="connsiteY1" fmla="*/ 263525 h 263525"/>
              <a:gd name="connsiteX2" fmla="*/ 0 w 752475"/>
              <a:gd name="connsiteY2" fmla="*/ 0 h 263525"/>
              <a:gd name="connsiteX0" fmla="*/ 1543050 w 1543050"/>
              <a:gd name="connsiteY0" fmla="*/ 454025 h 454025"/>
              <a:gd name="connsiteX1" fmla="*/ 1257300 w 1543050"/>
              <a:gd name="connsiteY1" fmla="*/ 454025 h 454025"/>
              <a:gd name="connsiteX2" fmla="*/ 0 w 1543050"/>
              <a:gd name="connsiteY2" fmla="*/ 0 h 454025"/>
              <a:gd name="connsiteX0" fmla="*/ 1543050 w 1543050"/>
              <a:gd name="connsiteY0" fmla="*/ 454025 h 454025"/>
              <a:gd name="connsiteX1" fmla="*/ 1282700 w 1543050"/>
              <a:gd name="connsiteY1" fmla="*/ 454025 h 454025"/>
              <a:gd name="connsiteX2" fmla="*/ 0 w 1543050"/>
              <a:gd name="connsiteY2" fmla="*/ 0 h 454025"/>
              <a:gd name="connsiteX0" fmla="*/ 1543050 w 1543050"/>
              <a:gd name="connsiteY0" fmla="*/ 454025 h 460375"/>
              <a:gd name="connsiteX1" fmla="*/ 1066800 w 1543050"/>
              <a:gd name="connsiteY1" fmla="*/ 460375 h 460375"/>
              <a:gd name="connsiteX2" fmla="*/ 0 w 1543050"/>
              <a:gd name="connsiteY2" fmla="*/ 0 h 460375"/>
              <a:gd name="connsiteX0" fmla="*/ 860425 w 860425"/>
              <a:gd name="connsiteY0" fmla="*/ 247650 h 254000"/>
              <a:gd name="connsiteX1" fmla="*/ 384175 w 860425"/>
              <a:gd name="connsiteY1" fmla="*/ 254000 h 254000"/>
              <a:gd name="connsiteX2" fmla="*/ 0 w 860425"/>
              <a:gd name="connsiteY2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425" h="254000">
                <a:moveTo>
                  <a:pt x="860425" y="247650"/>
                </a:moveTo>
                <a:lnTo>
                  <a:pt x="384175" y="25400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6437014" y="707196"/>
            <a:ext cx="192276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subclavian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6437015" y="1043746"/>
            <a:ext cx="1036936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Aortic arch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7" name="Text Box 31"/>
          <p:cNvSpPr txBox="1">
            <a:spLocks noChangeArrowheads="1"/>
          </p:cNvSpPr>
          <p:nvPr/>
        </p:nvSpPr>
        <p:spPr bwMode="auto">
          <a:xfrm>
            <a:off x="6437014" y="1380296"/>
            <a:ext cx="213231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Ligamentum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arteriosum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8" name="Text Box 31"/>
          <p:cNvSpPr txBox="1">
            <a:spLocks noChangeArrowheads="1"/>
          </p:cNvSpPr>
          <p:nvPr/>
        </p:nvSpPr>
        <p:spPr bwMode="auto">
          <a:xfrm>
            <a:off x="6437014" y="1732721"/>
            <a:ext cx="192276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9" name="Text Box 31"/>
          <p:cNvSpPr txBox="1">
            <a:spLocks noChangeArrowheads="1"/>
          </p:cNvSpPr>
          <p:nvPr/>
        </p:nvSpPr>
        <p:spPr bwMode="auto">
          <a:xfrm>
            <a:off x="6437014" y="2040696"/>
            <a:ext cx="192276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veins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6719589" y="2437571"/>
            <a:ext cx="117981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atrium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6716414" y="2789996"/>
            <a:ext cx="192276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Auricle of left atrium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>
            <a:off x="6716415" y="3291646"/>
            <a:ext cx="1544936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Circumflex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Text Box 31"/>
          <p:cNvSpPr txBox="1">
            <a:spLocks noChangeArrowheads="1"/>
          </p:cNvSpPr>
          <p:nvPr/>
        </p:nvSpPr>
        <p:spPr bwMode="auto">
          <a:xfrm>
            <a:off x="6716414" y="3672645"/>
            <a:ext cx="2145011" cy="65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coronary artery in</a:t>
            </a:r>
          </a:p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coronary sulcus (left</a:t>
            </a:r>
          </a:p>
          <a:p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groove)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Text Box 31"/>
          <p:cNvSpPr txBox="1">
            <a:spLocks noChangeArrowheads="1"/>
          </p:cNvSpPr>
          <p:nvPr/>
        </p:nvSpPr>
        <p:spPr bwMode="auto">
          <a:xfrm>
            <a:off x="6719589" y="4479096"/>
            <a:ext cx="1408411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ventricle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6716415" y="4910896"/>
            <a:ext cx="1617960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Great cardiac vein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31"/>
          <p:cNvSpPr txBox="1">
            <a:spLocks noChangeArrowheads="1"/>
          </p:cNvSpPr>
          <p:nvPr/>
        </p:nvSpPr>
        <p:spPr bwMode="auto">
          <a:xfrm>
            <a:off x="6716414" y="5295070"/>
            <a:ext cx="2154536" cy="7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Anterior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interventricular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artery (in anterior</a:t>
            </a:r>
          </a:p>
          <a:p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interventricular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sulcus)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Text Box 31"/>
          <p:cNvSpPr txBox="1">
            <a:spLocks noChangeArrowheads="1"/>
          </p:cNvSpPr>
          <p:nvPr/>
        </p:nvSpPr>
        <p:spPr bwMode="auto">
          <a:xfrm>
            <a:off x="6716415" y="6082471"/>
            <a:ext cx="535285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Apex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93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1_03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8"/>
          <a:stretch/>
        </p:blipFill>
        <p:spPr>
          <a:xfrm>
            <a:off x="298704" y="246042"/>
            <a:ext cx="8546592" cy="626351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242928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 charset="0"/>
              </a:rPr>
              <a:t>Figure </a:t>
            </a:r>
            <a:r>
              <a:rPr lang="en-US" sz="900" b="1" dirty="0" smtClean="0">
                <a:latin typeface="Arial" charset="0"/>
              </a:rPr>
              <a:t>11.3b </a:t>
            </a:r>
            <a:r>
              <a:rPr lang="en-US" sz="900" b="1" dirty="0">
                <a:latin typeface="Arial" charset="0"/>
              </a:rPr>
              <a:t>Gross anatomy of the heart.</a:t>
            </a:r>
          </a:p>
        </p:txBody>
      </p:sp>
      <p:sp>
        <p:nvSpPr>
          <p:cNvPr id="30" name="Freeform 29"/>
          <p:cNvSpPr/>
          <p:nvPr/>
        </p:nvSpPr>
        <p:spPr>
          <a:xfrm>
            <a:off x="4497502" y="641290"/>
            <a:ext cx="1933575" cy="27940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3575" h="279400">
                <a:moveTo>
                  <a:pt x="1933575" y="0"/>
                </a:moveTo>
                <a:lnTo>
                  <a:pt x="793750" y="0"/>
                </a:lnTo>
                <a:lnTo>
                  <a:pt x="0" y="27940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471851" y="995597"/>
            <a:ext cx="190697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artery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2036090" y="620337"/>
            <a:ext cx="944034" cy="620183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034" h="620183">
                <a:moveTo>
                  <a:pt x="944034" y="3175"/>
                </a:moveTo>
                <a:lnTo>
                  <a:pt x="444500" y="0"/>
                </a:lnTo>
                <a:lnTo>
                  <a:pt x="0" y="62018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36551" y="517027"/>
            <a:ext cx="1689100" cy="2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Superior vena cava</a:t>
            </a: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46252" y="6310664"/>
            <a:ext cx="5808616" cy="2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 Black"/>
                <a:cs typeface="Arial Black"/>
              </a:rPr>
              <a:t>(b) Frontal section showing interior chambers and valves.</a:t>
            </a:r>
          </a:p>
        </p:txBody>
      </p:sp>
      <p:sp>
        <p:nvSpPr>
          <p:cNvPr id="65" name="Freeform 64"/>
          <p:cNvSpPr/>
          <p:nvPr/>
        </p:nvSpPr>
        <p:spPr>
          <a:xfrm flipH="1">
            <a:off x="1829714" y="1407737"/>
            <a:ext cx="886884" cy="9630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884" h="96308">
                <a:moveTo>
                  <a:pt x="886884" y="0"/>
                </a:moveTo>
                <a:lnTo>
                  <a:pt x="307975" y="0"/>
                </a:lnTo>
                <a:lnTo>
                  <a:pt x="0" y="9630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6" name="Freeform 65"/>
          <p:cNvSpPr/>
          <p:nvPr/>
        </p:nvSpPr>
        <p:spPr>
          <a:xfrm flipH="1">
            <a:off x="1610639" y="2045911"/>
            <a:ext cx="1496484" cy="613833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6484" h="613833">
                <a:moveTo>
                  <a:pt x="1496484" y="0"/>
                </a:moveTo>
                <a:lnTo>
                  <a:pt x="755650" y="9525"/>
                </a:lnTo>
                <a:lnTo>
                  <a:pt x="0" y="613833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0" name="Freeform 69"/>
          <p:cNvSpPr/>
          <p:nvPr/>
        </p:nvSpPr>
        <p:spPr>
          <a:xfrm flipH="1">
            <a:off x="1813838" y="2445962"/>
            <a:ext cx="623359" cy="6455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  <a:gd name="connsiteX0" fmla="*/ 931334 w 931334"/>
              <a:gd name="connsiteY0" fmla="*/ 0 h 604308"/>
              <a:gd name="connsiteX1" fmla="*/ 755650 w 931334"/>
              <a:gd name="connsiteY1" fmla="*/ 0 h 604308"/>
              <a:gd name="connsiteX2" fmla="*/ 0 w 931334"/>
              <a:gd name="connsiteY2" fmla="*/ 604308 h 604308"/>
              <a:gd name="connsiteX0" fmla="*/ 934509 w 934509"/>
              <a:gd name="connsiteY0" fmla="*/ 0 h 604308"/>
              <a:gd name="connsiteX1" fmla="*/ 755650 w 934509"/>
              <a:gd name="connsiteY1" fmla="*/ 0 h 604308"/>
              <a:gd name="connsiteX2" fmla="*/ 0 w 934509"/>
              <a:gd name="connsiteY2" fmla="*/ 604308 h 604308"/>
              <a:gd name="connsiteX0" fmla="*/ 623359 w 623359"/>
              <a:gd name="connsiteY0" fmla="*/ 0 h 64558"/>
              <a:gd name="connsiteX1" fmla="*/ 444500 w 623359"/>
              <a:gd name="connsiteY1" fmla="*/ 0 h 64558"/>
              <a:gd name="connsiteX2" fmla="*/ 0 w 623359"/>
              <a:gd name="connsiteY2" fmla="*/ 64558 h 6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3359" h="64558">
                <a:moveTo>
                  <a:pt x="623359" y="0"/>
                </a:moveTo>
                <a:lnTo>
                  <a:pt x="444500" y="0"/>
                </a:lnTo>
                <a:lnTo>
                  <a:pt x="0" y="6455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>
            <a:stCxn id="70" idx="1"/>
          </p:cNvCxnSpPr>
          <p:nvPr/>
        </p:nvCxnSpPr>
        <p:spPr bwMode="auto">
          <a:xfrm>
            <a:off x="1992697" y="2445962"/>
            <a:ext cx="350453" cy="4788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476375" y="3185165"/>
            <a:ext cx="1955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Freeform 75"/>
          <p:cNvSpPr/>
          <p:nvPr/>
        </p:nvSpPr>
        <p:spPr>
          <a:xfrm flipH="1">
            <a:off x="2223414" y="3773112"/>
            <a:ext cx="1039284" cy="166158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  <a:gd name="connsiteX0" fmla="*/ 931334 w 931334"/>
              <a:gd name="connsiteY0" fmla="*/ 0 h 604308"/>
              <a:gd name="connsiteX1" fmla="*/ 755650 w 931334"/>
              <a:gd name="connsiteY1" fmla="*/ 0 h 604308"/>
              <a:gd name="connsiteX2" fmla="*/ 0 w 931334"/>
              <a:gd name="connsiteY2" fmla="*/ 604308 h 604308"/>
              <a:gd name="connsiteX0" fmla="*/ 934509 w 934509"/>
              <a:gd name="connsiteY0" fmla="*/ 0 h 604308"/>
              <a:gd name="connsiteX1" fmla="*/ 755650 w 934509"/>
              <a:gd name="connsiteY1" fmla="*/ 0 h 604308"/>
              <a:gd name="connsiteX2" fmla="*/ 0 w 934509"/>
              <a:gd name="connsiteY2" fmla="*/ 604308 h 604308"/>
              <a:gd name="connsiteX0" fmla="*/ 623359 w 623359"/>
              <a:gd name="connsiteY0" fmla="*/ 0 h 64558"/>
              <a:gd name="connsiteX1" fmla="*/ 444500 w 623359"/>
              <a:gd name="connsiteY1" fmla="*/ 0 h 64558"/>
              <a:gd name="connsiteX2" fmla="*/ 0 w 623359"/>
              <a:gd name="connsiteY2" fmla="*/ 64558 h 64558"/>
              <a:gd name="connsiteX0" fmla="*/ 575734 w 575734"/>
              <a:gd name="connsiteY0" fmla="*/ 0 h 67733"/>
              <a:gd name="connsiteX1" fmla="*/ 444500 w 575734"/>
              <a:gd name="connsiteY1" fmla="*/ 3175 h 67733"/>
              <a:gd name="connsiteX2" fmla="*/ 0 w 575734"/>
              <a:gd name="connsiteY2" fmla="*/ 67733 h 67733"/>
              <a:gd name="connsiteX0" fmla="*/ 1039284 w 1039284"/>
              <a:gd name="connsiteY0" fmla="*/ 0 h 166158"/>
              <a:gd name="connsiteX1" fmla="*/ 908050 w 1039284"/>
              <a:gd name="connsiteY1" fmla="*/ 3175 h 166158"/>
              <a:gd name="connsiteX2" fmla="*/ 0 w 1039284"/>
              <a:gd name="connsiteY2" fmla="*/ 166158 h 16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9284" h="166158">
                <a:moveTo>
                  <a:pt x="1039284" y="0"/>
                </a:moveTo>
                <a:lnTo>
                  <a:pt x="908050" y="3175"/>
                </a:lnTo>
                <a:lnTo>
                  <a:pt x="0" y="166158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1851025" y="4420240"/>
            <a:ext cx="1447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Freeform 78"/>
          <p:cNvSpPr/>
          <p:nvPr/>
        </p:nvSpPr>
        <p:spPr>
          <a:xfrm flipH="1">
            <a:off x="2013863" y="4510769"/>
            <a:ext cx="1785409" cy="408517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236134 w 1236134"/>
              <a:gd name="connsiteY0" fmla="*/ 0 h 568325"/>
              <a:gd name="connsiteX1" fmla="*/ 238125 w 1236134"/>
              <a:gd name="connsiteY1" fmla="*/ 0 h 568325"/>
              <a:gd name="connsiteX2" fmla="*/ 0 w 1236134"/>
              <a:gd name="connsiteY2" fmla="*/ 568325 h 568325"/>
              <a:gd name="connsiteX0" fmla="*/ 1909234 w 1909234"/>
              <a:gd name="connsiteY0" fmla="*/ 0 h 166158"/>
              <a:gd name="connsiteX1" fmla="*/ 911225 w 1909234"/>
              <a:gd name="connsiteY1" fmla="*/ 0 h 166158"/>
              <a:gd name="connsiteX2" fmla="*/ 0 w 1909234"/>
              <a:gd name="connsiteY2" fmla="*/ 166158 h 166158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07584 w 1407584"/>
              <a:gd name="connsiteY0" fmla="*/ 0 h 169333"/>
              <a:gd name="connsiteX1" fmla="*/ 911225 w 1407584"/>
              <a:gd name="connsiteY1" fmla="*/ 3175 h 169333"/>
              <a:gd name="connsiteX2" fmla="*/ 0 w 1407584"/>
              <a:gd name="connsiteY2" fmla="*/ 169333 h 169333"/>
              <a:gd name="connsiteX0" fmla="*/ 1410759 w 1410759"/>
              <a:gd name="connsiteY0" fmla="*/ 3175 h 166158"/>
              <a:gd name="connsiteX1" fmla="*/ 911225 w 1410759"/>
              <a:gd name="connsiteY1" fmla="*/ 0 h 166158"/>
              <a:gd name="connsiteX2" fmla="*/ 0 w 1410759"/>
              <a:gd name="connsiteY2" fmla="*/ 166158 h 166158"/>
              <a:gd name="connsiteX0" fmla="*/ 944034 w 944034"/>
              <a:gd name="connsiteY0" fmla="*/ 3175 h 620183"/>
              <a:gd name="connsiteX1" fmla="*/ 444500 w 944034"/>
              <a:gd name="connsiteY1" fmla="*/ 0 h 620183"/>
              <a:gd name="connsiteX2" fmla="*/ 0 w 944034"/>
              <a:gd name="connsiteY2" fmla="*/ 620183 h 620183"/>
              <a:gd name="connsiteX0" fmla="*/ 1023409 w 1023409"/>
              <a:gd name="connsiteY0" fmla="*/ 0 h 620183"/>
              <a:gd name="connsiteX1" fmla="*/ 444500 w 1023409"/>
              <a:gd name="connsiteY1" fmla="*/ 0 h 620183"/>
              <a:gd name="connsiteX2" fmla="*/ 0 w 1023409"/>
              <a:gd name="connsiteY2" fmla="*/ 620183 h 620183"/>
              <a:gd name="connsiteX0" fmla="*/ 886884 w 886884"/>
              <a:gd name="connsiteY0" fmla="*/ 0 h 96308"/>
              <a:gd name="connsiteX1" fmla="*/ 307975 w 886884"/>
              <a:gd name="connsiteY1" fmla="*/ 0 h 96308"/>
              <a:gd name="connsiteX2" fmla="*/ 0 w 886884"/>
              <a:gd name="connsiteY2" fmla="*/ 96308 h 96308"/>
              <a:gd name="connsiteX0" fmla="*/ 1048809 w 1048809"/>
              <a:gd name="connsiteY0" fmla="*/ 0 h 105833"/>
              <a:gd name="connsiteX1" fmla="*/ 307975 w 1048809"/>
              <a:gd name="connsiteY1" fmla="*/ 9525 h 105833"/>
              <a:gd name="connsiteX2" fmla="*/ 0 w 1048809"/>
              <a:gd name="connsiteY2" fmla="*/ 105833 h 105833"/>
              <a:gd name="connsiteX0" fmla="*/ 1496484 w 1496484"/>
              <a:gd name="connsiteY0" fmla="*/ 0 h 613833"/>
              <a:gd name="connsiteX1" fmla="*/ 755650 w 1496484"/>
              <a:gd name="connsiteY1" fmla="*/ 9525 h 613833"/>
              <a:gd name="connsiteX2" fmla="*/ 0 w 1496484"/>
              <a:gd name="connsiteY2" fmla="*/ 613833 h 613833"/>
              <a:gd name="connsiteX0" fmla="*/ 931334 w 931334"/>
              <a:gd name="connsiteY0" fmla="*/ 0 h 604308"/>
              <a:gd name="connsiteX1" fmla="*/ 755650 w 931334"/>
              <a:gd name="connsiteY1" fmla="*/ 0 h 604308"/>
              <a:gd name="connsiteX2" fmla="*/ 0 w 931334"/>
              <a:gd name="connsiteY2" fmla="*/ 604308 h 604308"/>
              <a:gd name="connsiteX0" fmla="*/ 934509 w 934509"/>
              <a:gd name="connsiteY0" fmla="*/ 0 h 604308"/>
              <a:gd name="connsiteX1" fmla="*/ 755650 w 934509"/>
              <a:gd name="connsiteY1" fmla="*/ 0 h 604308"/>
              <a:gd name="connsiteX2" fmla="*/ 0 w 934509"/>
              <a:gd name="connsiteY2" fmla="*/ 604308 h 604308"/>
              <a:gd name="connsiteX0" fmla="*/ 623359 w 623359"/>
              <a:gd name="connsiteY0" fmla="*/ 0 h 64558"/>
              <a:gd name="connsiteX1" fmla="*/ 444500 w 623359"/>
              <a:gd name="connsiteY1" fmla="*/ 0 h 64558"/>
              <a:gd name="connsiteX2" fmla="*/ 0 w 623359"/>
              <a:gd name="connsiteY2" fmla="*/ 64558 h 64558"/>
              <a:gd name="connsiteX0" fmla="*/ 1661584 w 1661584"/>
              <a:gd name="connsiteY0" fmla="*/ 0 h 67733"/>
              <a:gd name="connsiteX1" fmla="*/ 444500 w 1661584"/>
              <a:gd name="connsiteY1" fmla="*/ 3175 h 67733"/>
              <a:gd name="connsiteX2" fmla="*/ 0 w 1661584"/>
              <a:gd name="connsiteY2" fmla="*/ 67733 h 67733"/>
              <a:gd name="connsiteX0" fmla="*/ 1785409 w 1785409"/>
              <a:gd name="connsiteY0" fmla="*/ 405342 h 408517"/>
              <a:gd name="connsiteX1" fmla="*/ 568325 w 1785409"/>
              <a:gd name="connsiteY1" fmla="*/ 408517 h 408517"/>
              <a:gd name="connsiteX2" fmla="*/ 0 w 1785409"/>
              <a:gd name="connsiteY2" fmla="*/ 0 h 40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409" h="408517">
                <a:moveTo>
                  <a:pt x="1785409" y="405342"/>
                </a:moveTo>
                <a:lnTo>
                  <a:pt x="568325" y="408517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1" name="Straight Connector 80"/>
          <p:cNvCxnSpPr>
            <a:stCxn id="79" idx="1"/>
          </p:cNvCxnSpPr>
          <p:nvPr/>
        </p:nvCxnSpPr>
        <p:spPr bwMode="auto">
          <a:xfrm flipV="1">
            <a:off x="3230947" y="4721865"/>
            <a:ext cx="483803" cy="197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1920875" y="5242565"/>
            <a:ext cx="1012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Freeform 82"/>
          <p:cNvSpPr/>
          <p:nvPr/>
        </p:nvSpPr>
        <p:spPr>
          <a:xfrm>
            <a:off x="5262678" y="1092140"/>
            <a:ext cx="1168400" cy="4381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8400" h="438150">
                <a:moveTo>
                  <a:pt x="1168400" y="0"/>
                </a:moveTo>
                <a:lnTo>
                  <a:pt x="644525" y="0"/>
                </a:lnTo>
                <a:lnTo>
                  <a:pt x="0" y="4381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5145202" y="1622365"/>
            <a:ext cx="1285875" cy="7556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5875" h="755650">
                <a:moveTo>
                  <a:pt x="1285875" y="0"/>
                </a:moveTo>
                <a:lnTo>
                  <a:pt x="952500" y="0"/>
                </a:lnTo>
                <a:lnTo>
                  <a:pt x="0" y="75565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5740400" y="2048515"/>
            <a:ext cx="6794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5921375" y="2048515"/>
            <a:ext cx="123825" cy="288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Freeform 85"/>
          <p:cNvSpPr/>
          <p:nvPr/>
        </p:nvSpPr>
        <p:spPr>
          <a:xfrm>
            <a:off x="3929178" y="2609789"/>
            <a:ext cx="2813050" cy="4286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2349500 w 2349500"/>
              <a:gd name="connsiteY0" fmla="*/ 6350 h 279400"/>
              <a:gd name="connsiteX1" fmla="*/ 793750 w 2349500"/>
              <a:gd name="connsiteY1" fmla="*/ 0 h 279400"/>
              <a:gd name="connsiteX2" fmla="*/ 0 w 2349500"/>
              <a:gd name="connsiteY2" fmla="*/ 279400 h 279400"/>
              <a:gd name="connsiteX0" fmla="*/ 2343150 w 2343150"/>
              <a:gd name="connsiteY0" fmla="*/ 0 h 282575"/>
              <a:gd name="connsiteX1" fmla="*/ 793750 w 2343150"/>
              <a:gd name="connsiteY1" fmla="*/ 3175 h 282575"/>
              <a:gd name="connsiteX2" fmla="*/ 0 w 2343150"/>
              <a:gd name="connsiteY2" fmla="*/ 282575 h 282575"/>
              <a:gd name="connsiteX0" fmla="*/ 2813050 w 2813050"/>
              <a:gd name="connsiteY0" fmla="*/ 0 h 428625"/>
              <a:gd name="connsiteX1" fmla="*/ 1263650 w 2813050"/>
              <a:gd name="connsiteY1" fmla="*/ 3175 h 428625"/>
              <a:gd name="connsiteX2" fmla="*/ 0 w 2813050"/>
              <a:gd name="connsiteY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050" h="428625">
                <a:moveTo>
                  <a:pt x="2813050" y="0"/>
                </a:moveTo>
                <a:lnTo>
                  <a:pt x="1263650" y="3175"/>
                </a:lnTo>
                <a:lnTo>
                  <a:pt x="0" y="4286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>
            <a:stCxn id="86" idx="1"/>
          </p:cNvCxnSpPr>
          <p:nvPr/>
        </p:nvCxnSpPr>
        <p:spPr bwMode="auto">
          <a:xfrm flipH="1">
            <a:off x="4318000" y="2612964"/>
            <a:ext cx="874828" cy="5372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Freeform 88"/>
          <p:cNvSpPr/>
          <p:nvPr/>
        </p:nvSpPr>
        <p:spPr>
          <a:xfrm>
            <a:off x="5342052" y="3057464"/>
            <a:ext cx="1397000" cy="17462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0" h="174625">
                <a:moveTo>
                  <a:pt x="1397000" y="3175"/>
                </a:moveTo>
                <a:lnTo>
                  <a:pt x="1165225" y="0"/>
                </a:lnTo>
                <a:lnTo>
                  <a:pt x="0" y="17462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4611802" y="3187639"/>
            <a:ext cx="2127250" cy="4381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7250" h="438150">
                <a:moveTo>
                  <a:pt x="2127250" y="438150"/>
                </a:moveTo>
                <a:lnTo>
                  <a:pt x="1920875" y="4381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5824652" y="4124264"/>
            <a:ext cx="914400" cy="793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  <a:gd name="connsiteX0" fmla="*/ 914400 w 914400"/>
              <a:gd name="connsiteY0" fmla="*/ 79375 h 79375"/>
              <a:gd name="connsiteX1" fmla="*/ 708025 w 914400"/>
              <a:gd name="connsiteY1" fmla="*/ 79375 h 79375"/>
              <a:gd name="connsiteX2" fmla="*/ 0 w 914400"/>
              <a:gd name="connsiteY2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9375">
                <a:moveTo>
                  <a:pt x="914400" y="79375"/>
                </a:moveTo>
                <a:lnTo>
                  <a:pt x="708025" y="793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4967402" y="4902139"/>
            <a:ext cx="1771650" cy="53975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  <a:gd name="connsiteX0" fmla="*/ 914400 w 914400"/>
              <a:gd name="connsiteY0" fmla="*/ 79375 h 79375"/>
              <a:gd name="connsiteX1" fmla="*/ 708025 w 914400"/>
              <a:gd name="connsiteY1" fmla="*/ 79375 h 79375"/>
              <a:gd name="connsiteX2" fmla="*/ 0 w 914400"/>
              <a:gd name="connsiteY2" fmla="*/ 0 h 79375"/>
              <a:gd name="connsiteX0" fmla="*/ 1771650 w 1771650"/>
              <a:gd name="connsiteY0" fmla="*/ 53975 h 53975"/>
              <a:gd name="connsiteX1" fmla="*/ 1565275 w 1771650"/>
              <a:gd name="connsiteY1" fmla="*/ 53975 h 53975"/>
              <a:gd name="connsiteX2" fmla="*/ 0 w 1771650"/>
              <a:gd name="connsiteY2" fmla="*/ 0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50" h="53975">
                <a:moveTo>
                  <a:pt x="1771650" y="53975"/>
                </a:moveTo>
                <a:lnTo>
                  <a:pt x="1565275" y="53975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6118225" y="5455290"/>
            <a:ext cx="622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Freeform 108"/>
          <p:cNvSpPr/>
          <p:nvPr/>
        </p:nvSpPr>
        <p:spPr>
          <a:xfrm>
            <a:off x="6246927" y="5629214"/>
            <a:ext cx="492125" cy="349250"/>
          </a:xfrm>
          <a:custGeom>
            <a:avLst/>
            <a:gdLst>
              <a:gd name="connsiteX0" fmla="*/ 492125 w 492125"/>
              <a:gd name="connsiteY0" fmla="*/ 0 h 158750"/>
              <a:gd name="connsiteX1" fmla="*/ 142875 w 492125"/>
              <a:gd name="connsiteY1" fmla="*/ 3175 h 158750"/>
              <a:gd name="connsiteX2" fmla="*/ 0 w 492125"/>
              <a:gd name="connsiteY2" fmla="*/ 158750 h 158750"/>
              <a:gd name="connsiteX0" fmla="*/ 238125 w 238125"/>
              <a:gd name="connsiteY0" fmla="*/ 0 h 155575"/>
              <a:gd name="connsiteX1" fmla="*/ 142875 w 238125"/>
              <a:gd name="connsiteY1" fmla="*/ 0 h 155575"/>
              <a:gd name="connsiteX2" fmla="*/ 0 w 238125"/>
              <a:gd name="connsiteY2" fmla="*/ 155575 h 155575"/>
              <a:gd name="connsiteX0" fmla="*/ 219075 w 219075"/>
              <a:gd name="connsiteY0" fmla="*/ 0 h 130175"/>
              <a:gd name="connsiteX1" fmla="*/ 123825 w 219075"/>
              <a:gd name="connsiteY1" fmla="*/ 0 h 130175"/>
              <a:gd name="connsiteX2" fmla="*/ 0 w 219075"/>
              <a:gd name="connsiteY2" fmla="*/ 130175 h 130175"/>
              <a:gd name="connsiteX0" fmla="*/ 212725 w 212725"/>
              <a:gd name="connsiteY0" fmla="*/ 0 h 139700"/>
              <a:gd name="connsiteX1" fmla="*/ 117475 w 212725"/>
              <a:gd name="connsiteY1" fmla="*/ 0 h 139700"/>
              <a:gd name="connsiteX2" fmla="*/ 0 w 212725"/>
              <a:gd name="connsiteY2" fmla="*/ 139700 h 139700"/>
              <a:gd name="connsiteX0" fmla="*/ 187325 w 187325"/>
              <a:gd name="connsiteY0" fmla="*/ 0 h 139700"/>
              <a:gd name="connsiteX1" fmla="*/ 117475 w 187325"/>
              <a:gd name="connsiteY1" fmla="*/ 0 h 139700"/>
              <a:gd name="connsiteX2" fmla="*/ 0 w 187325"/>
              <a:gd name="connsiteY2" fmla="*/ 139700 h 139700"/>
              <a:gd name="connsiteX0" fmla="*/ 222250 w 222250"/>
              <a:gd name="connsiteY0" fmla="*/ 0 h 139700"/>
              <a:gd name="connsiteX1" fmla="*/ 117475 w 222250"/>
              <a:gd name="connsiteY1" fmla="*/ 0 h 139700"/>
              <a:gd name="connsiteX2" fmla="*/ 0 w 222250"/>
              <a:gd name="connsiteY2" fmla="*/ 139700 h 139700"/>
              <a:gd name="connsiteX0" fmla="*/ 428625 w 428625"/>
              <a:gd name="connsiteY0" fmla="*/ 0 h 571500"/>
              <a:gd name="connsiteX1" fmla="*/ 323850 w 428625"/>
              <a:gd name="connsiteY1" fmla="*/ 0 h 571500"/>
              <a:gd name="connsiteX2" fmla="*/ 0 w 428625"/>
              <a:gd name="connsiteY2" fmla="*/ 571500 h 571500"/>
              <a:gd name="connsiteX0" fmla="*/ 342900 w 342900"/>
              <a:gd name="connsiteY0" fmla="*/ 0 h 568325"/>
              <a:gd name="connsiteX1" fmla="*/ 238125 w 342900"/>
              <a:gd name="connsiteY1" fmla="*/ 0 h 568325"/>
              <a:gd name="connsiteX2" fmla="*/ 0 w 342900"/>
              <a:gd name="connsiteY2" fmla="*/ 568325 h 568325"/>
              <a:gd name="connsiteX0" fmla="*/ 1463675 w 1463675"/>
              <a:gd name="connsiteY0" fmla="*/ 0 h 574675"/>
              <a:gd name="connsiteX1" fmla="*/ 238125 w 1463675"/>
              <a:gd name="connsiteY1" fmla="*/ 6350 h 574675"/>
              <a:gd name="connsiteX2" fmla="*/ 0 w 1463675"/>
              <a:gd name="connsiteY2" fmla="*/ 574675 h 574675"/>
              <a:gd name="connsiteX0" fmla="*/ 1739900 w 1739900"/>
              <a:gd name="connsiteY0" fmla="*/ 0 h 142875"/>
              <a:gd name="connsiteX1" fmla="*/ 514350 w 1739900"/>
              <a:gd name="connsiteY1" fmla="*/ 6350 h 142875"/>
              <a:gd name="connsiteX2" fmla="*/ 0 w 1739900"/>
              <a:gd name="connsiteY2" fmla="*/ 142875 h 142875"/>
              <a:gd name="connsiteX0" fmla="*/ 1651000 w 1651000"/>
              <a:gd name="connsiteY0" fmla="*/ 0 h 146050"/>
              <a:gd name="connsiteX1" fmla="*/ 514350 w 1651000"/>
              <a:gd name="connsiteY1" fmla="*/ 9525 h 146050"/>
              <a:gd name="connsiteX2" fmla="*/ 0 w 1651000"/>
              <a:gd name="connsiteY2" fmla="*/ 146050 h 146050"/>
              <a:gd name="connsiteX0" fmla="*/ 1933575 w 1933575"/>
              <a:gd name="connsiteY0" fmla="*/ 0 h 279400"/>
              <a:gd name="connsiteX1" fmla="*/ 796925 w 1933575"/>
              <a:gd name="connsiteY1" fmla="*/ 9525 h 279400"/>
              <a:gd name="connsiteX2" fmla="*/ 0 w 1933575"/>
              <a:gd name="connsiteY2" fmla="*/ 279400 h 279400"/>
              <a:gd name="connsiteX0" fmla="*/ 1933575 w 1933575"/>
              <a:gd name="connsiteY0" fmla="*/ 0 h 279400"/>
              <a:gd name="connsiteX1" fmla="*/ 793750 w 1933575"/>
              <a:gd name="connsiteY1" fmla="*/ 0 h 279400"/>
              <a:gd name="connsiteX2" fmla="*/ 0 w 1933575"/>
              <a:gd name="connsiteY2" fmla="*/ 279400 h 279400"/>
              <a:gd name="connsiteX0" fmla="*/ 1317625 w 1317625"/>
              <a:gd name="connsiteY0" fmla="*/ 0 h 285750"/>
              <a:gd name="connsiteX1" fmla="*/ 793750 w 1317625"/>
              <a:gd name="connsiteY1" fmla="*/ 6350 h 285750"/>
              <a:gd name="connsiteX2" fmla="*/ 0 w 1317625"/>
              <a:gd name="connsiteY2" fmla="*/ 285750 h 285750"/>
              <a:gd name="connsiteX0" fmla="*/ 1323975 w 1323975"/>
              <a:gd name="connsiteY0" fmla="*/ 0 h 285750"/>
              <a:gd name="connsiteX1" fmla="*/ 793750 w 1323975"/>
              <a:gd name="connsiteY1" fmla="*/ 6350 h 285750"/>
              <a:gd name="connsiteX2" fmla="*/ 0 w 1323975"/>
              <a:gd name="connsiteY2" fmla="*/ 285750 h 285750"/>
              <a:gd name="connsiteX0" fmla="*/ 1174750 w 1174750"/>
              <a:gd name="connsiteY0" fmla="*/ 0 h 444500"/>
              <a:gd name="connsiteX1" fmla="*/ 644525 w 1174750"/>
              <a:gd name="connsiteY1" fmla="*/ 6350 h 444500"/>
              <a:gd name="connsiteX2" fmla="*/ 0 w 1174750"/>
              <a:gd name="connsiteY2" fmla="*/ 444500 h 444500"/>
              <a:gd name="connsiteX0" fmla="*/ 1168400 w 1168400"/>
              <a:gd name="connsiteY0" fmla="*/ 0 h 438150"/>
              <a:gd name="connsiteX1" fmla="*/ 644525 w 1168400"/>
              <a:gd name="connsiteY1" fmla="*/ 0 h 438150"/>
              <a:gd name="connsiteX2" fmla="*/ 0 w 1168400"/>
              <a:gd name="connsiteY2" fmla="*/ 438150 h 438150"/>
              <a:gd name="connsiteX0" fmla="*/ 1168400 w 1168400"/>
              <a:gd name="connsiteY0" fmla="*/ 0 h 438150"/>
              <a:gd name="connsiteX1" fmla="*/ 835025 w 1168400"/>
              <a:gd name="connsiteY1" fmla="*/ 0 h 438150"/>
              <a:gd name="connsiteX2" fmla="*/ 0 w 1168400"/>
              <a:gd name="connsiteY2" fmla="*/ 438150 h 438150"/>
              <a:gd name="connsiteX0" fmla="*/ 1285875 w 1285875"/>
              <a:gd name="connsiteY0" fmla="*/ 0 h 755650"/>
              <a:gd name="connsiteX1" fmla="*/ 9525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0 h 755650"/>
              <a:gd name="connsiteX1" fmla="*/ 1054100 w 1285875"/>
              <a:gd name="connsiteY1" fmla="*/ 0 h 755650"/>
              <a:gd name="connsiteX2" fmla="*/ 0 w 1285875"/>
              <a:gd name="connsiteY2" fmla="*/ 755650 h 755650"/>
              <a:gd name="connsiteX0" fmla="*/ 1285875 w 1285875"/>
              <a:gd name="connsiteY0" fmla="*/ 3175 h 758825"/>
              <a:gd name="connsiteX1" fmla="*/ 1054100 w 1285875"/>
              <a:gd name="connsiteY1" fmla="*/ 0 h 758825"/>
              <a:gd name="connsiteX2" fmla="*/ 0 w 1285875"/>
              <a:gd name="connsiteY2" fmla="*/ 758825 h 7588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1397000 w 1397000"/>
              <a:gd name="connsiteY0" fmla="*/ 3175 h 174625"/>
              <a:gd name="connsiteX1" fmla="*/ 1165225 w 1397000"/>
              <a:gd name="connsiteY1" fmla="*/ 0 h 174625"/>
              <a:gd name="connsiteX2" fmla="*/ 0 w 1397000"/>
              <a:gd name="connsiteY2" fmla="*/ 174625 h 174625"/>
              <a:gd name="connsiteX0" fmla="*/ 2127250 w 2127250"/>
              <a:gd name="connsiteY0" fmla="*/ 438150 h 438150"/>
              <a:gd name="connsiteX1" fmla="*/ 1895475 w 2127250"/>
              <a:gd name="connsiteY1" fmla="*/ 434975 h 438150"/>
              <a:gd name="connsiteX2" fmla="*/ 0 w 2127250"/>
              <a:gd name="connsiteY2" fmla="*/ 0 h 438150"/>
              <a:gd name="connsiteX0" fmla="*/ 2127250 w 2127250"/>
              <a:gd name="connsiteY0" fmla="*/ 438150 h 438150"/>
              <a:gd name="connsiteX1" fmla="*/ 1920875 w 2127250"/>
              <a:gd name="connsiteY1" fmla="*/ 438150 h 438150"/>
              <a:gd name="connsiteX2" fmla="*/ 0 w 2127250"/>
              <a:gd name="connsiteY2" fmla="*/ 0 h 438150"/>
              <a:gd name="connsiteX0" fmla="*/ 914400 w 914400"/>
              <a:gd name="connsiteY0" fmla="*/ 79375 h 79375"/>
              <a:gd name="connsiteX1" fmla="*/ 708025 w 914400"/>
              <a:gd name="connsiteY1" fmla="*/ 79375 h 79375"/>
              <a:gd name="connsiteX2" fmla="*/ 0 w 914400"/>
              <a:gd name="connsiteY2" fmla="*/ 0 h 79375"/>
              <a:gd name="connsiteX0" fmla="*/ 492125 w 492125"/>
              <a:gd name="connsiteY0" fmla="*/ 349250 h 349250"/>
              <a:gd name="connsiteX1" fmla="*/ 285750 w 492125"/>
              <a:gd name="connsiteY1" fmla="*/ 349250 h 349250"/>
              <a:gd name="connsiteX2" fmla="*/ 0 w 492125"/>
              <a:gd name="connsiteY2" fmla="*/ 0 h 349250"/>
              <a:gd name="connsiteX0" fmla="*/ 492125 w 492125"/>
              <a:gd name="connsiteY0" fmla="*/ 349250 h 349250"/>
              <a:gd name="connsiteX1" fmla="*/ 323850 w 492125"/>
              <a:gd name="connsiteY1" fmla="*/ 349250 h 349250"/>
              <a:gd name="connsiteX2" fmla="*/ 0 w 492125"/>
              <a:gd name="connsiteY2" fmla="*/ 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125" h="349250">
                <a:moveTo>
                  <a:pt x="492125" y="349250"/>
                </a:moveTo>
                <a:lnTo>
                  <a:pt x="323850" y="349250"/>
                </a:ln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0" name="Text Box 31"/>
          <p:cNvSpPr txBox="1">
            <a:spLocks noChangeArrowheads="1"/>
          </p:cNvSpPr>
          <p:nvPr/>
        </p:nvSpPr>
        <p:spPr bwMode="auto">
          <a:xfrm>
            <a:off x="6471851" y="541572"/>
            <a:ext cx="538549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Aorta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1" name="Text Box 31"/>
          <p:cNvSpPr txBox="1">
            <a:spLocks noChangeArrowheads="1"/>
          </p:cNvSpPr>
          <p:nvPr/>
        </p:nvSpPr>
        <p:spPr bwMode="auto">
          <a:xfrm>
            <a:off x="6471851" y="1506772"/>
            <a:ext cx="1154499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atrium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2" name="Text Box 31"/>
          <p:cNvSpPr txBox="1">
            <a:spLocks noChangeArrowheads="1"/>
          </p:cNvSpPr>
          <p:nvPr/>
        </p:nvSpPr>
        <p:spPr bwMode="auto">
          <a:xfrm>
            <a:off x="6471851" y="1951272"/>
            <a:ext cx="190697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pulmonary veins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Text Box 31"/>
          <p:cNvSpPr txBox="1">
            <a:spLocks noChangeArrowheads="1"/>
          </p:cNvSpPr>
          <p:nvPr/>
        </p:nvSpPr>
        <p:spPr bwMode="auto">
          <a:xfrm>
            <a:off x="6786176" y="2497372"/>
            <a:ext cx="1897449" cy="41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Pulmonary semilunar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valve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" name="Text Box 31"/>
          <p:cNvSpPr txBox="1">
            <a:spLocks noChangeArrowheads="1"/>
          </p:cNvSpPr>
          <p:nvPr/>
        </p:nvSpPr>
        <p:spPr bwMode="auto">
          <a:xfrm>
            <a:off x="6786176" y="2948222"/>
            <a:ext cx="1897449" cy="41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Left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valve (bicuspid valve)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5" name="Text Box 31"/>
          <p:cNvSpPr txBox="1">
            <a:spLocks noChangeArrowheads="1"/>
          </p:cNvSpPr>
          <p:nvPr/>
        </p:nvSpPr>
        <p:spPr bwMode="auto">
          <a:xfrm>
            <a:off x="6786176" y="3532422"/>
            <a:ext cx="197682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Aortic semilunar valve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6786176" y="4100747"/>
            <a:ext cx="1395799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Left ventricle</a:t>
            </a:r>
            <a:endParaRPr lang="en-US" sz="1425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7" name="Text Box 31"/>
          <p:cNvSpPr txBox="1">
            <a:spLocks noChangeArrowheads="1"/>
          </p:cNvSpPr>
          <p:nvPr/>
        </p:nvSpPr>
        <p:spPr bwMode="auto">
          <a:xfrm>
            <a:off x="6786176" y="4853222"/>
            <a:ext cx="207207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Interventricular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 septum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8" name="Text Box 31"/>
          <p:cNvSpPr txBox="1">
            <a:spLocks noChangeArrowheads="1"/>
          </p:cNvSpPr>
          <p:nvPr/>
        </p:nvSpPr>
        <p:spPr bwMode="auto">
          <a:xfrm>
            <a:off x="6786176" y="5348522"/>
            <a:ext cx="1138624" cy="23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Myocardium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9" name="Text Box 31"/>
          <p:cNvSpPr txBox="1">
            <a:spLocks noChangeArrowheads="1"/>
          </p:cNvSpPr>
          <p:nvPr/>
        </p:nvSpPr>
        <p:spPr bwMode="auto">
          <a:xfrm>
            <a:off x="6786176" y="5872396"/>
            <a:ext cx="1852999" cy="49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Visceral pericardium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epicardium</a:t>
            </a: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42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0" name="Text Box 31"/>
          <p:cNvSpPr txBox="1">
            <a:spLocks noChangeArrowheads="1"/>
          </p:cNvSpPr>
          <p:nvPr/>
        </p:nvSpPr>
        <p:spPr bwMode="auto">
          <a:xfrm>
            <a:off x="336551" y="1301251"/>
            <a:ext cx="1511299" cy="4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</a:p>
        </p:txBody>
      </p:sp>
      <p:sp>
        <p:nvSpPr>
          <p:cNvPr id="121" name="Text Box 31"/>
          <p:cNvSpPr txBox="1">
            <a:spLocks noChangeArrowheads="1"/>
          </p:cNvSpPr>
          <p:nvPr/>
        </p:nvSpPr>
        <p:spPr bwMode="auto">
          <a:xfrm>
            <a:off x="336552" y="1939426"/>
            <a:ext cx="1254124" cy="2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Right atrium</a:t>
            </a:r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336551" y="2342651"/>
            <a:ext cx="1511299" cy="4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pulmonary</a:t>
            </a: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veins</a:t>
            </a:r>
          </a:p>
        </p:txBody>
      </p:sp>
      <p:sp>
        <p:nvSpPr>
          <p:cNvPr id="123" name="Text Box 31"/>
          <p:cNvSpPr txBox="1">
            <a:spLocks noChangeArrowheads="1"/>
          </p:cNvSpPr>
          <p:nvPr/>
        </p:nvSpPr>
        <p:spPr bwMode="auto">
          <a:xfrm>
            <a:off x="336551" y="3085602"/>
            <a:ext cx="1142999" cy="2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Fossa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ovalis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4" name="Text Box 31"/>
          <p:cNvSpPr txBox="1">
            <a:spLocks noChangeArrowheads="1"/>
          </p:cNvSpPr>
          <p:nvPr/>
        </p:nvSpPr>
        <p:spPr bwMode="auto">
          <a:xfrm>
            <a:off x="336551" y="3669801"/>
            <a:ext cx="1955799" cy="4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Right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atrioventricular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valve (tricuspid valve)</a:t>
            </a:r>
          </a:p>
        </p:txBody>
      </p:sp>
      <p:sp>
        <p:nvSpPr>
          <p:cNvPr id="125" name="Text Box 31"/>
          <p:cNvSpPr txBox="1">
            <a:spLocks noChangeArrowheads="1"/>
          </p:cNvSpPr>
          <p:nvPr/>
        </p:nvSpPr>
        <p:spPr bwMode="auto">
          <a:xfrm>
            <a:off x="336552" y="4307976"/>
            <a:ext cx="1549398" cy="2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b="0" dirty="0" smtClean="0">
                <a:solidFill>
                  <a:srgbClr val="000000"/>
                </a:solidFill>
                <a:latin typeface="Arial Black"/>
                <a:cs typeface="Arial Black"/>
              </a:rPr>
              <a:t>Right ventricle</a:t>
            </a: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336551" y="4803277"/>
            <a:ext cx="1708149" cy="2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Chordae </a:t>
            </a:r>
            <a:r>
              <a:rPr lang="en-US" sz="1425" dirty="0" err="1" smtClean="0">
                <a:solidFill>
                  <a:srgbClr val="000000"/>
                </a:solidFill>
                <a:latin typeface="Arial"/>
                <a:cs typeface="Arial"/>
              </a:rPr>
              <a:t>tendineae</a:t>
            </a:r>
            <a:endParaRPr lang="en-US" sz="1425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7" name="Text Box 31"/>
          <p:cNvSpPr txBox="1">
            <a:spLocks noChangeArrowheads="1"/>
          </p:cNvSpPr>
          <p:nvPr/>
        </p:nvSpPr>
        <p:spPr bwMode="auto">
          <a:xfrm>
            <a:off x="336551" y="5130302"/>
            <a:ext cx="1708149" cy="2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25" dirty="0" smtClean="0">
                <a:solidFill>
                  <a:srgbClr val="000000"/>
                </a:solidFill>
                <a:latin typeface="Arial"/>
                <a:cs typeface="Arial"/>
              </a:rPr>
              <a:t>Inferior vena cava</a:t>
            </a:r>
          </a:p>
        </p:txBody>
      </p:sp>
    </p:spTree>
    <p:extLst>
      <p:ext uri="{BB962C8B-B14F-4D97-AF65-F5344CB8AC3E}">
        <p14:creationId xmlns:p14="http://schemas.microsoft.com/office/powerpoint/2010/main" val="427953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Arterial Pulse</a:t>
            </a:r>
            <a:endParaRPr lang="en-US" altLang="en-US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Pulse</a:t>
            </a:r>
          </a:p>
          <a:p>
            <a:pPr lvl="1"/>
            <a:r>
              <a:rPr lang="en-US" altLang="en-US" smtClean="0"/>
              <a:t>Alternate expansion and recoil of a blood vessel wall (the pressure wave) that occurs as the heart beats</a:t>
            </a:r>
          </a:p>
          <a:p>
            <a:r>
              <a:rPr lang="en-US" altLang="en-US" smtClean="0"/>
              <a:t>Monitored at “pressure points” in superficial arteries where pulse is easily palpated</a:t>
            </a:r>
          </a:p>
          <a:p>
            <a:r>
              <a:rPr lang="en-US" altLang="en-US" smtClean="0"/>
              <a:t>Pulse averages 70 to 76 beats per minute </a:t>
            </a:r>
            <a:br>
              <a:rPr lang="en-US" altLang="en-US" smtClean="0"/>
            </a:br>
            <a:r>
              <a:rPr lang="en-US" altLang="en-US" smtClean="0"/>
              <a:t>at rest, in a healthy person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ure_11_1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/>
        </p:blipFill>
        <p:spPr>
          <a:xfrm>
            <a:off x="2029968" y="208110"/>
            <a:ext cx="5084064" cy="641133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368308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 charset="0"/>
              </a:rPr>
              <a:t>Figure </a:t>
            </a:r>
            <a:r>
              <a:rPr lang="en-US" sz="900" b="1" dirty="0">
                <a:latin typeface="Arial" charset="0"/>
              </a:rPr>
              <a:t>11.19 Body sites where the pulse is most easily palpated.</a:t>
            </a: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067094" y="444424"/>
            <a:ext cx="2963436" cy="2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Superficial temporal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016340" y="603059"/>
            <a:ext cx="8656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3729567" y="2643526"/>
            <a:ext cx="14581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3500967" y="3426692"/>
            <a:ext cx="15367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>
          <a:xfrm>
            <a:off x="3484033" y="1023450"/>
            <a:ext cx="2501900" cy="207433"/>
          </a:xfrm>
          <a:custGeom>
            <a:avLst/>
            <a:gdLst>
              <a:gd name="connsiteX0" fmla="*/ 0 w 2501900"/>
              <a:gd name="connsiteY0" fmla="*/ 203200 h 207433"/>
              <a:gd name="connsiteX1" fmla="*/ 1976967 w 2501900"/>
              <a:gd name="connsiteY1" fmla="*/ 207433 h 207433"/>
              <a:gd name="connsiteX2" fmla="*/ 2501900 w 2501900"/>
              <a:gd name="connsiteY2" fmla="*/ 0 h 20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1900" h="207433">
                <a:moveTo>
                  <a:pt x="0" y="203200"/>
                </a:moveTo>
                <a:lnTo>
                  <a:pt x="1976967" y="207433"/>
                </a:lnTo>
                <a:lnTo>
                  <a:pt x="250190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622799" y="1264752"/>
            <a:ext cx="1371601" cy="660400"/>
          </a:xfrm>
          <a:custGeom>
            <a:avLst/>
            <a:gdLst>
              <a:gd name="connsiteX0" fmla="*/ 0 w 2501900"/>
              <a:gd name="connsiteY0" fmla="*/ 203200 h 207433"/>
              <a:gd name="connsiteX1" fmla="*/ 1976967 w 2501900"/>
              <a:gd name="connsiteY1" fmla="*/ 207433 h 207433"/>
              <a:gd name="connsiteX2" fmla="*/ 2501900 w 2501900"/>
              <a:gd name="connsiteY2" fmla="*/ 0 h 207433"/>
              <a:gd name="connsiteX0" fmla="*/ 0 w 3107267"/>
              <a:gd name="connsiteY0" fmla="*/ 656166 h 660399"/>
              <a:gd name="connsiteX1" fmla="*/ 1976967 w 3107267"/>
              <a:gd name="connsiteY1" fmla="*/ 660399 h 660399"/>
              <a:gd name="connsiteX2" fmla="*/ 3107267 w 3107267"/>
              <a:gd name="connsiteY2" fmla="*/ 0 h 660399"/>
              <a:gd name="connsiteX0" fmla="*/ 0 w 1371601"/>
              <a:gd name="connsiteY0" fmla="*/ 660400 h 660400"/>
              <a:gd name="connsiteX1" fmla="*/ 241301 w 1371601"/>
              <a:gd name="connsiteY1" fmla="*/ 660399 h 660400"/>
              <a:gd name="connsiteX2" fmla="*/ 1371601 w 1371601"/>
              <a:gd name="connsiteY2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1" h="660400">
                <a:moveTo>
                  <a:pt x="0" y="660400"/>
                </a:moveTo>
                <a:lnTo>
                  <a:pt x="241301" y="660399"/>
                </a:lnTo>
                <a:lnTo>
                  <a:pt x="1371601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708398" y="3504185"/>
            <a:ext cx="2061635" cy="537633"/>
          </a:xfrm>
          <a:custGeom>
            <a:avLst/>
            <a:gdLst>
              <a:gd name="connsiteX0" fmla="*/ 0 w 2501900"/>
              <a:gd name="connsiteY0" fmla="*/ 203200 h 207433"/>
              <a:gd name="connsiteX1" fmla="*/ 1976967 w 2501900"/>
              <a:gd name="connsiteY1" fmla="*/ 207433 h 207433"/>
              <a:gd name="connsiteX2" fmla="*/ 2501900 w 2501900"/>
              <a:gd name="connsiteY2" fmla="*/ 0 h 207433"/>
              <a:gd name="connsiteX0" fmla="*/ 0 w 3107267"/>
              <a:gd name="connsiteY0" fmla="*/ 656166 h 660399"/>
              <a:gd name="connsiteX1" fmla="*/ 1976967 w 3107267"/>
              <a:gd name="connsiteY1" fmla="*/ 660399 h 660399"/>
              <a:gd name="connsiteX2" fmla="*/ 3107267 w 3107267"/>
              <a:gd name="connsiteY2" fmla="*/ 0 h 660399"/>
              <a:gd name="connsiteX0" fmla="*/ 0 w 1371601"/>
              <a:gd name="connsiteY0" fmla="*/ 660400 h 660400"/>
              <a:gd name="connsiteX1" fmla="*/ 241301 w 1371601"/>
              <a:gd name="connsiteY1" fmla="*/ 660399 h 660400"/>
              <a:gd name="connsiteX2" fmla="*/ 1371601 w 1371601"/>
              <a:gd name="connsiteY2" fmla="*/ 0 h 660400"/>
              <a:gd name="connsiteX0" fmla="*/ 0 w 2015068"/>
              <a:gd name="connsiteY0" fmla="*/ 660400 h 660400"/>
              <a:gd name="connsiteX1" fmla="*/ 884768 w 2015068"/>
              <a:gd name="connsiteY1" fmla="*/ 660399 h 660400"/>
              <a:gd name="connsiteX2" fmla="*/ 2015068 w 2015068"/>
              <a:gd name="connsiteY2" fmla="*/ 0 h 660400"/>
              <a:gd name="connsiteX0" fmla="*/ 0 w 2061635"/>
              <a:gd name="connsiteY0" fmla="*/ 537633 h 537633"/>
              <a:gd name="connsiteX1" fmla="*/ 884768 w 2061635"/>
              <a:gd name="connsiteY1" fmla="*/ 537632 h 537633"/>
              <a:gd name="connsiteX2" fmla="*/ 2061635 w 2061635"/>
              <a:gd name="connsiteY2" fmla="*/ 0 h 5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635" h="537633">
                <a:moveTo>
                  <a:pt x="0" y="537633"/>
                </a:moveTo>
                <a:lnTo>
                  <a:pt x="884768" y="537632"/>
                </a:lnTo>
                <a:lnTo>
                  <a:pt x="206163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3763433" y="4599326"/>
            <a:ext cx="1739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4381499" y="6275726"/>
            <a:ext cx="18245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Freeform 51"/>
          <p:cNvSpPr/>
          <p:nvPr/>
        </p:nvSpPr>
        <p:spPr>
          <a:xfrm>
            <a:off x="3716865" y="5451518"/>
            <a:ext cx="1710268" cy="508002"/>
          </a:xfrm>
          <a:custGeom>
            <a:avLst/>
            <a:gdLst>
              <a:gd name="connsiteX0" fmla="*/ 0 w 2501900"/>
              <a:gd name="connsiteY0" fmla="*/ 203200 h 207433"/>
              <a:gd name="connsiteX1" fmla="*/ 1976967 w 2501900"/>
              <a:gd name="connsiteY1" fmla="*/ 207433 h 207433"/>
              <a:gd name="connsiteX2" fmla="*/ 2501900 w 2501900"/>
              <a:gd name="connsiteY2" fmla="*/ 0 h 207433"/>
              <a:gd name="connsiteX0" fmla="*/ 0 w 3107267"/>
              <a:gd name="connsiteY0" fmla="*/ 656166 h 660399"/>
              <a:gd name="connsiteX1" fmla="*/ 1976967 w 3107267"/>
              <a:gd name="connsiteY1" fmla="*/ 660399 h 660399"/>
              <a:gd name="connsiteX2" fmla="*/ 3107267 w 3107267"/>
              <a:gd name="connsiteY2" fmla="*/ 0 h 660399"/>
              <a:gd name="connsiteX0" fmla="*/ 0 w 1371601"/>
              <a:gd name="connsiteY0" fmla="*/ 660400 h 660400"/>
              <a:gd name="connsiteX1" fmla="*/ 241301 w 1371601"/>
              <a:gd name="connsiteY1" fmla="*/ 660399 h 660400"/>
              <a:gd name="connsiteX2" fmla="*/ 1371601 w 1371601"/>
              <a:gd name="connsiteY2" fmla="*/ 0 h 660400"/>
              <a:gd name="connsiteX0" fmla="*/ 0 w 2015068"/>
              <a:gd name="connsiteY0" fmla="*/ 660400 h 660400"/>
              <a:gd name="connsiteX1" fmla="*/ 884768 w 2015068"/>
              <a:gd name="connsiteY1" fmla="*/ 660399 h 660400"/>
              <a:gd name="connsiteX2" fmla="*/ 2015068 w 2015068"/>
              <a:gd name="connsiteY2" fmla="*/ 0 h 660400"/>
              <a:gd name="connsiteX0" fmla="*/ 0 w 2061635"/>
              <a:gd name="connsiteY0" fmla="*/ 537633 h 537633"/>
              <a:gd name="connsiteX1" fmla="*/ 884768 w 2061635"/>
              <a:gd name="connsiteY1" fmla="*/ 537632 h 537633"/>
              <a:gd name="connsiteX2" fmla="*/ 2061635 w 2061635"/>
              <a:gd name="connsiteY2" fmla="*/ 0 h 537633"/>
              <a:gd name="connsiteX0" fmla="*/ 0 w 1663702"/>
              <a:gd name="connsiteY0" fmla="*/ 1 h 508002"/>
              <a:gd name="connsiteX1" fmla="*/ 884768 w 1663702"/>
              <a:gd name="connsiteY1" fmla="*/ 0 h 508002"/>
              <a:gd name="connsiteX2" fmla="*/ 1663702 w 1663702"/>
              <a:gd name="connsiteY2" fmla="*/ 508002 h 508002"/>
              <a:gd name="connsiteX0" fmla="*/ 0 w 1710268"/>
              <a:gd name="connsiteY0" fmla="*/ 1 h 508002"/>
              <a:gd name="connsiteX1" fmla="*/ 931334 w 1710268"/>
              <a:gd name="connsiteY1" fmla="*/ 0 h 508002"/>
              <a:gd name="connsiteX2" fmla="*/ 1710268 w 1710268"/>
              <a:gd name="connsiteY2" fmla="*/ 508002 h 50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0268" h="508002">
                <a:moveTo>
                  <a:pt x="0" y="1"/>
                </a:moveTo>
                <a:lnTo>
                  <a:pt x="931334" y="0"/>
                </a:lnTo>
                <a:lnTo>
                  <a:pt x="1710268" y="508002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067094" y="1075860"/>
            <a:ext cx="1416672" cy="2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Facial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067094" y="1771151"/>
            <a:ext cx="2651245" cy="2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Common carotid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067093" y="2480628"/>
            <a:ext cx="1693387" cy="2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Brachial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2067094" y="3275244"/>
            <a:ext cx="1501816" cy="2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Radial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2067094" y="3878300"/>
            <a:ext cx="1686292" cy="2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Femoral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2067094" y="4452977"/>
            <a:ext cx="1686292" cy="2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Popliteal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2067093" y="5304350"/>
            <a:ext cx="1693387" cy="61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Posterior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tibial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2067094" y="6113157"/>
            <a:ext cx="2417102" cy="2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Dorsalis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pedis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artery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82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Blood Pressure</a:t>
            </a:r>
            <a:endParaRPr lang="en-US" altLang="en-US" dirty="0" smtClean="0"/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Blood pressure</a:t>
            </a:r>
          </a:p>
          <a:p>
            <a:pPr lvl="1"/>
            <a:r>
              <a:rPr lang="en-US" altLang="en-US" smtClean="0"/>
              <a:t>The pressure the blood exerts against the inner walls of the blood vessels</a:t>
            </a:r>
          </a:p>
          <a:p>
            <a:pPr lvl="1"/>
            <a:r>
              <a:rPr lang="en-US" altLang="en-US" smtClean="0"/>
              <a:t>The force that causes blood to continue to flow in the blood vessels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rieb_EHAP11_Lecture_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Marieb_EHAP11_Lecture_Design</Template>
  <TotalTime>6471</TotalTime>
  <Words>7032</Words>
  <Application>Microsoft Macintosh PowerPoint</Application>
  <PresentationFormat>On-screen Show (4:3)</PresentationFormat>
  <Paragraphs>1647</Paragraphs>
  <Slides>125</Slides>
  <Notes>113</Notes>
  <HiddenSlides>0</HiddenSlides>
  <MMClips>0</MMClips>
  <ScaleCrop>false</ScaleCrop>
  <HeadingPairs>
    <vt:vector size="4" baseType="variant">
      <vt:variant>
        <vt:lpstr>Theme</vt:lpstr>
      </vt:variant>
      <vt:variant>
        <vt:i4>50</vt:i4>
      </vt:variant>
      <vt:variant>
        <vt:lpstr>Slide Titles</vt:lpstr>
      </vt:variant>
      <vt:variant>
        <vt:i4>125</vt:i4>
      </vt:variant>
    </vt:vector>
  </HeadingPairs>
  <TitlesOfParts>
    <vt:vector size="175" baseType="lpstr">
      <vt:lpstr>Marieb_EHAP11_Lecture_Design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PowerPoint Presentation</vt:lpstr>
      <vt:lpstr>The Cardiovascular System</vt:lpstr>
      <vt:lpstr>The Heart</vt:lpstr>
      <vt:lpstr>Figure 11.1a Location of the heart within the thorax.</vt:lpstr>
      <vt:lpstr>Figure 11.1b Location of the heart within the thorax.</vt:lpstr>
      <vt:lpstr>Figure 11.1c Location of the heart within the thorax.</vt:lpstr>
      <vt:lpstr>Coverings and Walls of the Heart</vt:lpstr>
      <vt:lpstr>Figure 11.2 Heart wall and coverings.</vt:lpstr>
      <vt:lpstr>Coverings and Walls of the Heart</vt:lpstr>
      <vt:lpstr>Figure 11.2 Heart wall and coverings.</vt:lpstr>
      <vt:lpstr>Chambers and Associated Great Vessels</vt:lpstr>
      <vt:lpstr>Figure 11.3b Gross anatomy of the heart.</vt:lpstr>
      <vt:lpstr>Figure 11.5 Anatomical differences in right and left ventricles.</vt:lpstr>
      <vt:lpstr>Chambers and Associated Great Vessels</vt:lpstr>
      <vt:lpstr>Figure 11.3b Gross anatomy of the heart.</vt:lpstr>
      <vt:lpstr>Chambers and Associated Great Vessels</vt:lpstr>
      <vt:lpstr>Chambers and Associated Great Vessels</vt:lpstr>
      <vt:lpstr>Figure 11.4 The systemic and pulmonary circulations. </vt:lpstr>
      <vt:lpstr>Heart Valves</vt:lpstr>
      <vt:lpstr>Heart Valves</vt:lpstr>
      <vt:lpstr>Figure 11.6a Operation of the heart valves.</vt:lpstr>
      <vt:lpstr>Figure 11.6a Operation of the heart valves.</vt:lpstr>
      <vt:lpstr>Figure 11.6a Operation of the heart valves.</vt:lpstr>
      <vt:lpstr>Figure 11.6a Operation of the heart valves.</vt:lpstr>
      <vt:lpstr>Figure 11.6a Operation of the heart valves.</vt:lpstr>
      <vt:lpstr>Figure 11.6a Operation of the heart valves.</vt:lpstr>
      <vt:lpstr>Figure 11.6b Operation of the heart valves.</vt:lpstr>
      <vt:lpstr>Figure 11.6b Operation of the heart valves.</vt:lpstr>
      <vt:lpstr>Cardiac Circulation</vt:lpstr>
      <vt:lpstr>Figure 11.3a Gross anatomy of the heart.</vt:lpstr>
      <vt:lpstr>Blood Flow Through the Heart</vt:lpstr>
      <vt:lpstr>Blood Flow Through the Heart</vt:lpstr>
      <vt:lpstr>Figure 11.4 The systemic and pulmonary circulations. </vt:lpstr>
      <vt:lpstr>Intrinsic Conduction System of the Heart: Setting the Basic Rhythm</vt:lpstr>
      <vt:lpstr>Concept Link</vt:lpstr>
      <vt:lpstr>Intrinsic Conduction System of the Heart: Setting the Basic Rhythm</vt:lpstr>
      <vt:lpstr>Figure 11.7 The intrinsic conduction system of the heart.</vt:lpstr>
      <vt:lpstr>Heart Contractions</vt:lpstr>
      <vt:lpstr>Heart Contractions</vt:lpstr>
      <vt:lpstr>Heart Contractions</vt:lpstr>
      <vt:lpstr>Heart Contractions</vt:lpstr>
      <vt:lpstr>Cardiac Cycle &amp; Heart Sounds</vt:lpstr>
      <vt:lpstr>Cardiac Cycle &amp; Heart Sounds</vt:lpstr>
      <vt:lpstr>Cardiac Cycle &amp; Heart Sounds</vt:lpstr>
      <vt:lpstr>Cardiac Cycle &amp; Heart Sounds</vt:lpstr>
      <vt:lpstr>Figure 11.8  Summary of events occurring during the cardiac cycle. </vt:lpstr>
      <vt:lpstr>Homeostatic Imbalance</vt:lpstr>
      <vt:lpstr>Cardiac Output</vt:lpstr>
      <vt:lpstr>Cardiac Output</vt:lpstr>
      <vt:lpstr>Regulation of Stroke Volume</vt:lpstr>
      <vt:lpstr>Regulation of Heart Rate</vt:lpstr>
      <vt:lpstr>Figure 11.9 Influence of selected factors on cardiac output.</vt:lpstr>
      <vt:lpstr>Blood Vessels: The Vascular System</vt:lpstr>
      <vt:lpstr>Microscopic Anatomy of Blood Vessels</vt:lpstr>
      <vt:lpstr>Figure 11.10a Structure of blood vessels. </vt:lpstr>
      <vt:lpstr>Figure 11.10b Structure of blood vessels. </vt:lpstr>
      <vt:lpstr>Structural Differences in Arteries, Veins, Capillaries</vt:lpstr>
      <vt:lpstr>Figure 11.11 Operation of the muscular pump.</vt:lpstr>
      <vt:lpstr>Structural Differences in Arteries, Veins, Capillaries</vt:lpstr>
      <vt:lpstr>Structural Differences in Arteries, Veins, Capillaries</vt:lpstr>
      <vt:lpstr>Figure 11.12a Anatomy of a capillary bed. </vt:lpstr>
      <vt:lpstr>Figure 11.12b Anatomy of a capillary bed. </vt:lpstr>
      <vt:lpstr>Homeostatic Imbalance</vt:lpstr>
      <vt:lpstr>Major Arteries of the Systemic Circulation</vt:lpstr>
      <vt:lpstr>Figure 11.3a Gross anatomy of the heart.</vt:lpstr>
      <vt:lpstr>Figure 11.13 Major arteries of the systemic circulation, anterior view.</vt:lpstr>
      <vt:lpstr>Arterial Branches of the Ascending Aorta</vt:lpstr>
      <vt:lpstr>Arterial Branches of the Aortic Arch</vt:lpstr>
      <vt:lpstr>Arterial Branches of the Thoracic Aorta</vt:lpstr>
      <vt:lpstr>Arterial Branches of the Abdominal Aorta</vt:lpstr>
      <vt:lpstr>Arterial Branches of the Abdominal Aorta</vt:lpstr>
      <vt:lpstr>Arterial branches of the Abdominal Aorta</vt:lpstr>
      <vt:lpstr>Figure 11.13 Major arteries of the systemic circulation, anterior view.</vt:lpstr>
      <vt:lpstr>Major Veins of Systemic Circulation</vt:lpstr>
      <vt:lpstr>Figure 11.3b Gross anatomy of the heart.</vt:lpstr>
      <vt:lpstr>Figure 11.14 Major veins of the systemic circulation, anterior view. </vt:lpstr>
      <vt:lpstr>Veins Draining into the Superior Vena Cava</vt:lpstr>
      <vt:lpstr>Veins Draining into the Superior Vena Cava</vt:lpstr>
      <vt:lpstr>Veins Draining into the Superior Vena Cava</vt:lpstr>
      <vt:lpstr>Veins Draining into the Inferior Vena Cava</vt:lpstr>
      <vt:lpstr>Veins Draining into the Inferior Vena Cava</vt:lpstr>
      <vt:lpstr>Figure 11.14 Major veins of the systemic circulation, anterior view. </vt:lpstr>
      <vt:lpstr>Arterial Supply of the Brain and the Circle of Willis</vt:lpstr>
      <vt:lpstr>Arterial Supply of the Brain and the Circle of Willis</vt:lpstr>
      <vt:lpstr>Arterial Supply of the Brain and the Circle of Willis</vt:lpstr>
      <vt:lpstr>Figure 11.15a Arterial supply of the brain.</vt:lpstr>
      <vt:lpstr>Figure 11.15b Arterial supply of the brain.</vt:lpstr>
      <vt:lpstr>Hepatic Portal Circulation</vt:lpstr>
      <vt:lpstr>Concept Link</vt:lpstr>
      <vt:lpstr>Figure 11.16 The basic scheme of the hepatic portal system. </vt:lpstr>
      <vt:lpstr>Figure 11.17 The hepatic portal circulation.</vt:lpstr>
      <vt:lpstr>Fetal Circulation</vt:lpstr>
      <vt:lpstr>Figure 11.18 Schematic of the fetal circulation.</vt:lpstr>
      <vt:lpstr>Fetal Circulation</vt:lpstr>
      <vt:lpstr>Figure 11.3a Gross anatomy of the heart.</vt:lpstr>
      <vt:lpstr>Figure 11.3b Gross anatomy of the heart.</vt:lpstr>
      <vt:lpstr>Arterial Pulse</vt:lpstr>
      <vt:lpstr>Figure 11.19 Body sites where the pulse is most easily palpated.</vt:lpstr>
      <vt:lpstr>Blood Pressure</vt:lpstr>
      <vt:lpstr>Concept Link</vt:lpstr>
      <vt:lpstr>Blood Pressure Gradient</vt:lpstr>
      <vt:lpstr>Figure 11.20 Blood pressure in various areas of the cardiovascular system.</vt:lpstr>
      <vt:lpstr>Measuring Blood Pressure</vt:lpstr>
      <vt:lpstr>Figure 11.21a Measuring blood pressure.</vt:lpstr>
      <vt:lpstr>Figure 11.21b Measuring blood pressure.</vt:lpstr>
      <vt:lpstr>Figure 11.21c Measuring blood pressure.</vt:lpstr>
      <vt:lpstr>Figure 11.21d Measuring blood pressure.</vt:lpstr>
      <vt:lpstr>Effects of Various Factors on Blood Pressure</vt:lpstr>
      <vt:lpstr>Effects of Various Factors on Blood Pressure</vt:lpstr>
      <vt:lpstr>Effects of Various Factors on Blood Pressure</vt:lpstr>
      <vt:lpstr>Effects of Various Factors on Blood Pressure</vt:lpstr>
      <vt:lpstr>Concept Link</vt:lpstr>
      <vt:lpstr>Effects of Various Factors on Blood Pressure</vt:lpstr>
      <vt:lpstr>Figure 11.22 Summary of factors that increase arterial blood pressure.</vt:lpstr>
      <vt:lpstr>Variations in Blood Pressure</vt:lpstr>
      <vt:lpstr>Variations in Blood Pressure</vt:lpstr>
      <vt:lpstr>Capillary Exchange of Gases &amp; Nutrients</vt:lpstr>
      <vt:lpstr>Capillary Exchange of Gases &amp; Nutrients</vt:lpstr>
      <vt:lpstr>Figure 11.23 Capillary transport mechanisms. </vt:lpstr>
      <vt:lpstr>Fluid Movements at Capillary Beds</vt:lpstr>
      <vt:lpstr>Fluid Movements at Capillary Beds</vt:lpstr>
      <vt:lpstr>Figure 11.24 Bulk fluid flows across capillary walls depend largely on the difference between the blood pressure and the osmotic pressure at different regions of the capillary bed.</vt:lpstr>
      <vt:lpstr>Developmental Aspects of the Cardiovascular System</vt:lpstr>
      <vt:lpstr>Developmental Aspects of the Cardiovascular System</vt:lpstr>
      <vt:lpstr>Developmental Aspects of the Cardiovascular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Betty Lampe</cp:lastModifiedBy>
  <cp:revision>401</cp:revision>
  <cp:lastPrinted>2001-01-06T03:20:03Z</cp:lastPrinted>
  <dcterms:created xsi:type="dcterms:W3CDTF">2000-12-11T01:39:32Z</dcterms:created>
  <dcterms:modified xsi:type="dcterms:W3CDTF">2015-11-23T17:05:20Z</dcterms:modified>
</cp:coreProperties>
</file>