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slideLayouts/slideLayout14.xml" ContentType="application/vnd.openxmlformats-officedocument.presentationml.slideLayout+xml"/>
  <Override PartName="/ppt/theme/theme10.xml" ContentType="application/vnd.openxmlformats-officedocument.theme+xml"/>
  <Override PartName="/ppt/slideLayouts/slideLayout15.xml" ContentType="application/vnd.openxmlformats-officedocument.presentationml.slideLayout+xml"/>
  <Override PartName="/ppt/theme/theme11.xml" ContentType="application/vnd.openxmlformats-officedocument.theme+xml"/>
  <Override PartName="/ppt/slideLayouts/slideLayout16.xml" ContentType="application/vnd.openxmlformats-officedocument.presentationml.slideLayout+xml"/>
  <Override PartName="/ppt/theme/theme12.xml" ContentType="application/vnd.openxmlformats-officedocument.theme+xml"/>
  <Override PartName="/ppt/slideLayouts/slideLayout17.xml" ContentType="application/vnd.openxmlformats-officedocument.presentationml.slideLayout+xml"/>
  <Override PartName="/ppt/theme/theme13.xml" ContentType="application/vnd.openxmlformats-officedocument.theme+xml"/>
  <Override PartName="/ppt/slideLayouts/slideLayout18.xml" ContentType="application/vnd.openxmlformats-officedocument.presentationml.slideLayout+xml"/>
  <Override PartName="/ppt/theme/theme14.xml" ContentType="application/vnd.openxmlformats-officedocument.theme+xml"/>
  <Override PartName="/ppt/slideLayouts/slideLayout19.xml" ContentType="application/vnd.openxmlformats-officedocument.presentationml.slideLayout+xml"/>
  <Override PartName="/ppt/theme/theme15.xml" ContentType="application/vnd.openxmlformats-officedocument.theme+xml"/>
  <Override PartName="/ppt/slideLayouts/slideLayout20.xml" ContentType="application/vnd.openxmlformats-officedocument.presentationml.slideLayout+xml"/>
  <Override PartName="/ppt/theme/theme16.xml" ContentType="application/vnd.openxmlformats-officedocument.theme+xml"/>
  <Override PartName="/ppt/slideLayouts/slideLayout21.xml" ContentType="application/vnd.openxmlformats-officedocument.presentationml.slideLayout+xml"/>
  <Override PartName="/ppt/theme/theme17.xml" ContentType="application/vnd.openxmlformats-officedocument.theme+xml"/>
  <Override PartName="/ppt/slideLayouts/slideLayout22.xml" ContentType="application/vnd.openxmlformats-officedocument.presentationml.slideLayout+xml"/>
  <Override PartName="/ppt/theme/theme18.xml" ContentType="application/vnd.openxmlformats-officedocument.theme+xml"/>
  <Override PartName="/ppt/slideLayouts/slideLayout23.xml" ContentType="application/vnd.openxmlformats-officedocument.presentationml.slideLayout+xml"/>
  <Override PartName="/ppt/theme/theme19.xml" ContentType="application/vnd.openxmlformats-officedocument.theme+xml"/>
  <Override PartName="/ppt/slideLayouts/slideLayout24.xml" ContentType="application/vnd.openxmlformats-officedocument.presentationml.slideLayout+xml"/>
  <Override PartName="/ppt/theme/theme20.xml" ContentType="application/vnd.openxmlformats-officedocument.theme+xml"/>
  <Override PartName="/ppt/slideLayouts/slideLayout25.xml" ContentType="application/vnd.openxmlformats-officedocument.presentationml.slideLayout+xml"/>
  <Override PartName="/ppt/theme/theme21.xml" ContentType="application/vnd.openxmlformats-officedocument.theme+xml"/>
  <Override PartName="/ppt/slideLayouts/slideLayout26.xml" ContentType="application/vnd.openxmlformats-officedocument.presentationml.slideLayout+xml"/>
  <Override PartName="/ppt/theme/theme22.xml" ContentType="application/vnd.openxmlformats-officedocument.theme+xml"/>
  <Override PartName="/ppt/slideLayouts/slideLayout27.xml" ContentType="application/vnd.openxmlformats-officedocument.presentationml.slideLayout+xml"/>
  <Override PartName="/ppt/theme/theme23.xml" ContentType="application/vnd.openxmlformats-officedocument.theme+xml"/>
  <Override PartName="/ppt/slideLayouts/slideLayout28.xml" ContentType="application/vnd.openxmlformats-officedocument.presentationml.slideLayout+xml"/>
  <Override PartName="/ppt/theme/theme24.xml" ContentType="application/vnd.openxmlformats-officedocument.theme+xml"/>
  <Override PartName="/ppt/slideLayouts/slideLayout29.xml" ContentType="application/vnd.openxmlformats-officedocument.presentationml.slideLayout+xml"/>
  <Override PartName="/ppt/theme/theme25.xml" ContentType="application/vnd.openxmlformats-officedocument.theme+xml"/>
  <Override PartName="/ppt/slideLayouts/slideLayout30.xml" ContentType="application/vnd.openxmlformats-officedocument.presentationml.slideLayout+xml"/>
  <Override PartName="/ppt/theme/theme26.xml" ContentType="application/vnd.openxmlformats-officedocument.theme+xml"/>
  <Override PartName="/ppt/slideLayouts/slideLayout31.xml" ContentType="application/vnd.openxmlformats-officedocument.presentationml.slideLayout+xml"/>
  <Override PartName="/ppt/theme/theme27.xml" ContentType="application/vnd.openxmlformats-officedocument.theme+xml"/>
  <Override PartName="/ppt/slideLayouts/slideLayout32.xml" ContentType="application/vnd.openxmlformats-officedocument.presentationml.slideLayout+xml"/>
  <Override PartName="/ppt/theme/theme28.xml" ContentType="application/vnd.openxmlformats-officedocument.theme+xml"/>
  <Override PartName="/ppt/slideLayouts/slideLayout33.xml" ContentType="application/vnd.openxmlformats-officedocument.presentationml.slideLayout+xml"/>
  <Override PartName="/ppt/theme/theme29.xml" ContentType="application/vnd.openxmlformats-officedocument.theme+xml"/>
  <Override PartName="/ppt/slideLayouts/slideLayout34.xml" ContentType="application/vnd.openxmlformats-officedocument.presentationml.slideLayout+xml"/>
  <Override PartName="/ppt/theme/theme30.xml" ContentType="application/vnd.openxmlformats-officedocument.theme+xml"/>
  <Override PartName="/ppt/slideLayouts/slideLayout35.xml" ContentType="application/vnd.openxmlformats-officedocument.presentationml.slideLayout+xml"/>
  <Override PartName="/ppt/theme/theme31.xml" ContentType="application/vnd.openxmlformats-officedocument.theme+xml"/>
  <Override PartName="/ppt/slideLayouts/slideLayout36.xml" ContentType="application/vnd.openxmlformats-officedocument.presentationml.slideLayout+xml"/>
  <Override PartName="/ppt/theme/theme32.xml" ContentType="application/vnd.openxmlformats-officedocument.theme+xml"/>
  <Override PartName="/ppt/slideLayouts/slideLayout37.xml" ContentType="application/vnd.openxmlformats-officedocument.presentationml.slideLayout+xml"/>
  <Override PartName="/ppt/theme/theme33.xml" ContentType="application/vnd.openxmlformats-officedocument.theme+xml"/>
  <Override PartName="/ppt/slideLayouts/slideLayout38.xml" ContentType="application/vnd.openxmlformats-officedocument.presentationml.slideLayout+xml"/>
  <Override PartName="/ppt/theme/theme34.xml" ContentType="application/vnd.openxmlformats-officedocument.theme+xml"/>
  <Override PartName="/ppt/slideLayouts/slideLayout39.xml" ContentType="application/vnd.openxmlformats-officedocument.presentationml.slideLayout+xml"/>
  <Override PartName="/ppt/theme/theme35.xml" ContentType="application/vnd.openxmlformats-officedocument.theme+xml"/>
  <Override PartName="/ppt/slideLayouts/slideLayout40.xml" ContentType="application/vnd.openxmlformats-officedocument.presentationml.slideLayout+xml"/>
  <Override PartName="/ppt/theme/theme36.xml" ContentType="application/vnd.openxmlformats-officedocument.theme+xml"/>
  <Override PartName="/ppt/slideLayouts/slideLayout41.xml" ContentType="application/vnd.openxmlformats-officedocument.presentationml.slideLayout+xml"/>
  <Override PartName="/ppt/theme/theme37.xml" ContentType="application/vnd.openxmlformats-officedocument.theme+xml"/>
  <Override PartName="/ppt/slideLayouts/slideLayout42.xml" ContentType="application/vnd.openxmlformats-officedocument.presentationml.slideLayout+xml"/>
  <Override PartName="/ppt/theme/theme38.xml" ContentType="application/vnd.openxmlformats-officedocument.theme+xml"/>
  <Override PartName="/ppt/slideLayouts/slideLayout43.xml" ContentType="application/vnd.openxmlformats-officedocument.presentationml.slideLayout+xml"/>
  <Override PartName="/ppt/theme/theme39.xml" ContentType="application/vnd.openxmlformats-officedocument.theme+xml"/>
  <Override PartName="/ppt/slideLayouts/slideLayout44.xml" ContentType="application/vnd.openxmlformats-officedocument.presentationml.slideLayout+xml"/>
  <Override PartName="/ppt/theme/theme40.xml" ContentType="application/vnd.openxmlformats-officedocument.theme+xml"/>
  <Override PartName="/ppt/slideLayouts/slideLayout45.xml" ContentType="application/vnd.openxmlformats-officedocument.presentationml.slideLayout+xml"/>
  <Override PartName="/ppt/theme/theme41.xml" ContentType="application/vnd.openxmlformats-officedocument.theme+xml"/>
  <Override PartName="/ppt/slideLayouts/slideLayout46.xml" ContentType="application/vnd.openxmlformats-officedocument.presentationml.slideLayout+xml"/>
  <Override PartName="/ppt/theme/theme42.xml" ContentType="application/vnd.openxmlformats-officedocument.theme+xml"/>
  <Override PartName="/ppt/slideLayouts/slideLayout47.xml" ContentType="application/vnd.openxmlformats-officedocument.presentationml.slideLayout+xml"/>
  <Override PartName="/ppt/theme/theme43.xml" ContentType="application/vnd.openxmlformats-officedocument.theme+xml"/>
  <Override PartName="/ppt/slideLayouts/slideLayout48.xml" ContentType="application/vnd.openxmlformats-officedocument.presentationml.slideLayout+xml"/>
  <Override PartName="/ppt/theme/theme44.xml" ContentType="application/vnd.openxmlformats-officedocument.theme+xml"/>
  <Override PartName="/ppt/slideLayouts/slideLayout49.xml" ContentType="application/vnd.openxmlformats-officedocument.presentationml.slideLayout+xml"/>
  <Override PartName="/ppt/theme/theme45.xml" ContentType="application/vnd.openxmlformats-officedocument.theme+xml"/>
  <Override PartName="/ppt/slideLayouts/slideLayout50.xml" ContentType="application/vnd.openxmlformats-officedocument.presentationml.slideLayout+xml"/>
  <Override PartName="/ppt/theme/theme46.xml" ContentType="application/vnd.openxmlformats-officedocument.theme+xml"/>
  <Override PartName="/ppt/slideLayouts/slideLayout51.xml" ContentType="application/vnd.openxmlformats-officedocument.presentationml.slideLayout+xml"/>
  <Override PartName="/ppt/theme/theme47.xml" ContentType="application/vnd.openxmlformats-officedocument.theme+xml"/>
  <Override PartName="/ppt/slideLayouts/slideLayout52.xml" ContentType="application/vnd.openxmlformats-officedocument.presentationml.slideLayout+xml"/>
  <Override PartName="/ppt/theme/theme48.xml" ContentType="application/vnd.openxmlformats-officedocument.theme+xml"/>
  <Override PartName="/ppt/slideLayouts/slideLayout53.xml" ContentType="application/vnd.openxmlformats-officedocument.presentationml.slideLayout+xml"/>
  <Override PartName="/ppt/theme/theme49.xml" ContentType="application/vnd.openxmlformats-officedocument.theme+xml"/>
  <Override PartName="/ppt/slideLayouts/slideLayout54.xml" ContentType="application/vnd.openxmlformats-officedocument.presentationml.slideLayout+xml"/>
  <Override PartName="/ppt/theme/theme50.xml" ContentType="application/vnd.openxmlformats-officedocument.theme+xml"/>
  <Override PartName="/ppt/slideLayouts/slideLayout55.xml" ContentType="application/vnd.openxmlformats-officedocument.presentationml.slideLayout+xml"/>
  <Override PartName="/ppt/theme/theme51.xml" ContentType="application/vnd.openxmlformats-officedocument.theme+xml"/>
  <Override PartName="/ppt/slideLayouts/slideLayout56.xml" ContentType="application/vnd.openxmlformats-officedocument.presentationml.slideLayout+xml"/>
  <Override PartName="/ppt/theme/theme52.xml" ContentType="application/vnd.openxmlformats-officedocument.theme+xml"/>
  <Override PartName="/ppt/slideLayouts/slideLayout57.xml" ContentType="application/vnd.openxmlformats-officedocument.presentationml.slideLayout+xml"/>
  <Override PartName="/ppt/theme/theme53.xml" ContentType="application/vnd.openxmlformats-officedocument.theme+xml"/>
  <Override PartName="/ppt/theme/theme5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7" r:id="rId1"/>
    <p:sldMasterId id="2147483754" r:id="rId2"/>
    <p:sldMasterId id="2147483756" r:id="rId3"/>
    <p:sldMasterId id="2147483758" r:id="rId4"/>
    <p:sldMasterId id="2147483760" r:id="rId5"/>
    <p:sldMasterId id="2147483762" r:id="rId6"/>
    <p:sldMasterId id="2147483764" r:id="rId7"/>
    <p:sldMasterId id="2147483766" r:id="rId8"/>
    <p:sldMasterId id="2147483768" r:id="rId9"/>
    <p:sldMasterId id="2147483770" r:id="rId10"/>
    <p:sldMasterId id="2147483772" r:id="rId11"/>
    <p:sldMasterId id="2147483774" r:id="rId12"/>
    <p:sldMasterId id="2147483776" r:id="rId13"/>
    <p:sldMasterId id="2147483778" r:id="rId14"/>
    <p:sldMasterId id="2147483782" r:id="rId15"/>
    <p:sldMasterId id="2147483784" r:id="rId16"/>
    <p:sldMasterId id="2147483786" r:id="rId17"/>
    <p:sldMasterId id="2147483788" r:id="rId18"/>
    <p:sldMasterId id="2147483790" r:id="rId19"/>
    <p:sldMasterId id="2147483792" r:id="rId20"/>
    <p:sldMasterId id="2147483794" r:id="rId21"/>
    <p:sldMasterId id="2147483796" r:id="rId22"/>
    <p:sldMasterId id="2147483798" r:id="rId23"/>
    <p:sldMasterId id="2147483800" r:id="rId24"/>
    <p:sldMasterId id="2147483802" r:id="rId25"/>
    <p:sldMasterId id="2147483804" r:id="rId26"/>
    <p:sldMasterId id="2147483806" r:id="rId27"/>
    <p:sldMasterId id="2147483808" r:id="rId28"/>
    <p:sldMasterId id="2147483810" r:id="rId29"/>
    <p:sldMasterId id="2147483812" r:id="rId30"/>
    <p:sldMasterId id="2147483814" r:id="rId31"/>
    <p:sldMasterId id="2147483816" r:id="rId32"/>
    <p:sldMasterId id="2147483818" r:id="rId33"/>
    <p:sldMasterId id="2147483820" r:id="rId34"/>
    <p:sldMasterId id="2147483822" r:id="rId35"/>
    <p:sldMasterId id="2147483824" r:id="rId36"/>
    <p:sldMasterId id="2147483826" r:id="rId37"/>
    <p:sldMasterId id="2147483828" r:id="rId38"/>
    <p:sldMasterId id="2147483830" r:id="rId39"/>
    <p:sldMasterId id="2147483832" r:id="rId40"/>
    <p:sldMasterId id="2147483834" r:id="rId41"/>
    <p:sldMasterId id="2147483836" r:id="rId42"/>
    <p:sldMasterId id="2147483838" r:id="rId43"/>
    <p:sldMasterId id="2147483840" r:id="rId44"/>
    <p:sldMasterId id="2147483842" r:id="rId45"/>
    <p:sldMasterId id="2147483844" r:id="rId46"/>
    <p:sldMasterId id="2147483846" r:id="rId47"/>
    <p:sldMasterId id="2147483848" r:id="rId48"/>
    <p:sldMasterId id="2147483850" r:id="rId49"/>
    <p:sldMasterId id="2147483852" r:id="rId50"/>
    <p:sldMasterId id="2147483854" r:id="rId51"/>
    <p:sldMasterId id="2147483856" r:id="rId52"/>
    <p:sldMasterId id="2147483858" r:id="rId53"/>
  </p:sldMasterIdLst>
  <p:notesMasterIdLst>
    <p:notesMasterId r:id="rId177"/>
  </p:notesMasterIdLst>
  <p:sldIdLst>
    <p:sldId id="410" r:id="rId54"/>
    <p:sldId id="257" r:id="rId55"/>
    <p:sldId id="388" r:id="rId56"/>
    <p:sldId id="258" r:id="rId57"/>
    <p:sldId id="411" r:id="rId58"/>
    <p:sldId id="389" r:id="rId59"/>
    <p:sldId id="260" r:id="rId60"/>
    <p:sldId id="390" r:id="rId61"/>
    <p:sldId id="412" r:id="rId62"/>
    <p:sldId id="413" r:id="rId63"/>
    <p:sldId id="263" r:id="rId64"/>
    <p:sldId id="414" r:id="rId65"/>
    <p:sldId id="391" r:id="rId66"/>
    <p:sldId id="265" r:id="rId67"/>
    <p:sldId id="266" r:id="rId68"/>
    <p:sldId id="268" r:id="rId69"/>
    <p:sldId id="415" r:id="rId70"/>
    <p:sldId id="270" r:id="rId71"/>
    <p:sldId id="271" r:id="rId72"/>
    <p:sldId id="416" r:id="rId73"/>
    <p:sldId id="273" r:id="rId74"/>
    <p:sldId id="274" r:id="rId75"/>
    <p:sldId id="392" r:id="rId76"/>
    <p:sldId id="275" r:id="rId77"/>
    <p:sldId id="276" r:id="rId78"/>
    <p:sldId id="277" r:id="rId79"/>
    <p:sldId id="278" r:id="rId80"/>
    <p:sldId id="417" r:id="rId81"/>
    <p:sldId id="280" r:id="rId82"/>
    <p:sldId id="281" r:id="rId83"/>
    <p:sldId id="418" r:id="rId84"/>
    <p:sldId id="419" r:id="rId85"/>
    <p:sldId id="420" r:id="rId86"/>
    <p:sldId id="283" r:id="rId87"/>
    <p:sldId id="284" r:id="rId88"/>
    <p:sldId id="285" r:id="rId89"/>
    <p:sldId id="313" r:id="rId90"/>
    <p:sldId id="314" r:id="rId91"/>
    <p:sldId id="421" r:id="rId92"/>
    <p:sldId id="316" r:id="rId93"/>
    <p:sldId id="317" r:id="rId94"/>
    <p:sldId id="422" r:id="rId95"/>
    <p:sldId id="286" r:id="rId96"/>
    <p:sldId id="423" r:id="rId97"/>
    <p:sldId id="461" r:id="rId98"/>
    <p:sldId id="462" r:id="rId99"/>
    <p:sldId id="463" r:id="rId100"/>
    <p:sldId id="464" r:id="rId101"/>
    <p:sldId id="465" r:id="rId102"/>
    <p:sldId id="466" r:id="rId103"/>
    <p:sldId id="295" r:id="rId104"/>
    <p:sldId id="296" r:id="rId105"/>
    <p:sldId id="425" r:id="rId106"/>
    <p:sldId id="298" r:id="rId107"/>
    <p:sldId id="299" r:id="rId108"/>
    <p:sldId id="322" r:id="rId109"/>
    <p:sldId id="323" r:id="rId110"/>
    <p:sldId id="324" r:id="rId111"/>
    <p:sldId id="325" r:id="rId112"/>
    <p:sldId id="326" r:id="rId113"/>
    <p:sldId id="396" r:id="rId114"/>
    <p:sldId id="327" r:id="rId115"/>
    <p:sldId id="328" r:id="rId116"/>
    <p:sldId id="329" r:id="rId117"/>
    <p:sldId id="397" r:id="rId118"/>
    <p:sldId id="457" r:id="rId119"/>
    <p:sldId id="458" r:id="rId120"/>
    <p:sldId id="459" r:id="rId121"/>
    <p:sldId id="460" r:id="rId122"/>
    <p:sldId id="398" r:id="rId123"/>
    <p:sldId id="335" r:id="rId124"/>
    <p:sldId id="336" r:id="rId125"/>
    <p:sldId id="337" r:id="rId126"/>
    <p:sldId id="426" r:id="rId127"/>
    <p:sldId id="427" r:id="rId128"/>
    <p:sldId id="346" r:id="rId129"/>
    <p:sldId id="347" r:id="rId130"/>
    <p:sldId id="348" r:id="rId131"/>
    <p:sldId id="428" r:id="rId132"/>
    <p:sldId id="350" r:id="rId133"/>
    <p:sldId id="429" r:id="rId134"/>
    <p:sldId id="352" r:id="rId135"/>
    <p:sldId id="430" r:id="rId136"/>
    <p:sldId id="354" r:id="rId137"/>
    <p:sldId id="431" r:id="rId138"/>
    <p:sldId id="432" r:id="rId139"/>
    <p:sldId id="355" r:id="rId140"/>
    <p:sldId id="433" r:id="rId141"/>
    <p:sldId id="357" r:id="rId142"/>
    <p:sldId id="434" r:id="rId143"/>
    <p:sldId id="359" r:id="rId144"/>
    <p:sldId id="401" r:id="rId145"/>
    <p:sldId id="443" r:id="rId146"/>
    <p:sldId id="444" r:id="rId147"/>
    <p:sldId id="445" r:id="rId148"/>
    <p:sldId id="446" r:id="rId149"/>
    <p:sldId id="447" r:id="rId150"/>
    <p:sldId id="448" r:id="rId151"/>
    <p:sldId id="366" r:id="rId152"/>
    <p:sldId id="435" r:id="rId153"/>
    <p:sldId id="436" r:id="rId154"/>
    <p:sldId id="437" r:id="rId155"/>
    <p:sldId id="438" r:id="rId156"/>
    <p:sldId id="467" r:id="rId157"/>
    <p:sldId id="370" r:id="rId158"/>
    <p:sldId id="371" r:id="rId159"/>
    <p:sldId id="405" r:id="rId160"/>
    <p:sldId id="406" r:id="rId161"/>
    <p:sldId id="408" r:id="rId162"/>
    <p:sldId id="407" r:id="rId163"/>
    <p:sldId id="372" r:id="rId164"/>
    <p:sldId id="373" r:id="rId165"/>
    <p:sldId id="449" r:id="rId166"/>
    <p:sldId id="450" r:id="rId167"/>
    <p:sldId id="451" r:id="rId168"/>
    <p:sldId id="452" r:id="rId169"/>
    <p:sldId id="453" r:id="rId170"/>
    <p:sldId id="454" r:id="rId171"/>
    <p:sldId id="455" r:id="rId172"/>
    <p:sldId id="456" r:id="rId173"/>
    <p:sldId id="381" r:id="rId174"/>
    <p:sldId id="387" r:id="rId175"/>
    <p:sldId id="409" r:id="rId176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28" charset="0"/>
      <a:defRPr sz="2400" b="1" kern="1200">
        <a:solidFill>
          <a:schemeClr val="bg1"/>
        </a:solidFill>
        <a:latin typeface="Times New Roman" pitchFamily="28" charset="0"/>
        <a:ea typeface="+mn-ea"/>
        <a:cs typeface="+mn-cs"/>
      </a:defRPr>
    </a:lvl1pPr>
    <a:lvl2pPr marL="457200"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28" charset="0"/>
      <a:defRPr sz="2400" b="1" kern="1200">
        <a:solidFill>
          <a:schemeClr val="bg1"/>
        </a:solidFill>
        <a:latin typeface="Times New Roman" pitchFamily="28" charset="0"/>
        <a:ea typeface="+mn-ea"/>
        <a:cs typeface="+mn-cs"/>
      </a:defRPr>
    </a:lvl2pPr>
    <a:lvl3pPr marL="914400"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28" charset="0"/>
      <a:defRPr sz="2400" b="1" kern="1200">
        <a:solidFill>
          <a:schemeClr val="bg1"/>
        </a:solidFill>
        <a:latin typeface="Times New Roman" pitchFamily="28" charset="0"/>
        <a:ea typeface="+mn-ea"/>
        <a:cs typeface="+mn-cs"/>
      </a:defRPr>
    </a:lvl3pPr>
    <a:lvl4pPr marL="1371600"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28" charset="0"/>
      <a:defRPr sz="2400" b="1" kern="1200">
        <a:solidFill>
          <a:schemeClr val="bg1"/>
        </a:solidFill>
        <a:latin typeface="Times New Roman" pitchFamily="28" charset="0"/>
        <a:ea typeface="+mn-ea"/>
        <a:cs typeface="+mn-cs"/>
      </a:defRPr>
    </a:lvl4pPr>
    <a:lvl5pPr marL="1828800"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28" charset="0"/>
      <a:defRPr sz="2400" b="1" kern="1200">
        <a:solidFill>
          <a:schemeClr val="bg1"/>
        </a:solidFill>
        <a:latin typeface="Times New Roman" pitchFamily="2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Times New Roman" pitchFamily="2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Times New Roman" pitchFamily="2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Times New Roman" pitchFamily="2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Times New Roman" pitchFamily="2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92">
          <p15:clr>
            <a:srgbClr val="A4A3A4"/>
          </p15:clr>
        </p15:guide>
        <p15:guide id="2" pos="9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92457" autoAdjust="0"/>
  </p:normalViewPr>
  <p:slideViewPr>
    <p:cSldViewPr>
      <p:cViewPr varScale="1">
        <p:scale>
          <a:sx n="79" d="100"/>
          <a:sy n="79" d="100"/>
        </p:scale>
        <p:origin x="-1808" y="-96"/>
      </p:cViewPr>
      <p:guideLst>
        <p:guide orient="horz" pos="1392"/>
        <p:guide pos="912"/>
      </p:guideLst>
    </p:cSldViewPr>
  </p:slideViewPr>
  <p:outlineViewPr>
    <p:cViewPr>
      <p:scale>
        <a:sx n="33" d="100"/>
        <a:sy n="33" d="1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89.xml"/><Relationship Id="rId143" Type="http://schemas.openxmlformats.org/officeDocument/2006/relationships/slide" Target="slides/slide90.xml"/><Relationship Id="rId144" Type="http://schemas.openxmlformats.org/officeDocument/2006/relationships/slide" Target="slides/slide91.xml"/><Relationship Id="rId145" Type="http://schemas.openxmlformats.org/officeDocument/2006/relationships/slide" Target="slides/slide92.xml"/><Relationship Id="rId146" Type="http://schemas.openxmlformats.org/officeDocument/2006/relationships/slide" Target="slides/slide93.xml"/><Relationship Id="rId147" Type="http://schemas.openxmlformats.org/officeDocument/2006/relationships/slide" Target="slides/slide94.xml"/><Relationship Id="rId148" Type="http://schemas.openxmlformats.org/officeDocument/2006/relationships/slide" Target="slides/slide95.xml"/><Relationship Id="rId149" Type="http://schemas.openxmlformats.org/officeDocument/2006/relationships/slide" Target="slides/slide96.xml"/><Relationship Id="rId180" Type="http://schemas.openxmlformats.org/officeDocument/2006/relationships/viewProps" Target="viewProps.xml"/><Relationship Id="rId181" Type="http://schemas.openxmlformats.org/officeDocument/2006/relationships/theme" Target="theme/theme1.xml"/><Relationship Id="rId182" Type="http://schemas.openxmlformats.org/officeDocument/2006/relationships/tableStyles" Target="tableStyles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80" Type="http://schemas.openxmlformats.org/officeDocument/2006/relationships/slide" Target="slides/slide27.xml"/><Relationship Id="rId81" Type="http://schemas.openxmlformats.org/officeDocument/2006/relationships/slide" Target="slides/slide28.xml"/><Relationship Id="rId82" Type="http://schemas.openxmlformats.org/officeDocument/2006/relationships/slide" Target="slides/slide29.xml"/><Relationship Id="rId83" Type="http://schemas.openxmlformats.org/officeDocument/2006/relationships/slide" Target="slides/slide30.xml"/><Relationship Id="rId84" Type="http://schemas.openxmlformats.org/officeDocument/2006/relationships/slide" Target="slides/slide31.xml"/><Relationship Id="rId85" Type="http://schemas.openxmlformats.org/officeDocument/2006/relationships/slide" Target="slides/slide32.xml"/><Relationship Id="rId86" Type="http://schemas.openxmlformats.org/officeDocument/2006/relationships/slide" Target="slides/slide33.xml"/><Relationship Id="rId87" Type="http://schemas.openxmlformats.org/officeDocument/2006/relationships/slide" Target="slides/slide34.xml"/><Relationship Id="rId88" Type="http://schemas.openxmlformats.org/officeDocument/2006/relationships/slide" Target="slides/slide35.xml"/><Relationship Id="rId89" Type="http://schemas.openxmlformats.org/officeDocument/2006/relationships/slide" Target="slides/slide36.xml"/><Relationship Id="rId110" Type="http://schemas.openxmlformats.org/officeDocument/2006/relationships/slide" Target="slides/slide57.xml"/><Relationship Id="rId111" Type="http://schemas.openxmlformats.org/officeDocument/2006/relationships/slide" Target="slides/slide58.xml"/><Relationship Id="rId112" Type="http://schemas.openxmlformats.org/officeDocument/2006/relationships/slide" Target="slides/slide59.xml"/><Relationship Id="rId113" Type="http://schemas.openxmlformats.org/officeDocument/2006/relationships/slide" Target="slides/slide60.xml"/><Relationship Id="rId114" Type="http://schemas.openxmlformats.org/officeDocument/2006/relationships/slide" Target="slides/slide61.xml"/><Relationship Id="rId115" Type="http://schemas.openxmlformats.org/officeDocument/2006/relationships/slide" Target="slides/slide62.xml"/><Relationship Id="rId116" Type="http://schemas.openxmlformats.org/officeDocument/2006/relationships/slide" Target="slides/slide63.xml"/><Relationship Id="rId117" Type="http://schemas.openxmlformats.org/officeDocument/2006/relationships/slide" Target="slides/slide64.xml"/><Relationship Id="rId118" Type="http://schemas.openxmlformats.org/officeDocument/2006/relationships/slide" Target="slides/slide65.xml"/><Relationship Id="rId119" Type="http://schemas.openxmlformats.org/officeDocument/2006/relationships/slide" Target="slides/slide66.xml"/><Relationship Id="rId150" Type="http://schemas.openxmlformats.org/officeDocument/2006/relationships/slide" Target="slides/slide97.xml"/><Relationship Id="rId151" Type="http://schemas.openxmlformats.org/officeDocument/2006/relationships/slide" Target="slides/slide98.xml"/><Relationship Id="rId152" Type="http://schemas.openxmlformats.org/officeDocument/2006/relationships/slide" Target="slides/slide9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153" Type="http://schemas.openxmlformats.org/officeDocument/2006/relationships/slide" Target="slides/slide100.xml"/><Relationship Id="rId154" Type="http://schemas.openxmlformats.org/officeDocument/2006/relationships/slide" Target="slides/slide101.xml"/><Relationship Id="rId155" Type="http://schemas.openxmlformats.org/officeDocument/2006/relationships/slide" Target="slides/slide102.xml"/><Relationship Id="rId156" Type="http://schemas.openxmlformats.org/officeDocument/2006/relationships/slide" Target="slides/slide103.xml"/><Relationship Id="rId157" Type="http://schemas.openxmlformats.org/officeDocument/2006/relationships/slide" Target="slides/slide104.xml"/><Relationship Id="rId158" Type="http://schemas.openxmlformats.org/officeDocument/2006/relationships/slide" Target="slides/slide105.xml"/><Relationship Id="rId159" Type="http://schemas.openxmlformats.org/officeDocument/2006/relationships/slide" Target="slides/slide106.xml"/><Relationship Id="rId50" Type="http://schemas.openxmlformats.org/officeDocument/2006/relationships/slideMaster" Target="slideMasters/slideMaster50.xml"/><Relationship Id="rId51" Type="http://schemas.openxmlformats.org/officeDocument/2006/relationships/slideMaster" Target="slideMasters/slideMaster51.xml"/><Relationship Id="rId52" Type="http://schemas.openxmlformats.org/officeDocument/2006/relationships/slideMaster" Target="slideMasters/slideMaster52.xml"/><Relationship Id="rId53" Type="http://schemas.openxmlformats.org/officeDocument/2006/relationships/slideMaster" Target="slideMasters/slideMaster53.xml"/><Relationship Id="rId54" Type="http://schemas.openxmlformats.org/officeDocument/2006/relationships/slide" Target="slides/slide1.xml"/><Relationship Id="rId55" Type="http://schemas.openxmlformats.org/officeDocument/2006/relationships/slide" Target="slides/slide2.xml"/><Relationship Id="rId56" Type="http://schemas.openxmlformats.org/officeDocument/2006/relationships/slide" Target="slides/slide3.xml"/><Relationship Id="rId57" Type="http://schemas.openxmlformats.org/officeDocument/2006/relationships/slide" Target="slides/slide4.xml"/><Relationship Id="rId58" Type="http://schemas.openxmlformats.org/officeDocument/2006/relationships/slide" Target="slides/slide5.xml"/><Relationship Id="rId59" Type="http://schemas.openxmlformats.org/officeDocument/2006/relationships/slide" Target="slides/slide6.xml"/><Relationship Id="rId90" Type="http://schemas.openxmlformats.org/officeDocument/2006/relationships/slide" Target="slides/slide37.xml"/><Relationship Id="rId91" Type="http://schemas.openxmlformats.org/officeDocument/2006/relationships/slide" Target="slides/slide38.xml"/><Relationship Id="rId92" Type="http://schemas.openxmlformats.org/officeDocument/2006/relationships/slide" Target="slides/slide39.xml"/><Relationship Id="rId93" Type="http://schemas.openxmlformats.org/officeDocument/2006/relationships/slide" Target="slides/slide40.xml"/><Relationship Id="rId94" Type="http://schemas.openxmlformats.org/officeDocument/2006/relationships/slide" Target="slides/slide41.xml"/><Relationship Id="rId95" Type="http://schemas.openxmlformats.org/officeDocument/2006/relationships/slide" Target="slides/slide42.xml"/><Relationship Id="rId96" Type="http://schemas.openxmlformats.org/officeDocument/2006/relationships/slide" Target="slides/slide43.xml"/><Relationship Id="rId97" Type="http://schemas.openxmlformats.org/officeDocument/2006/relationships/slide" Target="slides/slide44.xml"/><Relationship Id="rId98" Type="http://schemas.openxmlformats.org/officeDocument/2006/relationships/slide" Target="slides/slide45.xml"/><Relationship Id="rId99" Type="http://schemas.openxmlformats.org/officeDocument/2006/relationships/slide" Target="slides/slide46.xml"/><Relationship Id="rId120" Type="http://schemas.openxmlformats.org/officeDocument/2006/relationships/slide" Target="slides/slide67.xml"/><Relationship Id="rId121" Type="http://schemas.openxmlformats.org/officeDocument/2006/relationships/slide" Target="slides/slide68.xml"/><Relationship Id="rId122" Type="http://schemas.openxmlformats.org/officeDocument/2006/relationships/slide" Target="slides/slide69.xml"/><Relationship Id="rId123" Type="http://schemas.openxmlformats.org/officeDocument/2006/relationships/slide" Target="slides/slide70.xml"/><Relationship Id="rId124" Type="http://schemas.openxmlformats.org/officeDocument/2006/relationships/slide" Target="slides/slide71.xml"/><Relationship Id="rId125" Type="http://schemas.openxmlformats.org/officeDocument/2006/relationships/slide" Target="slides/slide72.xml"/><Relationship Id="rId126" Type="http://schemas.openxmlformats.org/officeDocument/2006/relationships/slide" Target="slides/slide73.xml"/><Relationship Id="rId127" Type="http://schemas.openxmlformats.org/officeDocument/2006/relationships/slide" Target="slides/slide74.xml"/><Relationship Id="rId128" Type="http://schemas.openxmlformats.org/officeDocument/2006/relationships/slide" Target="slides/slide75.xml"/><Relationship Id="rId129" Type="http://schemas.openxmlformats.org/officeDocument/2006/relationships/slide" Target="slides/slide76.xml"/><Relationship Id="rId160" Type="http://schemas.openxmlformats.org/officeDocument/2006/relationships/slide" Target="slides/slide107.xml"/><Relationship Id="rId161" Type="http://schemas.openxmlformats.org/officeDocument/2006/relationships/slide" Target="slides/slide108.xml"/><Relationship Id="rId162" Type="http://schemas.openxmlformats.org/officeDocument/2006/relationships/slide" Target="slides/slide109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63" Type="http://schemas.openxmlformats.org/officeDocument/2006/relationships/slide" Target="slides/slide110.xml"/><Relationship Id="rId164" Type="http://schemas.openxmlformats.org/officeDocument/2006/relationships/slide" Target="slides/slide111.xml"/><Relationship Id="rId165" Type="http://schemas.openxmlformats.org/officeDocument/2006/relationships/slide" Target="slides/slide112.xml"/><Relationship Id="rId166" Type="http://schemas.openxmlformats.org/officeDocument/2006/relationships/slide" Target="slides/slide113.xml"/><Relationship Id="rId167" Type="http://schemas.openxmlformats.org/officeDocument/2006/relationships/slide" Target="slides/slide114.xml"/><Relationship Id="rId168" Type="http://schemas.openxmlformats.org/officeDocument/2006/relationships/slide" Target="slides/slide115.xml"/><Relationship Id="rId169" Type="http://schemas.openxmlformats.org/officeDocument/2006/relationships/slide" Target="slides/slide116.xml"/><Relationship Id="rId60" Type="http://schemas.openxmlformats.org/officeDocument/2006/relationships/slide" Target="slides/slide7.xml"/><Relationship Id="rId61" Type="http://schemas.openxmlformats.org/officeDocument/2006/relationships/slide" Target="slides/slide8.xml"/><Relationship Id="rId62" Type="http://schemas.openxmlformats.org/officeDocument/2006/relationships/slide" Target="slides/slide9.xml"/><Relationship Id="rId63" Type="http://schemas.openxmlformats.org/officeDocument/2006/relationships/slide" Target="slides/slide10.xml"/><Relationship Id="rId64" Type="http://schemas.openxmlformats.org/officeDocument/2006/relationships/slide" Target="slides/slide11.xml"/><Relationship Id="rId65" Type="http://schemas.openxmlformats.org/officeDocument/2006/relationships/slide" Target="slides/slide12.xml"/><Relationship Id="rId66" Type="http://schemas.openxmlformats.org/officeDocument/2006/relationships/slide" Target="slides/slide13.xml"/><Relationship Id="rId67" Type="http://schemas.openxmlformats.org/officeDocument/2006/relationships/slide" Target="slides/slide14.xml"/><Relationship Id="rId68" Type="http://schemas.openxmlformats.org/officeDocument/2006/relationships/slide" Target="slides/slide15.xml"/><Relationship Id="rId69" Type="http://schemas.openxmlformats.org/officeDocument/2006/relationships/slide" Target="slides/slide16.xml"/><Relationship Id="rId130" Type="http://schemas.openxmlformats.org/officeDocument/2006/relationships/slide" Target="slides/slide77.xml"/><Relationship Id="rId131" Type="http://schemas.openxmlformats.org/officeDocument/2006/relationships/slide" Target="slides/slide78.xml"/><Relationship Id="rId132" Type="http://schemas.openxmlformats.org/officeDocument/2006/relationships/slide" Target="slides/slide79.xml"/><Relationship Id="rId133" Type="http://schemas.openxmlformats.org/officeDocument/2006/relationships/slide" Target="slides/slide80.xml"/><Relationship Id="rId134" Type="http://schemas.openxmlformats.org/officeDocument/2006/relationships/slide" Target="slides/slide81.xml"/><Relationship Id="rId135" Type="http://schemas.openxmlformats.org/officeDocument/2006/relationships/slide" Target="slides/slide82.xml"/><Relationship Id="rId136" Type="http://schemas.openxmlformats.org/officeDocument/2006/relationships/slide" Target="slides/slide83.xml"/><Relationship Id="rId137" Type="http://schemas.openxmlformats.org/officeDocument/2006/relationships/slide" Target="slides/slide84.xml"/><Relationship Id="rId138" Type="http://schemas.openxmlformats.org/officeDocument/2006/relationships/slide" Target="slides/slide85.xml"/><Relationship Id="rId139" Type="http://schemas.openxmlformats.org/officeDocument/2006/relationships/slide" Target="slides/slide86.xml"/><Relationship Id="rId170" Type="http://schemas.openxmlformats.org/officeDocument/2006/relationships/slide" Target="slides/slide117.xml"/><Relationship Id="rId171" Type="http://schemas.openxmlformats.org/officeDocument/2006/relationships/slide" Target="slides/slide118.xml"/><Relationship Id="rId172" Type="http://schemas.openxmlformats.org/officeDocument/2006/relationships/slide" Target="slides/slide11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173" Type="http://schemas.openxmlformats.org/officeDocument/2006/relationships/slide" Target="slides/slide120.xml"/><Relationship Id="rId174" Type="http://schemas.openxmlformats.org/officeDocument/2006/relationships/slide" Target="slides/slide121.xml"/><Relationship Id="rId175" Type="http://schemas.openxmlformats.org/officeDocument/2006/relationships/slide" Target="slides/slide122.xml"/><Relationship Id="rId176" Type="http://schemas.openxmlformats.org/officeDocument/2006/relationships/slide" Target="slides/slide123.xml"/><Relationship Id="rId177" Type="http://schemas.openxmlformats.org/officeDocument/2006/relationships/notesMaster" Target="notesMasters/notesMaster1.xml"/><Relationship Id="rId178" Type="http://schemas.openxmlformats.org/officeDocument/2006/relationships/printerSettings" Target="printerSettings/printerSettings1.bin"/><Relationship Id="rId179" Type="http://schemas.openxmlformats.org/officeDocument/2006/relationships/presProps" Target="presProps.xml"/><Relationship Id="rId70" Type="http://schemas.openxmlformats.org/officeDocument/2006/relationships/slide" Target="slides/slide17.xml"/><Relationship Id="rId71" Type="http://schemas.openxmlformats.org/officeDocument/2006/relationships/slide" Target="slides/slide18.xml"/><Relationship Id="rId72" Type="http://schemas.openxmlformats.org/officeDocument/2006/relationships/slide" Target="slides/slide19.xml"/><Relationship Id="rId73" Type="http://schemas.openxmlformats.org/officeDocument/2006/relationships/slide" Target="slides/slide20.xml"/><Relationship Id="rId74" Type="http://schemas.openxmlformats.org/officeDocument/2006/relationships/slide" Target="slides/slide21.xml"/><Relationship Id="rId75" Type="http://schemas.openxmlformats.org/officeDocument/2006/relationships/slide" Target="slides/slide22.xml"/><Relationship Id="rId76" Type="http://schemas.openxmlformats.org/officeDocument/2006/relationships/slide" Target="slides/slide23.xml"/><Relationship Id="rId77" Type="http://schemas.openxmlformats.org/officeDocument/2006/relationships/slide" Target="slides/slide24.xml"/><Relationship Id="rId78" Type="http://schemas.openxmlformats.org/officeDocument/2006/relationships/slide" Target="slides/slide25.xml"/><Relationship Id="rId7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100" Type="http://schemas.openxmlformats.org/officeDocument/2006/relationships/slide" Target="slides/slide47.xml"/><Relationship Id="rId101" Type="http://schemas.openxmlformats.org/officeDocument/2006/relationships/slide" Target="slides/slide48.xml"/><Relationship Id="rId102" Type="http://schemas.openxmlformats.org/officeDocument/2006/relationships/slide" Target="slides/slide49.xml"/><Relationship Id="rId103" Type="http://schemas.openxmlformats.org/officeDocument/2006/relationships/slide" Target="slides/slide50.xml"/><Relationship Id="rId104" Type="http://schemas.openxmlformats.org/officeDocument/2006/relationships/slide" Target="slides/slide51.xml"/><Relationship Id="rId105" Type="http://schemas.openxmlformats.org/officeDocument/2006/relationships/slide" Target="slides/slide52.xml"/><Relationship Id="rId106" Type="http://schemas.openxmlformats.org/officeDocument/2006/relationships/slide" Target="slides/slide53.xml"/><Relationship Id="rId107" Type="http://schemas.openxmlformats.org/officeDocument/2006/relationships/slide" Target="slides/slide54.xml"/><Relationship Id="rId108" Type="http://schemas.openxmlformats.org/officeDocument/2006/relationships/slide" Target="slides/slide55.xml"/><Relationship Id="rId109" Type="http://schemas.openxmlformats.org/officeDocument/2006/relationships/slide" Target="slides/slide56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40" Type="http://schemas.openxmlformats.org/officeDocument/2006/relationships/slide" Target="slides/slide87.xml"/><Relationship Id="rId141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bg1"/>
                </a:solidFill>
                <a:latin typeface="Times New Roman" pitchFamily="2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2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2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2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defRPr sz="2400" b="1">
                <a:solidFill>
                  <a:schemeClr val="bg1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defRPr sz="2400" b="1">
                <a:solidFill>
                  <a:schemeClr val="bg1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defRPr sz="2400" b="1">
                <a:solidFill>
                  <a:schemeClr val="bg1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defRPr sz="2400" b="1">
                <a:solidFill>
                  <a:schemeClr val="bg1"/>
                </a:solidFill>
                <a:latin typeface="Times New Roman" pitchFamily="2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SzPct val="45000"/>
              <a:buFont typeface="Wingdings" pitchFamily="1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SzPct val="45000"/>
              <a:buFont typeface="Wingdings" pitchFamily="1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885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SzPct val="45000"/>
              <a:buFont typeface="Wingdings" pitchFamily="1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SzPct val="45000"/>
              <a:buFont typeface="Wingdings" pitchFamily="1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BC8EDF8-0966-4BBB-9329-B6ED9E8732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985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2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2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2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2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2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1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A9D350DF-44EE-4595-BD74-6996A14BF20E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2</a:t>
            </a:fld>
            <a:endParaRPr lang="en-GB" altLang="en-US" smtClean="0"/>
          </a:p>
        </p:txBody>
      </p:sp>
      <p:sp>
        <p:nvSpPr>
          <p:cNvPr id="1249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49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663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447E9D8F-BECF-43DB-BDDC-42794196240A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13</a:t>
            </a:fld>
            <a:endParaRPr lang="en-GB" altLang="en-US" smtClean="0"/>
          </a:p>
        </p:txBody>
      </p:sp>
      <p:sp>
        <p:nvSpPr>
          <p:cNvPr id="134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4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30365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SzPct val="45000"/>
              <a:buFont typeface="Wingdings" pitchFamily="28" charset="2"/>
              <a:buNone/>
            </a:pPr>
            <a:fld id="{A35F7DE8-44B5-4DAD-B1DF-3F89BFA2FEA9}" type="slidenum">
              <a:rPr lang="en-GB" altLang="en-US" b="0"/>
              <a:pPr algn="r" eaLnBrk="1">
                <a:lnSpc>
                  <a:spcPct val="100000"/>
                </a:lnSpc>
                <a:spcBef>
                  <a:spcPct val="0"/>
                </a:spcBef>
                <a:buSzPct val="45000"/>
                <a:buFont typeface="Wingdings" pitchFamily="28" charset="2"/>
                <a:buNone/>
              </a:pPr>
              <a:t>108</a:t>
            </a:fld>
            <a:endParaRPr lang="en-GB" altLang="en-US" b="0"/>
          </a:p>
        </p:txBody>
      </p:sp>
      <p:sp>
        <p:nvSpPr>
          <p:cNvPr id="221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1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0994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SzPct val="45000"/>
              <a:buFont typeface="Wingdings" pitchFamily="28" charset="2"/>
              <a:buNone/>
            </a:pPr>
            <a:fld id="{5A9D0776-3300-4062-9B6B-6CBEC34F51F5}" type="slidenum">
              <a:rPr lang="en-GB" altLang="en-US" b="0"/>
              <a:pPr algn="r" eaLnBrk="1">
                <a:lnSpc>
                  <a:spcPct val="100000"/>
                </a:lnSpc>
                <a:spcBef>
                  <a:spcPct val="0"/>
                </a:spcBef>
                <a:buSzPct val="45000"/>
                <a:buFont typeface="Wingdings" pitchFamily="28" charset="2"/>
                <a:buNone/>
              </a:pPr>
              <a:t>109</a:t>
            </a:fld>
            <a:endParaRPr lang="en-GB" altLang="en-US" b="0"/>
          </a:p>
        </p:txBody>
      </p:sp>
      <p:sp>
        <p:nvSpPr>
          <p:cNvPr id="222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22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953716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SzPct val="45000"/>
              <a:buFont typeface="Wingdings" pitchFamily="28" charset="2"/>
              <a:buNone/>
            </a:pPr>
            <a:fld id="{011C63BC-DADB-42AD-9E05-D7CDF57BAF38}" type="slidenum">
              <a:rPr lang="en-GB" altLang="en-US" b="0"/>
              <a:pPr algn="r" eaLnBrk="1">
                <a:lnSpc>
                  <a:spcPct val="100000"/>
                </a:lnSpc>
                <a:spcBef>
                  <a:spcPct val="0"/>
                </a:spcBef>
                <a:buSzPct val="45000"/>
                <a:buFont typeface="Wingdings" pitchFamily="28" charset="2"/>
                <a:buNone/>
              </a:pPr>
              <a:t>110</a:t>
            </a:fld>
            <a:endParaRPr lang="en-GB" altLang="en-US" b="0"/>
          </a:p>
        </p:txBody>
      </p:sp>
      <p:sp>
        <p:nvSpPr>
          <p:cNvPr id="223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3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6631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SzPct val="45000"/>
              <a:buFont typeface="Wingdings" pitchFamily="28" charset="2"/>
              <a:buNone/>
            </a:pPr>
            <a:fld id="{3803692E-CA20-4446-83C7-715BBA9C83E4}" type="slidenum">
              <a:rPr lang="en-GB" altLang="en-US" b="0"/>
              <a:pPr algn="r" eaLnBrk="1">
                <a:lnSpc>
                  <a:spcPct val="100000"/>
                </a:lnSpc>
                <a:spcBef>
                  <a:spcPct val="0"/>
                </a:spcBef>
                <a:buSzPct val="45000"/>
                <a:buFont typeface="Wingdings" pitchFamily="28" charset="2"/>
                <a:buNone/>
              </a:pPr>
              <a:t>111</a:t>
            </a:fld>
            <a:endParaRPr lang="en-GB" altLang="en-US" b="0"/>
          </a:p>
        </p:txBody>
      </p:sp>
      <p:sp>
        <p:nvSpPr>
          <p:cNvPr id="224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4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509754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SzPct val="45000"/>
              <a:buFont typeface="Wingdings" pitchFamily="28" charset="2"/>
              <a:buNone/>
            </a:pPr>
            <a:fld id="{7ED0D9C0-FFD6-4213-A9D7-007E3A4EA656}" type="slidenum">
              <a:rPr lang="en-GB" altLang="en-US" b="0"/>
              <a:pPr algn="r" eaLnBrk="1">
                <a:lnSpc>
                  <a:spcPct val="100000"/>
                </a:lnSpc>
                <a:spcBef>
                  <a:spcPct val="0"/>
                </a:spcBef>
                <a:buSzPct val="45000"/>
                <a:buFont typeface="Wingdings" pitchFamily="28" charset="2"/>
                <a:buNone/>
              </a:pPr>
              <a:t>112</a:t>
            </a:fld>
            <a:endParaRPr lang="en-GB" altLang="en-US" b="0"/>
          </a:p>
        </p:txBody>
      </p:sp>
      <p:sp>
        <p:nvSpPr>
          <p:cNvPr id="225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48779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113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114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115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7142201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116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4584124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117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E02CA6D4-4DC9-471B-927E-FF0A63B40FF5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14</a:t>
            </a:fld>
            <a:endParaRPr lang="en-GB" altLang="en-US" smtClean="0"/>
          </a:p>
        </p:txBody>
      </p:sp>
      <p:sp>
        <p:nvSpPr>
          <p:cNvPr id="135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5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04510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118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933435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119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0831240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120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8912419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SzPct val="45000"/>
              <a:buFont typeface="Wingdings" pitchFamily="28" charset="2"/>
              <a:buNone/>
            </a:pPr>
            <a:fld id="{7B4A43EB-686E-45E9-B624-90EC0ADD61AF}" type="slidenum">
              <a:rPr lang="en-GB" altLang="en-US" b="0"/>
              <a:pPr algn="r" eaLnBrk="1">
                <a:lnSpc>
                  <a:spcPct val="100000"/>
                </a:lnSpc>
                <a:spcBef>
                  <a:spcPct val="0"/>
                </a:spcBef>
                <a:buSzPct val="45000"/>
                <a:buFont typeface="Wingdings" pitchFamily="28" charset="2"/>
                <a:buNone/>
              </a:pPr>
              <a:t>121</a:t>
            </a:fld>
            <a:endParaRPr lang="en-GB" altLang="en-US" b="0"/>
          </a:p>
        </p:txBody>
      </p:sp>
      <p:sp>
        <p:nvSpPr>
          <p:cNvPr id="2334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34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967268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SzPct val="45000"/>
              <a:buFont typeface="Wingdings" pitchFamily="28" charset="2"/>
              <a:buNone/>
            </a:pPr>
            <a:fld id="{F0D6E177-16C3-4330-88D7-5FA31B581353}" type="slidenum">
              <a:rPr lang="en-GB" altLang="en-US" b="0"/>
              <a:pPr algn="r" eaLnBrk="1">
                <a:lnSpc>
                  <a:spcPct val="100000"/>
                </a:lnSpc>
                <a:spcBef>
                  <a:spcPct val="0"/>
                </a:spcBef>
                <a:buSzPct val="45000"/>
                <a:buFont typeface="Wingdings" pitchFamily="28" charset="2"/>
                <a:buNone/>
              </a:pPr>
              <a:t>122</a:t>
            </a:fld>
            <a:endParaRPr lang="en-GB" altLang="en-US" b="0"/>
          </a:p>
        </p:txBody>
      </p:sp>
      <p:sp>
        <p:nvSpPr>
          <p:cNvPr id="2344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45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37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362F0564-F485-4CC5-9771-B8FCAE03E8C4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15</a:t>
            </a:fld>
            <a:endParaRPr lang="en-GB" altLang="en-US" smtClean="0"/>
          </a:p>
        </p:txBody>
      </p:sp>
      <p:sp>
        <p:nvSpPr>
          <p:cNvPr id="136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6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418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6C19456F-5DCF-4766-B9A4-3BA7D9915970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16</a:t>
            </a:fld>
            <a:endParaRPr lang="en-GB" altLang="en-US" smtClean="0"/>
          </a:p>
        </p:txBody>
      </p:sp>
      <p:sp>
        <p:nvSpPr>
          <p:cNvPr id="137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7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38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FC1A183B-3A08-4A78-8F43-F5C5FF977C9E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18</a:t>
            </a:fld>
            <a:endParaRPr lang="en-GB" altLang="en-US" smtClean="0"/>
          </a:p>
        </p:txBody>
      </p:sp>
      <p:sp>
        <p:nvSpPr>
          <p:cNvPr id="139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9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191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8C69F009-1222-43CA-B766-68BB67DEA2D8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19</a:t>
            </a:fld>
            <a:endParaRPr lang="en-GB" altLang="en-US" smtClean="0"/>
          </a:p>
        </p:txBody>
      </p:sp>
      <p:sp>
        <p:nvSpPr>
          <p:cNvPr id="140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0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34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88F97205-50B4-407C-9426-21EBF87E5074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21</a:t>
            </a:fld>
            <a:endParaRPr lang="en-GB" altLang="en-US" smtClean="0"/>
          </a:p>
        </p:txBody>
      </p:sp>
      <p:sp>
        <p:nvSpPr>
          <p:cNvPr id="142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2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7869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D903362F-0A93-48C3-88B6-561773AD6A3F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22</a:t>
            </a:fld>
            <a:endParaRPr lang="en-GB" altLang="en-US" smtClean="0"/>
          </a:p>
        </p:txBody>
      </p:sp>
      <p:sp>
        <p:nvSpPr>
          <p:cNvPr id="143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3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63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5D632A9C-E950-4C2B-92A6-E58A405DF0EF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4</a:t>
            </a:fld>
            <a:endParaRPr lang="en-GB" altLang="en-US" smtClean="0"/>
          </a:p>
        </p:txBody>
      </p:sp>
      <p:sp>
        <p:nvSpPr>
          <p:cNvPr id="1259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59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0043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96448F27-BCFA-43E3-87CD-A99FB69AFAA5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24</a:t>
            </a:fld>
            <a:endParaRPr lang="en-GB" altLang="en-US" smtClean="0"/>
          </a:p>
        </p:txBody>
      </p:sp>
      <p:sp>
        <p:nvSpPr>
          <p:cNvPr id="144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4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382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D8E51E83-76A0-4D27-BE2F-6B0FE8A20D5C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25</a:t>
            </a:fld>
            <a:endParaRPr lang="en-GB" altLang="en-US" smtClean="0"/>
          </a:p>
        </p:txBody>
      </p:sp>
      <p:sp>
        <p:nvSpPr>
          <p:cNvPr id="145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5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2649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DF675E61-4E60-44A0-BE0E-440C04BCD776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26</a:t>
            </a:fld>
            <a:endParaRPr lang="en-GB" altLang="en-US" smtClean="0"/>
          </a:p>
        </p:txBody>
      </p:sp>
      <p:sp>
        <p:nvSpPr>
          <p:cNvPr id="146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6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4864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38CEA57A-1C6E-4070-9C1B-D42D0D269862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27</a:t>
            </a:fld>
            <a:endParaRPr lang="en-GB" altLang="en-US" smtClean="0"/>
          </a:p>
        </p:txBody>
      </p:sp>
      <p:sp>
        <p:nvSpPr>
          <p:cNvPr id="147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7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2956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12045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DBDFA61F-6E0B-482D-8A2D-45E45B8BC474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29</a:t>
            </a:fld>
            <a:endParaRPr lang="en-GB" altLang="en-US" smtClean="0"/>
          </a:p>
        </p:txBody>
      </p:sp>
      <p:sp>
        <p:nvSpPr>
          <p:cNvPr id="149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9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709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7C06AF69-F8D4-4FBE-ADE5-7792310E18C5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30</a:t>
            </a:fld>
            <a:endParaRPr lang="en-GB" altLang="en-US" smtClean="0"/>
          </a:p>
        </p:txBody>
      </p:sp>
      <p:sp>
        <p:nvSpPr>
          <p:cNvPr id="150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0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0378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37284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37284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3728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DD1CCAAF-2BD8-4DD3-B6FB-A2FD5A0E7D18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34</a:t>
            </a:fld>
            <a:endParaRPr lang="en-GB" altLang="en-US" smtClean="0"/>
          </a:p>
        </p:txBody>
      </p:sp>
      <p:sp>
        <p:nvSpPr>
          <p:cNvPr id="154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4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7805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C665F80C-769E-4394-9A22-0CD72EE89000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35</a:t>
            </a:fld>
            <a:endParaRPr lang="en-GB" altLang="en-US" smtClean="0"/>
          </a:p>
        </p:txBody>
      </p:sp>
      <p:sp>
        <p:nvSpPr>
          <p:cNvPr id="155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5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9891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68644BD4-630A-457F-80FD-FFC9082532B9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36</a:t>
            </a:fld>
            <a:endParaRPr lang="en-GB" altLang="en-US" smtClean="0"/>
          </a:p>
        </p:txBody>
      </p:sp>
      <p:sp>
        <p:nvSpPr>
          <p:cNvPr id="156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6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6380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A55A981B-8C23-42CE-8877-42456225521B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37</a:t>
            </a:fld>
            <a:endParaRPr lang="en-GB" altLang="en-US" smtClean="0"/>
          </a:p>
        </p:txBody>
      </p:sp>
      <p:sp>
        <p:nvSpPr>
          <p:cNvPr id="157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7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795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164BC97E-1019-4431-8485-77559B9B19F5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38</a:t>
            </a:fld>
            <a:endParaRPr lang="en-GB" altLang="en-US" smtClean="0"/>
          </a:p>
        </p:txBody>
      </p:sp>
      <p:sp>
        <p:nvSpPr>
          <p:cNvPr id="158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8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7137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37284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72B947A9-6441-4782-9888-50C597C9B746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40</a:t>
            </a:fld>
            <a:endParaRPr lang="en-GB" altLang="en-US" smtClean="0"/>
          </a:p>
        </p:txBody>
      </p:sp>
      <p:sp>
        <p:nvSpPr>
          <p:cNvPr id="160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0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2648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1805EEC6-6773-4B3B-AC3E-E4A4D5954D1E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41</a:t>
            </a:fld>
            <a:endParaRPr lang="en-GB" altLang="en-US" smtClean="0"/>
          </a:p>
        </p:txBody>
      </p:sp>
      <p:sp>
        <p:nvSpPr>
          <p:cNvPr id="161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1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5923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37284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69F34B29-5BD7-47C0-A789-52E34F6B7421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43</a:t>
            </a:fld>
            <a:endParaRPr lang="en-GB" altLang="en-US" smtClean="0"/>
          </a:p>
        </p:txBody>
      </p:sp>
      <p:sp>
        <p:nvSpPr>
          <p:cNvPr id="163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74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CD0B8B45-73E3-44E9-AC41-574CB71DBAF5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6</a:t>
            </a:fld>
            <a:endParaRPr lang="en-GB" altLang="en-US" smtClean="0"/>
          </a:p>
        </p:txBody>
      </p:sp>
      <p:sp>
        <p:nvSpPr>
          <p:cNvPr id="1280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80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212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45500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3751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08218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05431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55253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CF97F5E4-9E84-46B8-BF64-D97C8916F7FA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51</a:t>
            </a:fld>
            <a:endParaRPr lang="en-GB" altLang="en-US" smtClean="0"/>
          </a:p>
        </p:txBody>
      </p:sp>
      <p:sp>
        <p:nvSpPr>
          <p:cNvPr id="166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6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7438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AA13E946-3A53-44EE-9F5B-8F04F21E3311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52</a:t>
            </a:fld>
            <a:endParaRPr lang="en-GB" altLang="en-US" smtClean="0"/>
          </a:p>
        </p:txBody>
      </p:sp>
      <p:sp>
        <p:nvSpPr>
          <p:cNvPr id="167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7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0976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23414E4B-CB21-4DD6-9D60-8C865250F845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7</a:t>
            </a:fld>
            <a:endParaRPr lang="en-GB" altLang="en-US" smtClean="0"/>
          </a:p>
        </p:txBody>
      </p:sp>
      <p:sp>
        <p:nvSpPr>
          <p:cNvPr id="1290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90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9743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8590B2F0-00DD-42C1-A16C-46037B14A0A5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54</a:t>
            </a:fld>
            <a:endParaRPr lang="en-GB" altLang="en-US" smtClean="0"/>
          </a:p>
        </p:txBody>
      </p:sp>
      <p:sp>
        <p:nvSpPr>
          <p:cNvPr id="169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9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04659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0B553DA2-50BF-4B7D-8DD5-332A95760FD7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55</a:t>
            </a:fld>
            <a:endParaRPr lang="en-GB" altLang="en-US" smtClean="0"/>
          </a:p>
        </p:txBody>
      </p:sp>
      <p:sp>
        <p:nvSpPr>
          <p:cNvPr id="171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1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9965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SzPct val="45000"/>
              <a:buFont typeface="Wingdings" pitchFamily="28" charset="2"/>
              <a:buNone/>
            </a:pPr>
            <a:fld id="{FFB3031E-DC02-4CC6-AC6E-D12EEA03D5F4}" type="slidenum">
              <a:rPr lang="en-GB" altLang="en-US" b="0"/>
              <a:pPr algn="r" eaLnBrk="1">
                <a:lnSpc>
                  <a:spcPct val="100000"/>
                </a:lnSpc>
                <a:spcBef>
                  <a:spcPct val="0"/>
                </a:spcBef>
                <a:buSzPct val="45000"/>
                <a:buFont typeface="Wingdings" pitchFamily="28" charset="2"/>
                <a:buNone/>
              </a:pPr>
              <a:t>56</a:t>
            </a:fld>
            <a:endParaRPr lang="en-GB" altLang="en-US" b="0"/>
          </a:p>
        </p:txBody>
      </p:sp>
      <p:sp>
        <p:nvSpPr>
          <p:cNvPr id="172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2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37970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SzPct val="45000"/>
              <a:buFont typeface="Wingdings" pitchFamily="28" charset="2"/>
              <a:buNone/>
            </a:pPr>
            <a:fld id="{AD567332-C1D8-47BC-92B7-1EC8F5FAB1A3}" type="slidenum">
              <a:rPr lang="en-GB" altLang="en-US" b="0"/>
              <a:pPr algn="r" eaLnBrk="1">
                <a:lnSpc>
                  <a:spcPct val="100000"/>
                </a:lnSpc>
                <a:spcBef>
                  <a:spcPct val="0"/>
                </a:spcBef>
                <a:buSzPct val="45000"/>
                <a:buFont typeface="Wingdings" pitchFamily="28" charset="2"/>
                <a:buNone/>
              </a:pPr>
              <a:t>57</a:t>
            </a:fld>
            <a:endParaRPr lang="en-GB" altLang="en-US" b="0"/>
          </a:p>
        </p:txBody>
      </p:sp>
      <p:sp>
        <p:nvSpPr>
          <p:cNvPr id="173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3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15437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SzPct val="45000"/>
              <a:buFont typeface="Wingdings" pitchFamily="28" charset="2"/>
              <a:buNone/>
            </a:pPr>
            <a:fld id="{13F34F78-5393-4A9C-A034-F9B9D7624416}" type="slidenum">
              <a:rPr lang="en-GB" altLang="en-US" b="0"/>
              <a:pPr algn="r" eaLnBrk="1">
                <a:lnSpc>
                  <a:spcPct val="100000"/>
                </a:lnSpc>
                <a:spcBef>
                  <a:spcPct val="0"/>
                </a:spcBef>
                <a:buSzPct val="45000"/>
                <a:buFont typeface="Wingdings" pitchFamily="28" charset="2"/>
                <a:buNone/>
              </a:pPr>
              <a:t>58</a:t>
            </a:fld>
            <a:endParaRPr lang="en-GB" altLang="en-US" b="0"/>
          </a:p>
        </p:txBody>
      </p:sp>
      <p:sp>
        <p:nvSpPr>
          <p:cNvPr id="174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75055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SzPct val="45000"/>
              <a:buFont typeface="Wingdings" pitchFamily="28" charset="2"/>
              <a:buNone/>
            </a:pPr>
            <a:fld id="{D84E15CB-ABD8-442B-AF95-1136853502E2}" type="slidenum">
              <a:rPr lang="en-GB" altLang="en-US" b="0"/>
              <a:pPr algn="r" eaLnBrk="1">
                <a:lnSpc>
                  <a:spcPct val="100000"/>
                </a:lnSpc>
                <a:spcBef>
                  <a:spcPct val="0"/>
                </a:spcBef>
                <a:buSzPct val="45000"/>
                <a:buFont typeface="Wingdings" pitchFamily="28" charset="2"/>
                <a:buNone/>
              </a:pPr>
              <a:t>59</a:t>
            </a:fld>
            <a:endParaRPr lang="en-GB" altLang="en-US" b="0"/>
          </a:p>
        </p:txBody>
      </p:sp>
      <p:sp>
        <p:nvSpPr>
          <p:cNvPr id="175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5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0019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SzPct val="45000"/>
              <a:buFont typeface="Wingdings" pitchFamily="28" charset="2"/>
              <a:buNone/>
            </a:pPr>
            <a:fld id="{CA792B6C-879F-4181-BAD8-33297A4252A8}" type="slidenum">
              <a:rPr lang="en-GB" altLang="en-US" b="0"/>
              <a:pPr algn="r" eaLnBrk="1">
                <a:lnSpc>
                  <a:spcPct val="100000"/>
                </a:lnSpc>
                <a:spcBef>
                  <a:spcPct val="0"/>
                </a:spcBef>
                <a:buSzPct val="45000"/>
                <a:buFont typeface="Wingdings" pitchFamily="28" charset="2"/>
                <a:buNone/>
              </a:pPr>
              <a:t>60</a:t>
            </a:fld>
            <a:endParaRPr lang="en-GB" altLang="en-US" b="0"/>
          </a:p>
        </p:txBody>
      </p:sp>
      <p:sp>
        <p:nvSpPr>
          <p:cNvPr id="176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6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81210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SzPct val="45000"/>
              <a:buFont typeface="Wingdings" pitchFamily="28" charset="2"/>
              <a:buNone/>
            </a:pPr>
            <a:fld id="{05B0BE77-273A-4CD3-8D1A-A11F813BAAB3}" type="slidenum">
              <a:rPr lang="en-GB" altLang="en-US" b="0"/>
              <a:pPr algn="r" eaLnBrk="1">
                <a:lnSpc>
                  <a:spcPct val="100000"/>
                </a:lnSpc>
                <a:spcBef>
                  <a:spcPct val="0"/>
                </a:spcBef>
                <a:buSzPct val="45000"/>
                <a:buFont typeface="Wingdings" pitchFamily="28" charset="2"/>
                <a:buNone/>
              </a:pPr>
              <a:t>62</a:t>
            </a:fld>
            <a:endParaRPr lang="en-GB" altLang="en-US" b="0"/>
          </a:p>
        </p:txBody>
      </p:sp>
      <p:sp>
        <p:nvSpPr>
          <p:cNvPr id="177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7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924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SzPct val="45000"/>
              <a:buFont typeface="Wingdings" pitchFamily="28" charset="2"/>
              <a:buNone/>
            </a:pPr>
            <a:fld id="{62F6D74E-42F7-4DF6-B20F-C2E7875C6A86}" type="slidenum">
              <a:rPr lang="en-GB" altLang="en-US" b="0"/>
              <a:pPr algn="r" eaLnBrk="1">
                <a:lnSpc>
                  <a:spcPct val="100000"/>
                </a:lnSpc>
                <a:spcBef>
                  <a:spcPct val="0"/>
                </a:spcBef>
                <a:buSzPct val="45000"/>
                <a:buFont typeface="Wingdings" pitchFamily="28" charset="2"/>
                <a:buNone/>
              </a:pPr>
              <a:t>63</a:t>
            </a:fld>
            <a:endParaRPr lang="en-GB" altLang="en-US" b="0"/>
          </a:p>
        </p:txBody>
      </p:sp>
      <p:sp>
        <p:nvSpPr>
          <p:cNvPr id="178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8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61320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SzPct val="45000"/>
              <a:buFont typeface="Wingdings" pitchFamily="28" charset="2"/>
              <a:buNone/>
            </a:pPr>
            <a:fld id="{272C725E-B58F-4BC2-9C20-B54FB2FF056C}" type="slidenum">
              <a:rPr lang="en-GB" altLang="en-US" b="0"/>
              <a:pPr algn="r" eaLnBrk="1">
                <a:lnSpc>
                  <a:spcPct val="100000"/>
                </a:lnSpc>
                <a:spcBef>
                  <a:spcPct val="0"/>
                </a:spcBef>
                <a:buSzPct val="45000"/>
                <a:buFont typeface="Wingdings" pitchFamily="28" charset="2"/>
                <a:buNone/>
              </a:pPr>
              <a:t>64</a:t>
            </a:fld>
            <a:endParaRPr lang="en-GB" altLang="en-US" b="0"/>
          </a:p>
        </p:txBody>
      </p:sp>
      <p:sp>
        <p:nvSpPr>
          <p:cNvPr id="179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9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952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201621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092876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605167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SzPct val="45000"/>
              <a:buFont typeface="Wingdings" pitchFamily="28" charset="2"/>
              <a:buNone/>
            </a:pPr>
            <a:fld id="{85A2FEB0-5545-4067-8871-AE9AF7C4C923}" type="slidenum">
              <a:rPr lang="en-GB" altLang="en-US" b="0"/>
              <a:pPr algn="r" eaLnBrk="1">
                <a:lnSpc>
                  <a:spcPct val="100000"/>
                </a:lnSpc>
                <a:spcBef>
                  <a:spcPct val="0"/>
                </a:spcBef>
                <a:buSzPct val="45000"/>
                <a:buFont typeface="Wingdings" pitchFamily="28" charset="2"/>
                <a:buNone/>
              </a:pPr>
              <a:t>71</a:t>
            </a:fld>
            <a:endParaRPr lang="en-GB" altLang="en-US" b="0"/>
          </a:p>
        </p:txBody>
      </p:sp>
      <p:sp>
        <p:nvSpPr>
          <p:cNvPr id="185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5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1623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SzPct val="45000"/>
              <a:buFont typeface="Wingdings" pitchFamily="28" charset="2"/>
              <a:buNone/>
            </a:pPr>
            <a:fld id="{14DE107F-8163-4B09-8A87-12122DE9F732}" type="slidenum">
              <a:rPr lang="en-GB" altLang="en-US" b="0"/>
              <a:pPr algn="r" eaLnBrk="1">
                <a:lnSpc>
                  <a:spcPct val="100000"/>
                </a:lnSpc>
                <a:spcBef>
                  <a:spcPct val="0"/>
                </a:spcBef>
                <a:buSzPct val="45000"/>
                <a:buFont typeface="Wingdings" pitchFamily="28" charset="2"/>
                <a:buNone/>
              </a:pPr>
              <a:t>72</a:t>
            </a:fld>
            <a:endParaRPr lang="en-GB" altLang="en-US" b="0"/>
          </a:p>
        </p:txBody>
      </p:sp>
      <p:sp>
        <p:nvSpPr>
          <p:cNvPr id="186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6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79839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SzPct val="45000"/>
              <a:buFont typeface="Wingdings" pitchFamily="28" charset="2"/>
              <a:buNone/>
            </a:pPr>
            <a:fld id="{7C903139-AC0C-4A90-973C-26E3F3479947}" type="slidenum">
              <a:rPr lang="en-GB" altLang="en-US" b="0"/>
              <a:pPr algn="r" eaLnBrk="1">
                <a:lnSpc>
                  <a:spcPct val="100000"/>
                </a:lnSpc>
                <a:spcBef>
                  <a:spcPct val="0"/>
                </a:spcBef>
                <a:buSzPct val="45000"/>
                <a:buFont typeface="Wingdings" pitchFamily="28" charset="2"/>
                <a:buNone/>
              </a:pPr>
              <a:t>73</a:t>
            </a:fld>
            <a:endParaRPr lang="en-GB" altLang="en-US" b="0"/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70912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74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75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SzPct val="45000"/>
              <a:buFont typeface="Wingdings" pitchFamily="28" charset="2"/>
              <a:buNone/>
            </a:pPr>
            <a:fld id="{3D74DCB5-5720-4197-9D7C-1B1961ACA2E7}" type="slidenum">
              <a:rPr lang="en-GB" altLang="en-US" b="0"/>
              <a:pPr algn="r" eaLnBrk="1">
                <a:lnSpc>
                  <a:spcPct val="100000"/>
                </a:lnSpc>
                <a:spcBef>
                  <a:spcPct val="0"/>
                </a:spcBef>
                <a:buSzPct val="45000"/>
                <a:buFont typeface="Wingdings" pitchFamily="28" charset="2"/>
                <a:buNone/>
              </a:pPr>
              <a:t>76</a:t>
            </a:fld>
            <a:endParaRPr lang="en-GB" altLang="en-US" b="0"/>
          </a:p>
        </p:txBody>
      </p:sp>
      <p:sp>
        <p:nvSpPr>
          <p:cNvPr id="190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0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494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SzPct val="45000"/>
              <a:buFont typeface="Wingdings" pitchFamily="28" charset="2"/>
              <a:buNone/>
            </a:pPr>
            <a:fld id="{29096664-88EE-4B67-A6A7-B486F0EB1F15}" type="slidenum">
              <a:rPr lang="en-GB" altLang="en-US" b="0"/>
              <a:pPr algn="r" eaLnBrk="1">
                <a:lnSpc>
                  <a:spcPct val="100000"/>
                </a:lnSpc>
                <a:spcBef>
                  <a:spcPct val="0"/>
                </a:spcBef>
                <a:buSzPct val="45000"/>
                <a:buFont typeface="Wingdings" pitchFamily="28" charset="2"/>
                <a:buNone/>
              </a:pPr>
              <a:t>77</a:t>
            </a:fld>
            <a:endParaRPr lang="en-GB" altLang="en-US" b="0"/>
          </a:p>
        </p:txBody>
      </p:sp>
      <p:sp>
        <p:nvSpPr>
          <p:cNvPr id="191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1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8901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SzPct val="45000"/>
              <a:buFont typeface="Wingdings" pitchFamily="28" charset="2"/>
              <a:buNone/>
            </a:pPr>
            <a:fld id="{B362AC83-CDE2-4FE6-97C8-E10D19072136}" type="slidenum">
              <a:rPr lang="en-GB" altLang="en-US" b="0"/>
              <a:pPr algn="r" eaLnBrk="1">
                <a:lnSpc>
                  <a:spcPct val="100000"/>
                </a:lnSpc>
                <a:spcBef>
                  <a:spcPct val="0"/>
                </a:spcBef>
                <a:buSzPct val="45000"/>
                <a:buFont typeface="Wingdings" pitchFamily="28" charset="2"/>
                <a:buNone/>
              </a:pPr>
              <a:t>78</a:t>
            </a:fld>
            <a:endParaRPr lang="en-GB" altLang="en-US" b="0"/>
          </a:p>
        </p:txBody>
      </p:sp>
      <p:sp>
        <p:nvSpPr>
          <p:cNvPr id="192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2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67827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79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372841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SzPct val="45000"/>
              <a:buFont typeface="Wingdings" pitchFamily="28" charset="2"/>
              <a:buNone/>
            </a:pPr>
            <a:fld id="{5E4CC5A2-CD1D-460E-AF22-3BF4AF557AA4}" type="slidenum">
              <a:rPr lang="en-GB" altLang="en-US" b="0"/>
              <a:pPr algn="r" eaLnBrk="1">
                <a:lnSpc>
                  <a:spcPct val="100000"/>
                </a:lnSpc>
                <a:spcBef>
                  <a:spcPct val="0"/>
                </a:spcBef>
                <a:buSzPct val="45000"/>
                <a:buFont typeface="Wingdings" pitchFamily="28" charset="2"/>
                <a:buNone/>
              </a:pPr>
              <a:t>80</a:t>
            </a:fld>
            <a:endParaRPr lang="en-GB" altLang="en-US" b="0"/>
          </a:p>
        </p:txBody>
      </p:sp>
      <p:sp>
        <p:nvSpPr>
          <p:cNvPr id="194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4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19949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372841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SzPct val="45000"/>
              <a:buFont typeface="Wingdings" pitchFamily="28" charset="2"/>
              <a:buNone/>
            </a:pPr>
            <a:fld id="{DDBF9822-DF2B-474E-80E0-22B46CB5AC47}" type="slidenum">
              <a:rPr lang="en-GB" altLang="en-US" b="0"/>
              <a:pPr algn="r" eaLnBrk="1">
                <a:lnSpc>
                  <a:spcPct val="100000"/>
                </a:lnSpc>
                <a:spcBef>
                  <a:spcPct val="0"/>
                </a:spcBef>
                <a:buSzPct val="45000"/>
                <a:buFont typeface="Wingdings" pitchFamily="28" charset="2"/>
                <a:buNone/>
              </a:pPr>
              <a:t>82</a:t>
            </a:fld>
            <a:endParaRPr lang="en-GB" altLang="en-US" b="0"/>
          </a:p>
        </p:txBody>
      </p:sp>
      <p:sp>
        <p:nvSpPr>
          <p:cNvPr id="196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6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74272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372841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SzPct val="45000"/>
              <a:buFont typeface="Wingdings" pitchFamily="28" charset="2"/>
              <a:buNone/>
            </a:pPr>
            <a:fld id="{50936971-A369-40BF-9A35-67456FDACD6D}" type="slidenum">
              <a:rPr lang="en-GB" altLang="en-US" b="0"/>
              <a:pPr algn="r" eaLnBrk="1">
                <a:lnSpc>
                  <a:spcPct val="100000"/>
                </a:lnSpc>
                <a:spcBef>
                  <a:spcPct val="0"/>
                </a:spcBef>
                <a:buSzPct val="45000"/>
                <a:buFont typeface="Wingdings" pitchFamily="28" charset="2"/>
                <a:buNone/>
              </a:pPr>
              <a:t>84</a:t>
            </a:fld>
            <a:endParaRPr lang="en-GB" altLang="en-US" b="0"/>
          </a:p>
        </p:txBody>
      </p:sp>
      <p:sp>
        <p:nvSpPr>
          <p:cNvPr id="198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8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1001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372841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3728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>
              <a:spcBef>
                <a:spcPct val="0"/>
              </a:spcBef>
              <a:buFont typeface="Wingdings" pitchFamily="28" charset="2"/>
              <a:buNone/>
            </a:pPr>
            <a:fld id="{1D6188B2-D5D2-4891-B6AD-F511267149CD}" type="slidenum">
              <a:rPr lang="en-GB" altLang="en-US" smtClean="0"/>
              <a:pPr>
                <a:spcBef>
                  <a:spcPct val="0"/>
                </a:spcBef>
                <a:buFont typeface="Wingdings" pitchFamily="28" charset="2"/>
                <a:buNone/>
              </a:pPr>
              <a:t>11</a:t>
            </a:fld>
            <a:endParaRPr lang="en-GB" altLang="en-US" smtClean="0"/>
          </a:p>
        </p:txBody>
      </p:sp>
      <p:sp>
        <p:nvSpPr>
          <p:cNvPr id="132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2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69918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SzPct val="45000"/>
              <a:buFont typeface="Wingdings" pitchFamily="28" charset="2"/>
              <a:buNone/>
            </a:pPr>
            <a:fld id="{8D2DBC91-F37E-4103-8546-965AAB0B62CE}" type="slidenum">
              <a:rPr lang="en-GB" altLang="en-US" b="0"/>
              <a:pPr algn="r" eaLnBrk="1">
                <a:lnSpc>
                  <a:spcPct val="100000"/>
                </a:lnSpc>
                <a:spcBef>
                  <a:spcPct val="0"/>
                </a:spcBef>
                <a:buSzPct val="45000"/>
                <a:buFont typeface="Wingdings" pitchFamily="28" charset="2"/>
                <a:buNone/>
              </a:pPr>
              <a:t>87</a:t>
            </a:fld>
            <a:endParaRPr lang="en-GB" altLang="en-US" b="0"/>
          </a:p>
        </p:txBody>
      </p:sp>
      <p:sp>
        <p:nvSpPr>
          <p:cNvPr id="201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1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50121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SzPct val="45000"/>
              <a:buFont typeface="Wingdings" pitchFamily="28" charset="2"/>
              <a:buNone/>
            </a:pPr>
            <a:fld id="{10D32977-F87F-407F-BBB0-7E990A18E176}" type="slidenum">
              <a:rPr lang="en-GB" altLang="en-US" b="0"/>
              <a:pPr algn="r" eaLnBrk="1">
                <a:lnSpc>
                  <a:spcPct val="100000"/>
                </a:lnSpc>
                <a:spcBef>
                  <a:spcPct val="0"/>
                </a:spcBef>
                <a:buSzPct val="45000"/>
                <a:buFont typeface="Wingdings" pitchFamily="28" charset="2"/>
                <a:buNone/>
              </a:pPr>
              <a:t>89</a:t>
            </a:fld>
            <a:endParaRPr lang="en-GB" altLang="en-US" b="0"/>
          </a:p>
        </p:txBody>
      </p:sp>
      <p:sp>
        <p:nvSpPr>
          <p:cNvPr id="203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3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97236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90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SzPct val="45000"/>
              <a:buFont typeface="Wingdings" pitchFamily="28" charset="2"/>
              <a:buNone/>
            </a:pPr>
            <a:fld id="{B3149239-9EBC-4509-9E4A-0108951547BB}" type="slidenum">
              <a:rPr lang="en-GB" altLang="en-US" b="0"/>
              <a:pPr algn="r" eaLnBrk="1">
                <a:lnSpc>
                  <a:spcPct val="100000"/>
                </a:lnSpc>
                <a:spcBef>
                  <a:spcPct val="0"/>
                </a:spcBef>
                <a:buSzPct val="45000"/>
                <a:buFont typeface="Wingdings" pitchFamily="28" charset="2"/>
                <a:buNone/>
              </a:pPr>
              <a:t>91</a:t>
            </a:fld>
            <a:endParaRPr lang="en-GB" altLang="en-US" b="0"/>
          </a:p>
        </p:txBody>
      </p:sp>
      <p:sp>
        <p:nvSpPr>
          <p:cNvPr id="205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5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35502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SzPct val="45000"/>
              <a:buFont typeface="Wingdings" pitchFamily="28" charset="2"/>
              <a:buNone/>
            </a:pPr>
            <a:fld id="{92F7B140-B17E-4CF5-87BC-AECB7902B31C}" type="slidenum">
              <a:rPr lang="en-GB" altLang="en-US" b="0"/>
              <a:pPr algn="r" eaLnBrk="1">
                <a:lnSpc>
                  <a:spcPct val="100000"/>
                </a:lnSpc>
                <a:spcBef>
                  <a:spcPct val="0"/>
                </a:spcBef>
                <a:buSzPct val="45000"/>
                <a:buFont typeface="Wingdings" pitchFamily="28" charset="2"/>
                <a:buNone/>
              </a:pPr>
              <a:t>92</a:t>
            </a:fld>
            <a:endParaRPr lang="en-GB" altLang="en-US" b="0"/>
          </a:p>
        </p:txBody>
      </p:sp>
      <p:sp>
        <p:nvSpPr>
          <p:cNvPr id="206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6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84550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93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94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3831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95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943424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96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1095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97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499377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98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762493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SzPct val="45000"/>
              <a:buFont typeface="Wingdings" pitchFamily="28" charset="2"/>
              <a:buNone/>
            </a:pPr>
            <a:fld id="{EB7A7A14-955C-415F-A33E-0699E1FDB549}" type="slidenum">
              <a:rPr lang="en-GB" altLang="en-US" b="0"/>
              <a:pPr algn="r" eaLnBrk="1">
                <a:lnSpc>
                  <a:spcPct val="100000"/>
                </a:lnSpc>
                <a:spcBef>
                  <a:spcPct val="0"/>
                </a:spcBef>
                <a:buSzPct val="45000"/>
                <a:buFont typeface="Wingdings" pitchFamily="28" charset="2"/>
                <a:buNone/>
              </a:pPr>
              <a:t>99</a:t>
            </a:fld>
            <a:endParaRPr lang="en-GB" altLang="en-US" b="0"/>
          </a:p>
        </p:txBody>
      </p:sp>
      <p:sp>
        <p:nvSpPr>
          <p:cNvPr id="214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4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236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100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101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372841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102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372841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103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372841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104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372841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SzPct val="45000"/>
              <a:buFont typeface="Wingdings" pitchFamily="28" charset="2"/>
              <a:buNone/>
            </a:pPr>
            <a:fld id="{EFDECEC7-C1E5-4CD8-8B62-FE7C8BADED38}" type="slidenum">
              <a:rPr lang="en-GB" altLang="en-US" b="0"/>
              <a:pPr algn="r" eaLnBrk="1">
                <a:lnSpc>
                  <a:spcPct val="100000"/>
                </a:lnSpc>
                <a:spcBef>
                  <a:spcPct val="0"/>
                </a:spcBef>
                <a:buSzPct val="45000"/>
                <a:buFont typeface="Wingdings" pitchFamily="28" charset="2"/>
                <a:buNone/>
              </a:pPr>
              <a:t>105</a:t>
            </a:fld>
            <a:endParaRPr lang="en-GB" altLang="en-US" b="0"/>
          </a:p>
        </p:txBody>
      </p:sp>
      <p:sp>
        <p:nvSpPr>
          <p:cNvPr id="219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9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92609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28" charset="0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SzPct val="45000"/>
              <a:buFont typeface="Wingdings" pitchFamily="28" charset="2"/>
              <a:buNone/>
            </a:pPr>
            <a:fld id="{ABE83E62-4C8A-4FE9-90B6-8587EDC7729A}" type="slidenum">
              <a:rPr lang="en-GB" altLang="en-US" b="0"/>
              <a:pPr algn="r" eaLnBrk="1">
                <a:lnSpc>
                  <a:spcPct val="100000"/>
                </a:lnSpc>
                <a:spcBef>
                  <a:spcPct val="0"/>
                </a:spcBef>
                <a:buSzPct val="45000"/>
                <a:buFont typeface="Wingdings" pitchFamily="28" charset="2"/>
                <a:buNone/>
              </a:pPr>
              <a:t>106</a:t>
            </a:fld>
            <a:endParaRPr lang="en-GB" altLang="en-US" b="0"/>
          </a:p>
        </p:txBody>
      </p:sp>
      <p:sp>
        <p:nvSpPr>
          <p:cNvPr id="220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0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061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85691" y="5486003"/>
            <a:ext cx="3683285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b="0" dirty="0" smtClean="0">
                <a:solidFill>
                  <a:srgbClr val="2A61A4"/>
                </a:solidFill>
                <a:latin typeface="+mj-lt"/>
              </a:rPr>
              <a:t>Lecture Presentation by </a:t>
            </a:r>
            <a:br>
              <a:rPr lang="en-US" sz="1600" b="0" dirty="0" smtClean="0">
                <a:solidFill>
                  <a:srgbClr val="2A61A4"/>
                </a:solidFill>
                <a:latin typeface="+mj-lt"/>
              </a:rPr>
            </a:br>
            <a:r>
              <a:rPr lang="en-US" sz="1600" b="0" dirty="0" smtClean="0">
                <a:solidFill>
                  <a:srgbClr val="2A61A4"/>
                </a:solidFill>
                <a:latin typeface="+mj-lt"/>
              </a:rPr>
              <a:t>Patty </a:t>
            </a:r>
            <a:r>
              <a:rPr lang="en-US" sz="1600" b="0" dirty="0" err="1" smtClean="0">
                <a:solidFill>
                  <a:srgbClr val="2A61A4"/>
                </a:solidFill>
                <a:latin typeface="+mj-lt"/>
              </a:rPr>
              <a:t>Bostwick</a:t>
            </a:r>
            <a:r>
              <a:rPr lang="en-US" sz="1600" b="0" dirty="0" smtClean="0">
                <a:solidFill>
                  <a:srgbClr val="2A61A4"/>
                </a:solidFill>
                <a:latin typeface="+mj-lt"/>
              </a:rPr>
              <a:t>-Taylor</a:t>
            </a:r>
            <a:br>
              <a:rPr lang="en-US" sz="1600" b="0" dirty="0" smtClean="0">
                <a:solidFill>
                  <a:srgbClr val="2A61A4"/>
                </a:solidFill>
                <a:latin typeface="+mj-lt"/>
              </a:rPr>
            </a:br>
            <a:r>
              <a:rPr lang="en-US" sz="1600" b="0" dirty="0" smtClean="0">
                <a:solidFill>
                  <a:srgbClr val="2A61A4"/>
                </a:solidFill>
                <a:latin typeface="+mj-lt"/>
              </a:rPr>
              <a:t>Florence-Darlington Technical College</a:t>
            </a:r>
            <a:endParaRPr lang="en-US" sz="1600" b="0" dirty="0">
              <a:solidFill>
                <a:srgbClr val="2A61A4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876" y="2469124"/>
            <a:ext cx="3468915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2A61A4"/>
                </a:solidFill>
                <a:latin typeface="+mj-lt"/>
              </a:rPr>
              <a:t>Chapter 12</a:t>
            </a:r>
            <a:endParaRPr lang="en-US" sz="4000" b="1" dirty="0">
              <a:solidFill>
                <a:srgbClr val="2A61A4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1808" y="3503697"/>
            <a:ext cx="3711051" cy="1380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0" dirty="0" smtClean="0">
                <a:solidFill>
                  <a:srgbClr val="E44E24"/>
                </a:solidFill>
                <a:latin typeface="+mj-lt"/>
              </a:rPr>
              <a:t>The Lymphatic System and Body Defenses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2" y="369887"/>
            <a:ext cx="4564063" cy="584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2522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8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0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13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85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6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40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17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24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92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2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latin typeface="+mj-lt"/>
              </a:defRPr>
            </a:lvl1pPr>
          </a:lstStyle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8467" y="50800"/>
            <a:ext cx="9144000" cy="0"/>
          </a:xfrm>
          <a:prstGeom prst="line">
            <a:avLst/>
          </a:prstGeom>
          <a:ln w="127000" cmpd="thickThin">
            <a:solidFill>
              <a:srgbClr val="2A6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45533" y="192998"/>
            <a:ext cx="8652934" cy="958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245533" y="1227667"/>
            <a:ext cx="8652934" cy="5232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94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13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05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62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21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505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70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817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03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4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36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5533" y="1258359"/>
            <a:ext cx="4089400" cy="49561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999" y="1258359"/>
            <a:ext cx="4199467" cy="49561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8467" y="50800"/>
            <a:ext cx="9144000" cy="0"/>
          </a:xfrm>
          <a:prstGeom prst="line">
            <a:avLst/>
          </a:prstGeom>
          <a:ln w="127000" cmpd="thickThin">
            <a:solidFill>
              <a:srgbClr val="2A6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58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33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81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81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8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643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1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408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787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87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99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-8467" y="50800"/>
            <a:ext cx="9144000" cy="0"/>
          </a:xfrm>
          <a:prstGeom prst="line">
            <a:avLst/>
          </a:prstGeom>
          <a:ln w="127000" cmpd="thickThin">
            <a:solidFill>
              <a:srgbClr val="2A6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6080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930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229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759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841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542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099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520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696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014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6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-8467" y="50800"/>
            <a:ext cx="9144000" cy="0"/>
          </a:xfrm>
          <a:prstGeom prst="line">
            <a:avLst/>
          </a:prstGeom>
          <a:ln w="127000" cmpd="thickThin">
            <a:solidFill>
              <a:srgbClr val="2A6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6429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768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512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896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397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707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357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888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9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3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8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1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3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theme" Target="../theme/theme53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5533" y="192998"/>
            <a:ext cx="8652934" cy="958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533" y="1227667"/>
            <a:ext cx="8652934" cy="5232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6" y="6565899"/>
            <a:ext cx="3086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18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A61A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E44E24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44E24"/>
        </a:buClr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44E2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44E2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44E2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0430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2857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58342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69962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082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0011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18692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93597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1883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901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5485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7794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3747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6730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7831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2702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474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4857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9314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7686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3681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19014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1380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1568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7987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243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7520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65270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7515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2175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1957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402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5471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4580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859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0353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9142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3040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53187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1291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0255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8012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73578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2409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0228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5961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5203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4935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54892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4727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8168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4416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40.jp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41.jp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42.jp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43.jp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44.jp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05.xml"/><Relationship Id="rId3" Type="http://schemas.openxmlformats.org/officeDocument/2006/relationships/image" Target="../media/image45.jp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06.xml"/><Relationship Id="rId3" Type="http://schemas.openxmlformats.org/officeDocument/2006/relationships/image" Target="../media/image46.jp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07.xml"/><Relationship Id="rId3" Type="http://schemas.openxmlformats.org/officeDocument/2006/relationships/image" Target="../media/image47.jp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08.xml"/><Relationship Id="rId3" Type="http://schemas.openxmlformats.org/officeDocument/2006/relationships/image" Target="../media/image48.jp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09.xml"/><Relationship Id="rId3" Type="http://schemas.openxmlformats.org/officeDocument/2006/relationships/image" Target="../media/image49.jp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10.xml"/><Relationship Id="rId3" Type="http://schemas.openxmlformats.org/officeDocument/2006/relationships/image" Target="../media/image50.jp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11.xml"/><Relationship Id="rId3" Type="http://schemas.openxmlformats.org/officeDocument/2006/relationships/image" Target="../media/image5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12.xml"/><Relationship Id="rId3" Type="http://schemas.openxmlformats.org/officeDocument/2006/relationships/image" Target="../media/image45.jp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6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7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8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9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0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1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8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3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5.jp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6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7.jp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8.jp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9.jp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31.jp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32.jp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33.jp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34.jp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35.jp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36.jp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37.jp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38.jp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39.jp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39.jp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39.jp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37.jp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30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_12_02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8"/>
          <a:stretch/>
        </p:blipFill>
        <p:spPr>
          <a:xfrm>
            <a:off x="2441448" y="268020"/>
            <a:ext cx="4261104" cy="623790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12.2b </a:t>
            </a:r>
            <a:r>
              <a:rPr lang="en-US" sz="900" b="1" dirty="0">
                <a:latin typeface="Arial" charset="0"/>
              </a:rPr>
              <a:t>Special structural features of lymphatic capillaries.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2469362" y="6250382"/>
            <a:ext cx="418404" cy="32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</a:t>
            </a:r>
            <a:endParaRPr lang="en-US" sz="2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972983" y="5056131"/>
            <a:ext cx="499534" cy="583141"/>
          </a:xfrm>
          <a:custGeom>
            <a:avLst/>
            <a:gdLst>
              <a:gd name="connsiteX0" fmla="*/ 0 w 359834"/>
              <a:gd name="connsiteY0" fmla="*/ 397933 h 402166"/>
              <a:gd name="connsiteX1" fmla="*/ 165100 w 359834"/>
              <a:gd name="connsiteY1" fmla="*/ 402166 h 402166"/>
              <a:gd name="connsiteX2" fmla="*/ 359834 w 359834"/>
              <a:gd name="connsiteY2" fmla="*/ 0 h 402166"/>
              <a:gd name="connsiteX0" fmla="*/ 0 w 413809"/>
              <a:gd name="connsiteY0" fmla="*/ 394758 h 402166"/>
              <a:gd name="connsiteX1" fmla="*/ 219075 w 413809"/>
              <a:gd name="connsiteY1" fmla="*/ 402166 h 402166"/>
              <a:gd name="connsiteX2" fmla="*/ 413809 w 413809"/>
              <a:gd name="connsiteY2" fmla="*/ 0 h 402166"/>
              <a:gd name="connsiteX0" fmla="*/ 0 w 407459"/>
              <a:gd name="connsiteY0" fmla="*/ 401108 h 402166"/>
              <a:gd name="connsiteX1" fmla="*/ 212725 w 407459"/>
              <a:gd name="connsiteY1" fmla="*/ 402166 h 402166"/>
              <a:gd name="connsiteX2" fmla="*/ 407459 w 407459"/>
              <a:gd name="connsiteY2" fmla="*/ 0 h 402166"/>
              <a:gd name="connsiteX0" fmla="*/ 0 w 499534"/>
              <a:gd name="connsiteY0" fmla="*/ 582083 h 583141"/>
              <a:gd name="connsiteX1" fmla="*/ 212725 w 499534"/>
              <a:gd name="connsiteY1" fmla="*/ 583141 h 583141"/>
              <a:gd name="connsiteX2" fmla="*/ 499534 w 499534"/>
              <a:gd name="connsiteY2" fmla="*/ 0 h 58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9534" h="583141">
                <a:moveTo>
                  <a:pt x="0" y="582083"/>
                </a:moveTo>
                <a:lnTo>
                  <a:pt x="212725" y="583141"/>
                </a:lnTo>
                <a:lnTo>
                  <a:pt x="499534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758243" y="730132"/>
            <a:ext cx="131234" cy="443442"/>
          </a:xfrm>
          <a:custGeom>
            <a:avLst/>
            <a:gdLst>
              <a:gd name="connsiteX0" fmla="*/ 0 w 88900"/>
              <a:gd name="connsiteY0" fmla="*/ 0 h 300567"/>
              <a:gd name="connsiteX1" fmla="*/ 88900 w 88900"/>
              <a:gd name="connsiteY1" fmla="*/ 4233 h 300567"/>
              <a:gd name="connsiteX2" fmla="*/ 80434 w 88900"/>
              <a:gd name="connsiteY2" fmla="*/ 300567 h 300567"/>
              <a:gd name="connsiteX0" fmla="*/ 0 w 96309"/>
              <a:gd name="connsiteY0" fmla="*/ 0 h 297392"/>
              <a:gd name="connsiteX1" fmla="*/ 88900 w 96309"/>
              <a:gd name="connsiteY1" fmla="*/ 4233 h 297392"/>
              <a:gd name="connsiteX2" fmla="*/ 96309 w 96309"/>
              <a:gd name="connsiteY2" fmla="*/ 297392 h 297392"/>
              <a:gd name="connsiteX0" fmla="*/ 0 w 93134"/>
              <a:gd name="connsiteY0" fmla="*/ 0 h 297392"/>
              <a:gd name="connsiteX1" fmla="*/ 88900 w 93134"/>
              <a:gd name="connsiteY1" fmla="*/ 4233 h 297392"/>
              <a:gd name="connsiteX2" fmla="*/ 93134 w 93134"/>
              <a:gd name="connsiteY2" fmla="*/ 297392 h 297392"/>
              <a:gd name="connsiteX0" fmla="*/ 0 w 93134"/>
              <a:gd name="connsiteY0" fmla="*/ 8467 h 305859"/>
              <a:gd name="connsiteX1" fmla="*/ 88900 w 93134"/>
              <a:gd name="connsiteY1" fmla="*/ 0 h 305859"/>
              <a:gd name="connsiteX2" fmla="*/ 93134 w 93134"/>
              <a:gd name="connsiteY2" fmla="*/ 305859 h 305859"/>
              <a:gd name="connsiteX0" fmla="*/ 0 w 93134"/>
              <a:gd name="connsiteY0" fmla="*/ 0 h 297392"/>
              <a:gd name="connsiteX1" fmla="*/ 88900 w 93134"/>
              <a:gd name="connsiteY1" fmla="*/ 4233 h 297392"/>
              <a:gd name="connsiteX2" fmla="*/ 93134 w 93134"/>
              <a:gd name="connsiteY2" fmla="*/ 297392 h 297392"/>
              <a:gd name="connsiteX0" fmla="*/ 0 w 99484"/>
              <a:gd name="connsiteY0" fmla="*/ 2117 h 293159"/>
              <a:gd name="connsiteX1" fmla="*/ 95250 w 99484"/>
              <a:gd name="connsiteY1" fmla="*/ 0 h 293159"/>
              <a:gd name="connsiteX2" fmla="*/ 99484 w 99484"/>
              <a:gd name="connsiteY2" fmla="*/ 293159 h 293159"/>
              <a:gd name="connsiteX0" fmla="*/ 0 w 99484"/>
              <a:gd name="connsiteY0" fmla="*/ 2117 h 442384"/>
              <a:gd name="connsiteX1" fmla="*/ 95250 w 99484"/>
              <a:gd name="connsiteY1" fmla="*/ 0 h 442384"/>
              <a:gd name="connsiteX2" fmla="*/ 99484 w 99484"/>
              <a:gd name="connsiteY2" fmla="*/ 442384 h 442384"/>
              <a:gd name="connsiteX0" fmla="*/ 0 w 124884"/>
              <a:gd name="connsiteY0" fmla="*/ 5292 h 442384"/>
              <a:gd name="connsiteX1" fmla="*/ 120650 w 124884"/>
              <a:gd name="connsiteY1" fmla="*/ 0 h 442384"/>
              <a:gd name="connsiteX2" fmla="*/ 124884 w 124884"/>
              <a:gd name="connsiteY2" fmla="*/ 442384 h 442384"/>
              <a:gd name="connsiteX0" fmla="*/ 0 w 124884"/>
              <a:gd name="connsiteY0" fmla="*/ 0 h 446617"/>
              <a:gd name="connsiteX1" fmla="*/ 120650 w 124884"/>
              <a:gd name="connsiteY1" fmla="*/ 4233 h 446617"/>
              <a:gd name="connsiteX2" fmla="*/ 124884 w 124884"/>
              <a:gd name="connsiteY2" fmla="*/ 446617 h 446617"/>
              <a:gd name="connsiteX0" fmla="*/ 0 w 131234"/>
              <a:gd name="connsiteY0" fmla="*/ 0 h 443442"/>
              <a:gd name="connsiteX1" fmla="*/ 127000 w 131234"/>
              <a:gd name="connsiteY1" fmla="*/ 1058 h 443442"/>
              <a:gd name="connsiteX2" fmla="*/ 131234 w 131234"/>
              <a:gd name="connsiteY2" fmla="*/ 443442 h 44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234" h="443442">
                <a:moveTo>
                  <a:pt x="0" y="0"/>
                </a:moveTo>
                <a:lnTo>
                  <a:pt x="127000" y="1058"/>
                </a:lnTo>
                <a:cubicBezTo>
                  <a:pt x="128411" y="98778"/>
                  <a:pt x="129823" y="345722"/>
                  <a:pt x="131234" y="443442"/>
                </a:cubicBez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5523442" y="4022725"/>
            <a:ext cx="42333" cy="13022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H="1" flipV="1">
            <a:off x="5438775" y="4387265"/>
            <a:ext cx="79375" cy="9366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Oval 17"/>
          <p:cNvSpPr/>
          <p:nvPr/>
        </p:nvSpPr>
        <p:spPr>
          <a:xfrm>
            <a:off x="5545666" y="2875964"/>
            <a:ext cx="512234" cy="512234"/>
          </a:xfrm>
          <a:prstGeom prst="ellipse">
            <a:avLst/>
          </a:prstGeom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flipH="1" flipV="1">
            <a:off x="5934076" y="1139240"/>
            <a:ext cx="1" cy="177799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2530390" y="5478596"/>
            <a:ext cx="1435852" cy="61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Endothelial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cell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2561508" y="244228"/>
            <a:ext cx="2454829" cy="65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Fibroblast in loose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connective tissue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5440830" y="495838"/>
            <a:ext cx="1242894" cy="65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Arial"/>
                <a:cs typeface="Arial"/>
              </a:rPr>
              <a:t>Flaplike</a:t>
            </a:r>
            <a:endParaRPr lang="en-US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Arial"/>
                <a:cs typeface="Arial"/>
              </a:rPr>
              <a:t>minivalve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4961628" y="5299072"/>
            <a:ext cx="1537617" cy="125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Filaments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anchored to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connective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tissue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2768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2_19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"/>
          <a:stretch/>
        </p:blipFill>
        <p:spPr>
          <a:xfrm>
            <a:off x="1289304" y="193920"/>
            <a:ext cx="6565392" cy="641842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485379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12.19 A summary of the adaptive immune responses.</a:t>
            </a:r>
          </a:p>
        </p:txBody>
      </p:sp>
      <p:sp>
        <p:nvSpPr>
          <p:cNvPr id="101" name="Text Box 31"/>
          <p:cNvSpPr txBox="1">
            <a:spLocks noChangeArrowheads="1"/>
          </p:cNvSpPr>
          <p:nvPr/>
        </p:nvSpPr>
        <p:spPr bwMode="auto">
          <a:xfrm>
            <a:off x="1333500" y="267179"/>
            <a:ext cx="3267075" cy="32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b="0" dirty="0" smtClean="0">
                <a:solidFill>
                  <a:srgbClr val="FFFFFF"/>
                </a:solidFill>
                <a:latin typeface="Arial Black"/>
                <a:cs typeface="Arial Black"/>
              </a:rPr>
              <a:t>HUMORAL (ANTIBODY-MEDIATED) ADAPTIVE</a:t>
            </a:r>
          </a:p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b="0" dirty="0" smtClean="0">
                <a:solidFill>
                  <a:srgbClr val="FFFFFF"/>
                </a:solidFill>
                <a:latin typeface="Arial Black"/>
                <a:cs typeface="Arial Black"/>
              </a:rPr>
              <a:t>IMMUNE RESPONSE</a:t>
            </a:r>
            <a:endParaRPr lang="en-US" sz="1000" b="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4600575" y="267179"/>
            <a:ext cx="3219450" cy="32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b="0" dirty="0" smtClean="0">
                <a:solidFill>
                  <a:srgbClr val="FFFFFF"/>
                </a:solidFill>
                <a:latin typeface="Arial Black"/>
                <a:cs typeface="Arial Black"/>
              </a:rPr>
              <a:t>CELLULAR (CELL-MEDIATED) ADAPTIVE</a:t>
            </a:r>
          </a:p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b="0" dirty="0" smtClean="0">
                <a:solidFill>
                  <a:srgbClr val="FFFFFF"/>
                </a:solidFill>
                <a:latin typeface="Arial Black"/>
                <a:cs typeface="Arial Black"/>
              </a:rPr>
              <a:t>IMMUNE RESPONSE</a:t>
            </a:r>
            <a:endParaRPr lang="en-US" sz="1000" b="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6226174" y="1590214"/>
            <a:ext cx="1403351" cy="32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Antigens displayed by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infected cells activate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6921500" y="2406189"/>
            <a:ext cx="682626" cy="32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b="0" dirty="0" smtClean="0">
                <a:solidFill>
                  <a:srgbClr val="000000"/>
                </a:solidFill>
                <a:latin typeface="Arial Black"/>
                <a:cs typeface="Arial Black"/>
              </a:rPr>
              <a:t>Cytotoxic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b="0" dirty="0" smtClean="0">
                <a:solidFill>
                  <a:srgbClr val="000000"/>
                </a:solidFill>
                <a:latin typeface="Arial Black"/>
                <a:cs typeface="Arial Black"/>
              </a:rPr>
              <a:t>T cell</a:t>
            </a:r>
            <a:endParaRPr lang="en-US" sz="1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4781549" y="1396539"/>
            <a:ext cx="892175" cy="19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b="0" dirty="0" smtClean="0">
                <a:solidFill>
                  <a:srgbClr val="000000"/>
                </a:solidFill>
                <a:latin typeface="Arial Black"/>
                <a:cs typeface="Arial Black"/>
              </a:rPr>
              <a:t>Macrophage</a:t>
            </a:r>
            <a:endParaRPr lang="en-US" sz="1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4867274" y="2072814"/>
            <a:ext cx="850901" cy="43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b="0" dirty="0" smtClean="0">
                <a:solidFill>
                  <a:srgbClr val="000000"/>
                </a:solidFill>
                <a:latin typeface="Arial Black"/>
                <a:cs typeface="Arial Black"/>
              </a:rPr>
              <a:t>Antigen-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b="0" dirty="0" smtClean="0">
                <a:solidFill>
                  <a:srgbClr val="000000"/>
                </a:solidFill>
                <a:latin typeface="Arial Black"/>
                <a:cs typeface="Arial Black"/>
              </a:rPr>
              <a:t>presenting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b="0" dirty="0" smtClean="0">
                <a:solidFill>
                  <a:srgbClr val="000000"/>
                </a:solidFill>
                <a:latin typeface="Arial Black"/>
                <a:cs typeface="Arial Black"/>
              </a:rPr>
              <a:t>cell</a:t>
            </a:r>
            <a:endParaRPr lang="en-US" sz="1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3902074" y="720264"/>
            <a:ext cx="1403351" cy="17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Antigen (1st exposure)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4156076" y="955214"/>
            <a:ext cx="901700" cy="17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Engulfed by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4197350" y="1669589"/>
            <a:ext cx="809625" cy="17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Becomes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4156076" y="2485564"/>
            <a:ext cx="901700" cy="17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Stimulates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3114676" y="2831639"/>
            <a:ext cx="901700" cy="17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Stimulates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1933576" y="1587039"/>
            <a:ext cx="1000124" cy="27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Free antigens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directly activate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1536700" y="2920539"/>
            <a:ext cx="441326" cy="17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b="0" dirty="0" smtClean="0">
                <a:solidFill>
                  <a:srgbClr val="000000"/>
                </a:solidFill>
                <a:latin typeface="Arial Black"/>
                <a:cs typeface="Arial Black"/>
              </a:rPr>
              <a:t>B</a:t>
            </a:r>
            <a:r>
              <a:rPr lang="en-US" sz="1000" b="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1000" b="0" dirty="0" smtClean="0">
                <a:solidFill>
                  <a:srgbClr val="000000"/>
                </a:solidFill>
                <a:latin typeface="Arial Black"/>
                <a:cs typeface="Arial Black"/>
              </a:rPr>
              <a:t>cell</a:t>
            </a:r>
            <a:endParaRPr lang="en-US" sz="1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4873625" y="3053889"/>
            <a:ext cx="441326" cy="17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b="0" dirty="0" smtClean="0">
                <a:solidFill>
                  <a:srgbClr val="000000"/>
                </a:solidFill>
                <a:latin typeface="Arial Black"/>
                <a:cs typeface="Arial Black"/>
              </a:rPr>
              <a:t>T cell</a:t>
            </a:r>
            <a:endParaRPr lang="en-US" sz="1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1978026" y="4092115"/>
            <a:ext cx="828674" cy="18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Gives rise to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3184526" y="4092114"/>
            <a:ext cx="901700" cy="17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Stimulates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4159251" y="4092114"/>
            <a:ext cx="901700" cy="17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Stimulates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1581149" y="4831889"/>
            <a:ext cx="561975" cy="28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b="0" dirty="0" smtClean="0">
                <a:solidFill>
                  <a:srgbClr val="000000"/>
                </a:solidFill>
                <a:latin typeface="Arial Black"/>
                <a:cs typeface="Arial Black"/>
              </a:rPr>
              <a:t>Plasma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b="0" dirty="0" smtClean="0">
                <a:solidFill>
                  <a:srgbClr val="000000"/>
                </a:solidFill>
                <a:latin typeface="Arial Black"/>
                <a:cs typeface="Arial Black"/>
              </a:rPr>
              <a:t>cells</a:t>
            </a:r>
            <a:endParaRPr lang="en-US" sz="1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2124076" y="5181140"/>
            <a:ext cx="495299" cy="18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Secrete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1990726" y="5606590"/>
            <a:ext cx="717550" cy="18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Antibodies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3362324" y="5171614"/>
            <a:ext cx="600076" cy="28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b="0" dirty="0" smtClean="0">
                <a:solidFill>
                  <a:srgbClr val="000000"/>
                </a:solidFill>
                <a:latin typeface="Arial Black"/>
                <a:cs typeface="Arial Black"/>
              </a:rPr>
              <a:t>Memory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b="0" dirty="0" smtClean="0">
                <a:solidFill>
                  <a:srgbClr val="000000"/>
                </a:solidFill>
                <a:latin typeface="Arial Black"/>
                <a:cs typeface="Arial Black"/>
              </a:rPr>
              <a:t>B</a:t>
            </a:r>
            <a:r>
              <a:rPr lang="en-US" sz="1000" b="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1000" b="0" dirty="0" smtClean="0">
                <a:solidFill>
                  <a:srgbClr val="000000"/>
                </a:solidFill>
                <a:latin typeface="Arial Black"/>
                <a:cs typeface="Arial Black"/>
              </a:rPr>
              <a:t>cells</a:t>
            </a:r>
            <a:endParaRPr lang="en-US" sz="1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1489076" y="6114590"/>
            <a:ext cx="2736850" cy="43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Defend against extracellular pathogens by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binding to antigens and making them easier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targets for phagocytes and complement.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4159251" y="4644564"/>
            <a:ext cx="901700" cy="17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Stimulates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1" name="Text Box 31"/>
          <p:cNvSpPr txBox="1">
            <a:spLocks noChangeArrowheads="1"/>
          </p:cNvSpPr>
          <p:nvPr/>
        </p:nvSpPr>
        <p:spPr bwMode="auto">
          <a:xfrm>
            <a:off x="4749801" y="6114590"/>
            <a:ext cx="2736850" cy="43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Defend against intracellular pathogens and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cancer by binding to and lysing the infected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cells or cancer cells.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2" name="Text Box 31"/>
          <p:cNvSpPr txBox="1">
            <a:spLocks noChangeArrowheads="1"/>
          </p:cNvSpPr>
          <p:nvPr/>
        </p:nvSpPr>
        <p:spPr bwMode="auto">
          <a:xfrm>
            <a:off x="3867150" y="4333414"/>
            <a:ext cx="1457325" cy="17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Antigen (2nd exposure)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3" name="Text Box 31"/>
          <p:cNvSpPr txBox="1">
            <a:spLocks noChangeArrowheads="1"/>
          </p:cNvSpPr>
          <p:nvPr/>
        </p:nvSpPr>
        <p:spPr bwMode="auto">
          <a:xfrm>
            <a:off x="5121276" y="4092114"/>
            <a:ext cx="901700" cy="17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Stimulates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4" name="Text Box 31"/>
          <p:cNvSpPr txBox="1">
            <a:spLocks noChangeArrowheads="1"/>
          </p:cNvSpPr>
          <p:nvPr/>
        </p:nvSpPr>
        <p:spPr bwMode="auto">
          <a:xfrm>
            <a:off x="5286374" y="5171614"/>
            <a:ext cx="600076" cy="28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b="0" dirty="0" smtClean="0">
                <a:solidFill>
                  <a:srgbClr val="000000"/>
                </a:solidFill>
                <a:latin typeface="Arial Black"/>
                <a:cs typeface="Arial Black"/>
              </a:rPr>
              <a:t>Memory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b="0" dirty="0" smtClean="0">
                <a:solidFill>
                  <a:srgbClr val="000000"/>
                </a:solidFill>
                <a:latin typeface="Arial Black"/>
                <a:cs typeface="Arial Black"/>
              </a:rPr>
              <a:t>T cells</a:t>
            </a:r>
            <a:endParaRPr lang="en-US" sz="1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75" name="Text Box 31"/>
          <p:cNvSpPr txBox="1">
            <a:spLocks noChangeArrowheads="1"/>
          </p:cNvSpPr>
          <p:nvPr/>
        </p:nvSpPr>
        <p:spPr bwMode="auto">
          <a:xfrm>
            <a:off x="5286376" y="2831639"/>
            <a:ext cx="901700" cy="17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Stimulates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6" name="Text Box 31"/>
          <p:cNvSpPr txBox="1">
            <a:spLocks noChangeArrowheads="1"/>
          </p:cNvSpPr>
          <p:nvPr/>
        </p:nvSpPr>
        <p:spPr bwMode="auto">
          <a:xfrm>
            <a:off x="4867274" y="2825289"/>
            <a:ext cx="511175" cy="17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b="0" dirty="0" smtClean="0">
                <a:solidFill>
                  <a:srgbClr val="000000"/>
                </a:solidFill>
                <a:latin typeface="Arial Black"/>
                <a:cs typeface="Arial Black"/>
              </a:rPr>
              <a:t>Helper</a:t>
            </a:r>
            <a:endParaRPr lang="en-US" sz="1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4867274" y="3561889"/>
            <a:ext cx="600076" cy="17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b="0" dirty="0" smtClean="0">
                <a:solidFill>
                  <a:srgbClr val="000000"/>
                </a:solidFill>
                <a:latin typeface="Arial Black"/>
                <a:cs typeface="Arial Black"/>
              </a:rPr>
              <a:t>Memory</a:t>
            </a:r>
            <a:endParaRPr lang="en-US" sz="1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79" name="Text Box 31"/>
          <p:cNvSpPr txBox="1">
            <a:spLocks noChangeArrowheads="1"/>
          </p:cNvSpPr>
          <p:nvPr/>
        </p:nvSpPr>
        <p:spPr bwMode="auto">
          <a:xfrm>
            <a:off x="4873625" y="3796839"/>
            <a:ext cx="441326" cy="17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b="0" dirty="0" smtClean="0">
                <a:solidFill>
                  <a:srgbClr val="000000"/>
                </a:solidFill>
                <a:latin typeface="Arial Black"/>
                <a:cs typeface="Arial Black"/>
              </a:rPr>
              <a:t>T cell</a:t>
            </a:r>
            <a:endParaRPr lang="en-US" sz="1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02" name="Text Box 31"/>
          <p:cNvSpPr txBox="1">
            <a:spLocks noChangeArrowheads="1"/>
          </p:cNvSpPr>
          <p:nvPr/>
        </p:nvSpPr>
        <p:spPr bwMode="auto">
          <a:xfrm>
            <a:off x="6413501" y="4079414"/>
            <a:ext cx="901700" cy="17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Gives rise to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3" name="Text Box 31"/>
          <p:cNvSpPr txBox="1">
            <a:spLocks noChangeArrowheads="1"/>
          </p:cNvSpPr>
          <p:nvPr/>
        </p:nvSpPr>
        <p:spPr bwMode="auto">
          <a:xfrm>
            <a:off x="6921499" y="4311189"/>
            <a:ext cx="739775" cy="45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b="0" dirty="0" smtClean="0">
                <a:solidFill>
                  <a:srgbClr val="000000"/>
                </a:solidFill>
                <a:latin typeface="Arial Black"/>
                <a:cs typeface="Arial Black"/>
              </a:rPr>
              <a:t>Active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b="0" dirty="0" smtClean="0">
                <a:solidFill>
                  <a:srgbClr val="000000"/>
                </a:solidFill>
                <a:latin typeface="Arial Black"/>
                <a:cs typeface="Arial Black"/>
              </a:rPr>
              <a:t>cytotoxic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b="0" dirty="0" smtClean="0">
                <a:solidFill>
                  <a:srgbClr val="000000"/>
                </a:solidFill>
                <a:latin typeface="Arial Black"/>
                <a:cs typeface="Arial Black"/>
              </a:rPr>
              <a:t>T cells</a:t>
            </a:r>
            <a:endParaRPr lang="en-US" sz="1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82459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443517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Table </a:t>
            </a:r>
            <a:r>
              <a:rPr lang="en-US" sz="900" b="1" dirty="0" smtClean="0">
                <a:latin typeface="Arial" charset="0"/>
              </a:rPr>
              <a:t>12.3 Functions of Cells and Molecules Involved in Immunity (1 </a:t>
            </a:r>
            <a:r>
              <a:rPr lang="en-US" sz="900" b="1" dirty="0">
                <a:latin typeface="Arial" charset="0"/>
              </a:rPr>
              <a:t>of </a:t>
            </a:r>
            <a:r>
              <a:rPr lang="en-US" sz="900" b="1" dirty="0" smtClean="0">
                <a:latin typeface="Arial" charset="0"/>
              </a:rPr>
              <a:t>4)</a:t>
            </a:r>
            <a:r>
              <a:rPr lang="en-US" sz="900" b="1" dirty="0">
                <a:latin typeface="Arial" charset="0"/>
              </a:rPr>
              <a:t>.</a:t>
            </a:r>
          </a:p>
        </p:txBody>
      </p:sp>
      <p:pic>
        <p:nvPicPr>
          <p:cNvPr id="2" name="Picture 1" descr="table_12_03_1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0"/>
          <a:stretch/>
        </p:blipFill>
        <p:spPr>
          <a:xfrm>
            <a:off x="298704" y="1685544"/>
            <a:ext cx="8546592" cy="332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51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443517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Table </a:t>
            </a:r>
            <a:r>
              <a:rPr lang="en-US" sz="900" b="1" dirty="0" smtClean="0">
                <a:latin typeface="Arial" charset="0"/>
              </a:rPr>
              <a:t>12.3 Functions of Cells and Molecules Involved in Immunity (2 </a:t>
            </a:r>
            <a:r>
              <a:rPr lang="en-US" sz="900" b="1" dirty="0">
                <a:latin typeface="Arial" charset="0"/>
              </a:rPr>
              <a:t>of </a:t>
            </a:r>
            <a:r>
              <a:rPr lang="en-US" sz="900" b="1" dirty="0" smtClean="0">
                <a:latin typeface="Arial" charset="0"/>
              </a:rPr>
              <a:t>4)</a:t>
            </a:r>
            <a:r>
              <a:rPr lang="en-US" sz="900" b="1" dirty="0">
                <a:latin typeface="Arial" charset="0"/>
              </a:rPr>
              <a:t>.</a:t>
            </a:r>
          </a:p>
        </p:txBody>
      </p:sp>
      <p:pic>
        <p:nvPicPr>
          <p:cNvPr id="3" name="Picture 2" descr="table_12_03_2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9"/>
          <a:stretch/>
        </p:blipFill>
        <p:spPr>
          <a:xfrm>
            <a:off x="298704" y="1243584"/>
            <a:ext cx="8546592" cy="420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87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443517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Table </a:t>
            </a:r>
            <a:r>
              <a:rPr lang="en-US" sz="900" b="1" dirty="0" smtClean="0">
                <a:latin typeface="Arial" charset="0"/>
              </a:rPr>
              <a:t>12.3 Functions of Cells and Molecules Involved in Immunity (3 </a:t>
            </a:r>
            <a:r>
              <a:rPr lang="en-US" sz="900" b="1" dirty="0">
                <a:latin typeface="Arial" charset="0"/>
              </a:rPr>
              <a:t>of </a:t>
            </a:r>
            <a:r>
              <a:rPr lang="en-US" sz="900" b="1" dirty="0" smtClean="0">
                <a:latin typeface="Arial" charset="0"/>
              </a:rPr>
              <a:t>4)</a:t>
            </a:r>
            <a:r>
              <a:rPr lang="en-US" sz="900" b="1" dirty="0">
                <a:latin typeface="Arial" charset="0"/>
              </a:rPr>
              <a:t>.</a:t>
            </a:r>
          </a:p>
        </p:txBody>
      </p:sp>
      <p:pic>
        <p:nvPicPr>
          <p:cNvPr id="2" name="Picture 1" descr="table_12_03_3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2"/>
          <a:stretch/>
        </p:blipFill>
        <p:spPr>
          <a:xfrm>
            <a:off x="298704" y="646176"/>
            <a:ext cx="8546592" cy="539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00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443517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Table </a:t>
            </a:r>
            <a:r>
              <a:rPr lang="en-US" sz="900" b="1" dirty="0" smtClean="0">
                <a:latin typeface="Arial" charset="0"/>
              </a:rPr>
              <a:t>12.3 Functions of Cells and Molecules Involved in Immunity (4 </a:t>
            </a:r>
            <a:r>
              <a:rPr lang="en-US" sz="900" b="1" dirty="0">
                <a:latin typeface="Arial" charset="0"/>
              </a:rPr>
              <a:t>of </a:t>
            </a:r>
            <a:r>
              <a:rPr lang="en-US" sz="900" b="1" dirty="0" smtClean="0">
                <a:latin typeface="Arial" charset="0"/>
              </a:rPr>
              <a:t>4)</a:t>
            </a:r>
            <a:r>
              <a:rPr lang="en-US" sz="900" b="1" dirty="0">
                <a:latin typeface="Arial" charset="0"/>
              </a:rPr>
              <a:t>.</a:t>
            </a:r>
          </a:p>
        </p:txBody>
      </p:sp>
      <p:pic>
        <p:nvPicPr>
          <p:cNvPr id="3" name="Picture 2" descr="table_12_03_4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0"/>
          <a:stretch/>
        </p:blipFill>
        <p:spPr>
          <a:xfrm>
            <a:off x="298704" y="1868424"/>
            <a:ext cx="8546592" cy="29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57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Organ Transplants and Rejection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Major types of grafts</a:t>
            </a:r>
          </a:p>
          <a:p>
            <a:pPr lvl="1"/>
            <a:r>
              <a:rPr lang="en-GB" altLang="en-US" smtClean="0"/>
              <a:t>Autografts—tissue transplanted from one site to another on the same person </a:t>
            </a:r>
          </a:p>
          <a:p>
            <a:pPr lvl="1"/>
            <a:r>
              <a:rPr lang="en-GB" altLang="en-US" smtClean="0"/>
              <a:t>Isografts—tissue grafts from an identical person (identical twin)</a:t>
            </a:r>
          </a:p>
          <a:p>
            <a:pPr lvl="1"/>
            <a:r>
              <a:rPr lang="en-GB" altLang="en-US" smtClean="0"/>
              <a:t>Allografts—tissue taken from an unrelated person (most usual type of graft)</a:t>
            </a:r>
          </a:p>
          <a:p>
            <a:pPr lvl="1"/>
            <a:r>
              <a:rPr lang="en-GB" altLang="en-US" smtClean="0"/>
              <a:t>Xenografts—tissue taken from a different animal species (never successful)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Organ Transplants and Rejection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Blood group and tissue matching is done to ensure the best match possible, and organ transplant is followed by immunosuppressive therapy</a:t>
            </a:r>
            <a:endParaRPr lang="en-GB" alt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Disorders of Immunity</a:t>
            </a:r>
            <a:endParaRPr lang="en-US" altLang="en-US" smtClean="0"/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most important disorders of the immune system are autoimmune diseases, allergies, and immunodeficiencies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Autoimmune Diseases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Autoimmune disease occurs when the body’s self-tolerance breaks down</a:t>
            </a:r>
          </a:p>
          <a:p>
            <a:r>
              <a:rPr lang="en-GB" altLang="en-US" smtClean="0"/>
              <a:t>The body produces antibodies and/or sensitized T lymphocytes that attack its own tissues</a:t>
            </a:r>
          </a:p>
          <a:p>
            <a:r>
              <a:rPr lang="en-US" altLang="en-US" smtClean="0"/>
              <a:t>Most forms of autoimmune disease result from the appearance of formerly hidden self-antigens or changes in the structure of self-antigens, and antibodies formed against foreign antigens that resemble self-antigens</a:t>
            </a:r>
            <a:endParaRPr lang="en-GB" altLang="en-US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Autoimmune Diseases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Examples of autoimmune diseases</a:t>
            </a:r>
          </a:p>
          <a:p>
            <a:pPr lvl="1"/>
            <a:r>
              <a:rPr lang="en-GB" altLang="en-US" dirty="0" smtClean="0"/>
              <a:t>Rheumatoid arthritis—destroys joints</a:t>
            </a:r>
          </a:p>
          <a:p>
            <a:pPr lvl="1"/>
            <a:r>
              <a:rPr lang="en-GB" altLang="en-US" dirty="0" smtClean="0"/>
              <a:t>Myasthenia gravis—impairs communication between nerves and skeletal muscles</a:t>
            </a:r>
          </a:p>
          <a:p>
            <a:pPr lvl="1"/>
            <a:r>
              <a:rPr lang="en-GB" altLang="en-US" dirty="0" smtClean="0"/>
              <a:t>Multiple sclerosis—white matter of brain and spinal cord is destroyed</a:t>
            </a:r>
          </a:p>
          <a:p>
            <a:pPr lvl="1"/>
            <a:r>
              <a:rPr lang="en-GB" altLang="en-US" dirty="0" smtClean="0"/>
              <a:t>Graves’ disease—thyroid gland produces excess </a:t>
            </a:r>
            <a:r>
              <a:rPr lang="en-GB" altLang="en-US" dirty="0" err="1" smtClean="0"/>
              <a:t>thyroxine</a:t>
            </a:r>
            <a:endParaRPr lang="en-GB" altLang="en-US" dirty="0" smtClean="0"/>
          </a:p>
          <a:p>
            <a:endParaRPr lang="en-GB" alt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Lymphatic Vessels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Lymphatic collecting vessels</a:t>
            </a:r>
          </a:p>
          <a:p>
            <a:pPr lvl="1"/>
            <a:r>
              <a:rPr lang="en-GB" altLang="en-US" smtClean="0"/>
              <a:t>Collect lymph from lymph capillaries</a:t>
            </a:r>
          </a:p>
          <a:p>
            <a:pPr lvl="1"/>
            <a:r>
              <a:rPr lang="en-GB" altLang="en-US" smtClean="0"/>
              <a:t>Carry lymph to and away from lymph nodes</a:t>
            </a:r>
          </a:p>
          <a:p>
            <a:pPr lvl="1"/>
            <a:r>
              <a:rPr lang="en-GB" altLang="en-US" smtClean="0"/>
              <a:t>Return fluid to circulatory veins near the heart</a:t>
            </a:r>
          </a:p>
          <a:p>
            <a:pPr lvl="2"/>
            <a:r>
              <a:rPr lang="en-GB" altLang="en-US" smtClean="0"/>
              <a:t>Right lymphatic duct </a:t>
            </a:r>
            <a:r>
              <a:rPr lang="en-US" altLang="en-US" smtClean="0"/>
              <a:t>drains the lymph from the right arm and the right side of the head and thorax</a:t>
            </a:r>
            <a:endParaRPr lang="en-GB" altLang="en-US" smtClean="0"/>
          </a:p>
          <a:p>
            <a:pPr lvl="2"/>
            <a:r>
              <a:rPr lang="en-GB" altLang="en-US" smtClean="0"/>
              <a:t>Thoracic duct drains lymph from rest of body</a:t>
            </a:r>
          </a:p>
          <a:p>
            <a:pPr lvl="1"/>
            <a:endParaRPr lang="en-GB" altLang="en-US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Autoimmune Diseases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Examples of autoimmune diseases</a:t>
            </a:r>
          </a:p>
          <a:p>
            <a:pPr lvl="1"/>
            <a:r>
              <a:rPr lang="en-GB" altLang="en-US" smtClean="0"/>
              <a:t>Type I diabetes mellitus—destroys pancreatic beta cells that produce insulin</a:t>
            </a:r>
          </a:p>
          <a:p>
            <a:pPr lvl="1"/>
            <a:r>
              <a:rPr lang="en-GB" altLang="en-US" smtClean="0"/>
              <a:t>Systemic lupus erythematosus (SLE)</a:t>
            </a:r>
          </a:p>
          <a:p>
            <a:pPr lvl="2"/>
            <a:r>
              <a:rPr lang="en-GB" altLang="en-US" smtClean="0"/>
              <a:t>Affects kidney, heart, lung, and skin</a:t>
            </a:r>
          </a:p>
          <a:p>
            <a:pPr lvl="1"/>
            <a:r>
              <a:rPr lang="en-GB" altLang="en-US" smtClean="0"/>
              <a:t>Glomerulonephritis—impairment of renal function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Allergies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Allergies, or hypersensitives, are abnormal, vigorous immune responses </a:t>
            </a:r>
          </a:p>
          <a:p>
            <a:r>
              <a:rPr lang="en-US" altLang="en-US" smtClean="0"/>
              <a:t>The immune system overreacts to an otherwise harmless antigen, and tissue destruction occurs</a:t>
            </a:r>
            <a:endParaRPr lang="en-GB" altLang="en-US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Allergies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Types of allergies </a:t>
            </a:r>
          </a:p>
          <a:p>
            <a:pPr lvl="1"/>
            <a:r>
              <a:rPr lang="en-GB" altLang="en-US" smtClean="0"/>
              <a:t>Immediate hypersensitivity</a:t>
            </a:r>
          </a:p>
          <a:p>
            <a:pPr lvl="2"/>
            <a:r>
              <a:rPr lang="en-US" altLang="en-US" smtClean="0"/>
              <a:t>Seen in hay fever, hives, and anaphylaxis</a:t>
            </a:r>
          </a:p>
          <a:p>
            <a:pPr lvl="2"/>
            <a:r>
              <a:rPr lang="en-US" altLang="en-US" smtClean="0"/>
              <a:t>Due to IgE antibodies</a:t>
            </a:r>
          </a:p>
          <a:p>
            <a:pPr lvl="1"/>
            <a:r>
              <a:rPr lang="en-GB" altLang="en-US" smtClean="0"/>
              <a:t>Delayed hypersensitivity</a:t>
            </a:r>
          </a:p>
          <a:p>
            <a:pPr lvl="2"/>
            <a:r>
              <a:rPr lang="en-GB" altLang="en-US" smtClean="0"/>
              <a:t>Contact dermatitis</a:t>
            </a:r>
          </a:p>
          <a:p>
            <a:pPr lvl="2"/>
            <a:r>
              <a:rPr lang="en-US" altLang="en-US" smtClean="0"/>
              <a:t>Reflects activity of T cells, macrophages, and cytokines</a:t>
            </a:r>
          </a:p>
          <a:p>
            <a:pPr lvl="2"/>
            <a:r>
              <a:rPr lang="en-US" altLang="en-US" smtClean="0"/>
              <a:t>S</a:t>
            </a:r>
            <a:r>
              <a:rPr lang="en-GB" altLang="en-US" smtClean="0"/>
              <a:t>ymptoms usually appear 1–3 days after contact with antigen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9221" descr="figure_12_20_0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2"/>
          <a:stretch/>
        </p:blipFill>
        <p:spPr>
          <a:xfrm>
            <a:off x="2721864" y="222300"/>
            <a:ext cx="3700272" cy="642551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4470653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12.20 Mechanism of an immediate (acute) hypersensitivity response.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825923" y="273414"/>
            <a:ext cx="1395749" cy="19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b="0" dirty="0" smtClean="0">
                <a:solidFill>
                  <a:srgbClr val="000000"/>
                </a:solidFill>
                <a:latin typeface="Arial Black"/>
                <a:cs typeface="Arial Black"/>
              </a:rPr>
              <a:t>Sensitization stage</a:t>
            </a:r>
            <a:endParaRPr lang="en-US" sz="1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29160" y="480752"/>
            <a:ext cx="197127" cy="166363"/>
            <a:chOff x="2829160" y="395612"/>
            <a:chExt cx="197127" cy="166363"/>
          </a:xfrm>
        </p:grpSpPr>
        <p:sp>
          <p:nvSpPr>
            <p:cNvPr id="24" name="Oval 23"/>
            <p:cNvSpPr/>
            <p:nvPr/>
          </p:nvSpPr>
          <p:spPr bwMode="auto">
            <a:xfrm>
              <a:off x="2842860" y="398107"/>
              <a:ext cx="163868" cy="16386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2829160" y="395612"/>
              <a:ext cx="197127" cy="16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0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0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829160" y="871277"/>
            <a:ext cx="197127" cy="166363"/>
            <a:chOff x="2829160" y="395612"/>
            <a:chExt cx="197127" cy="166363"/>
          </a:xfrm>
        </p:grpSpPr>
        <p:sp>
          <p:nvSpPr>
            <p:cNvPr id="29" name="Oval 28"/>
            <p:cNvSpPr/>
            <p:nvPr/>
          </p:nvSpPr>
          <p:spPr bwMode="auto">
            <a:xfrm>
              <a:off x="2842860" y="398107"/>
              <a:ext cx="163868" cy="16386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2829160" y="395612"/>
              <a:ext cx="197127" cy="16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0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2</a:t>
              </a:r>
              <a:endParaRPr lang="en-US" sz="10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829160" y="1772977"/>
            <a:ext cx="197127" cy="166363"/>
            <a:chOff x="2829160" y="395612"/>
            <a:chExt cx="197127" cy="166363"/>
          </a:xfrm>
        </p:grpSpPr>
        <p:sp>
          <p:nvSpPr>
            <p:cNvPr id="32" name="Oval 31"/>
            <p:cNvSpPr/>
            <p:nvPr/>
          </p:nvSpPr>
          <p:spPr bwMode="auto">
            <a:xfrm>
              <a:off x="2842860" y="398107"/>
              <a:ext cx="163868" cy="16386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2829160" y="395612"/>
              <a:ext cx="197127" cy="16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0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3</a:t>
              </a:r>
              <a:endParaRPr lang="en-US" sz="10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829160" y="3058852"/>
            <a:ext cx="197127" cy="166363"/>
            <a:chOff x="2829160" y="395612"/>
            <a:chExt cx="197127" cy="166363"/>
          </a:xfrm>
        </p:grpSpPr>
        <p:sp>
          <p:nvSpPr>
            <p:cNvPr id="35" name="Oval 34"/>
            <p:cNvSpPr/>
            <p:nvPr/>
          </p:nvSpPr>
          <p:spPr bwMode="auto">
            <a:xfrm>
              <a:off x="2842860" y="398107"/>
              <a:ext cx="163868" cy="16386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6" name="Text Box 31"/>
            <p:cNvSpPr txBox="1">
              <a:spLocks noChangeArrowheads="1"/>
            </p:cNvSpPr>
            <p:nvPr/>
          </p:nvSpPr>
          <p:spPr bwMode="auto">
            <a:xfrm>
              <a:off x="2829160" y="395612"/>
              <a:ext cx="197127" cy="16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0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4</a:t>
              </a:r>
              <a:endParaRPr lang="en-US" sz="10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829160" y="3595427"/>
            <a:ext cx="197127" cy="166363"/>
            <a:chOff x="2829160" y="395612"/>
            <a:chExt cx="197127" cy="166363"/>
          </a:xfrm>
        </p:grpSpPr>
        <p:sp>
          <p:nvSpPr>
            <p:cNvPr id="38" name="Oval 37"/>
            <p:cNvSpPr/>
            <p:nvPr/>
          </p:nvSpPr>
          <p:spPr bwMode="auto">
            <a:xfrm>
              <a:off x="2842860" y="398107"/>
              <a:ext cx="163868" cy="16386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9" name="Text Box 31"/>
            <p:cNvSpPr txBox="1">
              <a:spLocks noChangeArrowheads="1"/>
            </p:cNvSpPr>
            <p:nvPr/>
          </p:nvSpPr>
          <p:spPr bwMode="auto">
            <a:xfrm>
              <a:off x="2829160" y="395612"/>
              <a:ext cx="197127" cy="16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0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5</a:t>
              </a:r>
              <a:endParaRPr lang="en-US" sz="10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829160" y="4636827"/>
            <a:ext cx="197127" cy="166363"/>
            <a:chOff x="2829160" y="395612"/>
            <a:chExt cx="197127" cy="166363"/>
          </a:xfrm>
        </p:grpSpPr>
        <p:sp>
          <p:nvSpPr>
            <p:cNvPr id="41" name="Oval 40"/>
            <p:cNvSpPr/>
            <p:nvPr/>
          </p:nvSpPr>
          <p:spPr bwMode="auto">
            <a:xfrm>
              <a:off x="2842860" y="398107"/>
              <a:ext cx="163868" cy="16386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2" name="Text Box 31"/>
            <p:cNvSpPr txBox="1">
              <a:spLocks noChangeArrowheads="1"/>
            </p:cNvSpPr>
            <p:nvPr/>
          </p:nvSpPr>
          <p:spPr bwMode="auto">
            <a:xfrm>
              <a:off x="2829160" y="395612"/>
              <a:ext cx="197127" cy="16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0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6</a:t>
              </a:r>
              <a:endParaRPr lang="en-US" sz="10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2838623" y="494174"/>
            <a:ext cx="1365077" cy="33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      Antigen (allergen)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invades body.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2838623" y="875173"/>
            <a:ext cx="1130127" cy="79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      Plasma cells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produce large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amounts of class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err="1" smtClean="0">
                <a:solidFill>
                  <a:srgbClr val="000000"/>
                </a:solidFill>
                <a:latin typeface="Arial"/>
                <a:cs typeface="Arial"/>
              </a:rPr>
              <a:t>IgE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 antibodies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against allergen.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2838623" y="1783223"/>
            <a:ext cx="1536527" cy="58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      </a:t>
            </a:r>
            <a:r>
              <a:rPr lang="en-US" sz="1000" dirty="0" err="1" smtClean="0">
                <a:solidFill>
                  <a:srgbClr val="000000"/>
                </a:solidFill>
                <a:latin typeface="Arial"/>
                <a:cs typeface="Arial"/>
              </a:rPr>
              <a:t>IgE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 antibodies attach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to mast cells in body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tissues (and to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circulating basophils).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2825924" y="2559414"/>
            <a:ext cx="936452" cy="49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b="0" dirty="0" smtClean="0">
                <a:solidFill>
                  <a:srgbClr val="000000"/>
                </a:solidFill>
                <a:latin typeface="Arial Black"/>
                <a:cs typeface="Arial Black"/>
              </a:rPr>
              <a:t>Subsequent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b="0" dirty="0" smtClean="0">
                <a:solidFill>
                  <a:srgbClr val="000000"/>
                </a:solidFill>
                <a:latin typeface="Arial Black"/>
                <a:cs typeface="Arial Black"/>
              </a:rPr>
              <a:t>(secondary)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b="0" dirty="0" smtClean="0">
                <a:solidFill>
                  <a:srgbClr val="000000"/>
                </a:solidFill>
                <a:latin typeface="Arial Black"/>
                <a:cs typeface="Arial Black"/>
              </a:rPr>
              <a:t>responses</a:t>
            </a:r>
            <a:endParaRPr lang="en-US" sz="1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2838623" y="3072274"/>
            <a:ext cx="1104727" cy="43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      More of same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allergen invades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body.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2838623" y="3615198"/>
            <a:ext cx="1257127" cy="76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      Allergen binding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lang="en-US" sz="1000" dirty="0" err="1" smtClean="0">
                <a:solidFill>
                  <a:srgbClr val="000000"/>
                </a:solidFill>
                <a:latin typeface="Arial"/>
                <a:cs typeface="Arial"/>
              </a:rPr>
              <a:t>IgE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 on mast cells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triggers release of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histamine (and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other chemicals).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2838623" y="4647073"/>
            <a:ext cx="3133552" cy="59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      Histamine causes blood vessels to dilate and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become leaky, which promotes edema; stimulates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release of large amounts of mucus; and causes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smooth muscles to contract.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3368848" y="6112238"/>
            <a:ext cx="799927" cy="49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Outpouring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of fluid from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capillaries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4210223" y="6112238"/>
            <a:ext cx="685627" cy="30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Release of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mucus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4994448" y="6112238"/>
            <a:ext cx="958677" cy="30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Constriction of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bronchioles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H="1" flipV="1">
            <a:off x="4813300" y="4136440"/>
            <a:ext cx="180975" cy="95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" name="Straight Connector 9217"/>
          <p:cNvCxnSpPr/>
          <p:nvPr/>
        </p:nvCxnSpPr>
        <p:spPr bwMode="auto">
          <a:xfrm flipH="1" flipV="1">
            <a:off x="4857750" y="4031665"/>
            <a:ext cx="53975" cy="1555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19" name="Freeform 9218"/>
          <p:cNvSpPr/>
          <p:nvPr/>
        </p:nvSpPr>
        <p:spPr>
          <a:xfrm>
            <a:off x="4768850" y="3383965"/>
            <a:ext cx="228600" cy="139700"/>
          </a:xfrm>
          <a:custGeom>
            <a:avLst/>
            <a:gdLst>
              <a:gd name="connsiteX0" fmla="*/ 228600 w 228600"/>
              <a:gd name="connsiteY0" fmla="*/ 0 h 139700"/>
              <a:gd name="connsiteX1" fmla="*/ 184150 w 228600"/>
              <a:gd name="connsiteY1" fmla="*/ 0 h 139700"/>
              <a:gd name="connsiteX2" fmla="*/ 0 w 228600"/>
              <a:gd name="connsiteY2" fmla="*/ 13970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" h="139700">
                <a:moveTo>
                  <a:pt x="228600" y="0"/>
                </a:moveTo>
                <a:lnTo>
                  <a:pt x="184150" y="0"/>
                </a:lnTo>
                <a:lnTo>
                  <a:pt x="0" y="1397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21" name="Straight Connector 9220"/>
          <p:cNvCxnSpPr/>
          <p:nvPr/>
        </p:nvCxnSpPr>
        <p:spPr bwMode="auto">
          <a:xfrm flipH="1">
            <a:off x="4838700" y="3095040"/>
            <a:ext cx="1587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Freeform 58"/>
          <p:cNvSpPr/>
          <p:nvPr/>
        </p:nvSpPr>
        <p:spPr>
          <a:xfrm>
            <a:off x="4584700" y="2164765"/>
            <a:ext cx="482600" cy="155575"/>
          </a:xfrm>
          <a:custGeom>
            <a:avLst/>
            <a:gdLst>
              <a:gd name="connsiteX0" fmla="*/ 228600 w 228600"/>
              <a:gd name="connsiteY0" fmla="*/ 0 h 139700"/>
              <a:gd name="connsiteX1" fmla="*/ 184150 w 228600"/>
              <a:gd name="connsiteY1" fmla="*/ 0 h 139700"/>
              <a:gd name="connsiteX2" fmla="*/ 0 w 228600"/>
              <a:gd name="connsiteY2" fmla="*/ 139700 h 139700"/>
              <a:gd name="connsiteX0" fmla="*/ 244475 w 244475"/>
              <a:gd name="connsiteY0" fmla="*/ 0 h 139700"/>
              <a:gd name="connsiteX1" fmla="*/ 184150 w 244475"/>
              <a:gd name="connsiteY1" fmla="*/ 0 h 139700"/>
              <a:gd name="connsiteX2" fmla="*/ 0 w 244475"/>
              <a:gd name="connsiteY2" fmla="*/ 139700 h 139700"/>
              <a:gd name="connsiteX0" fmla="*/ 482600 w 482600"/>
              <a:gd name="connsiteY0" fmla="*/ 0 h 155575"/>
              <a:gd name="connsiteX1" fmla="*/ 422275 w 482600"/>
              <a:gd name="connsiteY1" fmla="*/ 0 h 155575"/>
              <a:gd name="connsiteX2" fmla="*/ 0 w 482600"/>
              <a:gd name="connsiteY2" fmla="*/ 155575 h 15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600" h="155575">
                <a:moveTo>
                  <a:pt x="482600" y="0"/>
                </a:moveTo>
                <a:lnTo>
                  <a:pt x="422275" y="0"/>
                </a:lnTo>
                <a:lnTo>
                  <a:pt x="0" y="15557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4810125" y="1936165"/>
            <a:ext cx="254000" cy="228600"/>
          </a:xfrm>
          <a:custGeom>
            <a:avLst/>
            <a:gdLst>
              <a:gd name="connsiteX0" fmla="*/ 228600 w 228600"/>
              <a:gd name="connsiteY0" fmla="*/ 0 h 139700"/>
              <a:gd name="connsiteX1" fmla="*/ 184150 w 228600"/>
              <a:gd name="connsiteY1" fmla="*/ 0 h 139700"/>
              <a:gd name="connsiteX2" fmla="*/ 0 w 228600"/>
              <a:gd name="connsiteY2" fmla="*/ 139700 h 139700"/>
              <a:gd name="connsiteX0" fmla="*/ 244475 w 244475"/>
              <a:gd name="connsiteY0" fmla="*/ 0 h 228600"/>
              <a:gd name="connsiteX1" fmla="*/ 200025 w 244475"/>
              <a:gd name="connsiteY1" fmla="*/ 0 h 228600"/>
              <a:gd name="connsiteX2" fmla="*/ 0 w 244475"/>
              <a:gd name="connsiteY2" fmla="*/ 228600 h 228600"/>
              <a:gd name="connsiteX0" fmla="*/ 254000 w 254000"/>
              <a:gd name="connsiteY0" fmla="*/ 0 h 228600"/>
              <a:gd name="connsiteX1" fmla="*/ 200025 w 254000"/>
              <a:gd name="connsiteY1" fmla="*/ 0 h 228600"/>
              <a:gd name="connsiteX2" fmla="*/ 0 w 254000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000" h="228600">
                <a:moveTo>
                  <a:pt x="254000" y="0"/>
                </a:moveTo>
                <a:lnTo>
                  <a:pt x="200025" y="0"/>
                </a:lnTo>
                <a:lnTo>
                  <a:pt x="0" y="2286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4695825" y="1494840"/>
            <a:ext cx="368300" cy="568325"/>
          </a:xfrm>
          <a:custGeom>
            <a:avLst/>
            <a:gdLst>
              <a:gd name="connsiteX0" fmla="*/ 228600 w 228600"/>
              <a:gd name="connsiteY0" fmla="*/ 0 h 139700"/>
              <a:gd name="connsiteX1" fmla="*/ 184150 w 228600"/>
              <a:gd name="connsiteY1" fmla="*/ 0 h 139700"/>
              <a:gd name="connsiteX2" fmla="*/ 0 w 228600"/>
              <a:gd name="connsiteY2" fmla="*/ 139700 h 139700"/>
              <a:gd name="connsiteX0" fmla="*/ 244475 w 244475"/>
              <a:gd name="connsiteY0" fmla="*/ 0 h 228600"/>
              <a:gd name="connsiteX1" fmla="*/ 200025 w 244475"/>
              <a:gd name="connsiteY1" fmla="*/ 0 h 228600"/>
              <a:gd name="connsiteX2" fmla="*/ 0 w 244475"/>
              <a:gd name="connsiteY2" fmla="*/ 228600 h 228600"/>
              <a:gd name="connsiteX0" fmla="*/ 254000 w 254000"/>
              <a:gd name="connsiteY0" fmla="*/ 0 h 228600"/>
              <a:gd name="connsiteX1" fmla="*/ 200025 w 254000"/>
              <a:gd name="connsiteY1" fmla="*/ 0 h 228600"/>
              <a:gd name="connsiteX2" fmla="*/ 0 w 254000"/>
              <a:gd name="connsiteY2" fmla="*/ 228600 h 228600"/>
              <a:gd name="connsiteX0" fmla="*/ 368300 w 368300"/>
              <a:gd name="connsiteY0" fmla="*/ 0 h 568325"/>
              <a:gd name="connsiteX1" fmla="*/ 314325 w 368300"/>
              <a:gd name="connsiteY1" fmla="*/ 0 h 568325"/>
              <a:gd name="connsiteX2" fmla="*/ 0 w 368300"/>
              <a:gd name="connsiteY2" fmla="*/ 568325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300" h="568325">
                <a:moveTo>
                  <a:pt x="368300" y="0"/>
                </a:moveTo>
                <a:lnTo>
                  <a:pt x="314325" y="0"/>
                </a:lnTo>
                <a:lnTo>
                  <a:pt x="0" y="56832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5089698" y="1429113"/>
            <a:ext cx="1263477" cy="33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Mast cell with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fixed </a:t>
            </a:r>
            <a:r>
              <a:rPr lang="en-US" sz="1000" dirty="0" err="1" smtClean="0">
                <a:solidFill>
                  <a:srgbClr val="000000"/>
                </a:solidFill>
                <a:latin typeface="Arial"/>
                <a:cs typeface="Arial"/>
              </a:rPr>
              <a:t>IgE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 antibodies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5089698" y="1870439"/>
            <a:ext cx="234777" cy="17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err="1" smtClean="0">
                <a:solidFill>
                  <a:srgbClr val="000000"/>
                </a:solidFill>
                <a:latin typeface="Arial"/>
                <a:cs typeface="Arial"/>
              </a:rPr>
              <a:t>IgE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5089698" y="2099038"/>
            <a:ext cx="1263477" cy="33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Granules containing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histamine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5026198" y="3032489"/>
            <a:ext cx="523702" cy="17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Antigen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5032548" y="3324588"/>
            <a:ext cx="1266652" cy="61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Mast cell granules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release contents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after antigen binds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with </a:t>
            </a:r>
            <a:r>
              <a:rPr lang="en-US" sz="1000" dirty="0" err="1" smtClean="0">
                <a:solidFill>
                  <a:srgbClr val="000000"/>
                </a:solidFill>
                <a:latin typeface="Arial"/>
                <a:cs typeface="Arial"/>
              </a:rPr>
              <a:t>IgE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 antibodies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5026198" y="4175489"/>
            <a:ext cx="657052" cy="17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Histamine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8424909" y="10408"/>
            <a:ext cx="7135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kern="0" dirty="0" smtClean="0">
                <a:solidFill>
                  <a:srgbClr val="000000"/>
                </a:solidFill>
                <a:latin typeface="Arial" charset="0"/>
              </a:rPr>
              <a:t>Slide 1</a:t>
            </a:r>
            <a:endParaRPr lang="en-US" sz="900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764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701040"/>
            <a:ext cx="8546592" cy="545592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4839606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12.20 Mechanism of an immediate (acute) hypersensitivity </a:t>
            </a:r>
            <a:r>
              <a:rPr lang="en-US" sz="900" b="1" dirty="0" smtClean="0">
                <a:latin typeface="Arial" charset="0"/>
              </a:rPr>
              <a:t>response.</a:t>
            </a:r>
            <a:endParaRPr lang="en-US" sz="900" b="1" dirty="0"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491585" y="762955"/>
            <a:ext cx="3290180" cy="42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300" b="0" dirty="0" smtClean="0">
                <a:solidFill>
                  <a:srgbClr val="000000"/>
                </a:solidFill>
                <a:latin typeface="Arial Black"/>
                <a:cs typeface="Arial Black"/>
              </a:rPr>
              <a:t>Sensitization stage</a:t>
            </a:r>
            <a:endParaRPr lang="en-US" sz="23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9772" y="1240834"/>
            <a:ext cx="389228" cy="389228"/>
            <a:chOff x="499772" y="1240834"/>
            <a:chExt cx="389228" cy="389228"/>
          </a:xfrm>
        </p:grpSpPr>
        <p:sp>
          <p:nvSpPr>
            <p:cNvPr id="24" name="Oval 23"/>
            <p:cNvSpPr/>
            <p:nvPr/>
          </p:nvSpPr>
          <p:spPr bwMode="auto">
            <a:xfrm>
              <a:off x="499772" y="1240834"/>
              <a:ext cx="389228" cy="38922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573352" y="1249419"/>
              <a:ext cx="233098" cy="357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3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23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508081" y="1272956"/>
            <a:ext cx="3079669" cy="74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      Antigen (allergen)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invades body.</a:t>
            </a:r>
            <a:endParaRPr lang="en-US" sz="2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424909" y="10408"/>
            <a:ext cx="7135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kern="0" dirty="0" smtClean="0">
                <a:solidFill>
                  <a:srgbClr val="000000"/>
                </a:solidFill>
                <a:latin typeface="Arial" charset="0"/>
              </a:rPr>
              <a:t>Slide 2</a:t>
            </a:r>
            <a:endParaRPr lang="en-US" sz="900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55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701040"/>
            <a:ext cx="8546592" cy="545592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4839606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12.20 Mechanism of an immediate (acute) hypersensitivity </a:t>
            </a:r>
            <a:r>
              <a:rPr lang="en-US" sz="900" b="1" dirty="0" smtClean="0">
                <a:latin typeface="Arial" charset="0"/>
              </a:rPr>
              <a:t>response.</a:t>
            </a:r>
            <a:endParaRPr lang="en-US" sz="900" b="1" dirty="0"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491585" y="762955"/>
            <a:ext cx="3290180" cy="42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300" b="0" dirty="0" smtClean="0">
                <a:solidFill>
                  <a:srgbClr val="000000"/>
                </a:solidFill>
                <a:latin typeface="Arial Black"/>
                <a:cs typeface="Arial Black"/>
              </a:rPr>
              <a:t>Sensitization stage</a:t>
            </a:r>
            <a:endParaRPr lang="en-US" sz="23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9772" y="1240834"/>
            <a:ext cx="389228" cy="389228"/>
            <a:chOff x="499772" y="1240834"/>
            <a:chExt cx="389228" cy="389228"/>
          </a:xfrm>
        </p:grpSpPr>
        <p:sp>
          <p:nvSpPr>
            <p:cNvPr id="24" name="Oval 23"/>
            <p:cNvSpPr/>
            <p:nvPr/>
          </p:nvSpPr>
          <p:spPr bwMode="auto">
            <a:xfrm>
              <a:off x="499772" y="1240834"/>
              <a:ext cx="389228" cy="38922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573352" y="1249419"/>
              <a:ext cx="233098" cy="357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3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23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508081" y="1272956"/>
            <a:ext cx="3079669" cy="74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      Antigen (allergen)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invades body.</a:t>
            </a:r>
            <a:endParaRPr lang="en-US" sz="2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512195" y="2169366"/>
            <a:ext cx="2485005" cy="172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      Plasma cells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produce large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amounts of class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2300" dirty="0" err="1" smtClean="0">
                <a:solidFill>
                  <a:srgbClr val="000000"/>
                </a:solidFill>
                <a:latin typeface="Arial"/>
                <a:cs typeface="Arial"/>
              </a:rPr>
              <a:t>IgE</a:t>
            </a: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 antibodies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against allergen.</a:t>
            </a:r>
            <a:endParaRPr lang="en-US" sz="2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9772" y="2161584"/>
            <a:ext cx="389228" cy="389228"/>
            <a:chOff x="499772" y="2161584"/>
            <a:chExt cx="389228" cy="389228"/>
          </a:xfrm>
        </p:grpSpPr>
        <p:sp>
          <p:nvSpPr>
            <p:cNvPr id="53" name="Oval 52"/>
            <p:cNvSpPr/>
            <p:nvPr/>
          </p:nvSpPr>
          <p:spPr bwMode="auto">
            <a:xfrm>
              <a:off x="499772" y="2161584"/>
              <a:ext cx="389228" cy="38922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54" name="Text Box 31"/>
            <p:cNvSpPr txBox="1">
              <a:spLocks noChangeArrowheads="1"/>
            </p:cNvSpPr>
            <p:nvPr/>
          </p:nvSpPr>
          <p:spPr bwMode="auto">
            <a:xfrm>
              <a:off x="586052" y="2170169"/>
              <a:ext cx="233098" cy="357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3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2</a:t>
              </a:r>
              <a:endParaRPr lang="en-US" sz="23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424909" y="10408"/>
            <a:ext cx="7135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kern="0" dirty="0" smtClean="0">
                <a:solidFill>
                  <a:srgbClr val="000000"/>
                </a:solidFill>
                <a:latin typeface="Arial" charset="0"/>
              </a:rPr>
              <a:t>Slide 3</a:t>
            </a:r>
            <a:endParaRPr lang="en-US" sz="900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938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701040"/>
            <a:ext cx="8546592" cy="545592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4839606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12.20 Mechanism of an immediate (acute) hypersensitivity </a:t>
            </a:r>
            <a:r>
              <a:rPr lang="en-US" sz="900" b="1" dirty="0" smtClean="0">
                <a:latin typeface="Arial" charset="0"/>
              </a:rPr>
              <a:t>response.</a:t>
            </a:r>
            <a:endParaRPr lang="en-US" sz="900" b="1" dirty="0"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491585" y="762955"/>
            <a:ext cx="3290180" cy="42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300" b="0" dirty="0" smtClean="0">
                <a:solidFill>
                  <a:srgbClr val="000000"/>
                </a:solidFill>
                <a:latin typeface="Arial Black"/>
                <a:cs typeface="Arial Black"/>
              </a:rPr>
              <a:t>Sensitization stage</a:t>
            </a:r>
            <a:endParaRPr lang="en-US" sz="23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9772" y="1240834"/>
            <a:ext cx="389228" cy="389228"/>
            <a:chOff x="499772" y="1240834"/>
            <a:chExt cx="389228" cy="389228"/>
          </a:xfrm>
        </p:grpSpPr>
        <p:sp>
          <p:nvSpPr>
            <p:cNvPr id="24" name="Oval 23"/>
            <p:cNvSpPr/>
            <p:nvPr/>
          </p:nvSpPr>
          <p:spPr bwMode="auto">
            <a:xfrm>
              <a:off x="499772" y="1240834"/>
              <a:ext cx="389228" cy="38922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573352" y="1249419"/>
              <a:ext cx="233098" cy="357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3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23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508081" y="1272956"/>
            <a:ext cx="3079669" cy="74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      Antigen (allergen)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invades body.</a:t>
            </a:r>
            <a:endParaRPr lang="en-US" sz="2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512195" y="2169366"/>
            <a:ext cx="2485005" cy="172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      Plasma cells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produce large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amounts of class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2300" dirty="0" err="1" smtClean="0">
                <a:solidFill>
                  <a:srgbClr val="000000"/>
                </a:solidFill>
                <a:latin typeface="Arial"/>
                <a:cs typeface="Arial"/>
              </a:rPr>
              <a:t>IgE</a:t>
            </a: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 antibodies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against allergen.</a:t>
            </a:r>
            <a:endParaRPr lang="en-US" sz="2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488673" y="4280545"/>
            <a:ext cx="3581677" cy="146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      </a:t>
            </a:r>
            <a:r>
              <a:rPr lang="en-US" sz="2300" dirty="0" err="1" smtClean="0">
                <a:solidFill>
                  <a:srgbClr val="000000"/>
                </a:solidFill>
                <a:latin typeface="Arial"/>
                <a:cs typeface="Arial"/>
              </a:rPr>
              <a:t>IgE</a:t>
            </a: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 antibodies attach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to mast cells in body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tissues (and to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circulating basophils).</a:t>
            </a:r>
            <a:endParaRPr lang="en-US" sz="2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4585997" y="5178122"/>
            <a:ext cx="1120775" cy="365125"/>
          </a:xfrm>
          <a:custGeom>
            <a:avLst/>
            <a:gdLst>
              <a:gd name="connsiteX0" fmla="*/ 228600 w 228600"/>
              <a:gd name="connsiteY0" fmla="*/ 0 h 139700"/>
              <a:gd name="connsiteX1" fmla="*/ 184150 w 228600"/>
              <a:gd name="connsiteY1" fmla="*/ 0 h 139700"/>
              <a:gd name="connsiteX2" fmla="*/ 0 w 228600"/>
              <a:gd name="connsiteY2" fmla="*/ 139700 h 139700"/>
              <a:gd name="connsiteX0" fmla="*/ 244475 w 244475"/>
              <a:gd name="connsiteY0" fmla="*/ 0 h 139700"/>
              <a:gd name="connsiteX1" fmla="*/ 184150 w 244475"/>
              <a:gd name="connsiteY1" fmla="*/ 0 h 139700"/>
              <a:gd name="connsiteX2" fmla="*/ 0 w 244475"/>
              <a:gd name="connsiteY2" fmla="*/ 139700 h 139700"/>
              <a:gd name="connsiteX0" fmla="*/ 482600 w 482600"/>
              <a:gd name="connsiteY0" fmla="*/ 0 h 155575"/>
              <a:gd name="connsiteX1" fmla="*/ 422275 w 482600"/>
              <a:gd name="connsiteY1" fmla="*/ 0 h 155575"/>
              <a:gd name="connsiteX2" fmla="*/ 0 w 482600"/>
              <a:gd name="connsiteY2" fmla="*/ 155575 h 155575"/>
              <a:gd name="connsiteX0" fmla="*/ 536575 w 536575"/>
              <a:gd name="connsiteY0" fmla="*/ 3175 h 155575"/>
              <a:gd name="connsiteX1" fmla="*/ 422275 w 536575"/>
              <a:gd name="connsiteY1" fmla="*/ 0 h 155575"/>
              <a:gd name="connsiteX2" fmla="*/ 0 w 536575"/>
              <a:gd name="connsiteY2" fmla="*/ 155575 h 155575"/>
              <a:gd name="connsiteX0" fmla="*/ 1120775 w 1120775"/>
              <a:gd name="connsiteY0" fmla="*/ 3175 h 365125"/>
              <a:gd name="connsiteX1" fmla="*/ 1006475 w 1120775"/>
              <a:gd name="connsiteY1" fmla="*/ 0 h 365125"/>
              <a:gd name="connsiteX2" fmla="*/ 0 w 1120775"/>
              <a:gd name="connsiteY2" fmla="*/ 365125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0775" h="365125">
                <a:moveTo>
                  <a:pt x="1120775" y="3175"/>
                </a:moveTo>
                <a:lnTo>
                  <a:pt x="1006475" y="0"/>
                </a:lnTo>
                <a:lnTo>
                  <a:pt x="0" y="36512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5087647" y="4641547"/>
            <a:ext cx="615950" cy="555625"/>
          </a:xfrm>
          <a:custGeom>
            <a:avLst/>
            <a:gdLst>
              <a:gd name="connsiteX0" fmla="*/ 228600 w 228600"/>
              <a:gd name="connsiteY0" fmla="*/ 0 h 139700"/>
              <a:gd name="connsiteX1" fmla="*/ 184150 w 228600"/>
              <a:gd name="connsiteY1" fmla="*/ 0 h 139700"/>
              <a:gd name="connsiteX2" fmla="*/ 0 w 228600"/>
              <a:gd name="connsiteY2" fmla="*/ 139700 h 139700"/>
              <a:gd name="connsiteX0" fmla="*/ 244475 w 244475"/>
              <a:gd name="connsiteY0" fmla="*/ 0 h 228600"/>
              <a:gd name="connsiteX1" fmla="*/ 200025 w 244475"/>
              <a:gd name="connsiteY1" fmla="*/ 0 h 228600"/>
              <a:gd name="connsiteX2" fmla="*/ 0 w 244475"/>
              <a:gd name="connsiteY2" fmla="*/ 228600 h 228600"/>
              <a:gd name="connsiteX0" fmla="*/ 254000 w 254000"/>
              <a:gd name="connsiteY0" fmla="*/ 0 h 228600"/>
              <a:gd name="connsiteX1" fmla="*/ 200025 w 254000"/>
              <a:gd name="connsiteY1" fmla="*/ 0 h 228600"/>
              <a:gd name="connsiteX2" fmla="*/ 0 w 254000"/>
              <a:gd name="connsiteY2" fmla="*/ 228600 h 228600"/>
              <a:gd name="connsiteX0" fmla="*/ 323850 w 323850"/>
              <a:gd name="connsiteY0" fmla="*/ 3175 h 228600"/>
              <a:gd name="connsiteX1" fmla="*/ 200025 w 323850"/>
              <a:gd name="connsiteY1" fmla="*/ 0 h 228600"/>
              <a:gd name="connsiteX2" fmla="*/ 0 w 323850"/>
              <a:gd name="connsiteY2" fmla="*/ 228600 h 228600"/>
              <a:gd name="connsiteX0" fmla="*/ 615950 w 615950"/>
              <a:gd name="connsiteY0" fmla="*/ 3175 h 555625"/>
              <a:gd name="connsiteX1" fmla="*/ 492125 w 615950"/>
              <a:gd name="connsiteY1" fmla="*/ 0 h 555625"/>
              <a:gd name="connsiteX2" fmla="*/ 0 w 615950"/>
              <a:gd name="connsiteY2" fmla="*/ 555625 h 55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950" h="555625">
                <a:moveTo>
                  <a:pt x="615950" y="3175"/>
                </a:moveTo>
                <a:lnTo>
                  <a:pt x="492125" y="0"/>
                </a:lnTo>
                <a:lnTo>
                  <a:pt x="0" y="55562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4839997" y="3606497"/>
            <a:ext cx="860425" cy="1362075"/>
          </a:xfrm>
          <a:custGeom>
            <a:avLst/>
            <a:gdLst>
              <a:gd name="connsiteX0" fmla="*/ 228600 w 228600"/>
              <a:gd name="connsiteY0" fmla="*/ 0 h 139700"/>
              <a:gd name="connsiteX1" fmla="*/ 184150 w 228600"/>
              <a:gd name="connsiteY1" fmla="*/ 0 h 139700"/>
              <a:gd name="connsiteX2" fmla="*/ 0 w 228600"/>
              <a:gd name="connsiteY2" fmla="*/ 139700 h 139700"/>
              <a:gd name="connsiteX0" fmla="*/ 244475 w 244475"/>
              <a:gd name="connsiteY0" fmla="*/ 0 h 228600"/>
              <a:gd name="connsiteX1" fmla="*/ 200025 w 244475"/>
              <a:gd name="connsiteY1" fmla="*/ 0 h 228600"/>
              <a:gd name="connsiteX2" fmla="*/ 0 w 244475"/>
              <a:gd name="connsiteY2" fmla="*/ 228600 h 228600"/>
              <a:gd name="connsiteX0" fmla="*/ 254000 w 254000"/>
              <a:gd name="connsiteY0" fmla="*/ 0 h 228600"/>
              <a:gd name="connsiteX1" fmla="*/ 200025 w 254000"/>
              <a:gd name="connsiteY1" fmla="*/ 0 h 228600"/>
              <a:gd name="connsiteX2" fmla="*/ 0 w 254000"/>
              <a:gd name="connsiteY2" fmla="*/ 228600 h 228600"/>
              <a:gd name="connsiteX0" fmla="*/ 368300 w 368300"/>
              <a:gd name="connsiteY0" fmla="*/ 0 h 568325"/>
              <a:gd name="connsiteX1" fmla="*/ 314325 w 368300"/>
              <a:gd name="connsiteY1" fmla="*/ 0 h 568325"/>
              <a:gd name="connsiteX2" fmla="*/ 0 w 368300"/>
              <a:gd name="connsiteY2" fmla="*/ 568325 h 568325"/>
              <a:gd name="connsiteX0" fmla="*/ 428625 w 428625"/>
              <a:gd name="connsiteY0" fmla="*/ 0 h 568325"/>
              <a:gd name="connsiteX1" fmla="*/ 314325 w 428625"/>
              <a:gd name="connsiteY1" fmla="*/ 0 h 568325"/>
              <a:gd name="connsiteX2" fmla="*/ 0 w 428625"/>
              <a:gd name="connsiteY2" fmla="*/ 568325 h 568325"/>
              <a:gd name="connsiteX0" fmla="*/ 860425 w 860425"/>
              <a:gd name="connsiteY0" fmla="*/ 0 h 1362075"/>
              <a:gd name="connsiteX1" fmla="*/ 746125 w 860425"/>
              <a:gd name="connsiteY1" fmla="*/ 0 h 1362075"/>
              <a:gd name="connsiteX2" fmla="*/ 0 w 860425"/>
              <a:gd name="connsiteY2" fmla="*/ 1362075 h 13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0425" h="1362075">
                <a:moveTo>
                  <a:pt x="860425" y="0"/>
                </a:moveTo>
                <a:lnTo>
                  <a:pt x="746125" y="0"/>
                </a:lnTo>
                <a:lnTo>
                  <a:pt x="0" y="136207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5759430" y="3467745"/>
            <a:ext cx="2875080" cy="75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Mast cell with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fixed </a:t>
            </a:r>
            <a:r>
              <a:rPr lang="en-US" sz="2300" dirty="0" err="1" smtClean="0">
                <a:solidFill>
                  <a:srgbClr val="000000"/>
                </a:solidFill>
                <a:latin typeface="Arial"/>
                <a:cs typeface="Arial"/>
              </a:rPr>
              <a:t>IgE</a:t>
            </a: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 antibodies</a:t>
            </a:r>
            <a:endParaRPr lang="en-US" sz="2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5773620" y="4505970"/>
            <a:ext cx="534242" cy="39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300" dirty="0" err="1" smtClean="0">
                <a:solidFill>
                  <a:srgbClr val="000000"/>
                </a:solidFill>
                <a:latin typeface="Arial"/>
                <a:cs typeface="Arial"/>
              </a:rPr>
              <a:t>IgE</a:t>
            </a:r>
            <a:endParaRPr lang="en-US" sz="2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5767270" y="5033020"/>
            <a:ext cx="2957630" cy="81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Granules containing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histamine</a:t>
            </a:r>
            <a:endParaRPr lang="en-US" sz="2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9772" y="2161584"/>
            <a:ext cx="389228" cy="389228"/>
            <a:chOff x="499772" y="2161584"/>
            <a:chExt cx="389228" cy="389228"/>
          </a:xfrm>
        </p:grpSpPr>
        <p:sp>
          <p:nvSpPr>
            <p:cNvPr id="53" name="Oval 52"/>
            <p:cNvSpPr/>
            <p:nvPr/>
          </p:nvSpPr>
          <p:spPr bwMode="auto">
            <a:xfrm>
              <a:off x="499772" y="2161584"/>
              <a:ext cx="389228" cy="38922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54" name="Text Box 31"/>
            <p:cNvSpPr txBox="1">
              <a:spLocks noChangeArrowheads="1"/>
            </p:cNvSpPr>
            <p:nvPr/>
          </p:nvSpPr>
          <p:spPr bwMode="auto">
            <a:xfrm>
              <a:off x="586052" y="2170169"/>
              <a:ext cx="233098" cy="357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3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2</a:t>
              </a:r>
              <a:endParaRPr lang="en-US" sz="23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99772" y="4263434"/>
            <a:ext cx="389228" cy="389228"/>
            <a:chOff x="499772" y="2161584"/>
            <a:chExt cx="389228" cy="389228"/>
          </a:xfrm>
        </p:grpSpPr>
        <p:sp>
          <p:nvSpPr>
            <p:cNvPr id="56" name="Oval 55"/>
            <p:cNvSpPr/>
            <p:nvPr/>
          </p:nvSpPr>
          <p:spPr bwMode="auto">
            <a:xfrm>
              <a:off x="499772" y="2161584"/>
              <a:ext cx="389228" cy="38922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57" name="Text Box 31"/>
            <p:cNvSpPr txBox="1">
              <a:spLocks noChangeArrowheads="1"/>
            </p:cNvSpPr>
            <p:nvPr/>
          </p:nvSpPr>
          <p:spPr bwMode="auto">
            <a:xfrm>
              <a:off x="586052" y="2170169"/>
              <a:ext cx="233098" cy="357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3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3</a:t>
              </a:r>
              <a:endParaRPr lang="en-US" sz="23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424909" y="10408"/>
            <a:ext cx="7135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kern="0" dirty="0" smtClean="0">
                <a:solidFill>
                  <a:srgbClr val="000000"/>
                </a:solidFill>
                <a:latin typeface="Arial" charset="0"/>
              </a:rPr>
              <a:t>Slide 4</a:t>
            </a:r>
            <a:endParaRPr lang="en-US" sz="900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077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176" y="158932"/>
            <a:ext cx="5565648" cy="658368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00279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12.20 Mechanism of an immediate (acute) hypersensitivity </a:t>
            </a:r>
            <a:r>
              <a:rPr lang="en-US" sz="900" b="1" dirty="0" smtClean="0">
                <a:latin typeface="Arial" charset="0"/>
              </a:rPr>
              <a:t>response.</a:t>
            </a:r>
            <a:endParaRPr lang="en-US" sz="900" b="1" dirty="0">
              <a:latin typeface="Arial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1920423" y="431622"/>
            <a:ext cx="1410111" cy="64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Subsequent</a:t>
            </a:r>
          </a:p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(secondary)</a:t>
            </a:r>
          </a:p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responses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1951593" y="1180244"/>
            <a:ext cx="1564399" cy="68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      More of same</a:t>
            </a:r>
          </a:p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allergen invades</a:t>
            </a:r>
          </a:p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body.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5263294" y="1128906"/>
            <a:ext cx="733425" cy="24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Antigen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50753" y="1173209"/>
            <a:ext cx="243175" cy="235302"/>
            <a:chOff x="1950753" y="1173209"/>
            <a:chExt cx="243175" cy="235302"/>
          </a:xfrm>
        </p:grpSpPr>
        <p:sp>
          <p:nvSpPr>
            <p:cNvPr id="54" name="Oval 53"/>
            <p:cNvSpPr/>
            <p:nvPr/>
          </p:nvSpPr>
          <p:spPr bwMode="auto">
            <a:xfrm>
              <a:off x="1958627" y="1173209"/>
              <a:ext cx="235301" cy="23530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55" name="Text Box 31"/>
            <p:cNvSpPr txBox="1">
              <a:spLocks noChangeArrowheads="1"/>
            </p:cNvSpPr>
            <p:nvPr/>
          </p:nvSpPr>
          <p:spPr bwMode="auto">
            <a:xfrm>
              <a:off x="1950753" y="1179710"/>
              <a:ext cx="233098" cy="228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5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4</a:t>
              </a:r>
              <a:endParaRPr lang="en-US" sz="15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8424909" y="10408"/>
            <a:ext cx="7135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kern="0" dirty="0" smtClean="0">
                <a:solidFill>
                  <a:srgbClr val="000000"/>
                </a:solidFill>
                <a:latin typeface="Arial" charset="0"/>
              </a:rPr>
              <a:t>Slide 5</a:t>
            </a:r>
            <a:endParaRPr lang="en-US" sz="900" kern="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4979670" y="1211580"/>
            <a:ext cx="228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10985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176" y="158932"/>
            <a:ext cx="5565648" cy="658368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00279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12.20 Mechanism of an immediate (acute) hypersensitivity </a:t>
            </a:r>
            <a:r>
              <a:rPr lang="en-US" sz="900" b="1" dirty="0" smtClean="0">
                <a:latin typeface="Arial" charset="0"/>
              </a:rPr>
              <a:t>response.</a:t>
            </a:r>
            <a:endParaRPr lang="en-US" sz="900" b="1" dirty="0">
              <a:latin typeface="Arial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1920423" y="431622"/>
            <a:ext cx="1410111" cy="64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Subsequent</a:t>
            </a:r>
          </a:p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(secondary)</a:t>
            </a:r>
          </a:p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responses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1951593" y="1180244"/>
            <a:ext cx="1564399" cy="68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      More of same</a:t>
            </a:r>
          </a:p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allergen invades</a:t>
            </a:r>
          </a:p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body.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1936008" y="2010860"/>
            <a:ext cx="1907845" cy="111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      Allergen binding</a:t>
            </a:r>
          </a:p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lang="en-US" sz="1500" dirty="0" err="1" smtClean="0">
                <a:solidFill>
                  <a:srgbClr val="000000"/>
                </a:solidFill>
                <a:latin typeface="Arial"/>
                <a:cs typeface="Arial"/>
              </a:rPr>
              <a:t>IgE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 on mast cells</a:t>
            </a:r>
          </a:p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triggers release of</a:t>
            </a:r>
          </a:p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histamine (and</a:t>
            </a:r>
          </a:p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other chemicals).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5263294" y="1128906"/>
            <a:ext cx="733425" cy="24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Antigen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5278755" y="1567641"/>
            <a:ext cx="1839937" cy="92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Mast cell granules</a:t>
            </a:r>
          </a:p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release contents</a:t>
            </a:r>
          </a:p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after antigen binds</a:t>
            </a:r>
          </a:p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with </a:t>
            </a:r>
            <a:r>
              <a:rPr lang="en-US" sz="1500" dirty="0" err="1" smtClean="0">
                <a:solidFill>
                  <a:srgbClr val="000000"/>
                </a:solidFill>
                <a:latin typeface="Arial"/>
                <a:cs typeface="Arial"/>
              </a:rPr>
              <a:t>IgE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 antibodies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5262141" y="2868965"/>
            <a:ext cx="1047165" cy="19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Histamine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50753" y="1173209"/>
            <a:ext cx="243175" cy="235302"/>
            <a:chOff x="1950753" y="1173209"/>
            <a:chExt cx="243175" cy="235302"/>
          </a:xfrm>
        </p:grpSpPr>
        <p:sp>
          <p:nvSpPr>
            <p:cNvPr id="54" name="Oval 53"/>
            <p:cNvSpPr/>
            <p:nvPr/>
          </p:nvSpPr>
          <p:spPr bwMode="auto">
            <a:xfrm>
              <a:off x="1958627" y="1173209"/>
              <a:ext cx="235301" cy="23530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55" name="Text Box 31"/>
            <p:cNvSpPr txBox="1">
              <a:spLocks noChangeArrowheads="1"/>
            </p:cNvSpPr>
            <p:nvPr/>
          </p:nvSpPr>
          <p:spPr bwMode="auto">
            <a:xfrm>
              <a:off x="1950753" y="1179710"/>
              <a:ext cx="233098" cy="228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5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4</a:t>
              </a:r>
              <a:endParaRPr lang="en-US" sz="15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8424909" y="10408"/>
            <a:ext cx="7135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kern="0" dirty="0" smtClean="0">
                <a:solidFill>
                  <a:srgbClr val="000000"/>
                </a:solidFill>
                <a:latin typeface="Arial" charset="0"/>
              </a:rPr>
              <a:t>Slide 6</a:t>
            </a:r>
            <a:endParaRPr lang="en-US" sz="900" kern="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4979670" y="1211580"/>
            <a:ext cx="228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Freeform 4"/>
          <p:cNvSpPr/>
          <p:nvPr/>
        </p:nvSpPr>
        <p:spPr>
          <a:xfrm>
            <a:off x="4865370" y="1653540"/>
            <a:ext cx="350520" cy="228600"/>
          </a:xfrm>
          <a:custGeom>
            <a:avLst/>
            <a:gdLst>
              <a:gd name="connsiteX0" fmla="*/ 350520 w 350520"/>
              <a:gd name="connsiteY0" fmla="*/ 0 h 228600"/>
              <a:gd name="connsiteX1" fmla="*/ 285750 w 350520"/>
              <a:gd name="connsiteY1" fmla="*/ 0 h 228600"/>
              <a:gd name="connsiteX2" fmla="*/ 0 w 350520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520" h="228600">
                <a:moveTo>
                  <a:pt x="350520" y="0"/>
                </a:moveTo>
                <a:lnTo>
                  <a:pt x="285750" y="0"/>
                </a:lnTo>
                <a:lnTo>
                  <a:pt x="0" y="228600"/>
                </a:lnTo>
              </a:path>
            </a:pathLst>
          </a:custGeom>
          <a:noFill/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949190" y="2644140"/>
            <a:ext cx="262890" cy="293370"/>
          </a:xfrm>
          <a:custGeom>
            <a:avLst/>
            <a:gdLst>
              <a:gd name="connsiteX0" fmla="*/ 53340 w 262890"/>
              <a:gd name="connsiteY0" fmla="*/ 0 h 293370"/>
              <a:gd name="connsiteX1" fmla="*/ 144780 w 262890"/>
              <a:gd name="connsiteY1" fmla="*/ 228600 h 293370"/>
              <a:gd name="connsiteX2" fmla="*/ 262890 w 262890"/>
              <a:gd name="connsiteY2" fmla="*/ 293370 h 293370"/>
              <a:gd name="connsiteX3" fmla="*/ 0 w 262890"/>
              <a:gd name="connsiteY3" fmla="*/ 152400 h 29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90" h="293370">
                <a:moveTo>
                  <a:pt x="53340" y="0"/>
                </a:moveTo>
                <a:lnTo>
                  <a:pt x="144780" y="228600"/>
                </a:lnTo>
                <a:lnTo>
                  <a:pt x="262890" y="293370"/>
                </a:lnTo>
                <a:lnTo>
                  <a:pt x="0" y="152400"/>
                </a:lnTo>
              </a:path>
            </a:pathLst>
          </a:custGeom>
          <a:noFill/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940676" y="1986813"/>
            <a:ext cx="243175" cy="235302"/>
            <a:chOff x="1950753" y="1173209"/>
            <a:chExt cx="243175" cy="235302"/>
          </a:xfrm>
        </p:grpSpPr>
        <p:sp>
          <p:nvSpPr>
            <p:cNvPr id="32" name="Oval 31"/>
            <p:cNvSpPr/>
            <p:nvPr/>
          </p:nvSpPr>
          <p:spPr bwMode="auto">
            <a:xfrm>
              <a:off x="1958627" y="1173209"/>
              <a:ext cx="235301" cy="23530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1950753" y="1179710"/>
              <a:ext cx="233098" cy="228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5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5</a:t>
              </a:r>
              <a:endParaRPr lang="en-US" sz="15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4669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176" y="158932"/>
            <a:ext cx="5565648" cy="658368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00279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12.20 Mechanism of an immediate (acute) hypersensitivity </a:t>
            </a:r>
            <a:r>
              <a:rPr lang="en-US" sz="900" b="1" dirty="0" smtClean="0">
                <a:latin typeface="Arial" charset="0"/>
              </a:rPr>
              <a:t>response.</a:t>
            </a:r>
            <a:endParaRPr lang="en-US" sz="900" b="1" dirty="0">
              <a:latin typeface="Arial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1920423" y="431622"/>
            <a:ext cx="1410111" cy="64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Subsequent</a:t>
            </a:r>
          </a:p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(secondary)</a:t>
            </a:r>
          </a:p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responses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1951593" y="1180244"/>
            <a:ext cx="1564399" cy="68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      More of same</a:t>
            </a:r>
          </a:p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allergen invades</a:t>
            </a:r>
          </a:p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body.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1936008" y="2010860"/>
            <a:ext cx="1907845" cy="111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      Allergen binding</a:t>
            </a:r>
          </a:p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lang="en-US" sz="1500" dirty="0" err="1" smtClean="0">
                <a:solidFill>
                  <a:srgbClr val="000000"/>
                </a:solidFill>
                <a:latin typeface="Arial"/>
                <a:cs typeface="Arial"/>
              </a:rPr>
              <a:t>IgE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 on mast cells</a:t>
            </a:r>
          </a:p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triggers release of</a:t>
            </a:r>
          </a:p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histamine (and</a:t>
            </a:r>
          </a:p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other chemicals).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5263294" y="1128906"/>
            <a:ext cx="733425" cy="24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Antigen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5278755" y="1567641"/>
            <a:ext cx="1839937" cy="92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Mast cell granules</a:t>
            </a:r>
          </a:p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release contents</a:t>
            </a:r>
          </a:p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after antigen binds</a:t>
            </a:r>
          </a:p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with </a:t>
            </a:r>
            <a:r>
              <a:rPr lang="en-US" sz="1500" dirty="0" err="1" smtClean="0">
                <a:solidFill>
                  <a:srgbClr val="000000"/>
                </a:solidFill>
                <a:latin typeface="Arial"/>
                <a:cs typeface="Arial"/>
              </a:rPr>
              <a:t>IgE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 antibodies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5262141" y="2868965"/>
            <a:ext cx="1047165" cy="19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Histamine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50753" y="1173209"/>
            <a:ext cx="243175" cy="235302"/>
            <a:chOff x="1950753" y="1173209"/>
            <a:chExt cx="243175" cy="235302"/>
          </a:xfrm>
        </p:grpSpPr>
        <p:sp>
          <p:nvSpPr>
            <p:cNvPr id="54" name="Oval 53"/>
            <p:cNvSpPr/>
            <p:nvPr/>
          </p:nvSpPr>
          <p:spPr bwMode="auto">
            <a:xfrm>
              <a:off x="1958627" y="1173209"/>
              <a:ext cx="235301" cy="23530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55" name="Text Box 31"/>
            <p:cNvSpPr txBox="1">
              <a:spLocks noChangeArrowheads="1"/>
            </p:cNvSpPr>
            <p:nvPr/>
          </p:nvSpPr>
          <p:spPr bwMode="auto">
            <a:xfrm>
              <a:off x="1950753" y="1179710"/>
              <a:ext cx="233098" cy="228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5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4</a:t>
              </a:r>
              <a:endParaRPr lang="en-US" sz="15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8424909" y="10408"/>
            <a:ext cx="7135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kern="0" dirty="0" smtClean="0">
                <a:solidFill>
                  <a:srgbClr val="000000"/>
                </a:solidFill>
                <a:latin typeface="Arial" charset="0"/>
              </a:rPr>
              <a:t>Slide 7</a:t>
            </a:r>
            <a:endParaRPr lang="en-US" sz="900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1951593" y="3582784"/>
            <a:ext cx="4530627" cy="9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      Histamine causes blood vessels to dilate and</a:t>
            </a:r>
          </a:p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become leaky, which promotes edema; stimulates</a:t>
            </a:r>
          </a:p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release of large amounts of mucus; and causes</a:t>
            </a:r>
          </a:p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smooth muscles to contract.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4979670" y="1211580"/>
            <a:ext cx="228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Freeform 4"/>
          <p:cNvSpPr/>
          <p:nvPr/>
        </p:nvSpPr>
        <p:spPr>
          <a:xfrm>
            <a:off x="4865370" y="1653540"/>
            <a:ext cx="350520" cy="228600"/>
          </a:xfrm>
          <a:custGeom>
            <a:avLst/>
            <a:gdLst>
              <a:gd name="connsiteX0" fmla="*/ 350520 w 350520"/>
              <a:gd name="connsiteY0" fmla="*/ 0 h 228600"/>
              <a:gd name="connsiteX1" fmla="*/ 285750 w 350520"/>
              <a:gd name="connsiteY1" fmla="*/ 0 h 228600"/>
              <a:gd name="connsiteX2" fmla="*/ 0 w 350520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520" h="228600">
                <a:moveTo>
                  <a:pt x="350520" y="0"/>
                </a:moveTo>
                <a:lnTo>
                  <a:pt x="285750" y="0"/>
                </a:lnTo>
                <a:lnTo>
                  <a:pt x="0" y="228600"/>
                </a:lnTo>
              </a:path>
            </a:pathLst>
          </a:custGeom>
          <a:noFill/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949190" y="2644140"/>
            <a:ext cx="262890" cy="293370"/>
          </a:xfrm>
          <a:custGeom>
            <a:avLst/>
            <a:gdLst>
              <a:gd name="connsiteX0" fmla="*/ 53340 w 262890"/>
              <a:gd name="connsiteY0" fmla="*/ 0 h 293370"/>
              <a:gd name="connsiteX1" fmla="*/ 144780 w 262890"/>
              <a:gd name="connsiteY1" fmla="*/ 228600 h 293370"/>
              <a:gd name="connsiteX2" fmla="*/ 262890 w 262890"/>
              <a:gd name="connsiteY2" fmla="*/ 293370 h 293370"/>
              <a:gd name="connsiteX3" fmla="*/ 0 w 262890"/>
              <a:gd name="connsiteY3" fmla="*/ 152400 h 29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90" h="293370">
                <a:moveTo>
                  <a:pt x="53340" y="0"/>
                </a:moveTo>
                <a:lnTo>
                  <a:pt x="144780" y="228600"/>
                </a:lnTo>
                <a:lnTo>
                  <a:pt x="262890" y="293370"/>
                </a:lnTo>
                <a:lnTo>
                  <a:pt x="0" y="152400"/>
                </a:lnTo>
              </a:path>
            </a:pathLst>
          </a:custGeom>
          <a:noFill/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2743179" y="5786071"/>
            <a:ext cx="1160641" cy="6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Outpouring</a:t>
            </a:r>
          </a:p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of fluid from</a:t>
            </a:r>
          </a:p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capillaries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4030496" y="5786071"/>
            <a:ext cx="1123432" cy="47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Release of</a:t>
            </a:r>
          </a:p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mucus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5215304" y="5786071"/>
            <a:ext cx="1450616" cy="46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Constriction of</a:t>
            </a:r>
          </a:p>
          <a:p>
            <a:pPr defTabSz="914400">
              <a:lnSpc>
                <a:spcPts val="1700"/>
              </a:lnSpc>
              <a:buClrTx/>
              <a:buSzTx/>
              <a:buFontTx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bronchioles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940676" y="1986813"/>
            <a:ext cx="243175" cy="235302"/>
            <a:chOff x="1950753" y="1173209"/>
            <a:chExt cx="243175" cy="235302"/>
          </a:xfrm>
        </p:grpSpPr>
        <p:sp>
          <p:nvSpPr>
            <p:cNvPr id="32" name="Oval 31"/>
            <p:cNvSpPr/>
            <p:nvPr/>
          </p:nvSpPr>
          <p:spPr bwMode="auto">
            <a:xfrm>
              <a:off x="1958627" y="1173209"/>
              <a:ext cx="235301" cy="23530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1950753" y="1179710"/>
              <a:ext cx="233098" cy="228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5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5</a:t>
              </a:r>
              <a:endParaRPr lang="en-US" sz="15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940790" y="3561057"/>
            <a:ext cx="243175" cy="235302"/>
            <a:chOff x="1950753" y="1173209"/>
            <a:chExt cx="243175" cy="235302"/>
          </a:xfrm>
        </p:grpSpPr>
        <p:sp>
          <p:nvSpPr>
            <p:cNvPr id="35" name="Oval 34"/>
            <p:cNvSpPr/>
            <p:nvPr/>
          </p:nvSpPr>
          <p:spPr bwMode="auto">
            <a:xfrm>
              <a:off x="1958627" y="1173209"/>
              <a:ext cx="235301" cy="23530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6" name="Text Box 31"/>
            <p:cNvSpPr txBox="1">
              <a:spLocks noChangeArrowheads="1"/>
            </p:cNvSpPr>
            <p:nvPr/>
          </p:nvSpPr>
          <p:spPr bwMode="auto">
            <a:xfrm>
              <a:off x="1950753" y="1179710"/>
              <a:ext cx="233098" cy="228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5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6</a:t>
              </a:r>
              <a:endParaRPr lang="en-US" sz="15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3956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gure_12_03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7"/>
          <a:stretch/>
        </p:blipFill>
        <p:spPr>
          <a:xfrm>
            <a:off x="1359408" y="181464"/>
            <a:ext cx="6425184" cy="641993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9" y="0"/>
            <a:ext cx="3746938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12.3 Distribution of lymphatic vessels and lymph nodes.</a:t>
            </a:r>
          </a:p>
        </p:txBody>
      </p:sp>
      <p:sp>
        <p:nvSpPr>
          <p:cNvPr id="100" name="Text Box 31"/>
          <p:cNvSpPr txBox="1">
            <a:spLocks noChangeArrowheads="1"/>
          </p:cNvSpPr>
          <p:nvPr/>
        </p:nvSpPr>
        <p:spPr bwMode="auto">
          <a:xfrm>
            <a:off x="1402734" y="355081"/>
            <a:ext cx="1535200" cy="47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Regional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lymph nodes: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264833" y="1400098"/>
            <a:ext cx="1206500" cy="50800"/>
          </a:xfrm>
          <a:custGeom>
            <a:avLst/>
            <a:gdLst>
              <a:gd name="connsiteX0" fmla="*/ 0 w 1206500"/>
              <a:gd name="connsiteY0" fmla="*/ 8467 h 50800"/>
              <a:gd name="connsiteX1" fmla="*/ 702734 w 1206500"/>
              <a:gd name="connsiteY1" fmla="*/ 0 h 50800"/>
              <a:gd name="connsiteX2" fmla="*/ 1206500 w 1206500"/>
              <a:gd name="connsiteY2" fmla="*/ 5080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6500" h="50800">
                <a:moveTo>
                  <a:pt x="0" y="8467"/>
                </a:moveTo>
                <a:lnTo>
                  <a:pt x="702734" y="0"/>
                </a:lnTo>
                <a:lnTo>
                  <a:pt x="1206500" y="508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950633" y="1294265"/>
            <a:ext cx="520700" cy="325967"/>
          </a:xfrm>
          <a:custGeom>
            <a:avLst/>
            <a:gdLst>
              <a:gd name="connsiteX0" fmla="*/ 465667 w 520700"/>
              <a:gd name="connsiteY0" fmla="*/ 0 h 325967"/>
              <a:gd name="connsiteX1" fmla="*/ 0 w 520700"/>
              <a:gd name="connsiteY1" fmla="*/ 105833 h 325967"/>
              <a:gd name="connsiteX2" fmla="*/ 520700 w 520700"/>
              <a:gd name="connsiteY2" fmla="*/ 325967 h 32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0700" h="325967">
                <a:moveTo>
                  <a:pt x="465667" y="0"/>
                </a:moveTo>
                <a:lnTo>
                  <a:pt x="0" y="105833"/>
                </a:lnTo>
                <a:lnTo>
                  <a:pt x="520700" y="325967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>
            <a:endCxn id="5" idx="1"/>
          </p:cNvCxnSpPr>
          <p:nvPr/>
        </p:nvCxnSpPr>
        <p:spPr bwMode="auto">
          <a:xfrm flipH="1" flipV="1">
            <a:off x="2950633" y="1400098"/>
            <a:ext cx="529167" cy="1439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Freeform 27"/>
          <p:cNvSpPr/>
          <p:nvPr/>
        </p:nvSpPr>
        <p:spPr>
          <a:xfrm>
            <a:off x="2160059" y="2479953"/>
            <a:ext cx="787400" cy="34925"/>
          </a:xfrm>
          <a:custGeom>
            <a:avLst/>
            <a:gdLst>
              <a:gd name="connsiteX0" fmla="*/ 0 w 1206500"/>
              <a:gd name="connsiteY0" fmla="*/ 8467 h 50800"/>
              <a:gd name="connsiteX1" fmla="*/ 702734 w 1206500"/>
              <a:gd name="connsiteY1" fmla="*/ 0 h 50800"/>
              <a:gd name="connsiteX2" fmla="*/ 1206500 w 1206500"/>
              <a:gd name="connsiteY2" fmla="*/ 50800 h 50800"/>
              <a:gd name="connsiteX0" fmla="*/ 0 w 714375"/>
              <a:gd name="connsiteY0" fmla="*/ 2117 h 50800"/>
              <a:gd name="connsiteX1" fmla="*/ 210609 w 714375"/>
              <a:gd name="connsiteY1" fmla="*/ 0 h 50800"/>
              <a:gd name="connsiteX2" fmla="*/ 714375 w 714375"/>
              <a:gd name="connsiteY2" fmla="*/ 50800 h 50800"/>
              <a:gd name="connsiteX0" fmla="*/ 0 w 787400"/>
              <a:gd name="connsiteY0" fmla="*/ 2117 h 34925"/>
              <a:gd name="connsiteX1" fmla="*/ 210609 w 787400"/>
              <a:gd name="connsiteY1" fmla="*/ 0 h 34925"/>
              <a:gd name="connsiteX2" fmla="*/ 787400 w 787400"/>
              <a:gd name="connsiteY2" fmla="*/ 34925 h 3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7400" h="34925">
                <a:moveTo>
                  <a:pt x="0" y="2117"/>
                </a:moveTo>
                <a:lnTo>
                  <a:pt x="210609" y="0"/>
                </a:lnTo>
                <a:lnTo>
                  <a:pt x="787400" y="3492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2353733" y="2348721"/>
            <a:ext cx="608542" cy="164042"/>
          </a:xfrm>
          <a:custGeom>
            <a:avLst/>
            <a:gdLst>
              <a:gd name="connsiteX0" fmla="*/ 465667 w 520700"/>
              <a:gd name="connsiteY0" fmla="*/ 0 h 325967"/>
              <a:gd name="connsiteX1" fmla="*/ 0 w 520700"/>
              <a:gd name="connsiteY1" fmla="*/ 105833 h 325967"/>
              <a:gd name="connsiteX2" fmla="*/ 520700 w 520700"/>
              <a:gd name="connsiteY2" fmla="*/ 325967 h 325967"/>
              <a:gd name="connsiteX0" fmla="*/ 608542 w 608542"/>
              <a:gd name="connsiteY0" fmla="*/ 0 h 351367"/>
              <a:gd name="connsiteX1" fmla="*/ 0 w 608542"/>
              <a:gd name="connsiteY1" fmla="*/ 131233 h 351367"/>
              <a:gd name="connsiteX2" fmla="*/ 520700 w 608542"/>
              <a:gd name="connsiteY2" fmla="*/ 351367 h 351367"/>
              <a:gd name="connsiteX0" fmla="*/ 608542 w 608542"/>
              <a:gd name="connsiteY0" fmla="*/ 0 h 164042"/>
              <a:gd name="connsiteX1" fmla="*/ 0 w 608542"/>
              <a:gd name="connsiteY1" fmla="*/ 131233 h 164042"/>
              <a:gd name="connsiteX2" fmla="*/ 603250 w 608542"/>
              <a:gd name="connsiteY2" fmla="*/ 164042 h 16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542" h="164042">
                <a:moveTo>
                  <a:pt x="608542" y="0"/>
                </a:moveTo>
                <a:lnTo>
                  <a:pt x="0" y="131233"/>
                </a:lnTo>
                <a:lnTo>
                  <a:pt x="603250" y="164042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2229908" y="4181398"/>
            <a:ext cx="1244600" cy="803275"/>
          </a:xfrm>
          <a:custGeom>
            <a:avLst/>
            <a:gdLst>
              <a:gd name="connsiteX0" fmla="*/ 0 w 1206500"/>
              <a:gd name="connsiteY0" fmla="*/ 8467 h 50800"/>
              <a:gd name="connsiteX1" fmla="*/ 702734 w 1206500"/>
              <a:gd name="connsiteY1" fmla="*/ 0 h 50800"/>
              <a:gd name="connsiteX2" fmla="*/ 1206500 w 1206500"/>
              <a:gd name="connsiteY2" fmla="*/ 50800 h 50800"/>
              <a:gd name="connsiteX0" fmla="*/ 0 w 946150"/>
              <a:gd name="connsiteY0" fmla="*/ 2117 h 50800"/>
              <a:gd name="connsiteX1" fmla="*/ 442384 w 946150"/>
              <a:gd name="connsiteY1" fmla="*/ 0 h 50800"/>
              <a:gd name="connsiteX2" fmla="*/ 946150 w 946150"/>
              <a:gd name="connsiteY2" fmla="*/ 50800 h 50800"/>
              <a:gd name="connsiteX0" fmla="*/ 0 w 1244600"/>
              <a:gd name="connsiteY0" fmla="*/ 2117 h 803275"/>
              <a:gd name="connsiteX1" fmla="*/ 442384 w 1244600"/>
              <a:gd name="connsiteY1" fmla="*/ 0 h 803275"/>
              <a:gd name="connsiteX2" fmla="*/ 1244600 w 1244600"/>
              <a:gd name="connsiteY2" fmla="*/ 803275 h 80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4600" h="803275">
                <a:moveTo>
                  <a:pt x="0" y="2117"/>
                </a:moveTo>
                <a:lnTo>
                  <a:pt x="442384" y="0"/>
                </a:lnTo>
                <a:lnTo>
                  <a:pt x="1244600" y="80327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2671234" y="4181399"/>
            <a:ext cx="793750" cy="667809"/>
          </a:xfrm>
          <a:custGeom>
            <a:avLst/>
            <a:gdLst>
              <a:gd name="connsiteX0" fmla="*/ 465667 w 520700"/>
              <a:gd name="connsiteY0" fmla="*/ 0 h 325967"/>
              <a:gd name="connsiteX1" fmla="*/ 0 w 520700"/>
              <a:gd name="connsiteY1" fmla="*/ 105833 h 325967"/>
              <a:gd name="connsiteX2" fmla="*/ 520700 w 520700"/>
              <a:gd name="connsiteY2" fmla="*/ 325967 h 325967"/>
              <a:gd name="connsiteX0" fmla="*/ 465667 w 809625"/>
              <a:gd name="connsiteY0" fmla="*/ 0 h 773642"/>
              <a:gd name="connsiteX1" fmla="*/ 0 w 809625"/>
              <a:gd name="connsiteY1" fmla="*/ 105833 h 773642"/>
              <a:gd name="connsiteX2" fmla="*/ 809625 w 809625"/>
              <a:gd name="connsiteY2" fmla="*/ 773642 h 773642"/>
              <a:gd name="connsiteX0" fmla="*/ 767292 w 809625"/>
              <a:gd name="connsiteY0" fmla="*/ 338667 h 667809"/>
              <a:gd name="connsiteX1" fmla="*/ 0 w 809625"/>
              <a:gd name="connsiteY1" fmla="*/ 0 h 667809"/>
              <a:gd name="connsiteX2" fmla="*/ 809625 w 809625"/>
              <a:gd name="connsiteY2" fmla="*/ 667809 h 667809"/>
              <a:gd name="connsiteX0" fmla="*/ 751417 w 793750"/>
              <a:gd name="connsiteY0" fmla="*/ 338667 h 667809"/>
              <a:gd name="connsiteX1" fmla="*/ 0 w 793750"/>
              <a:gd name="connsiteY1" fmla="*/ 0 h 667809"/>
              <a:gd name="connsiteX2" fmla="*/ 793750 w 793750"/>
              <a:gd name="connsiteY2" fmla="*/ 667809 h 66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3750" h="667809">
                <a:moveTo>
                  <a:pt x="751417" y="338667"/>
                </a:moveTo>
                <a:lnTo>
                  <a:pt x="0" y="0"/>
                </a:lnTo>
                <a:lnTo>
                  <a:pt x="793750" y="667809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32" name="Straight Connector 31"/>
          <p:cNvCxnSpPr>
            <a:endCxn id="31" idx="1"/>
          </p:cNvCxnSpPr>
          <p:nvPr/>
        </p:nvCxnSpPr>
        <p:spPr bwMode="auto">
          <a:xfrm flipH="1" flipV="1">
            <a:off x="2671234" y="4181399"/>
            <a:ext cx="732366" cy="5196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1402734" y="1291594"/>
            <a:ext cx="881936" cy="47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Cervical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nodes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1402734" y="2370002"/>
            <a:ext cx="881936" cy="47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Axillary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nodes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1402734" y="4072752"/>
            <a:ext cx="881936" cy="47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Inguinal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nodes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1480781" y="5697459"/>
            <a:ext cx="612316" cy="28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KEY: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1750400" y="5995440"/>
            <a:ext cx="3478796" cy="27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Drained by the right lymphatic duct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1750400" y="6279232"/>
            <a:ext cx="2854416" cy="27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Drained by the thoracic duct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4768919" y="265123"/>
            <a:ext cx="2454043" cy="69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Entrance of right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lymphatic duct into right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subclavian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vein 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337050" y="5415415"/>
            <a:ext cx="1089025" cy="133350"/>
          </a:xfrm>
          <a:custGeom>
            <a:avLst/>
            <a:gdLst>
              <a:gd name="connsiteX0" fmla="*/ 1089025 w 1089025"/>
              <a:gd name="connsiteY0" fmla="*/ 6350 h 133350"/>
              <a:gd name="connsiteX1" fmla="*/ 965200 w 1089025"/>
              <a:gd name="connsiteY1" fmla="*/ 0 h 133350"/>
              <a:gd name="connsiteX2" fmla="*/ 0 w 1089025"/>
              <a:gd name="connsiteY2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025" h="133350">
                <a:moveTo>
                  <a:pt x="1089025" y="6350"/>
                </a:moveTo>
                <a:lnTo>
                  <a:pt x="965200" y="0"/>
                </a:lnTo>
                <a:lnTo>
                  <a:pt x="0" y="13335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2" name="Straight Connector 11"/>
          <p:cNvCxnSpPr>
            <a:stCxn id="10" idx="1"/>
          </p:cNvCxnSpPr>
          <p:nvPr/>
        </p:nvCxnSpPr>
        <p:spPr bwMode="auto">
          <a:xfrm flipH="1" flipV="1">
            <a:off x="4464050" y="5240790"/>
            <a:ext cx="838200" cy="1746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Freeform 44"/>
          <p:cNvSpPr/>
          <p:nvPr/>
        </p:nvSpPr>
        <p:spPr>
          <a:xfrm>
            <a:off x="3676650" y="3551690"/>
            <a:ext cx="1755775" cy="260350"/>
          </a:xfrm>
          <a:custGeom>
            <a:avLst/>
            <a:gdLst>
              <a:gd name="connsiteX0" fmla="*/ 1089025 w 1089025"/>
              <a:gd name="connsiteY0" fmla="*/ 6350 h 133350"/>
              <a:gd name="connsiteX1" fmla="*/ 965200 w 1089025"/>
              <a:gd name="connsiteY1" fmla="*/ 0 h 133350"/>
              <a:gd name="connsiteX2" fmla="*/ 0 w 1089025"/>
              <a:gd name="connsiteY2" fmla="*/ 133350 h 133350"/>
              <a:gd name="connsiteX0" fmla="*/ 1755775 w 1755775"/>
              <a:gd name="connsiteY0" fmla="*/ 260350 h 260350"/>
              <a:gd name="connsiteX1" fmla="*/ 1631950 w 1755775"/>
              <a:gd name="connsiteY1" fmla="*/ 254000 h 260350"/>
              <a:gd name="connsiteX2" fmla="*/ 0 w 1755775"/>
              <a:gd name="connsiteY2" fmla="*/ 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5775" h="260350">
                <a:moveTo>
                  <a:pt x="1755775" y="260350"/>
                </a:moveTo>
                <a:lnTo>
                  <a:pt x="1631950" y="254000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H="1">
            <a:off x="4387850" y="3434215"/>
            <a:ext cx="10382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Freeform 15"/>
          <p:cNvSpPr/>
          <p:nvPr/>
        </p:nvSpPr>
        <p:spPr>
          <a:xfrm>
            <a:off x="3813175" y="3104015"/>
            <a:ext cx="1625600" cy="133350"/>
          </a:xfrm>
          <a:custGeom>
            <a:avLst/>
            <a:gdLst>
              <a:gd name="connsiteX0" fmla="*/ 1625600 w 1625600"/>
              <a:gd name="connsiteY0" fmla="*/ 3175 h 133350"/>
              <a:gd name="connsiteX1" fmla="*/ 1419225 w 1625600"/>
              <a:gd name="connsiteY1" fmla="*/ 0 h 133350"/>
              <a:gd name="connsiteX2" fmla="*/ 0 w 1625600"/>
              <a:gd name="connsiteY2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133350">
                <a:moveTo>
                  <a:pt x="1625600" y="3175"/>
                </a:moveTo>
                <a:lnTo>
                  <a:pt x="1419225" y="0"/>
                </a:lnTo>
                <a:lnTo>
                  <a:pt x="0" y="13335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3765549" y="2808740"/>
            <a:ext cx="1641475" cy="219075"/>
          </a:xfrm>
          <a:custGeom>
            <a:avLst/>
            <a:gdLst>
              <a:gd name="connsiteX0" fmla="*/ 1625600 w 1625600"/>
              <a:gd name="connsiteY0" fmla="*/ 3175 h 133350"/>
              <a:gd name="connsiteX1" fmla="*/ 1419225 w 1625600"/>
              <a:gd name="connsiteY1" fmla="*/ 0 h 133350"/>
              <a:gd name="connsiteX2" fmla="*/ 0 w 1625600"/>
              <a:gd name="connsiteY2" fmla="*/ 133350 h 133350"/>
              <a:gd name="connsiteX0" fmla="*/ 1641475 w 1641475"/>
              <a:gd name="connsiteY0" fmla="*/ 3175 h 219075"/>
              <a:gd name="connsiteX1" fmla="*/ 1435100 w 1641475"/>
              <a:gd name="connsiteY1" fmla="*/ 0 h 219075"/>
              <a:gd name="connsiteX2" fmla="*/ 0 w 1641475"/>
              <a:gd name="connsiteY2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1475" h="219075">
                <a:moveTo>
                  <a:pt x="1641475" y="3175"/>
                </a:moveTo>
                <a:lnTo>
                  <a:pt x="1435100" y="0"/>
                </a:lnTo>
                <a:lnTo>
                  <a:pt x="0" y="21907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4016375" y="1865765"/>
            <a:ext cx="1409700" cy="66675"/>
          </a:xfrm>
          <a:custGeom>
            <a:avLst/>
            <a:gdLst>
              <a:gd name="connsiteX0" fmla="*/ 1625600 w 1625600"/>
              <a:gd name="connsiteY0" fmla="*/ 3175 h 133350"/>
              <a:gd name="connsiteX1" fmla="*/ 1419225 w 1625600"/>
              <a:gd name="connsiteY1" fmla="*/ 0 h 133350"/>
              <a:gd name="connsiteX2" fmla="*/ 0 w 1625600"/>
              <a:gd name="connsiteY2" fmla="*/ 133350 h 133350"/>
              <a:gd name="connsiteX0" fmla="*/ 1641475 w 1641475"/>
              <a:gd name="connsiteY0" fmla="*/ 3175 h 219075"/>
              <a:gd name="connsiteX1" fmla="*/ 1435100 w 1641475"/>
              <a:gd name="connsiteY1" fmla="*/ 0 h 219075"/>
              <a:gd name="connsiteX2" fmla="*/ 0 w 1641475"/>
              <a:gd name="connsiteY2" fmla="*/ 219075 h 219075"/>
              <a:gd name="connsiteX0" fmla="*/ 1409700 w 1409700"/>
              <a:gd name="connsiteY0" fmla="*/ 3175 h 66675"/>
              <a:gd name="connsiteX1" fmla="*/ 1203325 w 1409700"/>
              <a:gd name="connsiteY1" fmla="*/ 0 h 66675"/>
              <a:gd name="connsiteX2" fmla="*/ 0 w 1409700"/>
              <a:gd name="connsiteY2" fmla="*/ 6667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9700" h="66675">
                <a:moveTo>
                  <a:pt x="1409700" y="3175"/>
                </a:moveTo>
                <a:lnTo>
                  <a:pt x="1203325" y="0"/>
                </a:lnTo>
                <a:lnTo>
                  <a:pt x="0" y="6667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3968749" y="1408565"/>
            <a:ext cx="1457325" cy="428625"/>
          </a:xfrm>
          <a:custGeom>
            <a:avLst/>
            <a:gdLst>
              <a:gd name="connsiteX0" fmla="*/ 1625600 w 1625600"/>
              <a:gd name="connsiteY0" fmla="*/ 3175 h 133350"/>
              <a:gd name="connsiteX1" fmla="*/ 1419225 w 1625600"/>
              <a:gd name="connsiteY1" fmla="*/ 0 h 133350"/>
              <a:gd name="connsiteX2" fmla="*/ 0 w 1625600"/>
              <a:gd name="connsiteY2" fmla="*/ 133350 h 133350"/>
              <a:gd name="connsiteX0" fmla="*/ 1641475 w 1641475"/>
              <a:gd name="connsiteY0" fmla="*/ 3175 h 219075"/>
              <a:gd name="connsiteX1" fmla="*/ 1435100 w 1641475"/>
              <a:gd name="connsiteY1" fmla="*/ 0 h 219075"/>
              <a:gd name="connsiteX2" fmla="*/ 0 w 1641475"/>
              <a:gd name="connsiteY2" fmla="*/ 219075 h 219075"/>
              <a:gd name="connsiteX0" fmla="*/ 1409700 w 1409700"/>
              <a:gd name="connsiteY0" fmla="*/ 3175 h 66675"/>
              <a:gd name="connsiteX1" fmla="*/ 1203325 w 1409700"/>
              <a:gd name="connsiteY1" fmla="*/ 0 h 66675"/>
              <a:gd name="connsiteX2" fmla="*/ 0 w 1409700"/>
              <a:gd name="connsiteY2" fmla="*/ 66675 h 66675"/>
              <a:gd name="connsiteX0" fmla="*/ 1457325 w 1457325"/>
              <a:gd name="connsiteY0" fmla="*/ 3175 h 428625"/>
              <a:gd name="connsiteX1" fmla="*/ 1250950 w 1457325"/>
              <a:gd name="connsiteY1" fmla="*/ 0 h 428625"/>
              <a:gd name="connsiteX2" fmla="*/ 0 w 1457325"/>
              <a:gd name="connsiteY2" fmla="*/ 428625 h 428625"/>
              <a:gd name="connsiteX0" fmla="*/ 1457325 w 1457325"/>
              <a:gd name="connsiteY0" fmla="*/ 3175 h 428625"/>
              <a:gd name="connsiteX1" fmla="*/ 1282700 w 1457325"/>
              <a:gd name="connsiteY1" fmla="*/ 0 h 428625"/>
              <a:gd name="connsiteX2" fmla="*/ 0 w 1457325"/>
              <a:gd name="connsiteY2" fmla="*/ 42862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7325" h="428625">
                <a:moveTo>
                  <a:pt x="1457325" y="3175"/>
                </a:moveTo>
                <a:lnTo>
                  <a:pt x="1282700" y="0"/>
                </a:lnTo>
                <a:lnTo>
                  <a:pt x="0" y="42862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3498850" y="388332"/>
            <a:ext cx="1242484" cy="1547283"/>
          </a:xfrm>
          <a:custGeom>
            <a:avLst/>
            <a:gdLst>
              <a:gd name="connsiteX0" fmla="*/ 1625600 w 1625600"/>
              <a:gd name="connsiteY0" fmla="*/ 3175 h 133350"/>
              <a:gd name="connsiteX1" fmla="*/ 1419225 w 1625600"/>
              <a:gd name="connsiteY1" fmla="*/ 0 h 133350"/>
              <a:gd name="connsiteX2" fmla="*/ 0 w 1625600"/>
              <a:gd name="connsiteY2" fmla="*/ 133350 h 133350"/>
              <a:gd name="connsiteX0" fmla="*/ 1641475 w 1641475"/>
              <a:gd name="connsiteY0" fmla="*/ 3175 h 219075"/>
              <a:gd name="connsiteX1" fmla="*/ 1435100 w 1641475"/>
              <a:gd name="connsiteY1" fmla="*/ 0 h 219075"/>
              <a:gd name="connsiteX2" fmla="*/ 0 w 1641475"/>
              <a:gd name="connsiteY2" fmla="*/ 219075 h 219075"/>
              <a:gd name="connsiteX0" fmla="*/ 1409700 w 1409700"/>
              <a:gd name="connsiteY0" fmla="*/ 3175 h 66675"/>
              <a:gd name="connsiteX1" fmla="*/ 1203325 w 1409700"/>
              <a:gd name="connsiteY1" fmla="*/ 0 h 66675"/>
              <a:gd name="connsiteX2" fmla="*/ 0 w 1409700"/>
              <a:gd name="connsiteY2" fmla="*/ 66675 h 66675"/>
              <a:gd name="connsiteX0" fmla="*/ 1457325 w 1457325"/>
              <a:gd name="connsiteY0" fmla="*/ 3175 h 428625"/>
              <a:gd name="connsiteX1" fmla="*/ 1250950 w 1457325"/>
              <a:gd name="connsiteY1" fmla="*/ 0 h 428625"/>
              <a:gd name="connsiteX2" fmla="*/ 0 w 1457325"/>
              <a:gd name="connsiteY2" fmla="*/ 428625 h 428625"/>
              <a:gd name="connsiteX0" fmla="*/ 1457325 w 1457325"/>
              <a:gd name="connsiteY0" fmla="*/ 3175 h 428625"/>
              <a:gd name="connsiteX1" fmla="*/ 1282700 w 1457325"/>
              <a:gd name="connsiteY1" fmla="*/ 0 h 428625"/>
              <a:gd name="connsiteX2" fmla="*/ 0 w 1457325"/>
              <a:gd name="connsiteY2" fmla="*/ 428625 h 428625"/>
              <a:gd name="connsiteX0" fmla="*/ 1276350 w 1276350"/>
              <a:gd name="connsiteY0" fmla="*/ 3175 h 1546225"/>
              <a:gd name="connsiteX1" fmla="*/ 1101725 w 1276350"/>
              <a:gd name="connsiteY1" fmla="*/ 0 h 1546225"/>
              <a:gd name="connsiteX2" fmla="*/ 0 w 1276350"/>
              <a:gd name="connsiteY2" fmla="*/ 1546225 h 1546225"/>
              <a:gd name="connsiteX0" fmla="*/ 1242484 w 1242484"/>
              <a:gd name="connsiteY0" fmla="*/ 0 h 1547283"/>
              <a:gd name="connsiteX1" fmla="*/ 1101725 w 1242484"/>
              <a:gd name="connsiteY1" fmla="*/ 1058 h 1547283"/>
              <a:gd name="connsiteX2" fmla="*/ 0 w 1242484"/>
              <a:gd name="connsiteY2" fmla="*/ 1547283 h 154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2484" h="1547283">
                <a:moveTo>
                  <a:pt x="1242484" y="0"/>
                </a:moveTo>
                <a:lnTo>
                  <a:pt x="1101725" y="1058"/>
                </a:lnTo>
                <a:lnTo>
                  <a:pt x="0" y="1547283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5471348" y="1293867"/>
            <a:ext cx="2077995" cy="30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Internal jugular vein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5471348" y="1747934"/>
            <a:ext cx="1744519" cy="74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Thoracic duct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entry into left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subclavian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vein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5471348" y="2698635"/>
            <a:ext cx="1460709" cy="30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Thoracic duct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5471348" y="2989523"/>
            <a:ext cx="630565" cy="30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Aorta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5471348" y="3315884"/>
            <a:ext cx="772470" cy="30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Spleen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5471348" y="3699002"/>
            <a:ext cx="2411472" cy="74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Cisterna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chyli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(receives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lymph drainage from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digestive organs)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5471348" y="5295330"/>
            <a:ext cx="1198184" cy="30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Lymphatics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>
            <a:endCxn id="29" idx="1"/>
          </p:cNvCxnSpPr>
          <p:nvPr/>
        </p:nvCxnSpPr>
        <p:spPr bwMode="auto">
          <a:xfrm flipH="1">
            <a:off x="2353733" y="2416175"/>
            <a:ext cx="576792" cy="6377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06209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9221" descr="figure_12_20_0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2"/>
          <a:stretch/>
        </p:blipFill>
        <p:spPr>
          <a:xfrm>
            <a:off x="2721864" y="222300"/>
            <a:ext cx="3700272" cy="642551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4470653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12.20 Mechanism of an immediate (acute) hypersensitivity response.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825923" y="273414"/>
            <a:ext cx="1395749" cy="19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b="0" dirty="0" smtClean="0">
                <a:solidFill>
                  <a:srgbClr val="000000"/>
                </a:solidFill>
                <a:latin typeface="Arial Black"/>
                <a:cs typeface="Arial Black"/>
              </a:rPr>
              <a:t>Sensitization stage</a:t>
            </a:r>
            <a:endParaRPr lang="en-US" sz="1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29160" y="480752"/>
            <a:ext cx="197127" cy="166363"/>
            <a:chOff x="2829160" y="395612"/>
            <a:chExt cx="197127" cy="166363"/>
          </a:xfrm>
        </p:grpSpPr>
        <p:sp>
          <p:nvSpPr>
            <p:cNvPr id="24" name="Oval 23"/>
            <p:cNvSpPr/>
            <p:nvPr/>
          </p:nvSpPr>
          <p:spPr bwMode="auto">
            <a:xfrm>
              <a:off x="2842860" y="398107"/>
              <a:ext cx="163868" cy="16386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2829160" y="395612"/>
              <a:ext cx="197127" cy="16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0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0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829160" y="871277"/>
            <a:ext cx="197127" cy="166363"/>
            <a:chOff x="2829160" y="395612"/>
            <a:chExt cx="197127" cy="166363"/>
          </a:xfrm>
        </p:grpSpPr>
        <p:sp>
          <p:nvSpPr>
            <p:cNvPr id="29" name="Oval 28"/>
            <p:cNvSpPr/>
            <p:nvPr/>
          </p:nvSpPr>
          <p:spPr bwMode="auto">
            <a:xfrm>
              <a:off x="2842860" y="398107"/>
              <a:ext cx="163868" cy="16386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2829160" y="395612"/>
              <a:ext cx="197127" cy="16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0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2</a:t>
              </a:r>
              <a:endParaRPr lang="en-US" sz="10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829160" y="1772977"/>
            <a:ext cx="197127" cy="166363"/>
            <a:chOff x="2829160" y="395612"/>
            <a:chExt cx="197127" cy="166363"/>
          </a:xfrm>
        </p:grpSpPr>
        <p:sp>
          <p:nvSpPr>
            <p:cNvPr id="32" name="Oval 31"/>
            <p:cNvSpPr/>
            <p:nvPr/>
          </p:nvSpPr>
          <p:spPr bwMode="auto">
            <a:xfrm>
              <a:off x="2842860" y="398107"/>
              <a:ext cx="163868" cy="16386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2829160" y="395612"/>
              <a:ext cx="197127" cy="16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0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3</a:t>
              </a:r>
              <a:endParaRPr lang="en-US" sz="10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829160" y="3058852"/>
            <a:ext cx="197127" cy="166363"/>
            <a:chOff x="2829160" y="395612"/>
            <a:chExt cx="197127" cy="166363"/>
          </a:xfrm>
        </p:grpSpPr>
        <p:sp>
          <p:nvSpPr>
            <p:cNvPr id="35" name="Oval 34"/>
            <p:cNvSpPr/>
            <p:nvPr/>
          </p:nvSpPr>
          <p:spPr bwMode="auto">
            <a:xfrm>
              <a:off x="2842860" y="398107"/>
              <a:ext cx="163868" cy="16386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6" name="Text Box 31"/>
            <p:cNvSpPr txBox="1">
              <a:spLocks noChangeArrowheads="1"/>
            </p:cNvSpPr>
            <p:nvPr/>
          </p:nvSpPr>
          <p:spPr bwMode="auto">
            <a:xfrm>
              <a:off x="2829160" y="395612"/>
              <a:ext cx="197127" cy="16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0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4</a:t>
              </a:r>
              <a:endParaRPr lang="en-US" sz="10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829160" y="3595427"/>
            <a:ext cx="197127" cy="166363"/>
            <a:chOff x="2829160" y="395612"/>
            <a:chExt cx="197127" cy="166363"/>
          </a:xfrm>
        </p:grpSpPr>
        <p:sp>
          <p:nvSpPr>
            <p:cNvPr id="38" name="Oval 37"/>
            <p:cNvSpPr/>
            <p:nvPr/>
          </p:nvSpPr>
          <p:spPr bwMode="auto">
            <a:xfrm>
              <a:off x="2842860" y="398107"/>
              <a:ext cx="163868" cy="16386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9" name="Text Box 31"/>
            <p:cNvSpPr txBox="1">
              <a:spLocks noChangeArrowheads="1"/>
            </p:cNvSpPr>
            <p:nvPr/>
          </p:nvSpPr>
          <p:spPr bwMode="auto">
            <a:xfrm>
              <a:off x="2829160" y="395612"/>
              <a:ext cx="197127" cy="16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0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5</a:t>
              </a:r>
              <a:endParaRPr lang="en-US" sz="10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829160" y="4636827"/>
            <a:ext cx="197127" cy="166363"/>
            <a:chOff x="2829160" y="395612"/>
            <a:chExt cx="197127" cy="166363"/>
          </a:xfrm>
        </p:grpSpPr>
        <p:sp>
          <p:nvSpPr>
            <p:cNvPr id="41" name="Oval 40"/>
            <p:cNvSpPr/>
            <p:nvPr/>
          </p:nvSpPr>
          <p:spPr bwMode="auto">
            <a:xfrm>
              <a:off x="2842860" y="398107"/>
              <a:ext cx="163868" cy="16386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2" name="Text Box 31"/>
            <p:cNvSpPr txBox="1">
              <a:spLocks noChangeArrowheads="1"/>
            </p:cNvSpPr>
            <p:nvPr/>
          </p:nvSpPr>
          <p:spPr bwMode="auto">
            <a:xfrm>
              <a:off x="2829160" y="395612"/>
              <a:ext cx="197127" cy="16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0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6</a:t>
              </a:r>
              <a:endParaRPr lang="en-US" sz="10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2838623" y="494174"/>
            <a:ext cx="1365077" cy="33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      Antigen (allergen)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invades body.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2838623" y="875173"/>
            <a:ext cx="1130127" cy="79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      Plasma cells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produce large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amounts of class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err="1" smtClean="0">
                <a:solidFill>
                  <a:srgbClr val="000000"/>
                </a:solidFill>
                <a:latin typeface="Arial"/>
                <a:cs typeface="Arial"/>
              </a:rPr>
              <a:t>IgE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 antibodies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against allergen.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2838623" y="1783223"/>
            <a:ext cx="1536527" cy="58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      </a:t>
            </a:r>
            <a:r>
              <a:rPr lang="en-US" sz="1000" dirty="0" err="1" smtClean="0">
                <a:solidFill>
                  <a:srgbClr val="000000"/>
                </a:solidFill>
                <a:latin typeface="Arial"/>
                <a:cs typeface="Arial"/>
              </a:rPr>
              <a:t>IgE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 antibodies attach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to mast cells in body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tissues (and to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circulating basophils).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2825924" y="2559414"/>
            <a:ext cx="936452" cy="49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b="0" dirty="0" smtClean="0">
                <a:solidFill>
                  <a:srgbClr val="000000"/>
                </a:solidFill>
                <a:latin typeface="Arial Black"/>
                <a:cs typeface="Arial Black"/>
              </a:rPr>
              <a:t>Subsequent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b="0" dirty="0" smtClean="0">
                <a:solidFill>
                  <a:srgbClr val="000000"/>
                </a:solidFill>
                <a:latin typeface="Arial Black"/>
                <a:cs typeface="Arial Black"/>
              </a:rPr>
              <a:t>(secondary)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b="0" dirty="0" smtClean="0">
                <a:solidFill>
                  <a:srgbClr val="000000"/>
                </a:solidFill>
                <a:latin typeface="Arial Black"/>
                <a:cs typeface="Arial Black"/>
              </a:rPr>
              <a:t>responses</a:t>
            </a:r>
            <a:endParaRPr lang="en-US" sz="1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2838623" y="3072274"/>
            <a:ext cx="1104727" cy="43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      More of same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allergen invades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body.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2838623" y="3615198"/>
            <a:ext cx="1257127" cy="76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      Allergen binding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lang="en-US" sz="1000" dirty="0" err="1" smtClean="0">
                <a:solidFill>
                  <a:srgbClr val="000000"/>
                </a:solidFill>
                <a:latin typeface="Arial"/>
                <a:cs typeface="Arial"/>
              </a:rPr>
              <a:t>IgE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 on mast cells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triggers release of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histamine (and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other chemicals).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2838623" y="4647073"/>
            <a:ext cx="3133552" cy="59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      Histamine causes blood vessels to dilate and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become leaky, which promotes edema; stimulates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release of large amounts of mucus; and causes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smooth muscles to contract.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3368848" y="6112238"/>
            <a:ext cx="799927" cy="49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Outpouring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of fluid from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capillaries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4210223" y="6112238"/>
            <a:ext cx="685627" cy="30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Release of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mucus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4994448" y="6112238"/>
            <a:ext cx="958677" cy="30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Constriction of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bronchioles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H="1" flipV="1">
            <a:off x="4813300" y="4136440"/>
            <a:ext cx="180975" cy="95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" name="Straight Connector 9217"/>
          <p:cNvCxnSpPr/>
          <p:nvPr/>
        </p:nvCxnSpPr>
        <p:spPr bwMode="auto">
          <a:xfrm flipH="1" flipV="1">
            <a:off x="4857750" y="4031665"/>
            <a:ext cx="53975" cy="1555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19" name="Freeform 9218"/>
          <p:cNvSpPr/>
          <p:nvPr/>
        </p:nvSpPr>
        <p:spPr>
          <a:xfrm>
            <a:off x="4768850" y="3383965"/>
            <a:ext cx="228600" cy="139700"/>
          </a:xfrm>
          <a:custGeom>
            <a:avLst/>
            <a:gdLst>
              <a:gd name="connsiteX0" fmla="*/ 228600 w 228600"/>
              <a:gd name="connsiteY0" fmla="*/ 0 h 139700"/>
              <a:gd name="connsiteX1" fmla="*/ 184150 w 228600"/>
              <a:gd name="connsiteY1" fmla="*/ 0 h 139700"/>
              <a:gd name="connsiteX2" fmla="*/ 0 w 228600"/>
              <a:gd name="connsiteY2" fmla="*/ 13970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" h="139700">
                <a:moveTo>
                  <a:pt x="228600" y="0"/>
                </a:moveTo>
                <a:lnTo>
                  <a:pt x="184150" y="0"/>
                </a:lnTo>
                <a:lnTo>
                  <a:pt x="0" y="1397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21" name="Straight Connector 9220"/>
          <p:cNvCxnSpPr/>
          <p:nvPr/>
        </p:nvCxnSpPr>
        <p:spPr bwMode="auto">
          <a:xfrm flipH="1">
            <a:off x="4838700" y="3095040"/>
            <a:ext cx="1587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Freeform 58"/>
          <p:cNvSpPr/>
          <p:nvPr/>
        </p:nvSpPr>
        <p:spPr>
          <a:xfrm>
            <a:off x="4584700" y="2164765"/>
            <a:ext cx="482600" cy="155575"/>
          </a:xfrm>
          <a:custGeom>
            <a:avLst/>
            <a:gdLst>
              <a:gd name="connsiteX0" fmla="*/ 228600 w 228600"/>
              <a:gd name="connsiteY0" fmla="*/ 0 h 139700"/>
              <a:gd name="connsiteX1" fmla="*/ 184150 w 228600"/>
              <a:gd name="connsiteY1" fmla="*/ 0 h 139700"/>
              <a:gd name="connsiteX2" fmla="*/ 0 w 228600"/>
              <a:gd name="connsiteY2" fmla="*/ 139700 h 139700"/>
              <a:gd name="connsiteX0" fmla="*/ 244475 w 244475"/>
              <a:gd name="connsiteY0" fmla="*/ 0 h 139700"/>
              <a:gd name="connsiteX1" fmla="*/ 184150 w 244475"/>
              <a:gd name="connsiteY1" fmla="*/ 0 h 139700"/>
              <a:gd name="connsiteX2" fmla="*/ 0 w 244475"/>
              <a:gd name="connsiteY2" fmla="*/ 139700 h 139700"/>
              <a:gd name="connsiteX0" fmla="*/ 482600 w 482600"/>
              <a:gd name="connsiteY0" fmla="*/ 0 h 155575"/>
              <a:gd name="connsiteX1" fmla="*/ 422275 w 482600"/>
              <a:gd name="connsiteY1" fmla="*/ 0 h 155575"/>
              <a:gd name="connsiteX2" fmla="*/ 0 w 482600"/>
              <a:gd name="connsiteY2" fmla="*/ 155575 h 15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600" h="155575">
                <a:moveTo>
                  <a:pt x="482600" y="0"/>
                </a:moveTo>
                <a:lnTo>
                  <a:pt x="422275" y="0"/>
                </a:lnTo>
                <a:lnTo>
                  <a:pt x="0" y="15557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4810125" y="1936165"/>
            <a:ext cx="254000" cy="228600"/>
          </a:xfrm>
          <a:custGeom>
            <a:avLst/>
            <a:gdLst>
              <a:gd name="connsiteX0" fmla="*/ 228600 w 228600"/>
              <a:gd name="connsiteY0" fmla="*/ 0 h 139700"/>
              <a:gd name="connsiteX1" fmla="*/ 184150 w 228600"/>
              <a:gd name="connsiteY1" fmla="*/ 0 h 139700"/>
              <a:gd name="connsiteX2" fmla="*/ 0 w 228600"/>
              <a:gd name="connsiteY2" fmla="*/ 139700 h 139700"/>
              <a:gd name="connsiteX0" fmla="*/ 244475 w 244475"/>
              <a:gd name="connsiteY0" fmla="*/ 0 h 228600"/>
              <a:gd name="connsiteX1" fmla="*/ 200025 w 244475"/>
              <a:gd name="connsiteY1" fmla="*/ 0 h 228600"/>
              <a:gd name="connsiteX2" fmla="*/ 0 w 244475"/>
              <a:gd name="connsiteY2" fmla="*/ 228600 h 228600"/>
              <a:gd name="connsiteX0" fmla="*/ 254000 w 254000"/>
              <a:gd name="connsiteY0" fmla="*/ 0 h 228600"/>
              <a:gd name="connsiteX1" fmla="*/ 200025 w 254000"/>
              <a:gd name="connsiteY1" fmla="*/ 0 h 228600"/>
              <a:gd name="connsiteX2" fmla="*/ 0 w 254000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000" h="228600">
                <a:moveTo>
                  <a:pt x="254000" y="0"/>
                </a:moveTo>
                <a:lnTo>
                  <a:pt x="200025" y="0"/>
                </a:lnTo>
                <a:lnTo>
                  <a:pt x="0" y="2286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4695825" y="1494840"/>
            <a:ext cx="368300" cy="568325"/>
          </a:xfrm>
          <a:custGeom>
            <a:avLst/>
            <a:gdLst>
              <a:gd name="connsiteX0" fmla="*/ 228600 w 228600"/>
              <a:gd name="connsiteY0" fmla="*/ 0 h 139700"/>
              <a:gd name="connsiteX1" fmla="*/ 184150 w 228600"/>
              <a:gd name="connsiteY1" fmla="*/ 0 h 139700"/>
              <a:gd name="connsiteX2" fmla="*/ 0 w 228600"/>
              <a:gd name="connsiteY2" fmla="*/ 139700 h 139700"/>
              <a:gd name="connsiteX0" fmla="*/ 244475 w 244475"/>
              <a:gd name="connsiteY0" fmla="*/ 0 h 228600"/>
              <a:gd name="connsiteX1" fmla="*/ 200025 w 244475"/>
              <a:gd name="connsiteY1" fmla="*/ 0 h 228600"/>
              <a:gd name="connsiteX2" fmla="*/ 0 w 244475"/>
              <a:gd name="connsiteY2" fmla="*/ 228600 h 228600"/>
              <a:gd name="connsiteX0" fmla="*/ 254000 w 254000"/>
              <a:gd name="connsiteY0" fmla="*/ 0 h 228600"/>
              <a:gd name="connsiteX1" fmla="*/ 200025 w 254000"/>
              <a:gd name="connsiteY1" fmla="*/ 0 h 228600"/>
              <a:gd name="connsiteX2" fmla="*/ 0 w 254000"/>
              <a:gd name="connsiteY2" fmla="*/ 228600 h 228600"/>
              <a:gd name="connsiteX0" fmla="*/ 368300 w 368300"/>
              <a:gd name="connsiteY0" fmla="*/ 0 h 568325"/>
              <a:gd name="connsiteX1" fmla="*/ 314325 w 368300"/>
              <a:gd name="connsiteY1" fmla="*/ 0 h 568325"/>
              <a:gd name="connsiteX2" fmla="*/ 0 w 368300"/>
              <a:gd name="connsiteY2" fmla="*/ 568325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300" h="568325">
                <a:moveTo>
                  <a:pt x="368300" y="0"/>
                </a:moveTo>
                <a:lnTo>
                  <a:pt x="314325" y="0"/>
                </a:lnTo>
                <a:lnTo>
                  <a:pt x="0" y="56832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5089698" y="1429113"/>
            <a:ext cx="1263477" cy="33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Mast cell with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fixed </a:t>
            </a:r>
            <a:r>
              <a:rPr lang="en-US" sz="1000" dirty="0" err="1" smtClean="0">
                <a:solidFill>
                  <a:srgbClr val="000000"/>
                </a:solidFill>
                <a:latin typeface="Arial"/>
                <a:cs typeface="Arial"/>
              </a:rPr>
              <a:t>IgE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 antibodies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5089698" y="1870439"/>
            <a:ext cx="234777" cy="17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err="1" smtClean="0">
                <a:solidFill>
                  <a:srgbClr val="000000"/>
                </a:solidFill>
                <a:latin typeface="Arial"/>
                <a:cs typeface="Arial"/>
              </a:rPr>
              <a:t>IgE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5089698" y="2099038"/>
            <a:ext cx="1263477" cy="33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Granules containing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histamine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5026198" y="3032489"/>
            <a:ext cx="523702" cy="17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Antigen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5032548" y="3324588"/>
            <a:ext cx="1266652" cy="61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Mast cell granules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release contents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after antigen binds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with </a:t>
            </a:r>
            <a:r>
              <a:rPr lang="en-US" sz="1000" dirty="0" err="1" smtClean="0">
                <a:solidFill>
                  <a:srgbClr val="000000"/>
                </a:solidFill>
                <a:latin typeface="Arial"/>
                <a:cs typeface="Arial"/>
              </a:rPr>
              <a:t>IgE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 antibodies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5026198" y="4175489"/>
            <a:ext cx="657052" cy="17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Histamine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8424909" y="10408"/>
            <a:ext cx="7135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kern="0" dirty="0" smtClean="0">
                <a:solidFill>
                  <a:srgbClr val="000000"/>
                </a:solidFill>
                <a:latin typeface="Arial" charset="0"/>
              </a:rPr>
              <a:t>Slide 8</a:t>
            </a:r>
            <a:endParaRPr lang="en-US" sz="900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003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Immunodeficiencies</a:t>
            </a:r>
            <a:endParaRPr lang="en-GB" altLang="en-US" dirty="0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Result from abnormalities in any immune element </a:t>
            </a:r>
          </a:p>
          <a:p>
            <a:r>
              <a:rPr lang="en-GB" altLang="en-US" dirty="0" smtClean="0"/>
              <a:t>Production or function of immune cells or complement is abnormal</a:t>
            </a:r>
          </a:p>
          <a:p>
            <a:r>
              <a:rPr lang="en-GB" altLang="en-US" dirty="0" smtClean="0"/>
              <a:t>May be congenital or acquired</a:t>
            </a:r>
          </a:p>
          <a:p>
            <a:pPr lvl="1"/>
            <a:r>
              <a:rPr lang="en-US" altLang="en-US" dirty="0" smtClean="0"/>
              <a:t>Severe combined immunodeficiency disease (SCID) is a congenital disease</a:t>
            </a:r>
            <a:endParaRPr lang="en-GB" altLang="en-US" dirty="0" smtClean="0"/>
          </a:p>
          <a:p>
            <a:pPr lvl="1"/>
            <a:r>
              <a:rPr lang="en-GB" altLang="en-US" dirty="0" smtClean="0"/>
              <a:t>AIDS (acquired immune deficiency syndrome) is </a:t>
            </a:r>
            <a:r>
              <a:rPr lang="en-US" altLang="en-US" dirty="0" smtClean="0"/>
              <a:t>caused by a virus that attacks and cripples the helper T cells</a:t>
            </a:r>
            <a:endParaRPr lang="en-GB" alt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Developmental Aspects of the </a:t>
            </a:r>
            <a:br>
              <a:rPr lang="en-GB" altLang="en-US" smtClean="0"/>
            </a:br>
            <a:r>
              <a:rPr lang="en-GB" altLang="en-US" smtClean="0"/>
              <a:t>Lymphatic System and Body Defenses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Lymphatic vessels form by budding off veins. </a:t>
            </a:r>
          </a:p>
          <a:p>
            <a:r>
              <a:rPr lang="en-US" altLang="en-US" smtClean="0"/>
              <a:t>The thymus and the spleen are the first lymphoid organs to appear in the embryo</a:t>
            </a:r>
          </a:p>
          <a:p>
            <a:r>
              <a:rPr lang="en-US" altLang="en-US" smtClean="0"/>
              <a:t>Other lymphoid organs remain relatively undeveloped until after birth</a:t>
            </a:r>
          </a:p>
          <a:p>
            <a:r>
              <a:rPr lang="en-US" altLang="en-US" smtClean="0"/>
              <a:t>The immune response develops around the time of birth</a:t>
            </a:r>
            <a:endParaRPr lang="en-GB" altLang="en-US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1218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Developmental Aspects of the </a:t>
            </a:r>
            <a:br>
              <a:rPr lang="en-GB" altLang="en-US" smtClean="0"/>
            </a:br>
            <a:r>
              <a:rPr lang="en-GB" altLang="en-US" smtClean="0"/>
              <a:t>Lymphatic System and Body Defenses</a:t>
            </a:r>
            <a:endParaRPr lang="en-US" altLang="en-US" dirty="0" smtClean="0"/>
          </a:p>
        </p:txBody>
      </p:sp>
      <p:sp>
        <p:nvSpPr>
          <p:cNvPr id="1218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ability of immunocompetent cells to recognize foreign antigens is genetically determined</a:t>
            </a:r>
          </a:p>
          <a:p>
            <a:r>
              <a:rPr lang="en-US" altLang="en-US" smtClean="0"/>
              <a:t>Stress appears to interfere with normal immune response</a:t>
            </a:r>
          </a:p>
          <a:p>
            <a:r>
              <a:rPr lang="en-US" altLang="en-US" smtClean="0"/>
              <a:t>Efficiency of immune response wanes in old age, and infections, cancer, immunodeficiencies, and autoimmune diseases become more prevalent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Lymphatic Vessels</a:t>
            </a:r>
            <a:endParaRPr lang="en-GB" altLang="en-US" dirty="0" smtClean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Lymphatic vessels are similar to veins of the cardiovascular system</a:t>
            </a:r>
          </a:p>
          <a:p>
            <a:pPr lvl="1"/>
            <a:r>
              <a:rPr lang="en-GB" altLang="en-US" dirty="0" smtClean="0"/>
              <a:t>Thin-walled</a:t>
            </a:r>
          </a:p>
          <a:p>
            <a:pPr lvl="1"/>
            <a:r>
              <a:rPr lang="en-GB" altLang="en-US" dirty="0" smtClean="0"/>
              <a:t>Larger vessels have valves</a:t>
            </a:r>
          </a:p>
          <a:p>
            <a:pPr lvl="1"/>
            <a:r>
              <a:rPr lang="en-GB" altLang="en-US" dirty="0" smtClean="0"/>
              <a:t>Low-pressure, </a:t>
            </a:r>
            <a:r>
              <a:rPr lang="en-GB" altLang="en-US" dirty="0" err="1" smtClean="0"/>
              <a:t>pumpless</a:t>
            </a:r>
            <a:r>
              <a:rPr lang="en-GB" altLang="en-US" dirty="0" smtClean="0"/>
              <a:t> system</a:t>
            </a:r>
          </a:p>
          <a:p>
            <a:r>
              <a:rPr lang="en-GB" altLang="en-US" dirty="0" smtClean="0"/>
              <a:t>Lymph transported is aided by:</a:t>
            </a:r>
          </a:p>
          <a:p>
            <a:pPr lvl="1"/>
            <a:r>
              <a:rPr lang="en-GB" altLang="en-US" dirty="0" smtClean="0"/>
              <a:t>Milking action of skeletal muscles</a:t>
            </a:r>
          </a:p>
          <a:p>
            <a:pPr lvl="1"/>
            <a:r>
              <a:rPr lang="en-GB" altLang="en-US" dirty="0" smtClean="0"/>
              <a:t>Pressure changes in thorax during breathing</a:t>
            </a:r>
          </a:p>
          <a:p>
            <a:pPr lvl="1"/>
            <a:r>
              <a:rPr lang="en-GB" altLang="en-US" dirty="0" smtClean="0"/>
              <a:t>Smooth muscle in walls of </a:t>
            </a:r>
            <a:r>
              <a:rPr lang="en-GB" altLang="en-US" dirty="0" err="1" smtClean="0"/>
              <a:t>lymphatics</a:t>
            </a:r>
            <a:endParaRPr lang="en-GB" altLang="en-US" dirty="0" smtClean="0"/>
          </a:p>
          <a:p>
            <a:pPr lvl="1"/>
            <a:endParaRPr lang="en-GB" alt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Lymph Nodes</a:t>
            </a:r>
            <a:endParaRPr lang="en-GB" altLang="en-US" dirty="0" smtClean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Lymph nodes filter lymph before it is returned to the blood</a:t>
            </a:r>
          </a:p>
          <a:p>
            <a:r>
              <a:rPr lang="en-GB" altLang="en-US" smtClean="0"/>
              <a:t>Harmful materials that are filtered:</a:t>
            </a:r>
          </a:p>
          <a:p>
            <a:pPr lvl="1"/>
            <a:r>
              <a:rPr lang="en-GB" altLang="en-US" smtClean="0"/>
              <a:t>Bacteria</a:t>
            </a:r>
          </a:p>
          <a:p>
            <a:pPr lvl="1"/>
            <a:r>
              <a:rPr lang="en-GB" altLang="en-US" smtClean="0"/>
              <a:t>Viruses</a:t>
            </a:r>
          </a:p>
          <a:p>
            <a:pPr lvl="1"/>
            <a:r>
              <a:rPr lang="en-GB" altLang="en-US" smtClean="0"/>
              <a:t>Cancer cells</a:t>
            </a:r>
          </a:p>
          <a:p>
            <a:pPr lvl="1"/>
            <a:r>
              <a:rPr lang="en-GB" altLang="en-US" smtClean="0"/>
              <a:t>Cell debris </a:t>
            </a:r>
          </a:p>
          <a:p>
            <a:endParaRPr lang="en-GB" alt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Lymph Nodes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Defense cells within lymph nodes</a:t>
            </a:r>
          </a:p>
          <a:p>
            <a:pPr lvl="1"/>
            <a:r>
              <a:rPr lang="en-GB" altLang="en-US" smtClean="0"/>
              <a:t>Macrophages—engulf and destroy foreign substances such as bacteria, viruses, and foreign cells</a:t>
            </a:r>
          </a:p>
          <a:p>
            <a:pPr lvl="1"/>
            <a:r>
              <a:rPr lang="en-GB" altLang="en-US" smtClean="0"/>
              <a:t>Lymphocytes—respond to foreign substances in the lymphatic system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Lymph Nodes</a:t>
            </a:r>
            <a:endParaRPr lang="en-GB" altLang="en-US" dirty="0" smtClean="0"/>
          </a:p>
        </p:txBody>
      </p:sp>
      <p:sp>
        <p:nvSpPr>
          <p:cNvPr id="1843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Most are kidney-shaped and less than 1 inch long and are buried in connective tissue</a:t>
            </a:r>
          </a:p>
          <a:p>
            <a:r>
              <a:rPr lang="en-GB" altLang="en-US" dirty="0" smtClean="0"/>
              <a:t>Cortex (outer part)</a:t>
            </a:r>
          </a:p>
          <a:p>
            <a:pPr lvl="1"/>
            <a:r>
              <a:rPr lang="en-GB" altLang="en-US" dirty="0" smtClean="0"/>
              <a:t>Contains follicles—collections of lymphocytes</a:t>
            </a:r>
          </a:p>
          <a:p>
            <a:pPr lvl="1"/>
            <a:r>
              <a:rPr lang="en-GB" altLang="en-US" dirty="0" smtClean="0"/>
              <a:t>Germinal </a:t>
            </a:r>
            <a:r>
              <a:rPr lang="en-GB" altLang="en-US" dirty="0" err="1" smtClean="0"/>
              <a:t>centers</a:t>
            </a:r>
            <a:r>
              <a:rPr lang="en-GB" altLang="en-US" dirty="0" smtClean="0"/>
              <a:t> enlarge when antibodies are released by plasma cells</a:t>
            </a:r>
          </a:p>
          <a:p>
            <a:r>
              <a:rPr lang="en-GB" altLang="en-US" dirty="0" smtClean="0"/>
              <a:t>Medulla (inner part)</a:t>
            </a:r>
          </a:p>
          <a:p>
            <a:pPr lvl="1"/>
            <a:r>
              <a:rPr lang="en-GB" altLang="en-US" dirty="0" smtClean="0"/>
              <a:t>Contains phagocytic macrophages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figure_12_04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7"/>
          <a:stretch/>
        </p:blipFill>
        <p:spPr>
          <a:xfrm>
            <a:off x="1176528" y="810768"/>
            <a:ext cx="6790944" cy="502824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34917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12.4 Structure of a lymph node. </a:t>
            </a:r>
          </a:p>
        </p:txBody>
      </p: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1554267" y="1437453"/>
            <a:ext cx="1340594" cy="92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Afferent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lymphatic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vessels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152900" y="1667933"/>
            <a:ext cx="0" cy="8551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2590800" y="1583267"/>
            <a:ext cx="7535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874433" y="1579033"/>
            <a:ext cx="139700" cy="10202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Freeform 12"/>
          <p:cNvSpPr/>
          <p:nvPr/>
        </p:nvSpPr>
        <p:spPr>
          <a:xfrm>
            <a:off x="2247900" y="3450167"/>
            <a:ext cx="474133" cy="194733"/>
          </a:xfrm>
          <a:custGeom>
            <a:avLst/>
            <a:gdLst>
              <a:gd name="connsiteX0" fmla="*/ 0 w 474133"/>
              <a:gd name="connsiteY0" fmla="*/ 194733 h 194733"/>
              <a:gd name="connsiteX1" fmla="*/ 397933 w 474133"/>
              <a:gd name="connsiteY1" fmla="*/ 194733 h 194733"/>
              <a:gd name="connsiteX2" fmla="*/ 474133 w 474133"/>
              <a:gd name="connsiteY2" fmla="*/ 0 h 1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4133" h="194733">
                <a:moveTo>
                  <a:pt x="0" y="194733"/>
                </a:moveTo>
                <a:lnTo>
                  <a:pt x="397933" y="194733"/>
                </a:lnTo>
                <a:lnTo>
                  <a:pt x="474133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5" name="Straight Connector 14"/>
          <p:cNvCxnSpPr>
            <a:stCxn id="13" idx="1"/>
          </p:cNvCxnSpPr>
          <p:nvPr/>
        </p:nvCxnSpPr>
        <p:spPr bwMode="auto">
          <a:xfrm>
            <a:off x="2645833" y="3644900"/>
            <a:ext cx="156634" cy="4445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Freeform 25"/>
          <p:cNvSpPr/>
          <p:nvPr/>
        </p:nvSpPr>
        <p:spPr>
          <a:xfrm>
            <a:off x="2937934" y="4195234"/>
            <a:ext cx="448733" cy="715433"/>
          </a:xfrm>
          <a:custGeom>
            <a:avLst/>
            <a:gdLst>
              <a:gd name="connsiteX0" fmla="*/ 0 w 474133"/>
              <a:gd name="connsiteY0" fmla="*/ 194733 h 194733"/>
              <a:gd name="connsiteX1" fmla="*/ 397933 w 474133"/>
              <a:gd name="connsiteY1" fmla="*/ 194733 h 194733"/>
              <a:gd name="connsiteX2" fmla="*/ 474133 w 474133"/>
              <a:gd name="connsiteY2" fmla="*/ 0 h 194733"/>
              <a:gd name="connsiteX0" fmla="*/ 0 w 194733"/>
              <a:gd name="connsiteY0" fmla="*/ 190500 h 194733"/>
              <a:gd name="connsiteX1" fmla="*/ 118533 w 194733"/>
              <a:gd name="connsiteY1" fmla="*/ 194733 h 194733"/>
              <a:gd name="connsiteX2" fmla="*/ 194733 w 194733"/>
              <a:gd name="connsiteY2" fmla="*/ 0 h 194733"/>
              <a:gd name="connsiteX0" fmla="*/ 0 w 448733"/>
              <a:gd name="connsiteY0" fmla="*/ 711200 h 715433"/>
              <a:gd name="connsiteX1" fmla="*/ 118533 w 448733"/>
              <a:gd name="connsiteY1" fmla="*/ 715433 h 715433"/>
              <a:gd name="connsiteX2" fmla="*/ 448733 w 448733"/>
              <a:gd name="connsiteY2" fmla="*/ 0 h 71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8733" h="715433">
                <a:moveTo>
                  <a:pt x="0" y="711200"/>
                </a:moveTo>
                <a:lnTo>
                  <a:pt x="118533" y="715433"/>
                </a:lnTo>
                <a:lnTo>
                  <a:pt x="448733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2984501" y="4436534"/>
            <a:ext cx="1320799" cy="935566"/>
          </a:xfrm>
          <a:custGeom>
            <a:avLst/>
            <a:gdLst>
              <a:gd name="connsiteX0" fmla="*/ 0 w 474133"/>
              <a:gd name="connsiteY0" fmla="*/ 194733 h 194733"/>
              <a:gd name="connsiteX1" fmla="*/ 397933 w 474133"/>
              <a:gd name="connsiteY1" fmla="*/ 194733 h 194733"/>
              <a:gd name="connsiteX2" fmla="*/ 474133 w 474133"/>
              <a:gd name="connsiteY2" fmla="*/ 0 h 194733"/>
              <a:gd name="connsiteX0" fmla="*/ 0 w 634999"/>
              <a:gd name="connsiteY0" fmla="*/ 194733 h 194733"/>
              <a:gd name="connsiteX1" fmla="*/ 558799 w 634999"/>
              <a:gd name="connsiteY1" fmla="*/ 194733 h 194733"/>
              <a:gd name="connsiteX2" fmla="*/ 634999 w 634999"/>
              <a:gd name="connsiteY2" fmla="*/ 0 h 194733"/>
              <a:gd name="connsiteX0" fmla="*/ 0 w 1320799"/>
              <a:gd name="connsiteY0" fmla="*/ 935566 h 935566"/>
              <a:gd name="connsiteX1" fmla="*/ 558799 w 1320799"/>
              <a:gd name="connsiteY1" fmla="*/ 935566 h 935566"/>
              <a:gd name="connsiteX2" fmla="*/ 1320799 w 1320799"/>
              <a:gd name="connsiteY2" fmla="*/ 0 h 93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0799" h="935566">
                <a:moveTo>
                  <a:pt x="0" y="935566"/>
                </a:moveTo>
                <a:lnTo>
                  <a:pt x="558799" y="935566"/>
                </a:lnTo>
                <a:lnTo>
                  <a:pt x="1320799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842933" y="1490133"/>
            <a:ext cx="1354667" cy="596900"/>
          </a:xfrm>
          <a:custGeom>
            <a:avLst/>
            <a:gdLst>
              <a:gd name="connsiteX0" fmla="*/ 1354667 w 1354667"/>
              <a:gd name="connsiteY0" fmla="*/ 0 h 596900"/>
              <a:gd name="connsiteX1" fmla="*/ 1011767 w 1354667"/>
              <a:gd name="connsiteY1" fmla="*/ 0 h 596900"/>
              <a:gd name="connsiteX2" fmla="*/ 0 w 1354667"/>
              <a:gd name="connsiteY2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4667" h="596900">
                <a:moveTo>
                  <a:pt x="1354667" y="0"/>
                </a:moveTo>
                <a:lnTo>
                  <a:pt x="1011767" y="0"/>
                </a:lnTo>
                <a:lnTo>
                  <a:pt x="0" y="5969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5558367" y="2032000"/>
            <a:ext cx="639233" cy="304800"/>
          </a:xfrm>
          <a:custGeom>
            <a:avLst/>
            <a:gdLst>
              <a:gd name="connsiteX0" fmla="*/ 1354667 w 1354667"/>
              <a:gd name="connsiteY0" fmla="*/ 0 h 596900"/>
              <a:gd name="connsiteX1" fmla="*/ 1011767 w 1354667"/>
              <a:gd name="connsiteY1" fmla="*/ 0 h 596900"/>
              <a:gd name="connsiteX2" fmla="*/ 0 w 1354667"/>
              <a:gd name="connsiteY2" fmla="*/ 596900 h 596900"/>
              <a:gd name="connsiteX0" fmla="*/ 1354667 w 1354667"/>
              <a:gd name="connsiteY0" fmla="*/ 0 h 596900"/>
              <a:gd name="connsiteX1" fmla="*/ 1054100 w 1354667"/>
              <a:gd name="connsiteY1" fmla="*/ 0 h 596900"/>
              <a:gd name="connsiteX2" fmla="*/ 0 w 1354667"/>
              <a:gd name="connsiteY2" fmla="*/ 596900 h 596900"/>
              <a:gd name="connsiteX0" fmla="*/ 639233 w 639233"/>
              <a:gd name="connsiteY0" fmla="*/ 0 h 304800"/>
              <a:gd name="connsiteX1" fmla="*/ 338666 w 639233"/>
              <a:gd name="connsiteY1" fmla="*/ 0 h 304800"/>
              <a:gd name="connsiteX2" fmla="*/ 0 w 639233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9233" h="304800">
                <a:moveTo>
                  <a:pt x="639233" y="0"/>
                </a:moveTo>
                <a:lnTo>
                  <a:pt x="338666" y="0"/>
                </a:lnTo>
                <a:lnTo>
                  <a:pt x="0" y="3048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H="1" flipV="1">
            <a:off x="4940300" y="3031067"/>
            <a:ext cx="1282700" cy="42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Freeform 33"/>
          <p:cNvSpPr/>
          <p:nvPr/>
        </p:nvSpPr>
        <p:spPr>
          <a:xfrm>
            <a:off x="6316133" y="3771900"/>
            <a:ext cx="376766" cy="241300"/>
          </a:xfrm>
          <a:custGeom>
            <a:avLst/>
            <a:gdLst>
              <a:gd name="connsiteX0" fmla="*/ 1354667 w 1354667"/>
              <a:gd name="connsiteY0" fmla="*/ 0 h 596900"/>
              <a:gd name="connsiteX1" fmla="*/ 1011767 w 1354667"/>
              <a:gd name="connsiteY1" fmla="*/ 0 h 596900"/>
              <a:gd name="connsiteX2" fmla="*/ 0 w 1354667"/>
              <a:gd name="connsiteY2" fmla="*/ 596900 h 596900"/>
              <a:gd name="connsiteX0" fmla="*/ 1354667 w 1354667"/>
              <a:gd name="connsiteY0" fmla="*/ 0 h 596900"/>
              <a:gd name="connsiteX1" fmla="*/ 1054100 w 1354667"/>
              <a:gd name="connsiteY1" fmla="*/ 0 h 596900"/>
              <a:gd name="connsiteX2" fmla="*/ 0 w 1354667"/>
              <a:gd name="connsiteY2" fmla="*/ 596900 h 596900"/>
              <a:gd name="connsiteX0" fmla="*/ 639233 w 639233"/>
              <a:gd name="connsiteY0" fmla="*/ 0 h 304800"/>
              <a:gd name="connsiteX1" fmla="*/ 338666 w 639233"/>
              <a:gd name="connsiteY1" fmla="*/ 0 h 304800"/>
              <a:gd name="connsiteX2" fmla="*/ 0 w 639233"/>
              <a:gd name="connsiteY2" fmla="*/ 304800 h 304800"/>
              <a:gd name="connsiteX0" fmla="*/ 503766 w 503766"/>
              <a:gd name="connsiteY0" fmla="*/ 0 h 304800"/>
              <a:gd name="connsiteX1" fmla="*/ 338666 w 503766"/>
              <a:gd name="connsiteY1" fmla="*/ 0 h 304800"/>
              <a:gd name="connsiteX2" fmla="*/ 0 w 503766"/>
              <a:gd name="connsiteY2" fmla="*/ 304800 h 304800"/>
              <a:gd name="connsiteX0" fmla="*/ 368299 w 368299"/>
              <a:gd name="connsiteY0" fmla="*/ 0 h 228600"/>
              <a:gd name="connsiteX1" fmla="*/ 203199 w 368299"/>
              <a:gd name="connsiteY1" fmla="*/ 0 h 228600"/>
              <a:gd name="connsiteX2" fmla="*/ 0 w 368299"/>
              <a:gd name="connsiteY2" fmla="*/ 228600 h 228600"/>
              <a:gd name="connsiteX0" fmla="*/ 376766 w 376766"/>
              <a:gd name="connsiteY0" fmla="*/ 0 h 241300"/>
              <a:gd name="connsiteX1" fmla="*/ 211666 w 376766"/>
              <a:gd name="connsiteY1" fmla="*/ 0 h 241300"/>
              <a:gd name="connsiteX2" fmla="*/ 0 w 376766"/>
              <a:gd name="connsiteY2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766" h="241300">
                <a:moveTo>
                  <a:pt x="376766" y="0"/>
                </a:moveTo>
                <a:lnTo>
                  <a:pt x="211666" y="0"/>
                </a:lnTo>
                <a:lnTo>
                  <a:pt x="0" y="2413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7" name="Straight Connector 26"/>
          <p:cNvCxnSpPr>
            <a:stCxn id="34" idx="1"/>
          </p:cNvCxnSpPr>
          <p:nvPr/>
        </p:nvCxnSpPr>
        <p:spPr bwMode="auto">
          <a:xfrm flipH="1" flipV="1">
            <a:off x="6451600" y="3615267"/>
            <a:ext cx="76199" cy="1566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Freeform 38"/>
          <p:cNvSpPr/>
          <p:nvPr/>
        </p:nvSpPr>
        <p:spPr>
          <a:xfrm>
            <a:off x="5583766" y="3877734"/>
            <a:ext cx="224366" cy="859366"/>
          </a:xfrm>
          <a:custGeom>
            <a:avLst/>
            <a:gdLst>
              <a:gd name="connsiteX0" fmla="*/ 1354667 w 1354667"/>
              <a:gd name="connsiteY0" fmla="*/ 0 h 596900"/>
              <a:gd name="connsiteX1" fmla="*/ 1011767 w 1354667"/>
              <a:gd name="connsiteY1" fmla="*/ 0 h 596900"/>
              <a:gd name="connsiteX2" fmla="*/ 0 w 1354667"/>
              <a:gd name="connsiteY2" fmla="*/ 596900 h 596900"/>
              <a:gd name="connsiteX0" fmla="*/ 1354667 w 1354667"/>
              <a:gd name="connsiteY0" fmla="*/ 0 h 596900"/>
              <a:gd name="connsiteX1" fmla="*/ 1054100 w 1354667"/>
              <a:gd name="connsiteY1" fmla="*/ 0 h 596900"/>
              <a:gd name="connsiteX2" fmla="*/ 0 w 1354667"/>
              <a:gd name="connsiteY2" fmla="*/ 596900 h 596900"/>
              <a:gd name="connsiteX0" fmla="*/ 639233 w 639233"/>
              <a:gd name="connsiteY0" fmla="*/ 0 h 304800"/>
              <a:gd name="connsiteX1" fmla="*/ 338666 w 639233"/>
              <a:gd name="connsiteY1" fmla="*/ 0 h 304800"/>
              <a:gd name="connsiteX2" fmla="*/ 0 w 639233"/>
              <a:gd name="connsiteY2" fmla="*/ 304800 h 304800"/>
              <a:gd name="connsiteX0" fmla="*/ 503766 w 503766"/>
              <a:gd name="connsiteY0" fmla="*/ 0 h 304800"/>
              <a:gd name="connsiteX1" fmla="*/ 338666 w 503766"/>
              <a:gd name="connsiteY1" fmla="*/ 0 h 304800"/>
              <a:gd name="connsiteX2" fmla="*/ 0 w 503766"/>
              <a:gd name="connsiteY2" fmla="*/ 304800 h 304800"/>
              <a:gd name="connsiteX0" fmla="*/ 368299 w 368299"/>
              <a:gd name="connsiteY0" fmla="*/ 0 h 228600"/>
              <a:gd name="connsiteX1" fmla="*/ 203199 w 368299"/>
              <a:gd name="connsiteY1" fmla="*/ 0 h 228600"/>
              <a:gd name="connsiteX2" fmla="*/ 0 w 368299"/>
              <a:gd name="connsiteY2" fmla="*/ 228600 h 228600"/>
              <a:gd name="connsiteX0" fmla="*/ 376766 w 376766"/>
              <a:gd name="connsiteY0" fmla="*/ 0 h 241300"/>
              <a:gd name="connsiteX1" fmla="*/ 211666 w 376766"/>
              <a:gd name="connsiteY1" fmla="*/ 0 h 241300"/>
              <a:gd name="connsiteX2" fmla="*/ 0 w 376766"/>
              <a:gd name="connsiteY2" fmla="*/ 241300 h 241300"/>
              <a:gd name="connsiteX0" fmla="*/ 317499 w 317499"/>
              <a:gd name="connsiteY0" fmla="*/ 0 h 241300"/>
              <a:gd name="connsiteX1" fmla="*/ 211666 w 317499"/>
              <a:gd name="connsiteY1" fmla="*/ 0 h 241300"/>
              <a:gd name="connsiteX2" fmla="*/ 0 w 317499"/>
              <a:gd name="connsiteY2" fmla="*/ 241300 h 241300"/>
              <a:gd name="connsiteX0" fmla="*/ 224366 w 224366"/>
              <a:gd name="connsiteY0" fmla="*/ 859366 h 859366"/>
              <a:gd name="connsiteX1" fmla="*/ 118533 w 224366"/>
              <a:gd name="connsiteY1" fmla="*/ 859366 h 859366"/>
              <a:gd name="connsiteX2" fmla="*/ 0 w 224366"/>
              <a:gd name="connsiteY2" fmla="*/ 0 h 859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366" h="859366">
                <a:moveTo>
                  <a:pt x="224366" y="859366"/>
                </a:moveTo>
                <a:lnTo>
                  <a:pt x="118533" y="859366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4847166" y="4123266"/>
            <a:ext cx="935566" cy="1096433"/>
          </a:xfrm>
          <a:custGeom>
            <a:avLst/>
            <a:gdLst>
              <a:gd name="connsiteX0" fmla="*/ 1354667 w 1354667"/>
              <a:gd name="connsiteY0" fmla="*/ 0 h 596900"/>
              <a:gd name="connsiteX1" fmla="*/ 1011767 w 1354667"/>
              <a:gd name="connsiteY1" fmla="*/ 0 h 596900"/>
              <a:gd name="connsiteX2" fmla="*/ 0 w 1354667"/>
              <a:gd name="connsiteY2" fmla="*/ 596900 h 596900"/>
              <a:gd name="connsiteX0" fmla="*/ 1354667 w 1354667"/>
              <a:gd name="connsiteY0" fmla="*/ 0 h 596900"/>
              <a:gd name="connsiteX1" fmla="*/ 1054100 w 1354667"/>
              <a:gd name="connsiteY1" fmla="*/ 0 h 596900"/>
              <a:gd name="connsiteX2" fmla="*/ 0 w 1354667"/>
              <a:gd name="connsiteY2" fmla="*/ 596900 h 596900"/>
              <a:gd name="connsiteX0" fmla="*/ 639233 w 639233"/>
              <a:gd name="connsiteY0" fmla="*/ 0 h 304800"/>
              <a:gd name="connsiteX1" fmla="*/ 338666 w 639233"/>
              <a:gd name="connsiteY1" fmla="*/ 0 h 304800"/>
              <a:gd name="connsiteX2" fmla="*/ 0 w 639233"/>
              <a:gd name="connsiteY2" fmla="*/ 304800 h 304800"/>
              <a:gd name="connsiteX0" fmla="*/ 503766 w 503766"/>
              <a:gd name="connsiteY0" fmla="*/ 0 h 304800"/>
              <a:gd name="connsiteX1" fmla="*/ 338666 w 503766"/>
              <a:gd name="connsiteY1" fmla="*/ 0 h 304800"/>
              <a:gd name="connsiteX2" fmla="*/ 0 w 503766"/>
              <a:gd name="connsiteY2" fmla="*/ 304800 h 304800"/>
              <a:gd name="connsiteX0" fmla="*/ 368299 w 368299"/>
              <a:gd name="connsiteY0" fmla="*/ 0 h 228600"/>
              <a:gd name="connsiteX1" fmla="*/ 203199 w 368299"/>
              <a:gd name="connsiteY1" fmla="*/ 0 h 228600"/>
              <a:gd name="connsiteX2" fmla="*/ 0 w 368299"/>
              <a:gd name="connsiteY2" fmla="*/ 228600 h 228600"/>
              <a:gd name="connsiteX0" fmla="*/ 376766 w 376766"/>
              <a:gd name="connsiteY0" fmla="*/ 0 h 241300"/>
              <a:gd name="connsiteX1" fmla="*/ 211666 w 376766"/>
              <a:gd name="connsiteY1" fmla="*/ 0 h 241300"/>
              <a:gd name="connsiteX2" fmla="*/ 0 w 376766"/>
              <a:gd name="connsiteY2" fmla="*/ 241300 h 241300"/>
              <a:gd name="connsiteX0" fmla="*/ 317499 w 317499"/>
              <a:gd name="connsiteY0" fmla="*/ 0 h 241300"/>
              <a:gd name="connsiteX1" fmla="*/ 211666 w 317499"/>
              <a:gd name="connsiteY1" fmla="*/ 0 h 241300"/>
              <a:gd name="connsiteX2" fmla="*/ 0 w 317499"/>
              <a:gd name="connsiteY2" fmla="*/ 241300 h 241300"/>
              <a:gd name="connsiteX0" fmla="*/ 224366 w 224366"/>
              <a:gd name="connsiteY0" fmla="*/ 859366 h 859366"/>
              <a:gd name="connsiteX1" fmla="*/ 118533 w 224366"/>
              <a:gd name="connsiteY1" fmla="*/ 859366 h 859366"/>
              <a:gd name="connsiteX2" fmla="*/ 0 w 224366"/>
              <a:gd name="connsiteY2" fmla="*/ 0 h 859366"/>
              <a:gd name="connsiteX0" fmla="*/ 359833 w 359833"/>
              <a:gd name="connsiteY0" fmla="*/ 855132 h 859366"/>
              <a:gd name="connsiteX1" fmla="*/ 118533 w 359833"/>
              <a:gd name="connsiteY1" fmla="*/ 859366 h 859366"/>
              <a:gd name="connsiteX2" fmla="*/ 0 w 359833"/>
              <a:gd name="connsiteY2" fmla="*/ 0 h 859366"/>
              <a:gd name="connsiteX0" fmla="*/ 935566 w 935566"/>
              <a:gd name="connsiteY0" fmla="*/ 1092199 h 1096433"/>
              <a:gd name="connsiteX1" fmla="*/ 694266 w 935566"/>
              <a:gd name="connsiteY1" fmla="*/ 1096433 h 1096433"/>
              <a:gd name="connsiteX2" fmla="*/ 0 w 935566"/>
              <a:gd name="connsiteY2" fmla="*/ 0 h 109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566" h="1096433">
                <a:moveTo>
                  <a:pt x="935566" y="1092199"/>
                </a:moveTo>
                <a:lnTo>
                  <a:pt x="694266" y="1096433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4140199" y="3911599"/>
            <a:ext cx="1684866" cy="1799167"/>
          </a:xfrm>
          <a:custGeom>
            <a:avLst/>
            <a:gdLst>
              <a:gd name="connsiteX0" fmla="*/ 1354667 w 1354667"/>
              <a:gd name="connsiteY0" fmla="*/ 0 h 596900"/>
              <a:gd name="connsiteX1" fmla="*/ 1011767 w 1354667"/>
              <a:gd name="connsiteY1" fmla="*/ 0 h 596900"/>
              <a:gd name="connsiteX2" fmla="*/ 0 w 1354667"/>
              <a:gd name="connsiteY2" fmla="*/ 596900 h 596900"/>
              <a:gd name="connsiteX0" fmla="*/ 1354667 w 1354667"/>
              <a:gd name="connsiteY0" fmla="*/ 0 h 596900"/>
              <a:gd name="connsiteX1" fmla="*/ 1054100 w 1354667"/>
              <a:gd name="connsiteY1" fmla="*/ 0 h 596900"/>
              <a:gd name="connsiteX2" fmla="*/ 0 w 1354667"/>
              <a:gd name="connsiteY2" fmla="*/ 596900 h 596900"/>
              <a:gd name="connsiteX0" fmla="*/ 639233 w 639233"/>
              <a:gd name="connsiteY0" fmla="*/ 0 h 304800"/>
              <a:gd name="connsiteX1" fmla="*/ 338666 w 639233"/>
              <a:gd name="connsiteY1" fmla="*/ 0 h 304800"/>
              <a:gd name="connsiteX2" fmla="*/ 0 w 639233"/>
              <a:gd name="connsiteY2" fmla="*/ 304800 h 304800"/>
              <a:gd name="connsiteX0" fmla="*/ 503766 w 503766"/>
              <a:gd name="connsiteY0" fmla="*/ 0 h 304800"/>
              <a:gd name="connsiteX1" fmla="*/ 338666 w 503766"/>
              <a:gd name="connsiteY1" fmla="*/ 0 h 304800"/>
              <a:gd name="connsiteX2" fmla="*/ 0 w 503766"/>
              <a:gd name="connsiteY2" fmla="*/ 304800 h 304800"/>
              <a:gd name="connsiteX0" fmla="*/ 368299 w 368299"/>
              <a:gd name="connsiteY0" fmla="*/ 0 h 228600"/>
              <a:gd name="connsiteX1" fmla="*/ 203199 w 368299"/>
              <a:gd name="connsiteY1" fmla="*/ 0 h 228600"/>
              <a:gd name="connsiteX2" fmla="*/ 0 w 368299"/>
              <a:gd name="connsiteY2" fmla="*/ 228600 h 228600"/>
              <a:gd name="connsiteX0" fmla="*/ 376766 w 376766"/>
              <a:gd name="connsiteY0" fmla="*/ 0 h 241300"/>
              <a:gd name="connsiteX1" fmla="*/ 211666 w 376766"/>
              <a:gd name="connsiteY1" fmla="*/ 0 h 241300"/>
              <a:gd name="connsiteX2" fmla="*/ 0 w 376766"/>
              <a:gd name="connsiteY2" fmla="*/ 241300 h 241300"/>
              <a:gd name="connsiteX0" fmla="*/ 317499 w 317499"/>
              <a:gd name="connsiteY0" fmla="*/ 0 h 241300"/>
              <a:gd name="connsiteX1" fmla="*/ 211666 w 317499"/>
              <a:gd name="connsiteY1" fmla="*/ 0 h 241300"/>
              <a:gd name="connsiteX2" fmla="*/ 0 w 317499"/>
              <a:gd name="connsiteY2" fmla="*/ 241300 h 241300"/>
              <a:gd name="connsiteX0" fmla="*/ 224366 w 224366"/>
              <a:gd name="connsiteY0" fmla="*/ 859366 h 859366"/>
              <a:gd name="connsiteX1" fmla="*/ 118533 w 224366"/>
              <a:gd name="connsiteY1" fmla="*/ 859366 h 859366"/>
              <a:gd name="connsiteX2" fmla="*/ 0 w 224366"/>
              <a:gd name="connsiteY2" fmla="*/ 0 h 859366"/>
              <a:gd name="connsiteX0" fmla="*/ 359833 w 359833"/>
              <a:gd name="connsiteY0" fmla="*/ 855132 h 859366"/>
              <a:gd name="connsiteX1" fmla="*/ 118533 w 359833"/>
              <a:gd name="connsiteY1" fmla="*/ 859366 h 859366"/>
              <a:gd name="connsiteX2" fmla="*/ 0 w 359833"/>
              <a:gd name="connsiteY2" fmla="*/ 0 h 859366"/>
              <a:gd name="connsiteX0" fmla="*/ 935566 w 935566"/>
              <a:gd name="connsiteY0" fmla="*/ 1092199 h 1096433"/>
              <a:gd name="connsiteX1" fmla="*/ 694266 w 935566"/>
              <a:gd name="connsiteY1" fmla="*/ 1096433 h 1096433"/>
              <a:gd name="connsiteX2" fmla="*/ 0 w 935566"/>
              <a:gd name="connsiteY2" fmla="*/ 0 h 1096433"/>
              <a:gd name="connsiteX0" fmla="*/ 1007533 w 1007533"/>
              <a:gd name="connsiteY0" fmla="*/ 1092199 h 1096433"/>
              <a:gd name="connsiteX1" fmla="*/ 694266 w 1007533"/>
              <a:gd name="connsiteY1" fmla="*/ 1096433 h 1096433"/>
              <a:gd name="connsiteX2" fmla="*/ 0 w 1007533"/>
              <a:gd name="connsiteY2" fmla="*/ 0 h 1096433"/>
              <a:gd name="connsiteX0" fmla="*/ 1684866 w 1684866"/>
              <a:gd name="connsiteY0" fmla="*/ 1794933 h 1799167"/>
              <a:gd name="connsiteX1" fmla="*/ 1371599 w 1684866"/>
              <a:gd name="connsiteY1" fmla="*/ 1799167 h 1799167"/>
              <a:gd name="connsiteX2" fmla="*/ 0 w 1684866"/>
              <a:gd name="connsiteY2" fmla="*/ 0 h 179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4866" h="1799167">
                <a:moveTo>
                  <a:pt x="1684866" y="1794933"/>
                </a:moveTo>
                <a:lnTo>
                  <a:pt x="1371599" y="1799167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1213694" y="3502038"/>
            <a:ext cx="1340594" cy="92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Afferent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lymphatic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vessels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860220" y="820209"/>
            <a:ext cx="1163214" cy="92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Germinal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center in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follicle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6740892" y="3636838"/>
            <a:ext cx="1340594" cy="92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Efferent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lymphatic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vessels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2100596" y="4764910"/>
            <a:ext cx="907785" cy="31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Cortex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2043833" y="5211882"/>
            <a:ext cx="971646" cy="31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Follicle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5874865" y="5573717"/>
            <a:ext cx="1880241" cy="31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Medullary cord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5846485" y="5084176"/>
            <a:ext cx="2029240" cy="31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Medullary sinus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5846884" y="4601730"/>
            <a:ext cx="971646" cy="31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Hilum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6300979" y="2891886"/>
            <a:ext cx="1298030" cy="3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Arial"/>
                <a:cs typeface="Arial"/>
              </a:rPr>
              <a:t>Trabecula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6272596" y="1891521"/>
            <a:ext cx="1681174" cy="5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Arial"/>
                <a:cs typeface="Arial"/>
              </a:rPr>
              <a:t>Subcapsular</a:t>
            </a:r>
            <a:endParaRPr lang="en-US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sinus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6251311" y="1352318"/>
            <a:ext cx="1113555" cy="3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Capsule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898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Lymph Nodes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Flow of lymph through nodes</a:t>
            </a:r>
          </a:p>
          <a:p>
            <a:pPr lvl="1"/>
            <a:r>
              <a:rPr lang="en-GB" altLang="en-US" dirty="0" smtClean="0"/>
              <a:t>Lymph enters the convex side through afferent lymphatic vessels</a:t>
            </a:r>
          </a:p>
          <a:p>
            <a:pPr lvl="1"/>
            <a:r>
              <a:rPr lang="en-GB" altLang="en-US" dirty="0" smtClean="0"/>
              <a:t>Lymph flows through a number of sinuses inside the node</a:t>
            </a:r>
          </a:p>
          <a:p>
            <a:pPr lvl="1"/>
            <a:r>
              <a:rPr lang="en-GB" altLang="en-US" dirty="0" smtClean="0"/>
              <a:t>Lymph exits through efferent lymphatic vessels</a:t>
            </a:r>
          </a:p>
          <a:p>
            <a:pPr lvl="1"/>
            <a:r>
              <a:rPr lang="en-GB" altLang="en-US" dirty="0" smtClean="0"/>
              <a:t>Because there are fewer efferent than afferent vessels, flow is slowed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Other Lymphoid Organs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Several other organs contribute to lymphatic function:</a:t>
            </a:r>
          </a:p>
          <a:p>
            <a:pPr lvl="1"/>
            <a:r>
              <a:rPr lang="en-GB" altLang="en-US" dirty="0" smtClean="0"/>
              <a:t>Spleen</a:t>
            </a:r>
          </a:p>
          <a:p>
            <a:pPr lvl="1"/>
            <a:r>
              <a:rPr lang="en-GB" altLang="en-US" dirty="0" smtClean="0"/>
              <a:t>Thymus</a:t>
            </a:r>
          </a:p>
          <a:p>
            <a:pPr lvl="1"/>
            <a:r>
              <a:rPr lang="en-GB" altLang="en-US" dirty="0" smtClean="0"/>
              <a:t>Tonsils</a:t>
            </a:r>
          </a:p>
          <a:p>
            <a:pPr lvl="1"/>
            <a:r>
              <a:rPr lang="en-GB" altLang="en-US" dirty="0" err="1" smtClean="0"/>
              <a:t>Peyer’s</a:t>
            </a:r>
            <a:r>
              <a:rPr lang="en-GB" altLang="en-US" dirty="0" smtClean="0"/>
              <a:t> patches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Part I: The Lymphatic System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Consists of two semi-independent parts: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altLang="en-US" dirty="0" smtClean="0"/>
              <a:t>Lymphatic vessels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altLang="en-US" dirty="0" smtClean="0"/>
              <a:t>Lymphoid tissues and organs</a:t>
            </a:r>
          </a:p>
          <a:p>
            <a:r>
              <a:rPr lang="en-GB" altLang="en-US" dirty="0" smtClean="0"/>
              <a:t>Lymphatic system functions</a:t>
            </a:r>
          </a:p>
          <a:p>
            <a:pPr lvl="1"/>
            <a:r>
              <a:rPr lang="en-GB" altLang="en-US" dirty="0" smtClean="0"/>
              <a:t>Transports escaped fluids back to the blood</a:t>
            </a:r>
          </a:p>
          <a:p>
            <a:pPr lvl="1"/>
            <a:r>
              <a:rPr lang="en-GB" altLang="en-US" dirty="0" smtClean="0"/>
              <a:t>Plays essential roles in body </a:t>
            </a:r>
            <a:r>
              <a:rPr lang="en-GB" altLang="en-US" dirty="0" err="1" smtClean="0"/>
              <a:t>defense</a:t>
            </a:r>
            <a:r>
              <a:rPr lang="en-GB" altLang="en-US" dirty="0" smtClean="0"/>
              <a:t> and resistance to disease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igure_12_05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4"/>
          <a:stretch/>
        </p:blipFill>
        <p:spPr>
          <a:xfrm>
            <a:off x="1392936" y="137160"/>
            <a:ext cx="6358128" cy="643261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9" y="0"/>
            <a:ext cx="1831222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12.5 Lymphoid organs.</a:t>
            </a: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5422157" y="446182"/>
            <a:ext cx="2375520" cy="63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Tonsils (in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pharyngeal region)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399367" y="590549"/>
            <a:ext cx="1991783" cy="649817"/>
          </a:xfrm>
          <a:custGeom>
            <a:avLst/>
            <a:gdLst>
              <a:gd name="connsiteX0" fmla="*/ 1985433 w 1985433"/>
              <a:gd name="connsiteY0" fmla="*/ 4233 h 647700"/>
              <a:gd name="connsiteX1" fmla="*/ 1892300 w 1985433"/>
              <a:gd name="connsiteY1" fmla="*/ 0 h 647700"/>
              <a:gd name="connsiteX2" fmla="*/ 0 w 1985433"/>
              <a:gd name="connsiteY2" fmla="*/ 647700 h 647700"/>
              <a:gd name="connsiteX0" fmla="*/ 1991783 w 1991783"/>
              <a:gd name="connsiteY0" fmla="*/ 0 h 649817"/>
              <a:gd name="connsiteX1" fmla="*/ 1892300 w 1991783"/>
              <a:gd name="connsiteY1" fmla="*/ 2117 h 649817"/>
              <a:gd name="connsiteX2" fmla="*/ 0 w 1991783"/>
              <a:gd name="connsiteY2" fmla="*/ 649817 h 64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1783" h="649817">
                <a:moveTo>
                  <a:pt x="1991783" y="0"/>
                </a:moveTo>
                <a:lnTo>
                  <a:pt x="1892300" y="2117"/>
                </a:lnTo>
                <a:lnTo>
                  <a:pt x="0" y="649817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6" name="Straight Connector 5"/>
          <p:cNvCxnSpPr>
            <a:stCxn id="3" idx="1"/>
          </p:cNvCxnSpPr>
          <p:nvPr/>
        </p:nvCxnSpPr>
        <p:spPr bwMode="auto">
          <a:xfrm flipH="1">
            <a:off x="3594101" y="592666"/>
            <a:ext cx="1697566" cy="7450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Freeform 26"/>
          <p:cNvSpPr/>
          <p:nvPr/>
        </p:nvSpPr>
        <p:spPr>
          <a:xfrm>
            <a:off x="3462867" y="1496484"/>
            <a:ext cx="1921933" cy="734484"/>
          </a:xfrm>
          <a:custGeom>
            <a:avLst/>
            <a:gdLst>
              <a:gd name="connsiteX0" fmla="*/ 1985433 w 1985433"/>
              <a:gd name="connsiteY0" fmla="*/ 4233 h 647700"/>
              <a:gd name="connsiteX1" fmla="*/ 1892300 w 1985433"/>
              <a:gd name="connsiteY1" fmla="*/ 0 h 647700"/>
              <a:gd name="connsiteX2" fmla="*/ 0 w 1985433"/>
              <a:gd name="connsiteY2" fmla="*/ 647700 h 647700"/>
              <a:gd name="connsiteX0" fmla="*/ 1921933 w 1921933"/>
              <a:gd name="connsiteY0" fmla="*/ 4233 h 732367"/>
              <a:gd name="connsiteX1" fmla="*/ 1828800 w 1921933"/>
              <a:gd name="connsiteY1" fmla="*/ 0 h 732367"/>
              <a:gd name="connsiteX2" fmla="*/ 0 w 1921933"/>
              <a:gd name="connsiteY2" fmla="*/ 732367 h 732367"/>
              <a:gd name="connsiteX0" fmla="*/ 1921933 w 1921933"/>
              <a:gd name="connsiteY0" fmla="*/ 4233 h 732367"/>
              <a:gd name="connsiteX1" fmla="*/ 1794934 w 1921933"/>
              <a:gd name="connsiteY1" fmla="*/ 0 h 732367"/>
              <a:gd name="connsiteX2" fmla="*/ 0 w 1921933"/>
              <a:gd name="connsiteY2" fmla="*/ 732367 h 732367"/>
              <a:gd name="connsiteX0" fmla="*/ 1921933 w 1921933"/>
              <a:gd name="connsiteY0" fmla="*/ 0 h 734484"/>
              <a:gd name="connsiteX1" fmla="*/ 1794934 w 1921933"/>
              <a:gd name="connsiteY1" fmla="*/ 2117 h 734484"/>
              <a:gd name="connsiteX2" fmla="*/ 0 w 1921933"/>
              <a:gd name="connsiteY2" fmla="*/ 734484 h 73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1933" h="734484">
                <a:moveTo>
                  <a:pt x="1921933" y="0"/>
                </a:moveTo>
                <a:lnTo>
                  <a:pt x="1794934" y="2117"/>
                </a:lnTo>
                <a:lnTo>
                  <a:pt x="0" y="734484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H="1" flipV="1">
            <a:off x="4161367" y="3653367"/>
            <a:ext cx="1172633" cy="84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3860800" y="4872567"/>
            <a:ext cx="1473201" cy="84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 flipV="1">
            <a:off x="3606800" y="4529667"/>
            <a:ext cx="1257300" cy="342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Freeform 12"/>
          <p:cNvSpPr/>
          <p:nvPr/>
        </p:nvSpPr>
        <p:spPr>
          <a:xfrm>
            <a:off x="3132667" y="5215467"/>
            <a:ext cx="2235200" cy="723900"/>
          </a:xfrm>
          <a:custGeom>
            <a:avLst/>
            <a:gdLst>
              <a:gd name="connsiteX0" fmla="*/ 2235200 w 2235200"/>
              <a:gd name="connsiteY0" fmla="*/ 711200 h 723900"/>
              <a:gd name="connsiteX1" fmla="*/ 787400 w 2235200"/>
              <a:gd name="connsiteY1" fmla="*/ 723900 h 723900"/>
              <a:gd name="connsiteX2" fmla="*/ 0 w 2235200"/>
              <a:gd name="connsiteY2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5200" h="723900">
                <a:moveTo>
                  <a:pt x="2235200" y="711200"/>
                </a:moveTo>
                <a:lnTo>
                  <a:pt x="787400" y="723900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5422157" y="1347220"/>
            <a:ext cx="2510330" cy="95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Thymus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(in thorax;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most active during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youth)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5422157" y="3475656"/>
            <a:ext cx="2325853" cy="95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Spleen (curves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around left side of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stomach)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5422157" y="4731434"/>
            <a:ext cx="2034948" cy="63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Arial"/>
                <a:cs typeface="Arial"/>
              </a:rPr>
              <a:t>Peyer’s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 patches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(in intestine)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5422157" y="5774369"/>
            <a:ext cx="1275756" cy="39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Appendix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193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Spleen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Located on the left side of the abdomen</a:t>
            </a:r>
          </a:p>
          <a:p>
            <a:r>
              <a:rPr lang="en-GB" altLang="en-US" dirty="0" smtClean="0"/>
              <a:t>Filters blood</a:t>
            </a:r>
          </a:p>
          <a:p>
            <a:r>
              <a:rPr lang="en-GB" altLang="en-US" dirty="0" smtClean="0"/>
              <a:t>Destroys worn-out blood cells</a:t>
            </a:r>
          </a:p>
          <a:p>
            <a:r>
              <a:rPr lang="en-GB" altLang="en-US" dirty="0" smtClean="0"/>
              <a:t>Forms blood cells in the </a:t>
            </a:r>
            <a:r>
              <a:rPr lang="en-GB" altLang="en-US" dirty="0" err="1" smtClean="0"/>
              <a:t>fetus</a:t>
            </a:r>
            <a:endParaRPr lang="en-GB" altLang="en-US" dirty="0" smtClean="0"/>
          </a:p>
          <a:p>
            <a:r>
              <a:rPr lang="en-GB" altLang="en-US" dirty="0" smtClean="0"/>
              <a:t>Acts as a blood reservoir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Thymus Gland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Located low in the throat, overlying the heart</a:t>
            </a:r>
          </a:p>
          <a:p>
            <a:r>
              <a:rPr lang="en-GB" altLang="en-US" dirty="0" smtClean="0"/>
              <a:t>Functions at peak levels only during childhood</a:t>
            </a:r>
          </a:p>
          <a:p>
            <a:r>
              <a:rPr lang="en-GB" altLang="en-US" dirty="0" smtClean="0"/>
              <a:t>Produces hormones (such as </a:t>
            </a:r>
            <a:r>
              <a:rPr lang="en-GB" altLang="en-US" dirty="0" err="1" smtClean="0"/>
              <a:t>thymosin</a:t>
            </a:r>
            <a:r>
              <a:rPr lang="en-GB" altLang="en-US" dirty="0" smtClean="0"/>
              <a:t>) to program lymphocytes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Concept Link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5"/>
          <a:stretch/>
        </p:blipFill>
        <p:spPr>
          <a:xfrm>
            <a:off x="298704" y="1447800"/>
            <a:ext cx="8546592" cy="4258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Tonsils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Small masses of lymphoid tissue around the pharynx</a:t>
            </a:r>
          </a:p>
          <a:p>
            <a:r>
              <a:rPr lang="en-GB" altLang="en-US" smtClean="0"/>
              <a:t>Trap and remove bacteria and other foreign materials</a:t>
            </a:r>
          </a:p>
          <a:p>
            <a:r>
              <a:rPr lang="en-GB" altLang="en-US" smtClean="0"/>
              <a:t>Tonsillitis is caused by congestion with bacteria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Peyer’s Patches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Found in the wall of the small intestine and appendix</a:t>
            </a:r>
          </a:p>
          <a:p>
            <a:r>
              <a:rPr lang="en-GB" altLang="en-US" smtClean="0"/>
              <a:t>Resemble tonsils in structure</a:t>
            </a:r>
          </a:p>
          <a:p>
            <a:r>
              <a:rPr lang="en-GB" altLang="en-US" smtClean="0"/>
              <a:t>Capture and destroy bacteria in the intestine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Mucosa-Associated Lymphoid Tissue (MALT)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Includes</a:t>
            </a:r>
          </a:p>
          <a:p>
            <a:pPr lvl="1"/>
            <a:r>
              <a:rPr lang="en-GB" altLang="en-US" smtClean="0"/>
              <a:t>Peyer’s patches</a:t>
            </a:r>
          </a:p>
          <a:p>
            <a:pPr lvl="1"/>
            <a:r>
              <a:rPr lang="en-GB" altLang="en-US" smtClean="0"/>
              <a:t>Tonsils</a:t>
            </a:r>
          </a:p>
          <a:p>
            <a:pPr lvl="1"/>
            <a:r>
              <a:rPr lang="en-GB" altLang="en-US" smtClean="0"/>
              <a:t>Other small accumulations of lymphoid tissue</a:t>
            </a:r>
          </a:p>
          <a:p>
            <a:r>
              <a:rPr lang="en-GB" altLang="en-US" smtClean="0"/>
              <a:t>Acts as a sentinel to protect respiratory and digestive tracts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Part II:  Body Defenses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The body is constantly in contact with bacteria, fungi, and viruses</a:t>
            </a:r>
          </a:p>
          <a:p>
            <a:r>
              <a:rPr lang="en-GB" altLang="en-US" dirty="0" smtClean="0"/>
              <a:t>The body has two </a:t>
            </a:r>
            <a:r>
              <a:rPr lang="en-GB" altLang="en-US" dirty="0" err="1" smtClean="0"/>
              <a:t>defense</a:t>
            </a:r>
            <a:r>
              <a:rPr lang="en-GB" altLang="en-US" dirty="0" smtClean="0"/>
              <a:t> systems for foreign materials that form the immune system: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altLang="en-US" dirty="0" smtClean="0"/>
              <a:t>Innate (nonspecific) </a:t>
            </a:r>
            <a:r>
              <a:rPr lang="en-GB" altLang="en-US" dirty="0" err="1" smtClean="0"/>
              <a:t>defense</a:t>
            </a:r>
            <a:r>
              <a:rPr lang="en-GB" altLang="en-US" dirty="0" smtClean="0"/>
              <a:t> system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altLang="en-US" dirty="0" smtClean="0"/>
              <a:t>Adaptive (specific) </a:t>
            </a:r>
            <a:r>
              <a:rPr lang="en-GB" altLang="en-US" dirty="0" err="1" smtClean="0"/>
              <a:t>defense</a:t>
            </a:r>
            <a:r>
              <a:rPr lang="en-GB" altLang="en-US" dirty="0" smtClean="0"/>
              <a:t> system</a:t>
            </a:r>
          </a:p>
          <a:p>
            <a:r>
              <a:rPr lang="en-GB" altLang="en-US" dirty="0" smtClean="0"/>
              <a:t>Immunity—specific resistance to disease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_12_06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0"/>
          <a:stretch/>
        </p:blipFill>
        <p:spPr>
          <a:xfrm>
            <a:off x="298704" y="1542288"/>
            <a:ext cx="8546592" cy="360852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902603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12.6 An overview of the body’s defenses.</a:t>
            </a: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3222632" y="1822573"/>
            <a:ext cx="2687711" cy="34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00" b="0" dirty="0" smtClean="0">
                <a:solidFill>
                  <a:srgbClr val="FFFFFF"/>
                </a:solidFill>
                <a:latin typeface="Arial Black"/>
                <a:cs typeface="Arial Black"/>
              </a:rPr>
              <a:t>The Immune System</a:t>
            </a:r>
            <a:endParaRPr lang="en-US" sz="1800" b="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498056" y="2439820"/>
            <a:ext cx="4716950" cy="34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Innate (nonspecific) defense mechanisms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5498817" y="2432725"/>
            <a:ext cx="3164480" cy="50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Adaptive (specific) defense</a:t>
            </a:r>
          </a:p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mechanisms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20011" y="3227340"/>
            <a:ext cx="2276183" cy="34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First line of defense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478920" y="3227340"/>
            <a:ext cx="2276183" cy="34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Third line of defense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2818202" y="3227340"/>
            <a:ext cx="2276183" cy="34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Second line of defense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75379" y="3641074"/>
            <a:ext cx="2242421" cy="132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123825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• Skin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123825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• Mucous membranes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123825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• Secretions of skin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123825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	and mucous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123825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	membranes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2875679" y="3641074"/>
            <a:ext cx="2356721" cy="132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123825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• Phagocytic cells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123825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• Natural killer cells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123825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• Antimicrobial proteins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123825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• The inflammatory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123825" algn="l"/>
              </a:tabLst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response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526804" y="3641074"/>
            <a:ext cx="2582146" cy="132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123825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• Lymphocytes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123825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• Antibodies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123825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• Macrophages and other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123825" algn="l"/>
              </a:tabLst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antigen-presenting cells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464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Body Defenses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Innate (nonspecific) defense system</a:t>
            </a:r>
          </a:p>
          <a:p>
            <a:pPr lvl="1"/>
            <a:r>
              <a:rPr lang="en-GB" altLang="en-US" smtClean="0"/>
              <a:t>Mechanisms protect against a variety of invaders</a:t>
            </a:r>
          </a:p>
          <a:p>
            <a:pPr lvl="1"/>
            <a:r>
              <a:rPr lang="en-GB" altLang="en-US" smtClean="0"/>
              <a:t>Responds immediately to protect body from foreign materials</a:t>
            </a:r>
          </a:p>
          <a:p>
            <a:r>
              <a:rPr lang="en-GB" altLang="en-US" smtClean="0"/>
              <a:t>Adaptive (specific) defense system</a:t>
            </a:r>
          </a:p>
          <a:p>
            <a:pPr lvl="1"/>
            <a:r>
              <a:rPr lang="en-GB" altLang="en-US" smtClean="0"/>
              <a:t>Specific defense is required for each type of invader</a:t>
            </a:r>
          </a:p>
          <a:p>
            <a:pPr lvl="1"/>
            <a:endParaRPr lang="en-GB" altLang="en-US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Concept Link</a:t>
            </a:r>
            <a:endParaRPr lang="en-US" alt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5"/>
          <a:stretch/>
        </p:blipFill>
        <p:spPr>
          <a:xfrm>
            <a:off x="327066" y="1828800"/>
            <a:ext cx="8546592" cy="3331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Innate (Nonspecific) Body Defenses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Innate body </a:t>
            </a:r>
            <a:r>
              <a:rPr lang="en-GB" altLang="en-US" dirty="0" err="1" smtClean="0"/>
              <a:t>defenses</a:t>
            </a:r>
            <a:r>
              <a:rPr lang="en-GB" altLang="en-US" dirty="0" smtClean="0"/>
              <a:t> are mechanical barriers to pathogens (harmful or disease-causing microorganisms) and include:</a:t>
            </a:r>
          </a:p>
          <a:p>
            <a:pPr lvl="1"/>
            <a:r>
              <a:rPr lang="en-GB" altLang="en-US" dirty="0" smtClean="0"/>
              <a:t>Body surface coverings</a:t>
            </a:r>
          </a:p>
          <a:p>
            <a:pPr lvl="2"/>
            <a:r>
              <a:rPr lang="en-GB" altLang="en-US" dirty="0" smtClean="0"/>
              <a:t>Intact skin</a:t>
            </a:r>
          </a:p>
          <a:p>
            <a:pPr lvl="2"/>
            <a:r>
              <a:rPr lang="en-GB" altLang="en-US" dirty="0" smtClean="0"/>
              <a:t>Mucous membranes</a:t>
            </a:r>
          </a:p>
          <a:p>
            <a:pPr lvl="1"/>
            <a:r>
              <a:rPr lang="en-GB" altLang="en-US" dirty="0" smtClean="0"/>
              <a:t>Specialized human cells</a:t>
            </a:r>
          </a:p>
          <a:p>
            <a:pPr lvl="1"/>
            <a:r>
              <a:rPr lang="en-GB" altLang="en-US" dirty="0" smtClean="0"/>
              <a:t>Chemicals produced by the body</a:t>
            </a:r>
          </a:p>
          <a:p>
            <a:r>
              <a:rPr lang="en-GB" altLang="en-US" dirty="0" smtClean="0"/>
              <a:t>Table 12.1 provides a more detailed summary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4068561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Table </a:t>
            </a:r>
            <a:r>
              <a:rPr lang="en-US" sz="900" b="1" dirty="0" smtClean="0">
                <a:latin typeface="Arial" charset="0"/>
              </a:rPr>
              <a:t>12.1 Summary of Innate (Nonspecific) Body Defenses (1 </a:t>
            </a:r>
            <a:r>
              <a:rPr lang="en-US" sz="900" b="1" dirty="0">
                <a:latin typeface="Arial" charset="0"/>
              </a:rPr>
              <a:t>of </a:t>
            </a:r>
            <a:r>
              <a:rPr lang="en-US" sz="900" b="1" dirty="0" smtClean="0">
                <a:latin typeface="Arial" charset="0"/>
              </a:rPr>
              <a:t>3)</a:t>
            </a:r>
            <a:r>
              <a:rPr lang="en-US" sz="900" b="1" dirty="0">
                <a:latin typeface="Arial" charset="0"/>
              </a:rPr>
              <a:t>.</a:t>
            </a:r>
          </a:p>
        </p:txBody>
      </p:sp>
      <p:pic>
        <p:nvPicPr>
          <p:cNvPr id="2" name="Picture 1" descr="table_12_01_1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6"/>
          <a:stretch/>
        </p:blipFill>
        <p:spPr>
          <a:xfrm>
            <a:off x="298704" y="652272"/>
            <a:ext cx="8546592" cy="538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55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4068561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Table </a:t>
            </a:r>
            <a:r>
              <a:rPr lang="en-US" sz="900" b="1" dirty="0" smtClean="0">
                <a:latin typeface="Arial" charset="0"/>
              </a:rPr>
              <a:t>12.1 Summary of Innate (Nonspecific) Body Defenses (2 </a:t>
            </a:r>
            <a:r>
              <a:rPr lang="en-US" sz="900" b="1" dirty="0">
                <a:latin typeface="Arial" charset="0"/>
              </a:rPr>
              <a:t>of </a:t>
            </a:r>
            <a:r>
              <a:rPr lang="en-US" sz="900" b="1" dirty="0" smtClean="0">
                <a:latin typeface="Arial" charset="0"/>
              </a:rPr>
              <a:t>3)</a:t>
            </a:r>
            <a:r>
              <a:rPr lang="en-US" sz="900" b="1" dirty="0">
                <a:latin typeface="Arial" charset="0"/>
              </a:rPr>
              <a:t>.</a:t>
            </a:r>
          </a:p>
        </p:txBody>
      </p:sp>
      <p:pic>
        <p:nvPicPr>
          <p:cNvPr id="3" name="Picture 2" descr="table_12_01_2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1"/>
          <a:stretch/>
        </p:blipFill>
        <p:spPr>
          <a:xfrm>
            <a:off x="298704" y="1642872"/>
            <a:ext cx="8546592" cy="340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1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4068561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Table </a:t>
            </a:r>
            <a:r>
              <a:rPr lang="en-US" sz="900" b="1" dirty="0" smtClean="0">
                <a:latin typeface="Arial" charset="0"/>
              </a:rPr>
              <a:t>12.1 Summary of Innate (Nonspecific) Body Defenses (3 </a:t>
            </a:r>
            <a:r>
              <a:rPr lang="en-US" sz="900" b="1" dirty="0">
                <a:latin typeface="Arial" charset="0"/>
              </a:rPr>
              <a:t>of </a:t>
            </a:r>
            <a:r>
              <a:rPr lang="en-US" sz="900" b="1" dirty="0" smtClean="0">
                <a:latin typeface="Arial" charset="0"/>
              </a:rPr>
              <a:t>3)</a:t>
            </a:r>
            <a:r>
              <a:rPr lang="en-US" sz="900" b="1" dirty="0">
                <a:latin typeface="Arial" charset="0"/>
              </a:rPr>
              <a:t>.</a:t>
            </a:r>
          </a:p>
        </p:txBody>
      </p:sp>
      <p:pic>
        <p:nvPicPr>
          <p:cNvPr id="2" name="Picture 1" descr="table_12_01_3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5"/>
          <a:stretch/>
        </p:blipFill>
        <p:spPr>
          <a:xfrm>
            <a:off x="298704" y="1505712"/>
            <a:ext cx="8546592" cy="368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2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Surface Membrane Barriers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Surface membrane barriers provide the </a:t>
            </a:r>
            <a:r>
              <a:rPr lang="en-GB" altLang="en-US" i="1" dirty="0" smtClean="0"/>
              <a:t>first line of </a:t>
            </a:r>
            <a:r>
              <a:rPr lang="en-GB" altLang="en-US" i="1" dirty="0" err="1" smtClean="0"/>
              <a:t>defense</a:t>
            </a:r>
            <a:r>
              <a:rPr lang="en-GB" altLang="en-US" dirty="0" smtClean="0"/>
              <a:t> against the invasion of microorganisms</a:t>
            </a:r>
          </a:p>
          <a:p>
            <a:r>
              <a:rPr lang="en-GB" altLang="en-US" dirty="0" smtClean="0"/>
              <a:t>Skin and mucous membranes</a:t>
            </a:r>
          </a:p>
          <a:p>
            <a:pPr lvl="1"/>
            <a:r>
              <a:rPr lang="en-GB" altLang="en-US" dirty="0" smtClean="0"/>
              <a:t>Physical barrier to foreign materials</a:t>
            </a:r>
          </a:p>
          <a:p>
            <a:pPr lvl="1"/>
            <a:r>
              <a:rPr lang="en-GB" altLang="en-US" dirty="0" smtClean="0"/>
              <a:t>Also provide protective secretions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altLang="en-US" dirty="0" smtClean="0"/>
              <a:t>Acidic pH of the skin inhibits bacterial growth</a:t>
            </a:r>
          </a:p>
          <a:p>
            <a:pPr lvl="3"/>
            <a:r>
              <a:rPr lang="en-GB" altLang="en-US" dirty="0" smtClean="0"/>
              <a:t>Sebum is toxic to bacteria</a:t>
            </a:r>
          </a:p>
          <a:p>
            <a:pPr lvl="3"/>
            <a:r>
              <a:rPr lang="en-GB" altLang="en-US" dirty="0" smtClean="0"/>
              <a:t>Vaginal secretions are very acidic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Surface Membrane Barriers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428750" lvl="2" indent="-514350">
              <a:buFont typeface="+mj-lt"/>
              <a:buAutoNum type="arabicPeriod" startAt="2"/>
            </a:pPr>
            <a:r>
              <a:rPr lang="en-GB" altLang="en-US" dirty="0" smtClean="0"/>
              <a:t>Stomach mucosa has secretions that kill  pathogens</a:t>
            </a:r>
          </a:p>
          <a:p>
            <a:pPr marL="1711325" lvl="3"/>
            <a:r>
              <a:rPr lang="en-GB" altLang="en-US" dirty="0" smtClean="0"/>
              <a:t>Secretes hydrochloric acid</a:t>
            </a:r>
          </a:p>
          <a:p>
            <a:pPr marL="1711325" lvl="3"/>
            <a:r>
              <a:rPr lang="en-GB" altLang="en-US" dirty="0" smtClean="0"/>
              <a:t>Has protein-digesting enzymes</a:t>
            </a:r>
          </a:p>
          <a:p>
            <a:pPr marL="1428750" lvl="2" indent="-514350">
              <a:buFont typeface="+mj-lt"/>
              <a:buAutoNum type="arabicPeriod" startAt="2"/>
            </a:pPr>
            <a:r>
              <a:rPr lang="en-GB" altLang="en-US" dirty="0" smtClean="0"/>
              <a:t>Saliva and lacrimal fluid contain lysozyme, an enzyme that destroys bacteria</a:t>
            </a:r>
          </a:p>
          <a:p>
            <a:pPr marL="1428750" lvl="2" indent="-514350">
              <a:buFont typeface="+mj-lt"/>
              <a:buAutoNum type="arabicPeriod" startAt="2"/>
            </a:pPr>
            <a:r>
              <a:rPr lang="en-GB" altLang="en-US" dirty="0" smtClean="0"/>
              <a:t>Mucus traps </a:t>
            </a:r>
            <a:r>
              <a:rPr lang="en-GB" altLang="en-US" dirty="0" err="1" smtClean="0"/>
              <a:t>microogranisms</a:t>
            </a:r>
            <a:r>
              <a:rPr lang="en-GB" altLang="en-US" dirty="0" smtClean="0"/>
              <a:t> in digestive and respiratory pathways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Internal </a:t>
            </a:r>
            <a:r>
              <a:rPr lang="en-GB" altLang="en-US" dirty="0" err="1" smtClean="0"/>
              <a:t>Defenses</a:t>
            </a:r>
            <a:r>
              <a:rPr lang="en-GB" altLang="en-US" dirty="0" smtClean="0"/>
              <a:t>: Cells and Chemicals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Cells and chemicals provide a </a:t>
            </a:r>
            <a:r>
              <a:rPr lang="en-GB" altLang="en-US" i="1" dirty="0" smtClean="0"/>
              <a:t>second line of </a:t>
            </a:r>
            <a:r>
              <a:rPr lang="en-GB" altLang="en-US" i="1" dirty="0" err="1" smtClean="0"/>
              <a:t>defense</a:t>
            </a:r>
            <a:r>
              <a:rPr lang="en-GB" altLang="en-US" i="1" dirty="0" smtClean="0"/>
              <a:t> </a:t>
            </a:r>
          </a:p>
          <a:p>
            <a:pPr lvl="1"/>
            <a:r>
              <a:rPr lang="en-GB" altLang="en-US" dirty="0" smtClean="0"/>
              <a:t>Natural killer cells</a:t>
            </a:r>
          </a:p>
          <a:p>
            <a:pPr lvl="1"/>
            <a:r>
              <a:rPr lang="en-GB" altLang="en-US" dirty="0" smtClean="0"/>
              <a:t>Inflammatory response</a:t>
            </a:r>
          </a:p>
          <a:p>
            <a:pPr lvl="1"/>
            <a:r>
              <a:rPr lang="en-GB" altLang="en-US" dirty="0" smtClean="0"/>
              <a:t>Phagocytes</a:t>
            </a:r>
          </a:p>
          <a:p>
            <a:pPr lvl="1"/>
            <a:r>
              <a:rPr lang="en-GB" altLang="en-US" dirty="0" smtClean="0"/>
              <a:t>Antimicrobial proteins</a:t>
            </a:r>
          </a:p>
          <a:p>
            <a:pPr lvl="1"/>
            <a:r>
              <a:rPr lang="en-GB" altLang="en-US" dirty="0" smtClean="0"/>
              <a:t>Fever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Natural Killer (NK) Cells</a:t>
            </a:r>
            <a:br>
              <a:rPr lang="en-GB" altLang="en-US" smtClean="0"/>
            </a:br>
            <a:endParaRPr lang="en-GB" altLang="en-US" dirty="0" smtClean="0"/>
          </a:p>
        </p:txBody>
      </p:sp>
      <p:sp>
        <p:nvSpPr>
          <p:cNvPr id="3993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Can lyse (disintegrate or dissolve) and kill cancer cells, virus-infected cells</a:t>
            </a:r>
          </a:p>
          <a:p>
            <a:r>
              <a:rPr lang="en-GB" altLang="en-US" dirty="0" smtClean="0"/>
              <a:t>Release a chemical called </a:t>
            </a:r>
            <a:r>
              <a:rPr lang="en-GB" altLang="en-US" i="1" dirty="0" err="1" smtClean="0"/>
              <a:t>perforin</a:t>
            </a:r>
            <a:r>
              <a:rPr lang="en-GB" altLang="en-US" dirty="0" smtClean="0"/>
              <a:t> to target the cell’s membrane and nucleus, causing disintegration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Inflammatory Response</a:t>
            </a:r>
            <a:br>
              <a:rPr lang="en-GB" altLang="en-US" smtClean="0"/>
            </a:br>
            <a:endParaRPr lang="en-US" altLang="en-US" dirty="0" smtClean="0"/>
          </a:p>
        </p:txBody>
      </p:sp>
      <p:sp>
        <p:nvSpPr>
          <p:cNvPr id="4096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Triggered when body tissues are injured</a:t>
            </a:r>
          </a:p>
          <a:p>
            <a:pPr lvl="1"/>
            <a:r>
              <a:rPr lang="en-GB" altLang="en-US" dirty="0" smtClean="0"/>
              <a:t>Four most common indicators of acute inflammation: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altLang="en-US" dirty="0" smtClean="0"/>
              <a:t>Redness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altLang="en-US" dirty="0" smtClean="0"/>
              <a:t>Heat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altLang="en-US" dirty="0" smtClean="0"/>
              <a:t>Swelling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altLang="en-US" dirty="0" smtClean="0"/>
              <a:t>Pain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12_07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2"/>
          <a:stretch/>
        </p:blipFill>
        <p:spPr>
          <a:xfrm>
            <a:off x="1456944" y="201015"/>
            <a:ext cx="6230112" cy="642551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304450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12.7 Flowchart of inflammatory events.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3857737" y="423291"/>
            <a:ext cx="1260363" cy="22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Injurious agents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857737" y="884723"/>
            <a:ext cx="1260363" cy="22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Cells damaged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475567" y="1354622"/>
            <a:ext cx="2015066" cy="37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Release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kinins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, histamine,</a:t>
            </a:r>
          </a:p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and other chemicals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2088204" y="2247854"/>
            <a:ext cx="1116429" cy="39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Blood vessels</a:t>
            </a:r>
          </a:p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dilate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866204" y="2247854"/>
            <a:ext cx="1247663" cy="39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Capillaries</a:t>
            </a:r>
          </a:p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become “leaky”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5982871" y="2247854"/>
            <a:ext cx="1560929" cy="73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Neutrophils and</a:t>
            </a:r>
          </a:p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then monocytes</a:t>
            </a:r>
          </a:p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(and other WBCs)</a:t>
            </a:r>
          </a:p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enter area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6151033" y="3217285"/>
            <a:ext cx="1303867" cy="85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Removal of</a:t>
            </a:r>
          </a:p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damaged/dead</a:t>
            </a:r>
          </a:p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tissue cells and</a:t>
            </a:r>
          </a:p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pathogens</a:t>
            </a:r>
          </a:p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from area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177366" y="3217285"/>
            <a:ext cx="838201" cy="53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Clotting</a:t>
            </a:r>
          </a:p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proteins</a:t>
            </a:r>
          </a:p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enter area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860799" y="3242683"/>
            <a:ext cx="1227668" cy="44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Edema (fluid in</a:t>
            </a:r>
          </a:p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tissue spaces)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2006599" y="3242683"/>
            <a:ext cx="1312334" cy="38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Increased blood</a:t>
            </a:r>
          </a:p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flow into area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642532" y="4013148"/>
            <a:ext cx="723901" cy="26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Redness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2451100" y="4013148"/>
            <a:ext cx="452968" cy="26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Heat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3831167" y="4013148"/>
            <a:ext cx="529166" cy="26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Pain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4542366" y="4013148"/>
            <a:ext cx="690033" cy="26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Swelling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2751666" y="4423784"/>
            <a:ext cx="1214967" cy="53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Brings more</a:t>
            </a:r>
          </a:p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nutrients and</a:t>
            </a:r>
          </a:p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oxygen to area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5291666" y="4546554"/>
            <a:ext cx="613834" cy="40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Fibrin</a:t>
            </a:r>
          </a:p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barrier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2070100" y="5147684"/>
            <a:ext cx="944034" cy="72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Increases</a:t>
            </a:r>
          </a:p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metabolic</a:t>
            </a:r>
          </a:p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rate of</a:t>
            </a:r>
          </a:p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tissue cells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3810001" y="5147684"/>
            <a:ext cx="1384300" cy="72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Possible</a:t>
            </a:r>
          </a:p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temporary</a:t>
            </a:r>
          </a:p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limitation of</a:t>
            </a:r>
          </a:p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joint movement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000499" y="6193315"/>
            <a:ext cx="973668" cy="25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Healing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0523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Lymphatic Vessels</a:t>
            </a:r>
            <a:endParaRPr lang="en-GB" altLang="en-US" dirty="0" smtClean="0"/>
          </a:p>
        </p:txBody>
      </p:sp>
      <p:sp>
        <p:nvSpPr>
          <p:cNvPr id="614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Lymph—excess tissue fluid and plasma proteins carried by lymphatic vessels</a:t>
            </a:r>
          </a:p>
          <a:p>
            <a:r>
              <a:rPr lang="en-GB" altLang="en-US" smtClean="0"/>
              <a:t>If fluids are not picked up, edema occurs as fluid accumulates in tissues</a:t>
            </a:r>
          </a:p>
          <a:p>
            <a:r>
              <a:rPr lang="en-GB" altLang="en-US" smtClean="0"/>
              <a:t>Lymphatic vessels pick up excess fluid (lymph) and return it to the blood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Inflammatory Response</a:t>
            </a:r>
            <a:br>
              <a:rPr lang="en-GB" altLang="en-US" smtClean="0"/>
            </a:br>
            <a:endParaRPr lang="en-GB" altLang="en-US" dirty="0" smtClean="0"/>
          </a:p>
        </p:txBody>
      </p:sp>
      <p:sp>
        <p:nvSpPr>
          <p:cNvPr id="4301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Functions of the inflammatory response: </a:t>
            </a:r>
          </a:p>
          <a:p>
            <a:pPr lvl="1"/>
            <a:r>
              <a:rPr lang="en-GB" altLang="en-US" dirty="0" smtClean="0"/>
              <a:t>Prevents spread of damaging agents</a:t>
            </a:r>
          </a:p>
          <a:p>
            <a:pPr lvl="1"/>
            <a:r>
              <a:rPr lang="en-GB" altLang="en-US" dirty="0" smtClean="0"/>
              <a:t>Disposes of cell debris and pathogens through phagocytosis</a:t>
            </a:r>
          </a:p>
          <a:p>
            <a:pPr lvl="1"/>
            <a:r>
              <a:rPr lang="en-GB" altLang="en-US" dirty="0" smtClean="0"/>
              <a:t>Sets the stage for repair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Inflammatory Response</a:t>
            </a:r>
            <a:br>
              <a:rPr lang="en-GB" altLang="en-US" smtClean="0"/>
            </a:br>
            <a:endParaRPr lang="en-GB" altLang="en-US" dirty="0" smtClean="0"/>
          </a:p>
        </p:txBody>
      </p:sp>
      <p:sp>
        <p:nvSpPr>
          <p:cNvPr id="4403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Process of the inflammatory response: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Neutrophils migrate to the area of inflammation by rolling along the vessel wall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Neutrophils squeeze through the capillary walls by </a:t>
            </a:r>
            <a:r>
              <a:rPr lang="en-US" altLang="en-US" dirty="0" err="1" smtClean="0"/>
              <a:t>diapedesis</a:t>
            </a:r>
            <a:r>
              <a:rPr lang="en-US" altLang="en-US" dirty="0" smtClean="0"/>
              <a:t> to sites of inflammation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Neutrophils gather in the precise site of tissue injury (positive </a:t>
            </a:r>
            <a:r>
              <a:rPr lang="en-US" altLang="en-US" dirty="0" err="1" smtClean="0"/>
              <a:t>chemotaxis</a:t>
            </a:r>
            <a:r>
              <a:rPr lang="en-US" altLang="en-US" dirty="0" smtClean="0"/>
              <a:t>) and consume any foreign material present</a:t>
            </a:r>
            <a:endParaRPr lang="en-GB" alt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figure_12_08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2"/>
          <a:stretch/>
        </p:blipFill>
        <p:spPr>
          <a:xfrm>
            <a:off x="1947672" y="137160"/>
            <a:ext cx="5248656" cy="636166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9" y="0"/>
            <a:ext cx="2334984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12.8 Phagocyte mobilization.</a:t>
            </a: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2037680" y="4120379"/>
            <a:ext cx="1260363" cy="22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Neutrophils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57693" y="4394652"/>
            <a:ext cx="251432" cy="251717"/>
            <a:chOff x="6589033" y="2199383"/>
            <a:chExt cx="251432" cy="251717"/>
          </a:xfrm>
        </p:grpSpPr>
        <p:sp>
          <p:nvSpPr>
            <p:cNvPr id="7" name="Oval 6"/>
            <p:cNvSpPr/>
            <p:nvPr/>
          </p:nvSpPr>
          <p:spPr bwMode="auto">
            <a:xfrm>
              <a:off x="6589033" y="2199668"/>
              <a:ext cx="251432" cy="251432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8" name="Text Box 31"/>
            <p:cNvSpPr txBox="1">
              <a:spLocks noChangeArrowheads="1"/>
            </p:cNvSpPr>
            <p:nvPr/>
          </p:nvSpPr>
          <p:spPr bwMode="auto">
            <a:xfrm>
              <a:off x="6598301" y="2199383"/>
              <a:ext cx="240031" cy="238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5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5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367880" y="4412479"/>
            <a:ext cx="3032795" cy="52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Enter blood from bone marrow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and roll along the vessel wall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685659" y="4436985"/>
            <a:ext cx="251432" cy="251717"/>
            <a:chOff x="6589033" y="2199383"/>
            <a:chExt cx="251432" cy="251717"/>
          </a:xfrm>
        </p:grpSpPr>
        <p:sp>
          <p:nvSpPr>
            <p:cNvPr id="11" name="Oval 10"/>
            <p:cNvSpPr/>
            <p:nvPr/>
          </p:nvSpPr>
          <p:spPr bwMode="auto">
            <a:xfrm>
              <a:off x="6589033" y="2199668"/>
              <a:ext cx="251432" cy="251432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6598301" y="2199383"/>
              <a:ext cx="240031" cy="238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5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2</a:t>
              </a:r>
              <a:endParaRPr lang="en-US" sz="15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5995846" y="4454812"/>
            <a:ext cx="1137321" cy="25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Diapedesis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753393" y="2544686"/>
            <a:ext cx="251432" cy="251717"/>
            <a:chOff x="6589033" y="2199383"/>
            <a:chExt cx="251432" cy="251717"/>
          </a:xfrm>
        </p:grpSpPr>
        <p:sp>
          <p:nvSpPr>
            <p:cNvPr id="15" name="Oval 14"/>
            <p:cNvSpPr/>
            <p:nvPr/>
          </p:nvSpPr>
          <p:spPr bwMode="auto">
            <a:xfrm>
              <a:off x="6589033" y="2199668"/>
              <a:ext cx="251432" cy="251432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6" name="Text Box 31"/>
            <p:cNvSpPr txBox="1">
              <a:spLocks noChangeArrowheads="1"/>
            </p:cNvSpPr>
            <p:nvPr/>
          </p:nvSpPr>
          <p:spPr bwMode="auto">
            <a:xfrm>
              <a:off x="6598301" y="2199383"/>
              <a:ext cx="240031" cy="238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5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3</a:t>
              </a:r>
              <a:endParaRPr lang="en-US" sz="15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6072046" y="2499018"/>
            <a:ext cx="1141553" cy="46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Positive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chemotaxis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182533" y="2692400"/>
            <a:ext cx="897467" cy="309033"/>
          </a:xfrm>
          <a:custGeom>
            <a:avLst/>
            <a:gdLst>
              <a:gd name="connsiteX0" fmla="*/ 0 w 897467"/>
              <a:gd name="connsiteY0" fmla="*/ 309033 h 309033"/>
              <a:gd name="connsiteX1" fmla="*/ 203200 w 897467"/>
              <a:gd name="connsiteY1" fmla="*/ 309033 h 309033"/>
              <a:gd name="connsiteX2" fmla="*/ 897467 w 897467"/>
              <a:gd name="connsiteY2" fmla="*/ 0 h 30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7467" h="309033">
                <a:moveTo>
                  <a:pt x="0" y="309033"/>
                </a:moveTo>
                <a:lnTo>
                  <a:pt x="203200" y="309033"/>
                </a:lnTo>
                <a:lnTo>
                  <a:pt x="897467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341533" y="4851401"/>
            <a:ext cx="258233" cy="1566331"/>
          </a:xfrm>
          <a:custGeom>
            <a:avLst/>
            <a:gdLst>
              <a:gd name="connsiteX0" fmla="*/ 0 w 897467"/>
              <a:gd name="connsiteY0" fmla="*/ 309033 h 309033"/>
              <a:gd name="connsiteX1" fmla="*/ 203200 w 897467"/>
              <a:gd name="connsiteY1" fmla="*/ 309033 h 309033"/>
              <a:gd name="connsiteX2" fmla="*/ 897467 w 897467"/>
              <a:gd name="connsiteY2" fmla="*/ 0 h 309033"/>
              <a:gd name="connsiteX0" fmla="*/ 0 w 317500"/>
              <a:gd name="connsiteY0" fmla="*/ 1562099 h 1562099"/>
              <a:gd name="connsiteX1" fmla="*/ 203200 w 317500"/>
              <a:gd name="connsiteY1" fmla="*/ 1562099 h 1562099"/>
              <a:gd name="connsiteX2" fmla="*/ 317500 w 317500"/>
              <a:gd name="connsiteY2" fmla="*/ 0 h 1562099"/>
              <a:gd name="connsiteX0" fmla="*/ 0 w 258233"/>
              <a:gd name="connsiteY0" fmla="*/ 1557865 h 1562099"/>
              <a:gd name="connsiteX1" fmla="*/ 143933 w 258233"/>
              <a:gd name="connsiteY1" fmla="*/ 1562099 h 1562099"/>
              <a:gd name="connsiteX2" fmla="*/ 258233 w 258233"/>
              <a:gd name="connsiteY2" fmla="*/ 0 h 1562099"/>
              <a:gd name="connsiteX0" fmla="*/ 0 w 258233"/>
              <a:gd name="connsiteY0" fmla="*/ 1566331 h 1566331"/>
              <a:gd name="connsiteX1" fmla="*/ 143933 w 258233"/>
              <a:gd name="connsiteY1" fmla="*/ 1562099 h 1566331"/>
              <a:gd name="connsiteX2" fmla="*/ 258233 w 258233"/>
              <a:gd name="connsiteY2" fmla="*/ 0 h 156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233" h="1566331">
                <a:moveTo>
                  <a:pt x="0" y="1566331"/>
                </a:moveTo>
                <a:lnTo>
                  <a:pt x="143933" y="1562099"/>
                </a:lnTo>
                <a:lnTo>
                  <a:pt x="258233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516033" y="4940300"/>
            <a:ext cx="715434" cy="1244600"/>
          </a:xfrm>
          <a:custGeom>
            <a:avLst/>
            <a:gdLst>
              <a:gd name="connsiteX0" fmla="*/ 0 w 897467"/>
              <a:gd name="connsiteY0" fmla="*/ 309033 h 309033"/>
              <a:gd name="connsiteX1" fmla="*/ 203200 w 897467"/>
              <a:gd name="connsiteY1" fmla="*/ 309033 h 309033"/>
              <a:gd name="connsiteX2" fmla="*/ 897467 w 897467"/>
              <a:gd name="connsiteY2" fmla="*/ 0 h 309033"/>
              <a:gd name="connsiteX0" fmla="*/ 0 w 1198034"/>
              <a:gd name="connsiteY0" fmla="*/ 313267 h 313267"/>
              <a:gd name="connsiteX1" fmla="*/ 503767 w 1198034"/>
              <a:gd name="connsiteY1" fmla="*/ 309033 h 313267"/>
              <a:gd name="connsiteX2" fmla="*/ 1198034 w 1198034"/>
              <a:gd name="connsiteY2" fmla="*/ 0 h 313267"/>
              <a:gd name="connsiteX0" fmla="*/ 0 w 715434"/>
              <a:gd name="connsiteY0" fmla="*/ 1244600 h 1244600"/>
              <a:gd name="connsiteX1" fmla="*/ 503767 w 715434"/>
              <a:gd name="connsiteY1" fmla="*/ 1240366 h 1244600"/>
              <a:gd name="connsiteX2" fmla="*/ 715434 w 715434"/>
              <a:gd name="connsiteY2" fmla="*/ 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5434" h="1244600">
                <a:moveTo>
                  <a:pt x="0" y="1244600"/>
                </a:moveTo>
                <a:lnTo>
                  <a:pt x="503767" y="1240366"/>
                </a:lnTo>
                <a:lnTo>
                  <a:pt x="715434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8" name="Left Bracket 17"/>
          <p:cNvSpPr/>
          <p:nvPr/>
        </p:nvSpPr>
        <p:spPr bwMode="auto">
          <a:xfrm>
            <a:off x="4143376" y="6079067"/>
            <a:ext cx="69850" cy="436033"/>
          </a:xfrm>
          <a:prstGeom prst="lef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2" name="Straight Connector 21"/>
          <p:cNvCxnSpPr>
            <a:stCxn id="18" idx="1"/>
          </p:cNvCxnSpPr>
          <p:nvPr/>
        </p:nvCxnSpPr>
        <p:spPr bwMode="auto">
          <a:xfrm flipH="1" flipV="1">
            <a:off x="3994150" y="6296025"/>
            <a:ext cx="149226" cy="105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2659980" y="6200004"/>
            <a:ext cx="1359570" cy="27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Capillary wall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4237955" y="6069829"/>
            <a:ext cx="1359570" cy="27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Endothelium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4237955" y="6304779"/>
            <a:ext cx="2127920" cy="27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Basement membrane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2870793" y="2883821"/>
            <a:ext cx="2336207" cy="115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Inflammatory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chemicals diffusing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from the inflamed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site act as chemotactic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agents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1349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Phagocytes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Cells such as neutrophils and macrophages engulf foreign material into a vacuole</a:t>
            </a:r>
          </a:p>
          <a:p>
            <a:r>
              <a:rPr lang="en-GB" altLang="en-US" dirty="0" smtClean="0"/>
              <a:t>Vacuole is fused with a lysosome, and enzymes from lysosomes digest the material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2_09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1"/>
          <a:stretch/>
        </p:blipFill>
        <p:spPr>
          <a:xfrm>
            <a:off x="1557528" y="429768"/>
            <a:ext cx="6028944" cy="577107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66136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12.9a </a:t>
            </a:r>
            <a:r>
              <a:rPr lang="en-US" sz="900" b="1" dirty="0">
                <a:latin typeface="Arial" charset="0"/>
              </a:rPr>
              <a:t>Phagocytosis by a macrophage.</a:t>
            </a: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1605532" y="5016854"/>
            <a:ext cx="430803" cy="36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21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</a:t>
            </a:r>
            <a:endParaRPr lang="en-US" sz="21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2083358" y="5003408"/>
            <a:ext cx="5302792" cy="13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2100" b="0" dirty="0" smtClean="0">
                <a:solidFill>
                  <a:srgbClr val="000000"/>
                </a:solidFill>
                <a:latin typeface="Arial Black"/>
                <a:cs typeface="Arial Black"/>
              </a:rPr>
              <a:t>A macrophage (purple) uses its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2100" b="0" dirty="0" smtClean="0">
                <a:solidFill>
                  <a:srgbClr val="000000"/>
                </a:solidFill>
                <a:latin typeface="Arial Black"/>
                <a:cs typeface="Arial Black"/>
              </a:rPr>
              <a:t>cytoplasmic extensions to pull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2100" b="0" dirty="0" smtClean="0">
                <a:solidFill>
                  <a:srgbClr val="000000"/>
                </a:solidFill>
                <a:latin typeface="Arial Black"/>
                <a:cs typeface="Arial Black"/>
              </a:rPr>
              <a:t>spherical bacteria (green) toward it.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Scanning electron micrograph (10,800</a:t>
            </a:r>
            <a:r>
              <a:rPr lang="en-US" sz="2100" dirty="0" smtClean="0">
                <a:solidFill>
                  <a:srgbClr val="000000"/>
                </a:solidFill>
                <a:latin typeface="Symbol Std"/>
                <a:cs typeface="Symbol Std"/>
              </a:rPr>
              <a:t>×</a:t>
            </a:r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).</a:t>
            </a:r>
            <a:endParaRPr lang="en-US" sz="21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2051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figure_12_09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9"/>
          <a:stretch/>
        </p:blipFill>
        <p:spPr>
          <a:xfrm>
            <a:off x="1877568" y="137160"/>
            <a:ext cx="5388864" cy="638295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66136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12.9b </a:t>
            </a:r>
            <a:r>
              <a:rPr lang="en-US" sz="900" b="1" dirty="0">
                <a:latin typeface="Arial" charset="0"/>
              </a:rPr>
              <a:t>Phagocytosis by a macrophage.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922766" y="6284503"/>
            <a:ext cx="3207099" cy="30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 Events of phagocytosis</a:t>
            </a:r>
            <a:endParaRPr lang="en-US" sz="17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3704960" y="5359400"/>
            <a:ext cx="1637507" cy="28979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4542366" y="3932767"/>
            <a:ext cx="791634" cy="4783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4093634" y="2556933"/>
            <a:ext cx="1236133" cy="7831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2810934" y="1320800"/>
            <a:ext cx="2518833" cy="2074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4296833" y="338667"/>
            <a:ext cx="1041400" cy="3640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2794000" y="2489200"/>
            <a:ext cx="0" cy="165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2870200" y="3636433"/>
            <a:ext cx="6519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Group 11"/>
          <p:cNvGrpSpPr/>
          <p:nvPr/>
        </p:nvGrpSpPr>
        <p:grpSpPr>
          <a:xfrm>
            <a:off x="5379744" y="185159"/>
            <a:ext cx="265631" cy="273167"/>
            <a:chOff x="5379744" y="185159"/>
            <a:chExt cx="265631" cy="273167"/>
          </a:xfrm>
        </p:grpSpPr>
        <p:sp>
          <p:nvSpPr>
            <p:cNvPr id="42" name="Oval 41"/>
            <p:cNvSpPr/>
            <p:nvPr/>
          </p:nvSpPr>
          <p:spPr bwMode="auto">
            <a:xfrm>
              <a:off x="5379744" y="192695"/>
              <a:ext cx="265631" cy="26563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3" name="Text Box 31"/>
            <p:cNvSpPr txBox="1">
              <a:spLocks noChangeArrowheads="1"/>
            </p:cNvSpPr>
            <p:nvPr/>
          </p:nvSpPr>
          <p:spPr bwMode="auto">
            <a:xfrm>
              <a:off x="5388389" y="185159"/>
              <a:ext cx="253587" cy="25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7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7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2199640" y="2236256"/>
            <a:ext cx="1156409" cy="31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Lysosome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2350904" y="3525423"/>
            <a:ext cx="1189624" cy="78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Acid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hydrolase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enzymes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4010570" y="1493146"/>
            <a:ext cx="1303770" cy="79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Phagosome</a:t>
            </a:r>
            <a:endParaRPr lang="en-US" sz="17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(phagocytic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vesicle)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704166" y="1612900"/>
            <a:ext cx="266701" cy="452966"/>
          </a:xfrm>
          <a:custGeom>
            <a:avLst/>
            <a:gdLst>
              <a:gd name="connsiteX0" fmla="*/ 211667 w 211667"/>
              <a:gd name="connsiteY0" fmla="*/ 4234 h 368300"/>
              <a:gd name="connsiteX1" fmla="*/ 84667 w 211667"/>
              <a:gd name="connsiteY1" fmla="*/ 0 h 368300"/>
              <a:gd name="connsiteX2" fmla="*/ 0 w 211667"/>
              <a:gd name="connsiteY2" fmla="*/ 368300 h 368300"/>
              <a:gd name="connsiteX0" fmla="*/ 237067 w 237067"/>
              <a:gd name="connsiteY0" fmla="*/ 4234 h 368300"/>
              <a:gd name="connsiteX1" fmla="*/ 84667 w 237067"/>
              <a:gd name="connsiteY1" fmla="*/ 0 h 368300"/>
              <a:gd name="connsiteX2" fmla="*/ 0 w 237067"/>
              <a:gd name="connsiteY2" fmla="*/ 368300 h 368300"/>
              <a:gd name="connsiteX0" fmla="*/ 266701 w 266701"/>
              <a:gd name="connsiteY0" fmla="*/ 4234 h 452966"/>
              <a:gd name="connsiteX1" fmla="*/ 114301 w 266701"/>
              <a:gd name="connsiteY1" fmla="*/ 0 h 452966"/>
              <a:gd name="connsiteX2" fmla="*/ 0 w 266701"/>
              <a:gd name="connsiteY2" fmla="*/ 452966 h 45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1" h="452966">
                <a:moveTo>
                  <a:pt x="266701" y="4234"/>
                </a:moveTo>
                <a:lnTo>
                  <a:pt x="114301" y="0"/>
                </a:lnTo>
                <a:lnTo>
                  <a:pt x="0" y="452966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5397670" y="206286"/>
            <a:ext cx="1513101" cy="80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    Phagocyte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adheres to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pathogens.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5397670" y="1199318"/>
            <a:ext cx="1910435" cy="106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    Phagocyte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engulfs the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particles, forming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phagosome</a:t>
            </a: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5397669" y="2406993"/>
            <a:ext cx="1924625" cy="131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    Lysosome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fuses with the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phagocytic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vesicle, forming a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phagolysosome</a:t>
            </a: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5397669" y="3795566"/>
            <a:ext cx="1874959" cy="131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    </a:t>
            </a: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Lysosomal</a:t>
            </a:r>
            <a:endParaRPr lang="en-US" sz="17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enzymes digest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the pathogens or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debris, leaving a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residual body.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5397670" y="5257594"/>
            <a:ext cx="1860768" cy="128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    Exocytosis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of the vesicle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removes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indigestible and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residual material.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379744" y="1175759"/>
            <a:ext cx="265631" cy="273167"/>
            <a:chOff x="5379744" y="185159"/>
            <a:chExt cx="265631" cy="273167"/>
          </a:xfrm>
        </p:grpSpPr>
        <p:sp>
          <p:nvSpPr>
            <p:cNvPr id="60" name="Oval 59"/>
            <p:cNvSpPr/>
            <p:nvPr/>
          </p:nvSpPr>
          <p:spPr bwMode="auto">
            <a:xfrm>
              <a:off x="5379744" y="192695"/>
              <a:ext cx="265631" cy="26563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1" name="Text Box 31"/>
            <p:cNvSpPr txBox="1">
              <a:spLocks noChangeArrowheads="1"/>
            </p:cNvSpPr>
            <p:nvPr/>
          </p:nvSpPr>
          <p:spPr bwMode="auto">
            <a:xfrm>
              <a:off x="5388389" y="185159"/>
              <a:ext cx="253587" cy="25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7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2</a:t>
              </a:r>
              <a:endParaRPr lang="en-US" sz="17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379744" y="2398134"/>
            <a:ext cx="265631" cy="273167"/>
            <a:chOff x="5379744" y="185159"/>
            <a:chExt cx="265631" cy="273167"/>
          </a:xfrm>
        </p:grpSpPr>
        <p:sp>
          <p:nvSpPr>
            <p:cNvPr id="63" name="Oval 62"/>
            <p:cNvSpPr/>
            <p:nvPr/>
          </p:nvSpPr>
          <p:spPr bwMode="auto">
            <a:xfrm>
              <a:off x="5379744" y="192695"/>
              <a:ext cx="265631" cy="26563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4" name="Text Box 31"/>
            <p:cNvSpPr txBox="1">
              <a:spLocks noChangeArrowheads="1"/>
            </p:cNvSpPr>
            <p:nvPr/>
          </p:nvSpPr>
          <p:spPr bwMode="auto">
            <a:xfrm>
              <a:off x="5388389" y="185159"/>
              <a:ext cx="253587" cy="25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7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3</a:t>
              </a:r>
              <a:endParaRPr lang="en-US" sz="17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79744" y="3776084"/>
            <a:ext cx="265631" cy="273167"/>
            <a:chOff x="5379744" y="3776084"/>
            <a:chExt cx="265631" cy="273167"/>
          </a:xfrm>
        </p:grpSpPr>
        <p:sp>
          <p:nvSpPr>
            <p:cNvPr id="66" name="Oval 65"/>
            <p:cNvSpPr/>
            <p:nvPr/>
          </p:nvSpPr>
          <p:spPr bwMode="auto">
            <a:xfrm>
              <a:off x="5379744" y="3783620"/>
              <a:ext cx="265631" cy="26563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7" name="Text Box 31"/>
            <p:cNvSpPr txBox="1">
              <a:spLocks noChangeArrowheads="1"/>
            </p:cNvSpPr>
            <p:nvPr/>
          </p:nvSpPr>
          <p:spPr bwMode="auto">
            <a:xfrm>
              <a:off x="5385214" y="3776084"/>
              <a:ext cx="253587" cy="25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7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4</a:t>
              </a:r>
              <a:endParaRPr lang="en-US" sz="17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79744" y="5239759"/>
            <a:ext cx="265631" cy="273167"/>
            <a:chOff x="5379744" y="5239759"/>
            <a:chExt cx="265631" cy="273167"/>
          </a:xfrm>
        </p:grpSpPr>
        <p:sp>
          <p:nvSpPr>
            <p:cNvPr id="70" name="Oval 69"/>
            <p:cNvSpPr/>
            <p:nvPr/>
          </p:nvSpPr>
          <p:spPr bwMode="auto">
            <a:xfrm>
              <a:off x="5379744" y="5247295"/>
              <a:ext cx="265631" cy="26563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71" name="Text Box 31"/>
            <p:cNvSpPr txBox="1">
              <a:spLocks noChangeArrowheads="1"/>
            </p:cNvSpPr>
            <p:nvPr/>
          </p:nvSpPr>
          <p:spPr bwMode="auto">
            <a:xfrm>
              <a:off x="5385214" y="5239759"/>
              <a:ext cx="253587" cy="25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7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5</a:t>
              </a:r>
              <a:endParaRPr lang="en-US" sz="17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8424909" y="10408"/>
            <a:ext cx="7135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kern="0" dirty="0" smtClean="0">
                <a:solidFill>
                  <a:srgbClr val="000000"/>
                </a:solidFill>
                <a:latin typeface="Arial" charset="0"/>
              </a:rPr>
              <a:t>Slide 1</a:t>
            </a:r>
            <a:endParaRPr lang="en-US" sz="900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51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568" y="137160"/>
            <a:ext cx="5388864" cy="658368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66136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12.9b </a:t>
            </a:r>
            <a:r>
              <a:rPr lang="en-US" sz="900" b="1" dirty="0">
                <a:latin typeface="Arial" charset="0"/>
              </a:rPr>
              <a:t>Phagocytosis by a macrophage.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922766" y="6284503"/>
            <a:ext cx="3207099" cy="30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 Events of phagocytosis</a:t>
            </a:r>
            <a:endParaRPr lang="en-US" sz="17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4296833" y="338667"/>
            <a:ext cx="1041400" cy="3640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Group 11"/>
          <p:cNvGrpSpPr/>
          <p:nvPr/>
        </p:nvGrpSpPr>
        <p:grpSpPr>
          <a:xfrm>
            <a:off x="5379744" y="185159"/>
            <a:ext cx="265631" cy="273167"/>
            <a:chOff x="5379744" y="185159"/>
            <a:chExt cx="265631" cy="273167"/>
          </a:xfrm>
        </p:grpSpPr>
        <p:sp>
          <p:nvSpPr>
            <p:cNvPr id="42" name="Oval 41"/>
            <p:cNvSpPr/>
            <p:nvPr/>
          </p:nvSpPr>
          <p:spPr bwMode="auto">
            <a:xfrm>
              <a:off x="5379744" y="192695"/>
              <a:ext cx="265631" cy="26563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3" name="Text Box 31"/>
            <p:cNvSpPr txBox="1">
              <a:spLocks noChangeArrowheads="1"/>
            </p:cNvSpPr>
            <p:nvPr/>
          </p:nvSpPr>
          <p:spPr bwMode="auto">
            <a:xfrm>
              <a:off x="5388389" y="185159"/>
              <a:ext cx="253587" cy="25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7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7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5397670" y="206286"/>
            <a:ext cx="1513101" cy="80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    Phagocyte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adheres to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pathogens.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8424909" y="10408"/>
            <a:ext cx="7135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kern="0" dirty="0" smtClean="0">
                <a:solidFill>
                  <a:srgbClr val="000000"/>
                </a:solidFill>
                <a:latin typeface="Arial" charset="0"/>
              </a:rPr>
              <a:t>Slide 2</a:t>
            </a:r>
            <a:endParaRPr lang="en-US" sz="900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508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568" y="137160"/>
            <a:ext cx="5388864" cy="658368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66136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12.9b </a:t>
            </a:r>
            <a:r>
              <a:rPr lang="en-US" sz="900" b="1" dirty="0">
                <a:latin typeface="Arial" charset="0"/>
              </a:rPr>
              <a:t>Phagocytosis by a macrophage.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922766" y="6284503"/>
            <a:ext cx="3207099" cy="30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 Events of phagocytosis</a:t>
            </a:r>
            <a:endParaRPr lang="en-US" sz="17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2810934" y="1320800"/>
            <a:ext cx="2518833" cy="2074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4296833" y="338667"/>
            <a:ext cx="1041400" cy="3640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Group 11"/>
          <p:cNvGrpSpPr/>
          <p:nvPr/>
        </p:nvGrpSpPr>
        <p:grpSpPr>
          <a:xfrm>
            <a:off x="5379744" y="185159"/>
            <a:ext cx="265631" cy="273167"/>
            <a:chOff x="5379744" y="185159"/>
            <a:chExt cx="265631" cy="273167"/>
          </a:xfrm>
        </p:grpSpPr>
        <p:sp>
          <p:nvSpPr>
            <p:cNvPr id="42" name="Oval 41"/>
            <p:cNvSpPr/>
            <p:nvPr/>
          </p:nvSpPr>
          <p:spPr bwMode="auto">
            <a:xfrm>
              <a:off x="5379744" y="192695"/>
              <a:ext cx="265631" cy="26563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3" name="Text Box 31"/>
            <p:cNvSpPr txBox="1">
              <a:spLocks noChangeArrowheads="1"/>
            </p:cNvSpPr>
            <p:nvPr/>
          </p:nvSpPr>
          <p:spPr bwMode="auto">
            <a:xfrm>
              <a:off x="5388389" y="185159"/>
              <a:ext cx="253587" cy="25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7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7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4010570" y="1493146"/>
            <a:ext cx="1303770" cy="79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Phagosome</a:t>
            </a:r>
            <a:endParaRPr lang="en-US" sz="17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(phagocytic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vesicle)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704166" y="1612900"/>
            <a:ext cx="266701" cy="452966"/>
          </a:xfrm>
          <a:custGeom>
            <a:avLst/>
            <a:gdLst>
              <a:gd name="connsiteX0" fmla="*/ 211667 w 211667"/>
              <a:gd name="connsiteY0" fmla="*/ 4234 h 368300"/>
              <a:gd name="connsiteX1" fmla="*/ 84667 w 211667"/>
              <a:gd name="connsiteY1" fmla="*/ 0 h 368300"/>
              <a:gd name="connsiteX2" fmla="*/ 0 w 211667"/>
              <a:gd name="connsiteY2" fmla="*/ 368300 h 368300"/>
              <a:gd name="connsiteX0" fmla="*/ 237067 w 237067"/>
              <a:gd name="connsiteY0" fmla="*/ 4234 h 368300"/>
              <a:gd name="connsiteX1" fmla="*/ 84667 w 237067"/>
              <a:gd name="connsiteY1" fmla="*/ 0 h 368300"/>
              <a:gd name="connsiteX2" fmla="*/ 0 w 237067"/>
              <a:gd name="connsiteY2" fmla="*/ 368300 h 368300"/>
              <a:gd name="connsiteX0" fmla="*/ 266701 w 266701"/>
              <a:gd name="connsiteY0" fmla="*/ 4234 h 452966"/>
              <a:gd name="connsiteX1" fmla="*/ 114301 w 266701"/>
              <a:gd name="connsiteY1" fmla="*/ 0 h 452966"/>
              <a:gd name="connsiteX2" fmla="*/ 0 w 266701"/>
              <a:gd name="connsiteY2" fmla="*/ 452966 h 45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1" h="452966">
                <a:moveTo>
                  <a:pt x="266701" y="4234"/>
                </a:moveTo>
                <a:lnTo>
                  <a:pt x="114301" y="0"/>
                </a:lnTo>
                <a:lnTo>
                  <a:pt x="0" y="452966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5397670" y="206286"/>
            <a:ext cx="1513101" cy="80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    Phagocyte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adheres to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pathogens.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5397670" y="1199318"/>
            <a:ext cx="1910435" cy="106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    Phagocyte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engulfs the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particles, forming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phagosome</a:t>
            </a: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379744" y="1175759"/>
            <a:ext cx="265631" cy="273167"/>
            <a:chOff x="5379744" y="185159"/>
            <a:chExt cx="265631" cy="273167"/>
          </a:xfrm>
        </p:grpSpPr>
        <p:sp>
          <p:nvSpPr>
            <p:cNvPr id="60" name="Oval 59"/>
            <p:cNvSpPr/>
            <p:nvPr/>
          </p:nvSpPr>
          <p:spPr bwMode="auto">
            <a:xfrm>
              <a:off x="5379744" y="192695"/>
              <a:ext cx="265631" cy="26563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1" name="Text Box 31"/>
            <p:cNvSpPr txBox="1">
              <a:spLocks noChangeArrowheads="1"/>
            </p:cNvSpPr>
            <p:nvPr/>
          </p:nvSpPr>
          <p:spPr bwMode="auto">
            <a:xfrm>
              <a:off x="5388389" y="185159"/>
              <a:ext cx="253587" cy="25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7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2</a:t>
              </a:r>
              <a:endParaRPr lang="en-US" sz="17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8424909" y="10408"/>
            <a:ext cx="7135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kern="0" dirty="0" smtClean="0">
                <a:solidFill>
                  <a:srgbClr val="000000"/>
                </a:solidFill>
                <a:latin typeface="Arial" charset="0"/>
              </a:rPr>
              <a:t>Slide 3</a:t>
            </a:r>
            <a:endParaRPr lang="en-US" sz="900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312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568" y="137160"/>
            <a:ext cx="5388864" cy="658368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66136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12.9b </a:t>
            </a:r>
            <a:r>
              <a:rPr lang="en-US" sz="900" b="1" dirty="0">
                <a:latin typeface="Arial" charset="0"/>
              </a:rPr>
              <a:t>Phagocytosis by a macrophage.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922766" y="6284503"/>
            <a:ext cx="3207099" cy="30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 Events of phagocytosis</a:t>
            </a:r>
            <a:endParaRPr lang="en-US" sz="17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 flipH="1">
            <a:off x="4093634" y="2556933"/>
            <a:ext cx="1236133" cy="7831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2810934" y="1320800"/>
            <a:ext cx="2518833" cy="2074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4296833" y="338667"/>
            <a:ext cx="1041400" cy="3640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2794000" y="2489200"/>
            <a:ext cx="0" cy="165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2870200" y="3636433"/>
            <a:ext cx="6519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Group 11"/>
          <p:cNvGrpSpPr/>
          <p:nvPr/>
        </p:nvGrpSpPr>
        <p:grpSpPr>
          <a:xfrm>
            <a:off x="5379744" y="185159"/>
            <a:ext cx="265631" cy="273167"/>
            <a:chOff x="5379744" y="185159"/>
            <a:chExt cx="265631" cy="273167"/>
          </a:xfrm>
        </p:grpSpPr>
        <p:sp>
          <p:nvSpPr>
            <p:cNvPr id="42" name="Oval 41"/>
            <p:cNvSpPr/>
            <p:nvPr/>
          </p:nvSpPr>
          <p:spPr bwMode="auto">
            <a:xfrm>
              <a:off x="5379744" y="192695"/>
              <a:ext cx="265631" cy="26563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3" name="Text Box 31"/>
            <p:cNvSpPr txBox="1">
              <a:spLocks noChangeArrowheads="1"/>
            </p:cNvSpPr>
            <p:nvPr/>
          </p:nvSpPr>
          <p:spPr bwMode="auto">
            <a:xfrm>
              <a:off x="5388389" y="185159"/>
              <a:ext cx="253587" cy="25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7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7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2199640" y="2236256"/>
            <a:ext cx="1156409" cy="31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Lysosome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2350904" y="3525423"/>
            <a:ext cx="1189624" cy="78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Acid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hydrolase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enzymes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4010570" y="1493146"/>
            <a:ext cx="1303770" cy="79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Phagosome</a:t>
            </a:r>
            <a:endParaRPr lang="en-US" sz="17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(phagocytic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vesicle)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704166" y="1612900"/>
            <a:ext cx="266701" cy="452966"/>
          </a:xfrm>
          <a:custGeom>
            <a:avLst/>
            <a:gdLst>
              <a:gd name="connsiteX0" fmla="*/ 211667 w 211667"/>
              <a:gd name="connsiteY0" fmla="*/ 4234 h 368300"/>
              <a:gd name="connsiteX1" fmla="*/ 84667 w 211667"/>
              <a:gd name="connsiteY1" fmla="*/ 0 h 368300"/>
              <a:gd name="connsiteX2" fmla="*/ 0 w 211667"/>
              <a:gd name="connsiteY2" fmla="*/ 368300 h 368300"/>
              <a:gd name="connsiteX0" fmla="*/ 237067 w 237067"/>
              <a:gd name="connsiteY0" fmla="*/ 4234 h 368300"/>
              <a:gd name="connsiteX1" fmla="*/ 84667 w 237067"/>
              <a:gd name="connsiteY1" fmla="*/ 0 h 368300"/>
              <a:gd name="connsiteX2" fmla="*/ 0 w 237067"/>
              <a:gd name="connsiteY2" fmla="*/ 368300 h 368300"/>
              <a:gd name="connsiteX0" fmla="*/ 266701 w 266701"/>
              <a:gd name="connsiteY0" fmla="*/ 4234 h 452966"/>
              <a:gd name="connsiteX1" fmla="*/ 114301 w 266701"/>
              <a:gd name="connsiteY1" fmla="*/ 0 h 452966"/>
              <a:gd name="connsiteX2" fmla="*/ 0 w 266701"/>
              <a:gd name="connsiteY2" fmla="*/ 452966 h 45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1" h="452966">
                <a:moveTo>
                  <a:pt x="266701" y="4234"/>
                </a:moveTo>
                <a:lnTo>
                  <a:pt x="114301" y="0"/>
                </a:lnTo>
                <a:lnTo>
                  <a:pt x="0" y="452966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5397670" y="206286"/>
            <a:ext cx="1513101" cy="80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    Phagocyte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adheres to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pathogens.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5397670" y="1199318"/>
            <a:ext cx="1910435" cy="106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    Phagocyte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engulfs the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particles, forming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phagosome</a:t>
            </a: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5397669" y="2406993"/>
            <a:ext cx="1924625" cy="131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    Lysosome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fuses with the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phagocytic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vesicle, forming a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phagolysosome</a:t>
            </a: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379744" y="1175759"/>
            <a:ext cx="265631" cy="273167"/>
            <a:chOff x="5379744" y="185159"/>
            <a:chExt cx="265631" cy="273167"/>
          </a:xfrm>
        </p:grpSpPr>
        <p:sp>
          <p:nvSpPr>
            <p:cNvPr id="60" name="Oval 59"/>
            <p:cNvSpPr/>
            <p:nvPr/>
          </p:nvSpPr>
          <p:spPr bwMode="auto">
            <a:xfrm>
              <a:off x="5379744" y="192695"/>
              <a:ext cx="265631" cy="26563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1" name="Text Box 31"/>
            <p:cNvSpPr txBox="1">
              <a:spLocks noChangeArrowheads="1"/>
            </p:cNvSpPr>
            <p:nvPr/>
          </p:nvSpPr>
          <p:spPr bwMode="auto">
            <a:xfrm>
              <a:off x="5388389" y="185159"/>
              <a:ext cx="253587" cy="25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7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2</a:t>
              </a:r>
              <a:endParaRPr lang="en-US" sz="17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379744" y="2398134"/>
            <a:ext cx="265631" cy="273167"/>
            <a:chOff x="5379744" y="185159"/>
            <a:chExt cx="265631" cy="273167"/>
          </a:xfrm>
        </p:grpSpPr>
        <p:sp>
          <p:nvSpPr>
            <p:cNvPr id="63" name="Oval 62"/>
            <p:cNvSpPr/>
            <p:nvPr/>
          </p:nvSpPr>
          <p:spPr bwMode="auto">
            <a:xfrm>
              <a:off x="5379744" y="192695"/>
              <a:ext cx="265631" cy="26563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4" name="Text Box 31"/>
            <p:cNvSpPr txBox="1">
              <a:spLocks noChangeArrowheads="1"/>
            </p:cNvSpPr>
            <p:nvPr/>
          </p:nvSpPr>
          <p:spPr bwMode="auto">
            <a:xfrm>
              <a:off x="5388389" y="185159"/>
              <a:ext cx="253587" cy="25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7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3</a:t>
              </a:r>
              <a:endParaRPr lang="en-US" sz="17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8424909" y="10408"/>
            <a:ext cx="7135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kern="0" dirty="0" smtClean="0">
                <a:solidFill>
                  <a:srgbClr val="000000"/>
                </a:solidFill>
                <a:latin typeface="Arial" charset="0"/>
              </a:rPr>
              <a:t>Slide 4</a:t>
            </a:r>
            <a:endParaRPr lang="en-US" sz="900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958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568" y="137160"/>
            <a:ext cx="5388864" cy="658368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66136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12.9b </a:t>
            </a:r>
            <a:r>
              <a:rPr lang="en-US" sz="900" b="1" dirty="0">
                <a:latin typeface="Arial" charset="0"/>
              </a:rPr>
              <a:t>Phagocytosis by a macrophage.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922766" y="6284503"/>
            <a:ext cx="3207099" cy="30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 Events of phagocytosis</a:t>
            </a:r>
            <a:endParaRPr lang="en-US" sz="17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flipH="1">
            <a:off x="4542366" y="3932767"/>
            <a:ext cx="791634" cy="4783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4093634" y="2556933"/>
            <a:ext cx="1236133" cy="7831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2810934" y="1320800"/>
            <a:ext cx="2518833" cy="2074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4296833" y="338667"/>
            <a:ext cx="1041400" cy="3640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2794000" y="2489200"/>
            <a:ext cx="0" cy="165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2870200" y="3636433"/>
            <a:ext cx="6519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Group 11"/>
          <p:cNvGrpSpPr/>
          <p:nvPr/>
        </p:nvGrpSpPr>
        <p:grpSpPr>
          <a:xfrm>
            <a:off x="5379744" y="185159"/>
            <a:ext cx="265631" cy="273167"/>
            <a:chOff x="5379744" y="185159"/>
            <a:chExt cx="265631" cy="273167"/>
          </a:xfrm>
        </p:grpSpPr>
        <p:sp>
          <p:nvSpPr>
            <p:cNvPr id="42" name="Oval 41"/>
            <p:cNvSpPr/>
            <p:nvPr/>
          </p:nvSpPr>
          <p:spPr bwMode="auto">
            <a:xfrm>
              <a:off x="5379744" y="192695"/>
              <a:ext cx="265631" cy="26563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3" name="Text Box 31"/>
            <p:cNvSpPr txBox="1">
              <a:spLocks noChangeArrowheads="1"/>
            </p:cNvSpPr>
            <p:nvPr/>
          </p:nvSpPr>
          <p:spPr bwMode="auto">
            <a:xfrm>
              <a:off x="5388389" y="185159"/>
              <a:ext cx="253587" cy="25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7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7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2199640" y="2236256"/>
            <a:ext cx="1156409" cy="31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Lysosome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2350904" y="3525423"/>
            <a:ext cx="1189624" cy="78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Acid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hydrolase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enzymes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4010570" y="1493146"/>
            <a:ext cx="1303770" cy="79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Phagosome</a:t>
            </a:r>
            <a:endParaRPr lang="en-US" sz="17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(phagocytic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vesicle)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704166" y="1612900"/>
            <a:ext cx="266701" cy="452966"/>
          </a:xfrm>
          <a:custGeom>
            <a:avLst/>
            <a:gdLst>
              <a:gd name="connsiteX0" fmla="*/ 211667 w 211667"/>
              <a:gd name="connsiteY0" fmla="*/ 4234 h 368300"/>
              <a:gd name="connsiteX1" fmla="*/ 84667 w 211667"/>
              <a:gd name="connsiteY1" fmla="*/ 0 h 368300"/>
              <a:gd name="connsiteX2" fmla="*/ 0 w 211667"/>
              <a:gd name="connsiteY2" fmla="*/ 368300 h 368300"/>
              <a:gd name="connsiteX0" fmla="*/ 237067 w 237067"/>
              <a:gd name="connsiteY0" fmla="*/ 4234 h 368300"/>
              <a:gd name="connsiteX1" fmla="*/ 84667 w 237067"/>
              <a:gd name="connsiteY1" fmla="*/ 0 h 368300"/>
              <a:gd name="connsiteX2" fmla="*/ 0 w 237067"/>
              <a:gd name="connsiteY2" fmla="*/ 368300 h 368300"/>
              <a:gd name="connsiteX0" fmla="*/ 266701 w 266701"/>
              <a:gd name="connsiteY0" fmla="*/ 4234 h 452966"/>
              <a:gd name="connsiteX1" fmla="*/ 114301 w 266701"/>
              <a:gd name="connsiteY1" fmla="*/ 0 h 452966"/>
              <a:gd name="connsiteX2" fmla="*/ 0 w 266701"/>
              <a:gd name="connsiteY2" fmla="*/ 452966 h 45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1" h="452966">
                <a:moveTo>
                  <a:pt x="266701" y="4234"/>
                </a:moveTo>
                <a:lnTo>
                  <a:pt x="114301" y="0"/>
                </a:lnTo>
                <a:lnTo>
                  <a:pt x="0" y="452966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5397670" y="206286"/>
            <a:ext cx="1513101" cy="80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    Phagocyte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adheres to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pathogens.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5397670" y="1199318"/>
            <a:ext cx="1910435" cy="106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    Phagocyte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engulfs the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particles, forming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phagosome</a:t>
            </a: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5397669" y="2406993"/>
            <a:ext cx="1924625" cy="131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    Lysosome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fuses with the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phagocytic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vesicle, forming a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phagolysosome</a:t>
            </a: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5397669" y="3795566"/>
            <a:ext cx="1874959" cy="131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    </a:t>
            </a: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Lysosomal</a:t>
            </a:r>
            <a:endParaRPr lang="en-US" sz="17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enzymes digest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the pathogens or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debris, leaving a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residual body.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379744" y="1175759"/>
            <a:ext cx="265631" cy="273167"/>
            <a:chOff x="5379744" y="185159"/>
            <a:chExt cx="265631" cy="273167"/>
          </a:xfrm>
        </p:grpSpPr>
        <p:sp>
          <p:nvSpPr>
            <p:cNvPr id="60" name="Oval 59"/>
            <p:cNvSpPr/>
            <p:nvPr/>
          </p:nvSpPr>
          <p:spPr bwMode="auto">
            <a:xfrm>
              <a:off x="5379744" y="192695"/>
              <a:ext cx="265631" cy="26563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1" name="Text Box 31"/>
            <p:cNvSpPr txBox="1">
              <a:spLocks noChangeArrowheads="1"/>
            </p:cNvSpPr>
            <p:nvPr/>
          </p:nvSpPr>
          <p:spPr bwMode="auto">
            <a:xfrm>
              <a:off x="5388389" y="185159"/>
              <a:ext cx="253587" cy="25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7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2</a:t>
              </a:r>
              <a:endParaRPr lang="en-US" sz="17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379744" y="2398134"/>
            <a:ext cx="265631" cy="273167"/>
            <a:chOff x="5379744" y="185159"/>
            <a:chExt cx="265631" cy="273167"/>
          </a:xfrm>
        </p:grpSpPr>
        <p:sp>
          <p:nvSpPr>
            <p:cNvPr id="63" name="Oval 62"/>
            <p:cNvSpPr/>
            <p:nvPr/>
          </p:nvSpPr>
          <p:spPr bwMode="auto">
            <a:xfrm>
              <a:off x="5379744" y="192695"/>
              <a:ext cx="265631" cy="26563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4" name="Text Box 31"/>
            <p:cNvSpPr txBox="1">
              <a:spLocks noChangeArrowheads="1"/>
            </p:cNvSpPr>
            <p:nvPr/>
          </p:nvSpPr>
          <p:spPr bwMode="auto">
            <a:xfrm>
              <a:off x="5388389" y="185159"/>
              <a:ext cx="253587" cy="25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7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3</a:t>
              </a:r>
              <a:endParaRPr lang="en-US" sz="17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79744" y="3776084"/>
            <a:ext cx="265631" cy="273167"/>
            <a:chOff x="5379744" y="3776084"/>
            <a:chExt cx="265631" cy="273167"/>
          </a:xfrm>
        </p:grpSpPr>
        <p:sp>
          <p:nvSpPr>
            <p:cNvPr id="66" name="Oval 65"/>
            <p:cNvSpPr/>
            <p:nvPr/>
          </p:nvSpPr>
          <p:spPr bwMode="auto">
            <a:xfrm>
              <a:off x="5379744" y="3783620"/>
              <a:ext cx="265631" cy="26563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7" name="Text Box 31"/>
            <p:cNvSpPr txBox="1">
              <a:spLocks noChangeArrowheads="1"/>
            </p:cNvSpPr>
            <p:nvPr/>
          </p:nvSpPr>
          <p:spPr bwMode="auto">
            <a:xfrm>
              <a:off x="5385214" y="3776084"/>
              <a:ext cx="253587" cy="25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7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4</a:t>
              </a:r>
              <a:endParaRPr lang="en-US" sz="17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8424909" y="10408"/>
            <a:ext cx="7135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kern="0" dirty="0" smtClean="0">
                <a:solidFill>
                  <a:srgbClr val="000000"/>
                </a:solidFill>
                <a:latin typeface="Arial" charset="0"/>
              </a:rPr>
              <a:t>Slide 5</a:t>
            </a:r>
            <a:endParaRPr lang="en-US" sz="900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605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figure_12_01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4"/>
          <a:stretch/>
        </p:blipFill>
        <p:spPr>
          <a:xfrm>
            <a:off x="2398776" y="236490"/>
            <a:ext cx="4346448" cy="636876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3952701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12.1 Relationship of lymphatic vessels to blood vessels.</a:t>
            </a:r>
          </a:p>
        </p:txBody>
      </p:sp>
      <p:sp>
        <p:nvSpPr>
          <p:cNvPr id="99" name="Text Box 31"/>
          <p:cNvSpPr txBox="1">
            <a:spLocks noChangeArrowheads="1"/>
          </p:cNvSpPr>
          <p:nvPr/>
        </p:nvSpPr>
        <p:spPr bwMode="auto">
          <a:xfrm>
            <a:off x="2824120" y="219811"/>
            <a:ext cx="737696" cy="46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Venous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system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540125" y="1096280"/>
            <a:ext cx="606425" cy="219075"/>
          </a:xfrm>
          <a:custGeom>
            <a:avLst/>
            <a:gdLst>
              <a:gd name="connsiteX0" fmla="*/ 606425 w 606425"/>
              <a:gd name="connsiteY0" fmla="*/ 215900 h 219075"/>
              <a:gd name="connsiteX1" fmla="*/ 371475 w 606425"/>
              <a:gd name="connsiteY1" fmla="*/ 219075 h 219075"/>
              <a:gd name="connsiteX2" fmla="*/ 0 w 606425"/>
              <a:gd name="connsiteY2" fmla="*/ 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425" h="219075">
                <a:moveTo>
                  <a:pt x="606425" y="215900"/>
                </a:moveTo>
                <a:lnTo>
                  <a:pt x="371475" y="219075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3721101" y="1474105"/>
            <a:ext cx="425450" cy="117475"/>
          </a:xfrm>
          <a:custGeom>
            <a:avLst/>
            <a:gdLst>
              <a:gd name="connsiteX0" fmla="*/ 606425 w 606425"/>
              <a:gd name="connsiteY0" fmla="*/ 215900 h 219075"/>
              <a:gd name="connsiteX1" fmla="*/ 371475 w 606425"/>
              <a:gd name="connsiteY1" fmla="*/ 219075 h 219075"/>
              <a:gd name="connsiteX2" fmla="*/ 0 w 606425"/>
              <a:gd name="connsiteY2" fmla="*/ 0 h 219075"/>
              <a:gd name="connsiteX0" fmla="*/ 606425 w 606425"/>
              <a:gd name="connsiteY0" fmla="*/ 215900 h 219075"/>
              <a:gd name="connsiteX1" fmla="*/ 434975 w 606425"/>
              <a:gd name="connsiteY1" fmla="*/ 219075 h 219075"/>
              <a:gd name="connsiteX2" fmla="*/ 0 w 606425"/>
              <a:gd name="connsiteY2" fmla="*/ 0 h 219075"/>
              <a:gd name="connsiteX0" fmla="*/ 431800 w 431800"/>
              <a:gd name="connsiteY0" fmla="*/ 104775 h 107950"/>
              <a:gd name="connsiteX1" fmla="*/ 260350 w 431800"/>
              <a:gd name="connsiteY1" fmla="*/ 107950 h 107950"/>
              <a:gd name="connsiteX2" fmla="*/ 0 w 431800"/>
              <a:gd name="connsiteY2" fmla="*/ 0 h 107950"/>
              <a:gd name="connsiteX0" fmla="*/ 425450 w 425450"/>
              <a:gd name="connsiteY0" fmla="*/ 114300 h 117475"/>
              <a:gd name="connsiteX1" fmla="*/ 254000 w 425450"/>
              <a:gd name="connsiteY1" fmla="*/ 117475 h 117475"/>
              <a:gd name="connsiteX2" fmla="*/ 0 w 425450"/>
              <a:gd name="connsiteY2" fmla="*/ 0 h 1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450" h="117475">
                <a:moveTo>
                  <a:pt x="425450" y="114300"/>
                </a:moveTo>
                <a:lnTo>
                  <a:pt x="254000" y="117475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721100" y="2191655"/>
            <a:ext cx="4286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Freeform 42"/>
          <p:cNvSpPr/>
          <p:nvPr/>
        </p:nvSpPr>
        <p:spPr>
          <a:xfrm>
            <a:off x="4064000" y="3083829"/>
            <a:ext cx="1108075" cy="307975"/>
          </a:xfrm>
          <a:custGeom>
            <a:avLst/>
            <a:gdLst>
              <a:gd name="connsiteX0" fmla="*/ 606425 w 606425"/>
              <a:gd name="connsiteY0" fmla="*/ 215900 h 219075"/>
              <a:gd name="connsiteX1" fmla="*/ 371475 w 606425"/>
              <a:gd name="connsiteY1" fmla="*/ 219075 h 219075"/>
              <a:gd name="connsiteX2" fmla="*/ 0 w 606425"/>
              <a:gd name="connsiteY2" fmla="*/ 0 h 219075"/>
              <a:gd name="connsiteX0" fmla="*/ 606425 w 606425"/>
              <a:gd name="connsiteY0" fmla="*/ 215900 h 219075"/>
              <a:gd name="connsiteX1" fmla="*/ 434975 w 606425"/>
              <a:gd name="connsiteY1" fmla="*/ 219075 h 219075"/>
              <a:gd name="connsiteX2" fmla="*/ 0 w 606425"/>
              <a:gd name="connsiteY2" fmla="*/ 0 h 219075"/>
              <a:gd name="connsiteX0" fmla="*/ 431800 w 431800"/>
              <a:gd name="connsiteY0" fmla="*/ 104775 h 107950"/>
              <a:gd name="connsiteX1" fmla="*/ 260350 w 431800"/>
              <a:gd name="connsiteY1" fmla="*/ 107950 h 107950"/>
              <a:gd name="connsiteX2" fmla="*/ 0 w 431800"/>
              <a:gd name="connsiteY2" fmla="*/ 0 h 107950"/>
              <a:gd name="connsiteX0" fmla="*/ 425450 w 425450"/>
              <a:gd name="connsiteY0" fmla="*/ 114300 h 117475"/>
              <a:gd name="connsiteX1" fmla="*/ 254000 w 425450"/>
              <a:gd name="connsiteY1" fmla="*/ 117475 h 117475"/>
              <a:gd name="connsiteX2" fmla="*/ 0 w 425450"/>
              <a:gd name="connsiteY2" fmla="*/ 0 h 117475"/>
              <a:gd name="connsiteX0" fmla="*/ 425450 w 425450"/>
              <a:gd name="connsiteY0" fmla="*/ 114300 h 114300"/>
              <a:gd name="connsiteX1" fmla="*/ 336550 w 425450"/>
              <a:gd name="connsiteY1" fmla="*/ 114300 h 114300"/>
              <a:gd name="connsiteX2" fmla="*/ 0 w 425450"/>
              <a:gd name="connsiteY2" fmla="*/ 0 h 114300"/>
              <a:gd name="connsiteX0" fmla="*/ 1108075 w 1108075"/>
              <a:gd name="connsiteY0" fmla="*/ 307975 h 307975"/>
              <a:gd name="connsiteX1" fmla="*/ 1019175 w 1108075"/>
              <a:gd name="connsiteY1" fmla="*/ 307975 h 307975"/>
              <a:gd name="connsiteX2" fmla="*/ 0 w 1108075"/>
              <a:gd name="connsiteY2" fmla="*/ 0 h 3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8075" h="307975">
                <a:moveTo>
                  <a:pt x="1108075" y="307975"/>
                </a:moveTo>
                <a:lnTo>
                  <a:pt x="1019175" y="307975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8" name="Straight Connector 7"/>
          <p:cNvCxnSpPr>
            <a:stCxn id="43" idx="1"/>
          </p:cNvCxnSpPr>
          <p:nvPr/>
        </p:nvCxnSpPr>
        <p:spPr bwMode="auto">
          <a:xfrm flipH="1">
            <a:off x="4105275" y="3391804"/>
            <a:ext cx="977900" cy="9112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>
            <a:stCxn id="43" idx="1"/>
          </p:cNvCxnSpPr>
          <p:nvPr/>
        </p:nvCxnSpPr>
        <p:spPr bwMode="auto">
          <a:xfrm flipH="1">
            <a:off x="5041900" y="3391804"/>
            <a:ext cx="41275" cy="10382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Freeform 50"/>
          <p:cNvSpPr/>
          <p:nvPr/>
        </p:nvSpPr>
        <p:spPr>
          <a:xfrm>
            <a:off x="4562475" y="4725306"/>
            <a:ext cx="825500" cy="273050"/>
          </a:xfrm>
          <a:custGeom>
            <a:avLst/>
            <a:gdLst>
              <a:gd name="connsiteX0" fmla="*/ 606425 w 606425"/>
              <a:gd name="connsiteY0" fmla="*/ 215900 h 219075"/>
              <a:gd name="connsiteX1" fmla="*/ 371475 w 606425"/>
              <a:gd name="connsiteY1" fmla="*/ 219075 h 219075"/>
              <a:gd name="connsiteX2" fmla="*/ 0 w 606425"/>
              <a:gd name="connsiteY2" fmla="*/ 0 h 219075"/>
              <a:gd name="connsiteX0" fmla="*/ 606425 w 606425"/>
              <a:gd name="connsiteY0" fmla="*/ 215900 h 219075"/>
              <a:gd name="connsiteX1" fmla="*/ 434975 w 606425"/>
              <a:gd name="connsiteY1" fmla="*/ 219075 h 219075"/>
              <a:gd name="connsiteX2" fmla="*/ 0 w 606425"/>
              <a:gd name="connsiteY2" fmla="*/ 0 h 219075"/>
              <a:gd name="connsiteX0" fmla="*/ 431800 w 431800"/>
              <a:gd name="connsiteY0" fmla="*/ 104775 h 107950"/>
              <a:gd name="connsiteX1" fmla="*/ 260350 w 431800"/>
              <a:gd name="connsiteY1" fmla="*/ 107950 h 107950"/>
              <a:gd name="connsiteX2" fmla="*/ 0 w 431800"/>
              <a:gd name="connsiteY2" fmla="*/ 0 h 107950"/>
              <a:gd name="connsiteX0" fmla="*/ 425450 w 425450"/>
              <a:gd name="connsiteY0" fmla="*/ 114300 h 117475"/>
              <a:gd name="connsiteX1" fmla="*/ 254000 w 425450"/>
              <a:gd name="connsiteY1" fmla="*/ 117475 h 117475"/>
              <a:gd name="connsiteX2" fmla="*/ 0 w 425450"/>
              <a:gd name="connsiteY2" fmla="*/ 0 h 117475"/>
              <a:gd name="connsiteX0" fmla="*/ 377825 w 377825"/>
              <a:gd name="connsiteY0" fmla="*/ 114300 h 117475"/>
              <a:gd name="connsiteX1" fmla="*/ 254000 w 377825"/>
              <a:gd name="connsiteY1" fmla="*/ 117475 h 117475"/>
              <a:gd name="connsiteX2" fmla="*/ 0 w 377825"/>
              <a:gd name="connsiteY2" fmla="*/ 0 h 117475"/>
              <a:gd name="connsiteX0" fmla="*/ 825500 w 825500"/>
              <a:gd name="connsiteY0" fmla="*/ 0 h 273050"/>
              <a:gd name="connsiteX1" fmla="*/ 701675 w 825500"/>
              <a:gd name="connsiteY1" fmla="*/ 3175 h 273050"/>
              <a:gd name="connsiteX2" fmla="*/ 0 w 825500"/>
              <a:gd name="connsiteY2" fmla="*/ 273050 h 27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5500" h="273050">
                <a:moveTo>
                  <a:pt x="825500" y="0"/>
                </a:moveTo>
                <a:lnTo>
                  <a:pt x="701675" y="3175"/>
                </a:lnTo>
                <a:lnTo>
                  <a:pt x="0" y="27305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5010150" y="5280930"/>
            <a:ext cx="327025" cy="107950"/>
          </a:xfrm>
          <a:custGeom>
            <a:avLst/>
            <a:gdLst>
              <a:gd name="connsiteX0" fmla="*/ 606425 w 606425"/>
              <a:gd name="connsiteY0" fmla="*/ 215900 h 219075"/>
              <a:gd name="connsiteX1" fmla="*/ 371475 w 606425"/>
              <a:gd name="connsiteY1" fmla="*/ 219075 h 219075"/>
              <a:gd name="connsiteX2" fmla="*/ 0 w 606425"/>
              <a:gd name="connsiteY2" fmla="*/ 0 h 219075"/>
              <a:gd name="connsiteX0" fmla="*/ 606425 w 606425"/>
              <a:gd name="connsiteY0" fmla="*/ 215900 h 219075"/>
              <a:gd name="connsiteX1" fmla="*/ 434975 w 606425"/>
              <a:gd name="connsiteY1" fmla="*/ 219075 h 219075"/>
              <a:gd name="connsiteX2" fmla="*/ 0 w 606425"/>
              <a:gd name="connsiteY2" fmla="*/ 0 h 219075"/>
              <a:gd name="connsiteX0" fmla="*/ 431800 w 431800"/>
              <a:gd name="connsiteY0" fmla="*/ 104775 h 107950"/>
              <a:gd name="connsiteX1" fmla="*/ 260350 w 431800"/>
              <a:gd name="connsiteY1" fmla="*/ 107950 h 107950"/>
              <a:gd name="connsiteX2" fmla="*/ 0 w 431800"/>
              <a:gd name="connsiteY2" fmla="*/ 0 h 107950"/>
              <a:gd name="connsiteX0" fmla="*/ 425450 w 425450"/>
              <a:gd name="connsiteY0" fmla="*/ 114300 h 117475"/>
              <a:gd name="connsiteX1" fmla="*/ 254000 w 425450"/>
              <a:gd name="connsiteY1" fmla="*/ 117475 h 117475"/>
              <a:gd name="connsiteX2" fmla="*/ 0 w 425450"/>
              <a:gd name="connsiteY2" fmla="*/ 0 h 117475"/>
              <a:gd name="connsiteX0" fmla="*/ 377825 w 377825"/>
              <a:gd name="connsiteY0" fmla="*/ 114300 h 117475"/>
              <a:gd name="connsiteX1" fmla="*/ 254000 w 377825"/>
              <a:gd name="connsiteY1" fmla="*/ 117475 h 117475"/>
              <a:gd name="connsiteX2" fmla="*/ 0 w 377825"/>
              <a:gd name="connsiteY2" fmla="*/ 0 h 117475"/>
              <a:gd name="connsiteX0" fmla="*/ 825500 w 825500"/>
              <a:gd name="connsiteY0" fmla="*/ 0 h 273050"/>
              <a:gd name="connsiteX1" fmla="*/ 701675 w 825500"/>
              <a:gd name="connsiteY1" fmla="*/ 3175 h 273050"/>
              <a:gd name="connsiteX2" fmla="*/ 0 w 825500"/>
              <a:gd name="connsiteY2" fmla="*/ 273050 h 273050"/>
              <a:gd name="connsiteX0" fmla="*/ 327025 w 327025"/>
              <a:gd name="connsiteY0" fmla="*/ 104775 h 107950"/>
              <a:gd name="connsiteX1" fmla="*/ 203200 w 327025"/>
              <a:gd name="connsiteY1" fmla="*/ 107950 h 107950"/>
              <a:gd name="connsiteX2" fmla="*/ 0 w 327025"/>
              <a:gd name="connsiteY2" fmla="*/ 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7025" h="107950">
                <a:moveTo>
                  <a:pt x="327025" y="104775"/>
                </a:moveTo>
                <a:lnTo>
                  <a:pt x="203200" y="107950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3" name="Freeform 52"/>
          <p:cNvSpPr/>
          <p:nvPr/>
        </p:nvSpPr>
        <p:spPr>
          <a:xfrm flipH="1">
            <a:off x="2971800" y="5801630"/>
            <a:ext cx="1031875" cy="514350"/>
          </a:xfrm>
          <a:custGeom>
            <a:avLst/>
            <a:gdLst>
              <a:gd name="connsiteX0" fmla="*/ 606425 w 606425"/>
              <a:gd name="connsiteY0" fmla="*/ 215900 h 219075"/>
              <a:gd name="connsiteX1" fmla="*/ 371475 w 606425"/>
              <a:gd name="connsiteY1" fmla="*/ 219075 h 219075"/>
              <a:gd name="connsiteX2" fmla="*/ 0 w 606425"/>
              <a:gd name="connsiteY2" fmla="*/ 0 h 219075"/>
              <a:gd name="connsiteX0" fmla="*/ 606425 w 606425"/>
              <a:gd name="connsiteY0" fmla="*/ 215900 h 219075"/>
              <a:gd name="connsiteX1" fmla="*/ 434975 w 606425"/>
              <a:gd name="connsiteY1" fmla="*/ 219075 h 219075"/>
              <a:gd name="connsiteX2" fmla="*/ 0 w 606425"/>
              <a:gd name="connsiteY2" fmla="*/ 0 h 219075"/>
              <a:gd name="connsiteX0" fmla="*/ 431800 w 431800"/>
              <a:gd name="connsiteY0" fmla="*/ 104775 h 107950"/>
              <a:gd name="connsiteX1" fmla="*/ 260350 w 431800"/>
              <a:gd name="connsiteY1" fmla="*/ 107950 h 107950"/>
              <a:gd name="connsiteX2" fmla="*/ 0 w 431800"/>
              <a:gd name="connsiteY2" fmla="*/ 0 h 107950"/>
              <a:gd name="connsiteX0" fmla="*/ 425450 w 425450"/>
              <a:gd name="connsiteY0" fmla="*/ 114300 h 117475"/>
              <a:gd name="connsiteX1" fmla="*/ 254000 w 425450"/>
              <a:gd name="connsiteY1" fmla="*/ 117475 h 117475"/>
              <a:gd name="connsiteX2" fmla="*/ 0 w 425450"/>
              <a:gd name="connsiteY2" fmla="*/ 0 h 117475"/>
              <a:gd name="connsiteX0" fmla="*/ 377825 w 377825"/>
              <a:gd name="connsiteY0" fmla="*/ 114300 h 117475"/>
              <a:gd name="connsiteX1" fmla="*/ 254000 w 377825"/>
              <a:gd name="connsiteY1" fmla="*/ 117475 h 117475"/>
              <a:gd name="connsiteX2" fmla="*/ 0 w 377825"/>
              <a:gd name="connsiteY2" fmla="*/ 0 h 117475"/>
              <a:gd name="connsiteX0" fmla="*/ 825500 w 825500"/>
              <a:gd name="connsiteY0" fmla="*/ 0 h 273050"/>
              <a:gd name="connsiteX1" fmla="*/ 701675 w 825500"/>
              <a:gd name="connsiteY1" fmla="*/ 3175 h 273050"/>
              <a:gd name="connsiteX2" fmla="*/ 0 w 825500"/>
              <a:gd name="connsiteY2" fmla="*/ 273050 h 273050"/>
              <a:gd name="connsiteX0" fmla="*/ 327025 w 327025"/>
              <a:gd name="connsiteY0" fmla="*/ 104775 h 107950"/>
              <a:gd name="connsiteX1" fmla="*/ 203200 w 327025"/>
              <a:gd name="connsiteY1" fmla="*/ 107950 h 107950"/>
              <a:gd name="connsiteX2" fmla="*/ 0 w 327025"/>
              <a:gd name="connsiteY2" fmla="*/ 0 h 107950"/>
              <a:gd name="connsiteX0" fmla="*/ 352425 w 352425"/>
              <a:gd name="connsiteY0" fmla="*/ 104775 h 107950"/>
              <a:gd name="connsiteX1" fmla="*/ 203200 w 352425"/>
              <a:gd name="connsiteY1" fmla="*/ 107950 h 107950"/>
              <a:gd name="connsiteX2" fmla="*/ 0 w 352425"/>
              <a:gd name="connsiteY2" fmla="*/ 0 h 107950"/>
              <a:gd name="connsiteX0" fmla="*/ 1031875 w 1031875"/>
              <a:gd name="connsiteY0" fmla="*/ 511175 h 514350"/>
              <a:gd name="connsiteX1" fmla="*/ 882650 w 1031875"/>
              <a:gd name="connsiteY1" fmla="*/ 514350 h 514350"/>
              <a:gd name="connsiteX2" fmla="*/ 0 w 1031875"/>
              <a:gd name="connsiteY2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1875" h="514350">
                <a:moveTo>
                  <a:pt x="1031875" y="511175"/>
                </a:moveTo>
                <a:lnTo>
                  <a:pt x="882650" y="514350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5" name="Straight Connector 14"/>
          <p:cNvCxnSpPr>
            <a:stCxn id="53" idx="1"/>
          </p:cNvCxnSpPr>
          <p:nvPr/>
        </p:nvCxnSpPr>
        <p:spPr bwMode="auto">
          <a:xfrm flipV="1">
            <a:off x="3121025" y="5947680"/>
            <a:ext cx="904875" cy="3683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4864100" y="6319155"/>
            <a:ext cx="2921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5300360" y="219811"/>
            <a:ext cx="858313" cy="46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Arterial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system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4754024" y="2596564"/>
            <a:ext cx="1120839" cy="46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Lymphatic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system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4207691" y="617118"/>
            <a:ext cx="539030" cy="25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Heart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4193500" y="1198890"/>
            <a:ext cx="1056983" cy="25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Lymph duct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4193500" y="1475587"/>
            <a:ext cx="1156316" cy="25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Lymph trunk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4193500" y="2064454"/>
            <a:ext cx="1156316" cy="25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Lymph node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5201025" y="3256379"/>
            <a:ext cx="1056983" cy="91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Lymphatic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collecting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vessels,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with valves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2" name="Text Box 31"/>
          <p:cNvSpPr txBox="1">
            <a:spLocks noChangeArrowheads="1"/>
          </p:cNvSpPr>
          <p:nvPr/>
        </p:nvSpPr>
        <p:spPr bwMode="auto">
          <a:xfrm>
            <a:off x="5435168" y="4398640"/>
            <a:ext cx="837031" cy="4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Lymph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capillary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3" name="Text Box 31"/>
          <p:cNvSpPr txBox="1">
            <a:spLocks noChangeArrowheads="1"/>
          </p:cNvSpPr>
          <p:nvPr/>
        </p:nvSpPr>
        <p:spPr bwMode="auto">
          <a:xfrm>
            <a:off x="5186835" y="4845610"/>
            <a:ext cx="964744" cy="70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Tissue fluid</a:t>
            </a:r>
          </a:p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(becomes</a:t>
            </a:r>
          </a:p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lymph)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4" name="Text Box 31"/>
          <p:cNvSpPr txBox="1">
            <a:spLocks noChangeArrowheads="1"/>
          </p:cNvSpPr>
          <p:nvPr/>
        </p:nvSpPr>
        <p:spPr bwMode="auto">
          <a:xfrm>
            <a:off x="2440974" y="6200716"/>
            <a:ext cx="936363" cy="4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Blood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capillaries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5" name="Text Box 31"/>
          <p:cNvSpPr txBox="1">
            <a:spLocks noChangeArrowheads="1"/>
          </p:cNvSpPr>
          <p:nvPr/>
        </p:nvSpPr>
        <p:spPr bwMode="auto">
          <a:xfrm>
            <a:off x="5208122" y="5987870"/>
            <a:ext cx="1567840" cy="67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Loose connective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tissue around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capillaries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583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figure_12_09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9"/>
          <a:stretch/>
        </p:blipFill>
        <p:spPr>
          <a:xfrm>
            <a:off x="1877568" y="137160"/>
            <a:ext cx="5388864" cy="638295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66136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12.9b </a:t>
            </a:r>
            <a:r>
              <a:rPr lang="en-US" sz="900" b="1" dirty="0">
                <a:latin typeface="Arial" charset="0"/>
              </a:rPr>
              <a:t>Phagocytosis by a macrophage.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922766" y="6284503"/>
            <a:ext cx="3207099" cy="30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 Events of phagocytosis</a:t>
            </a:r>
            <a:endParaRPr lang="en-US" sz="17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3704960" y="5359400"/>
            <a:ext cx="1637507" cy="28979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4542366" y="3932767"/>
            <a:ext cx="791634" cy="4783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4093634" y="2556933"/>
            <a:ext cx="1236133" cy="7831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2810934" y="1320800"/>
            <a:ext cx="2518833" cy="2074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4296833" y="338667"/>
            <a:ext cx="1041400" cy="3640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2794000" y="2489200"/>
            <a:ext cx="0" cy="165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2870200" y="3636433"/>
            <a:ext cx="6519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Group 11"/>
          <p:cNvGrpSpPr/>
          <p:nvPr/>
        </p:nvGrpSpPr>
        <p:grpSpPr>
          <a:xfrm>
            <a:off x="5379744" y="185159"/>
            <a:ext cx="265631" cy="273167"/>
            <a:chOff x="5379744" y="185159"/>
            <a:chExt cx="265631" cy="273167"/>
          </a:xfrm>
        </p:grpSpPr>
        <p:sp>
          <p:nvSpPr>
            <p:cNvPr id="42" name="Oval 41"/>
            <p:cNvSpPr/>
            <p:nvPr/>
          </p:nvSpPr>
          <p:spPr bwMode="auto">
            <a:xfrm>
              <a:off x="5379744" y="192695"/>
              <a:ext cx="265631" cy="26563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3" name="Text Box 31"/>
            <p:cNvSpPr txBox="1">
              <a:spLocks noChangeArrowheads="1"/>
            </p:cNvSpPr>
            <p:nvPr/>
          </p:nvSpPr>
          <p:spPr bwMode="auto">
            <a:xfrm>
              <a:off x="5388389" y="185159"/>
              <a:ext cx="253587" cy="25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7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7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2199640" y="2236256"/>
            <a:ext cx="1156409" cy="31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Lysosome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2350904" y="3525423"/>
            <a:ext cx="1189624" cy="78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Acid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hydrolase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enzymes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4010570" y="1493146"/>
            <a:ext cx="1303770" cy="79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Phagosome</a:t>
            </a:r>
            <a:endParaRPr lang="en-US" sz="17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(phagocytic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vesicle)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704166" y="1612900"/>
            <a:ext cx="266701" cy="452966"/>
          </a:xfrm>
          <a:custGeom>
            <a:avLst/>
            <a:gdLst>
              <a:gd name="connsiteX0" fmla="*/ 211667 w 211667"/>
              <a:gd name="connsiteY0" fmla="*/ 4234 h 368300"/>
              <a:gd name="connsiteX1" fmla="*/ 84667 w 211667"/>
              <a:gd name="connsiteY1" fmla="*/ 0 h 368300"/>
              <a:gd name="connsiteX2" fmla="*/ 0 w 211667"/>
              <a:gd name="connsiteY2" fmla="*/ 368300 h 368300"/>
              <a:gd name="connsiteX0" fmla="*/ 237067 w 237067"/>
              <a:gd name="connsiteY0" fmla="*/ 4234 h 368300"/>
              <a:gd name="connsiteX1" fmla="*/ 84667 w 237067"/>
              <a:gd name="connsiteY1" fmla="*/ 0 h 368300"/>
              <a:gd name="connsiteX2" fmla="*/ 0 w 237067"/>
              <a:gd name="connsiteY2" fmla="*/ 368300 h 368300"/>
              <a:gd name="connsiteX0" fmla="*/ 266701 w 266701"/>
              <a:gd name="connsiteY0" fmla="*/ 4234 h 452966"/>
              <a:gd name="connsiteX1" fmla="*/ 114301 w 266701"/>
              <a:gd name="connsiteY1" fmla="*/ 0 h 452966"/>
              <a:gd name="connsiteX2" fmla="*/ 0 w 266701"/>
              <a:gd name="connsiteY2" fmla="*/ 452966 h 45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1" h="452966">
                <a:moveTo>
                  <a:pt x="266701" y="4234"/>
                </a:moveTo>
                <a:lnTo>
                  <a:pt x="114301" y="0"/>
                </a:lnTo>
                <a:lnTo>
                  <a:pt x="0" y="452966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5397670" y="206286"/>
            <a:ext cx="1513101" cy="80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    Phagocyte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adheres to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pathogens.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5397670" y="1199318"/>
            <a:ext cx="1910435" cy="106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    Phagocyte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engulfs the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particles, forming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phagosome</a:t>
            </a: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5397669" y="2406993"/>
            <a:ext cx="1924625" cy="131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    Lysosome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fuses with the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phagocytic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vesicle, forming a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phagolysosome</a:t>
            </a: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5397669" y="3795566"/>
            <a:ext cx="1874959" cy="131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    </a:t>
            </a: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Lysosomal</a:t>
            </a:r>
            <a:endParaRPr lang="en-US" sz="17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enzymes digest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the pathogens or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debris, leaving a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residual body.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5397670" y="5257594"/>
            <a:ext cx="1860768" cy="128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    Exocytosis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of the vesicle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removes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indigestible and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residual material.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379744" y="1175759"/>
            <a:ext cx="265631" cy="273167"/>
            <a:chOff x="5379744" y="185159"/>
            <a:chExt cx="265631" cy="273167"/>
          </a:xfrm>
        </p:grpSpPr>
        <p:sp>
          <p:nvSpPr>
            <p:cNvPr id="60" name="Oval 59"/>
            <p:cNvSpPr/>
            <p:nvPr/>
          </p:nvSpPr>
          <p:spPr bwMode="auto">
            <a:xfrm>
              <a:off x="5379744" y="192695"/>
              <a:ext cx="265631" cy="26563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1" name="Text Box 31"/>
            <p:cNvSpPr txBox="1">
              <a:spLocks noChangeArrowheads="1"/>
            </p:cNvSpPr>
            <p:nvPr/>
          </p:nvSpPr>
          <p:spPr bwMode="auto">
            <a:xfrm>
              <a:off x="5388389" y="185159"/>
              <a:ext cx="253587" cy="25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7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2</a:t>
              </a:r>
              <a:endParaRPr lang="en-US" sz="17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379744" y="2398134"/>
            <a:ext cx="265631" cy="273167"/>
            <a:chOff x="5379744" y="185159"/>
            <a:chExt cx="265631" cy="273167"/>
          </a:xfrm>
        </p:grpSpPr>
        <p:sp>
          <p:nvSpPr>
            <p:cNvPr id="63" name="Oval 62"/>
            <p:cNvSpPr/>
            <p:nvPr/>
          </p:nvSpPr>
          <p:spPr bwMode="auto">
            <a:xfrm>
              <a:off x="5379744" y="192695"/>
              <a:ext cx="265631" cy="26563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4" name="Text Box 31"/>
            <p:cNvSpPr txBox="1">
              <a:spLocks noChangeArrowheads="1"/>
            </p:cNvSpPr>
            <p:nvPr/>
          </p:nvSpPr>
          <p:spPr bwMode="auto">
            <a:xfrm>
              <a:off x="5388389" y="185159"/>
              <a:ext cx="253587" cy="25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7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3</a:t>
              </a:r>
              <a:endParaRPr lang="en-US" sz="17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79744" y="3776084"/>
            <a:ext cx="265631" cy="273167"/>
            <a:chOff x="5379744" y="3776084"/>
            <a:chExt cx="265631" cy="273167"/>
          </a:xfrm>
        </p:grpSpPr>
        <p:sp>
          <p:nvSpPr>
            <p:cNvPr id="66" name="Oval 65"/>
            <p:cNvSpPr/>
            <p:nvPr/>
          </p:nvSpPr>
          <p:spPr bwMode="auto">
            <a:xfrm>
              <a:off x="5379744" y="3783620"/>
              <a:ext cx="265631" cy="26563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7" name="Text Box 31"/>
            <p:cNvSpPr txBox="1">
              <a:spLocks noChangeArrowheads="1"/>
            </p:cNvSpPr>
            <p:nvPr/>
          </p:nvSpPr>
          <p:spPr bwMode="auto">
            <a:xfrm>
              <a:off x="5385214" y="3776084"/>
              <a:ext cx="253587" cy="25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7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4</a:t>
              </a:r>
              <a:endParaRPr lang="en-US" sz="17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79744" y="5239759"/>
            <a:ext cx="265631" cy="273167"/>
            <a:chOff x="5379744" y="5239759"/>
            <a:chExt cx="265631" cy="273167"/>
          </a:xfrm>
        </p:grpSpPr>
        <p:sp>
          <p:nvSpPr>
            <p:cNvPr id="70" name="Oval 69"/>
            <p:cNvSpPr/>
            <p:nvPr/>
          </p:nvSpPr>
          <p:spPr bwMode="auto">
            <a:xfrm>
              <a:off x="5379744" y="5247295"/>
              <a:ext cx="265631" cy="26563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71" name="Text Box 31"/>
            <p:cNvSpPr txBox="1">
              <a:spLocks noChangeArrowheads="1"/>
            </p:cNvSpPr>
            <p:nvPr/>
          </p:nvSpPr>
          <p:spPr bwMode="auto">
            <a:xfrm>
              <a:off x="5385214" y="5239759"/>
              <a:ext cx="253587" cy="25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7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5</a:t>
              </a:r>
              <a:endParaRPr lang="en-US" sz="17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8424909" y="10408"/>
            <a:ext cx="7135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kern="0" dirty="0" smtClean="0">
                <a:solidFill>
                  <a:srgbClr val="000000"/>
                </a:solidFill>
                <a:latin typeface="Arial" charset="0"/>
              </a:rPr>
              <a:t>Slide 6</a:t>
            </a:r>
            <a:endParaRPr lang="en-US" sz="900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050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Antimicrobial Proteins</a:t>
            </a:r>
            <a:endParaRPr lang="en-GB" altLang="en-US" dirty="0" smtClean="0"/>
          </a:p>
        </p:txBody>
      </p:sp>
      <p:sp>
        <p:nvSpPr>
          <p:cNvPr id="4915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Enhance innate </a:t>
            </a:r>
            <a:r>
              <a:rPr lang="en-GB" altLang="en-US" dirty="0" err="1" smtClean="0"/>
              <a:t>defenses</a:t>
            </a:r>
            <a:r>
              <a:rPr lang="en-GB" altLang="en-US" dirty="0" smtClean="0"/>
              <a:t> by:</a:t>
            </a:r>
          </a:p>
          <a:p>
            <a:pPr lvl="1"/>
            <a:r>
              <a:rPr lang="en-GB" altLang="en-US" dirty="0" smtClean="0"/>
              <a:t>Attacking microorganisms directly</a:t>
            </a:r>
          </a:p>
          <a:p>
            <a:pPr lvl="1"/>
            <a:r>
              <a:rPr lang="en-GB" altLang="en-US" dirty="0" smtClean="0"/>
              <a:t>Hindering reproduction of microorganisms</a:t>
            </a:r>
          </a:p>
          <a:p>
            <a:r>
              <a:rPr lang="en-GB" altLang="en-US" dirty="0" smtClean="0"/>
              <a:t>Most important types are:</a:t>
            </a:r>
          </a:p>
          <a:p>
            <a:pPr lvl="1"/>
            <a:r>
              <a:rPr lang="en-GB" altLang="en-US" dirty="0" smtClean="0"/>
              <a:t>Complement proteins</a:t>
            </a:r>
          </a:p>
          <a:p>
            <a:pPr lvl="1"/>
            <a:r>
              <a:rPr lang="en-GB" altLang="en-US" dirty="0" smtClean="0"/>
              <a:t>Interferon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Complement Proteins</a:t>
            </a:r>
            <a:br>
              <a:rPr lang="en-GB" altLang="en-US" smtClean="0"/>
            </a:br>
            <a:endParaRPr lang="en-GB" altLang="en-US" dirty="0" smtClean="0"/>
          </a:p>
        </p:txBody>
      </p:sp>
      <p:sp>
        <p:nvSpPr>
          <p:cNvPr id="5017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i="1" dirty="0" smtClean="0"/>
              <a:t>Complement</a:t>
            </a:r>
            <a:r>
              <a:rPr lang="en-GB" altLang="en-US" dirty="0" smtClean="0"/>
              <a:t> refers to a group of at least 20 plasma proteins</a:t>
            </a:r>
          </a:p>
          <a:p>
            <a:r>
              <a:rPr lang="en-GB" altLang="en-US" dirty="0" smtClean="0"/>
              <a:t>Complement is activated when these plasma proteins encounter and attach to cells (known as </a:t>
            </a:r>
            <a:r>
              <a:rPr lang="en-GB" altLang="en-US" i="1" dirty="0" smtClean="0"/>
              <a:t>complement</a:t>
            </a:r>
            <a:r>
              <a:rPr lang="en-GB" altLang="en-US" dirty="0" smtClean="0"/>
              <a:t> </a:t>
            </a:r>
            <a:r>
              <a:rPr lang="en-GB" altLang="en-US" i="1" dirty="0" smtClean="0"/>
              <a:t>fixation</a:t>
            </a:r>
            <a:r>
              <a:rPr lang="en-GB" altLang="en-US" dirty="0" smtClean="0"/>
              <a:t>)</a:t>
            </a:r>
          </a:p>
          <a:p>
            <a:r>
              <a:rPr lang="en-GB" altLang="en-US" dirty="0" smtClean="0"/>
              <a:t>Membrane attack complexes (MACs), one result of complement fixation, produce lesions in cells</a:t>
            </a:r>
          </a:p>
          <a:p>
            <a:r>
              <a:rPr lang="en-GB" altLang="en-US" dirty="0" smtClean="0"/>
              <a:t>Some molecules released are vasodilators and </a:t>
            </a:r>
            <a:r>
              <a:rPr lang="en-GB" altLang="en-US" dirty="0" err="1" smtClean="0"/>
              <a:t>chemotaxis</a:t>
            </a:r>
            <a:r>
              <a:rPr lang="en-GB" altLang="en-US" dirty="0" smtClean="0"/>
              <a:t> chemicals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figure_12_10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9"/>
          <a:stretch/>
        </p:blipFill>
        <p:spPr>
          <a:xfrm>
            <a:off x="298704" y="392988"/>
            <a:ext cx="8546592" cy="596394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12.10 Activation of complement, resulting in </a:t>
            </a:r>
            <a:r>
              <a:rPr lang="en-US" sz="900" b="1" dirty="0" err="1">
                <a:latin typeface="Arial" charset="0"/>
              </a:rPr>
              <a:t>lysis</a:t>
            </a:r>
            <a:r>
              <a:rPr lang="en-US" sz="900" b="1" dirty="0">
                <a:latin typeface="Arial" charset="0"/>
              </a:rPr>
              <a:t> of a target cell.</a:t>
            </a:r>
          </a:p>
        </p:txBody>
      </p:sp>
      <p:sp>
        <p:nvSpPr>
          <p:cNvPr id="121" name="Text Box 31"/>
          <p:cNvSpPr txBox="1">
            <a:spLocks noChangeArrowheads="1"/>
          </p:cNvSpPr>
          <p:nvPr/>
        </p:nvSpPr>
        <p:spPr bwMode="auto">
          <a:xfrm>
            <a:off x="458377" y="2018093"/>
            <a:ext cx="1393482" cy="108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Antibodies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attached to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pathogen’s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membrane</a:t>
            </a:r>
            <a:endParaRPr lang="en-US" sz="1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727200" y="2151007"/>
            <a:ext cx="1790700" cy="825500"/>
          </a:xfrm>
          <a:custGeom>
            <a:avLst/>
            <a:gdLst>
              <a:gd name="connsiteX0" fmla="*/ 0 w 1790700"/>
              <a:gd name="connsiteY0" fmla="*/ 0 h 825500"/>
              <a:gd name="connsiteX1" fmla="*/ 419100 w 1790700"/>
              <a:gd name="connsiteY1" fmla="*/ 0 h 825500"/>
              <a:gd name="connsiteX2" fmla="*/ 1790700 w 1790700"/>
              <a:gd name="connsiteY2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0700" h="825500">
                <a:moveTo>
                  <a:pt x="0" y="0"/>
                </a:moveTo>
                <a:lnTo>
                  <a:pt x="419100" y="0"/>
                </a:lnTo>
                <a:lnTo>
                  <a:pt x="1790700" y="8255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8" name="Straight Connector 7"/>
          <p:cNvCxnSpPr>
            <a:stCxn id="3" idx="1"/>
          </p:cNvCxnSpPr>
          <p:nvPr/>
        </p:nvCxnSpPr>
        <p:spPr bwMode="auto">
          <a:xfrm>
            <a:off x="2146300" y="2151007"/>
            <a:ext cx="592667" cy="8424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Freeform 9"/>
          <p:cNvSpPr/>
          <p:nvPr/>
        </p:nvSpPr>
        <p:spPr>
          <a:xfrm>
            <a:off x="4292600" y="1465207"/>
            <a:ext cx="884767" cy="1329266"/>
          </a:xfrm>
          <a:custGeom>
            <a:avLst/>
            <a:gdLst>
              <a:gd name="connsiteX0" fmla="*/ 0 w 884767"/>
              <a:gd name="connsiteY0" fmla="*/ 245533 h 1329266"/>
              <a:gd name="connsiteX1" fmla="*/ 579967 w 884767"/>
              <a:gd name="connsiteY1" fmla="*/ 0 h 1329266"/>
              <a:gd name="connsiteX2" fmla="*/ 884767 w 884767"/>
              <a:gd name="connsiteY2" fmla="*/ 1329266 h 132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4767" h="1329266">
                <a:moveTo>
                  <a:pt x="0" y="245533"/>
                </a:moveTo>
                <a:lnTo>
                  <a:pt x="579967" y="0"/>
                </a:lnTo>
                <a:lnTo>
                  <a:pt x="884767" y="1329266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2" name="Straight Connector 11"/>
          <p:cNvCxnSpPr>
            <a:stCxn id="10" idx="1"/>
          </p:cNvCxnSpPr>
          <p:nvPr/>
        </p:nvCxnSpPr>
        <p:spPr bwMode="auto">
          <a:xfrm flipH="1">
            <a:off x="4546600" y="1465207"/>
            <a:ext cx="325967" cy="7450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Left Bracket 13"/>
          <p:cNvSpPr/>
          <p:nvPr/>
        </p:nvSpPr>
        <p:spPr bwMode="auto">
          <a:xfrm rot="5400000">
            <a:off x="4404781" y="341257"/>
            <a:ext cx="211670" cy="1849967"/>
          </a:xfrm>
          <a:prstGeom prst="lef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508500" y="1054573"/>
            <a:ext cx="0" cy="101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3566095" y="542379"/>
            <a:ext cx="2081722" cy="59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Membrane attack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complex forming</a:t>
            </a:r>
            <a:endParaRPr lang="en-US" sz="1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7234340" y="4934052"/>
            <a:ext cx="648481" cy="32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Pore</a:t>
            </a:r>
            <a:endParaRPr lang="en-US" sz="1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130724" y="4852838"/>
            <a:ext cx="8230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359043" y="5395213"/>
            <a:ext cx="5657726" cy="108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Activated complement proteins attach to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pathogen’s membrane in step-by-step sequence,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forming a membrane attack complex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(a MAC attack).</a:t>
            </a:r>
            <a:endParaRPr lang="en-US" sz="1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6345659" y="5395213"/>
            <a:ext cx="2523400" cy="108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MAC pores in the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membrane lead to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fluid flows that cause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cell </a:t>
            </a:r>
            <a:r>
              <a:rPr lang="en-US" sz="1850" dirty="0" err="1" smtClean="0">
                <a:solidFill>
                  <a:srgbClr val="000000"/>
                </a:solidFill>
                <a:latin typeface="Arial"/>
                <a:cs typeface="Arial"/>
              </a:rPr>
              <a:t>lysis</a:t>
            </a:r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185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6991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Interferon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Proteins secreted by virus-infected cells</a:t>
            </a:r>
          </a:p>
          <a:p>
            <a:r>
              <a:rPr lang="en-GB" altLang="en-US" smtClean="0"/>
              <a:t>Interferons bind to membrane receptors on healthy cell surfaces to interfere with the ability of viruses to multiply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Fever</a:t>
            </a:r>
            <a:endParaRPr lang="en-GB" altLang="en-US" dirty="0" smtClean="0"/>
          </a:p>
        </p:txBody>
      </p:sp>
      <p:sp>
        <p:nvSpPr>
          <p:cNvPr id="5325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Abnormally high body temperature is a systemic response to invasion by microorganisms</a:t>
            </a:r>
          </a:p>
          <a:p>
            <a:r>
              <a:rPr lang="en-GB" altLang="en-US" dirty="0" smtClean="0"/>
              <a:t>Hypothalamus thermostat can be reset higher by </a:t>
            </a:r>
            <a:r>
              <a:rPr lang="en-GB" altLang="en-US" dirty="0" err="1" smtClean="0"/>
              <a:t>pyrogens</a:t>
            </a:r>
            <a:r>
              <a:rPr lang="en-GB" altLang="en-US" dirty="0" smtClean="0"/>
              <a:t> (secreted by white blood cells)</a:t>
            </a:r>
          </a:p>
          <a:p>
            <a:r>
              <a:rPr lang="en-GB" altLang="en-US" dirty="0" smtClean="0"/>
              <a:t>High temperatures inhibit the release of iron and zinc (needed by bacteria) from the liver and spleen</a:t>
            </a:r>
          </a:p>
          <a:p>
            <a:r>
              <a:rPr lang="en-GB" altLang="en-US" dirty="0" smtClean="0"/>
              <a:t>Fever also increases the speed of repair processes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Adaptive Body Defenses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Adaptive body </a:t>
            </a:r>
            <a:r>
              <a:rPr lang="en-GB" altLang="en-US" dirty="0" err="1" smtClean="0"/>
              <a:t>defenses</a:t>
            </a:r>
            <a:r>
              <a:rPr lang="en-GB" altLang="en-US" dirty="0" smtClean="0"/>
              <a:t> are the body’s specific </a:t>
            </a:r>
            <a:r>
              <a:rPr lang="en-GB" altLang="en-US" dirty="0" err="1" smtClean="0"/>
              <a:t>defense</a:t>
            </a:r>
            <a:r>
              <a:rPr lang="en-GB" altLang="en-US" dirty="0" smtClean="0"/>
              <a:t> system, or the </a:t>
            </a:r>
            <a:r>
              <a:rPr lang="en-GB" altLang="en-US" i="1" dirty="0" smtClean="0"/>
              <a:t>third line of </a:t>
            </a:r>
            <a:r>
              <a:rPr lang="en-GB" altLang="en-US" i="1" dirty="0" err="1" smtClean="0"/>
              <a:t>defense</a:t>
            </a:r>
            <a:endParaRPr lang="en-GB" altLang="en-US" i="1" dirty="0" smtClean="0"/>
          </a:p>
          <a:p>
            <a:r>
              <a:rPr lang="en-GB" altLang="en-US" dirty="0" smtClean="0"/>
              <a:t>Immune response is the immune system’s response to a threat</a:t>
            </a:r>
          </a:p>
          <a:p>
            <a:r>
              <a:rPr lang="en-GB" altLang="en-US" dirty="0" smtClean="0"/>
              <a:t>Immunology is the study of immunity</a:t>
            </a:r>
          </a:p>
          <a:p>
            <a:r>
              <a:rPr lang="en-GB" altLang="en-US" dirty="0" smtClean="0"/>
              <a:t>Antibodies are proteins that protect from pathogens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Adaptive Body Defenses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Three aspects of adaptive </a:t>
            </a:r>
            <a:r>
              <a:rPr lang="en-GB" altLang="en-US" dirty="0" err="1" smtClean="0"/>
              <a:t>defense</a:t>
            </a:r>
            <a:r>
              <a:rPr lang="en-GB" altLang="en-US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altLang="en-US" dirty="0" smtClean="0"/>
              <a:t>Antigen specific—recognizes and acts against particular foreign substances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altLang="en-US" dirty="0" smtClean="0"/>
              <a:t>Systemic—not restricted to the initial infection site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altLang="en-US" dirty="0" smtClean="0"/>
              <a:t>Memory—recognizes and mounts a stronger attack on previously encountered pathogens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Adaptive Body Defenses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Types of immunity </a:t>
            </a:r>
          </a:p>
          <a:p>
            <a:pPr lvl="1"/>
            <a:r>
              <a:rPr lang="en-GB" altLang="en-US" dirty="0" smtClean="0"/>
              <a:t>Humoral immunity </a:t>
            </a:r>
            <a:r>
              <a:rPr lang="en-GB" altLang="en-US" dirty="0" smtClean="0">
                <a:sym typeface="Symbol"/>
              </a:rPr>
              <a:t></a:t>
            </a:r>
            <a:r>
              <a:rPr lang="en-GB" altLang="en-US" dirty="0" smtClean="0"/>
              <a:t> antibody-mediated immunity</a:t>
            </a:r>
          </a:p>
          <a:p>
            <a:pPr lvl="2"/>
            <a:r>
              <a:rPr lang="en-GB" altLang="en-US" dirty="0" smtClean="0"/>
              <a:t>Provided by antibodies present in body fluids</a:t>
            </a:r>
          </a:p>
          <a:p>
            <a:pPr lvl="1"/>
            <a:r>
              <a:rPr lang="en-GB" altLang="en-US" dirty="0" smtClean="0"/>
              <a:t>Cellular immunity </a:t>
            </a:r>
            <a:r>
              <a:rPr lang="en-GB" altLang="en-US" dirty="0">
                <a:sym typeface="Symbol"/>
              </a:rPr>
              <a:t></a:t>
            </a:r>
            <a:r>
              <a:rPr lang="en-GB" altLang="en-US" dirty="0" smtClean="0"/>
              <a:t> cell-mediated immunity</a:t>
            </a:r>
          </a:p>
          <a:p>
            <a:pPr lvl="2"/>
            <a:r>
              <a:rPr lang="en-GB" altLang="en-US" dirty="0" smtClean="0"/>
              <a:t>Targets virus-infected cells, cancer cells, and cells of foreign grafts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Antigens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Antigens (</a:t>
            </a:r>
            <a:r>
              <a:rPr lang="en-GB" altLang="en-US" dirty="0" err="1" smtClean="0"/>
              <a:t>nonself</a:t>
            </a:r>
            <a:r>
              <a:rPr lang="en-GB" altLang="en-US" dirty="0" smtClean="0"/>
              <a:t>) </a:t>
            </a:r>
          </a:p>
          <a:p>
            <a:pPr lvl="1"/>
            <a:r>
              <a:rPr lang="en-GB" altLang="en-US" dirty="0" smtClean="0"/>
              <a:t>Any substance capable of exciting the immune system and provoking an immune response</a:t>
            </a:r>
          </a:p>
          <a:p>
            <a:pPr lvl="1"/>
            <a:r>
              <a:rPr lang="en-GB" altLang="en-US" dirty="0" smtClean="0"/>
              <a:t>Examples of common antigens:</a:t>
            </a:r>
          </a:p>
          <a:p>
            <a:pPr lvl="2"/>
            <a:r>
              <a:rPr lang="en-GB" altLang="en-US" dirty="0" smtClean="0"/>
              <a:t>Foreign proteins (strongest)</a:t>
            </a:r>
          </a:p>
          <a:p>
            <a:pPr lvl="2"/>
            <a:r>
              <a:rPr lang="en-GB" altLang="en-US" dirty="0" smtClean="0"/>
              <a:t>Nucleic acids</a:t>
            </a:r>
          </a:p>
          <a:p>
            <a:pPr lvl="2"/>
            <a:r>
              <a:rPr lang="en-GB" altLang="en-US" dirty="0" smtClean="0"/>
              <a:t>Large carbohydrates</a:t>
            </a:r>
          </a:p>
          <a:p>
            <a:pPr lvl="2"/>
            <a:r>
              <a:rPr lang="en-GB" altLang="en-US" dirty="0" smtClean="0"/>
              <a:t>Some lipids</a:t>
            </a:r>
          </a:p>
          <a:p>
            <a:pPr lvl="2"/>
            <a:r>
              <a:rPr lang="en-GB" altLang="en-US" dirty="0" smtClean="0"/>
              <a:t>Pollen grains</a:t>
            </a:r>
          </a:p>
          <a:p>
            <a:pPr lvl="2"/>
            <a:r>
              <a:rPr lang="en-GB" altLang="en-US" dirty="0" smtClean="0"/>
              <a:t>Microorganisms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Lymphatic Vessels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Lymphatic vessels (lymphatics)</a:t>
            </a:r>
          </a:p>
          <a:p>
            <a:pPr lvl="1"/>
            <a:r>
              <a:rPr lang="en-GB" altLang="en-US" smtClean="0"/>
              <a:t>Form a one-way system toward the heart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Antigens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Self-antigens </a:t>
            </a:r>
          </a:p>
          <a:p>
            <a:pPr lvl="1"/>
            <a:r>
              <a:rPr lang="en-GB" altLang="en-US" smtClean="0"/>
              <a:t>Human cells have many surface proteins</a:t>
            </a:r>
          </a:p>
          <a:p>
            <a:pPr lvl="1"/>
            <a:r>
              <a:rPr lang="en-GB" altLang="en-US" smtClean="0"/>
              <a:t>Our immune cells do not attack our own proteins</a:t>
            </a:r>
          </a:p>
          <a:p>
            <a:pPr lvl="1"/>
            <a:r>
              <a:rPr lang="en-GB" altLang="en-US" smtClean="0"/>
              <a:t>The presence of our cells in another person’s body can trigger an immune response because they are foreign</a:t>
            </a:r>
          </a:p>
          <a:p>
            <a:pPr lvl="2"/>
            <a:r>
              <a:rPr lang="en-GB" altLang="en-US" smtClean="0"/>
              <a:t>Restricts donors for transplants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Concept Link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7"/>
          <a:stretch/>
        </p:blipFill>
        <p:spPr>
          <a:xfrm>
            <a:off x="298704" y="838200"/>
            <a:ext cx="8546592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Antigens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Many small molecules (called </a:t>
            </a:r>
            <a:r>
              <a:rPr lang="en-GB" altLang="en-US" i="1" dirty="0" err="1" smtClean="0"/>
              <a:t>haptens</a:t>
            </a:r>
            <a:r>
              <a:rPr lang="en-GB" altLang="en-US" dirty="0" smtClean="0"/>
              <a:t> or </a:t>
            </a:r>
            <a:r>
              <a:rPr lang="en-GB" altLang="en-US" i="1" dirty="0" smtClean="0"/>
              <a:t>incomplete</a:t>
            </a:r>
            <a:r>
              <a:rPr lang="en-GB" altLang="en-US" dirty="0" smtClean="0"/>
              <a:t> </a:t>
            </a:r>
            <a:r>
              <a:rPr lang="en-GB" altLang="en-US" i="1" dirty="0" smtClean="0"/>
              <a:t>antigens</a:t>
            </a:r>
            <a:r>
              <a:rPr lang="en-GB" altLang="en-US" dirty="0" smtClean="0"/>
              <a:t>) are not antigenic, but link up with our own proteins</a:t>
            </a:r>
          </a:p>
          <a:p>
            <a:r>
              <a:rPr lang="en-GB" altLang="en-US" dirty="0" smtClean="0"/>
              <a:t>The immune system may recognize and respond to a protein-</a:t>
            </a:r>
            <a:r>
              <a:rPr lang="en-GB" altLang="en-US" dirty="0" err="1" smtClean="0"/>
              <a:t>hapten</a:t>
            </a:r>
            <a:r>
              <a:rPr lang="en-GB" altLang="en-US" dirty="0" smtClean="0"/>
              <a:t> combination</a:t>
            </a:r>
          </a:p>
          <a:p>
            <a:r>
              <a:rPr lang="en-GB" altLang="en-US" dirty="0" smtClean="0"/>
              <a:t>The immune response is harmful rather than protective because it attacks our own cells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 smtClean="0"/>
              <a:t>Cells of the Adaptive </a:t>
            </a:r>
            <a:r>
              <a:rPr lang="en-GB" altLang="en-US" dirty="0" err="1" smtClean="0"/>
              <a:t>Defense</a:t>
            </a:r>
            <a:r>
              <a:rPr lang="en-GB" altLang="en-US" dirty="0" smtClean="0"/>
              <a:t> System: An Overview</a:t>
            </a:r>
            <a:br>
              <a:rPr lang="en-GB" altLang="en-US" dirty="0" smtClean="0"/>
            </a:br>
            <a:endParaRPr lang="en-GB" altLang="en-US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Crucial cells of the adaptive system: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altLang="en-US" dirty="0" smtClean="0"/>
              <a:t>Lymphocytes—respond to specific antigens:</a:t>
            </a:r>
          </a:p>
          <a:p>
            <a:pPr lvl="2"/>
            <a:r>
              <a:rPr lang="en-GB" altLang="en-US" dirty="0" smtClean="0"/>
              <a:t>B lymphocytes (B cells)</a:t>
            </a:r>
          </a:p>
          <a:p>
            <a:pPr lvl="2"/>
            <a:r>
              <a:rPr lang="en-GB" altLang="en-US" dirty="0" smtClean="0"/>
              <a:t>T lymphocytes (T cells)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altLang="en-US" dirty="0" smtClean="0"/>
              <a:t>Antigen-presenting cells (APCs)—help the lymphocytes, but do not respond to specific antigens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Lymphocytes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Lymphocytes arise from </a:t>
            </a:r>
            <a:r>
              <a:rPr lang="en-US" altLang="en-US" dirty="0" err="1" smtClean="0"/>
              <a:t>hemocytoblasts</a:t>
            </a:r>
            <a:r>
              <a:rPr lang="en-US" altLang="en-US" dirty="0" smtClean="0"/>
              <a:t> of bone marrow</a:t>
            </a:r>
          </a:p>
          <a:p>
            <a:pPr lvl="1"/>
            <a:r>
              <a:rPr lang="en-US" altLang="en-US" i="1" dirty="0" smtClean="0"/>
              <a:t>T</a:t>
            </a:r>
            <a:r>
              <a:rPr lang="en-US" altLang="en-US" dirty="0" smtClean="0"/>
              <a:t> cells develop </a:t>
            </a:r>
            <a:r>
              <a:rPr lang="en-US" altLang="en-US" dirty="0" err="1" smtClean="0"/>
              <a:t>immunocompetence</a:t>
            </a:r>
            <a:r>
              <a:rPr lang="en-US" altLang="en-US" dirty="0" smtClean="0"/>
              <a:t> in the </a:t>
            </a:r>
            <a:r>
              <a:rPr lang="en-US" altLang="en-US" u="sng" dirty="0" smtClean="0"/>
              <a:t>t</a:t>
            </a:r>
            <a:r>
              <a:rPr lang="en-US" altLang="en-US" dirty="0" smtClean="0"/>
              <a:t>hymus and oversee cell-mediated immunity</a:t>
            </a:r>
          </a:p>
          <a:p>
            <a:pPr lvl="1"/>
            <a:r>
              <a:rPr lang="en-US" altLang="en-US" i="1" dirty="0" smtClean="0"/>
              <a:t>B</a:t>
            </a:r>
            <a:r>
              <a:rPr lang="en-US" altLang="en-US" dirty="0" smtClean="0"/>
              <a:t> cells develop </a:t>
            </a:r>
            <a:r>
              <a:rPr lang="en-US" altLang="en-US" dirty="0" err="1" smtClean="0"/>
              <a:t>immunocompetence</a:t>
            </a:r>
            <a:r>
              <a:rPr lang="en-US" altLang="en-US" dirty="0" smtClean="0"/>
              <a:t> in </a:t>
            </a:r>
            <a:r>
              <a:rPr lang="en-US" altLang="en-US" u="sng" dirty="0" smtClean="0"/>
              <a:t>b</a:t>
            </a:r>
            <a:r>
              <a:rPr lang="en-US" altLang="en-US" dirty="0" smtClean="0"/>
              <a:t>one marrow and provide humoral immunity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Lymphocytes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Immunocompetent lymphocytes seed lymphoid organs, where antigen challenge occurs, and circulate through blood, lymph, and lymphoid organs</a:t>
            </a:r>
            <a:endParaRPr lang="en-GB" altLang="en-US" smtClean="0"/>
          </a:p>
          <a:p>
            <a:r>
              <a:rPr lang="en-US" altLang="en-US" smtClean="0"/>
              <a:t>Immunocompetence is signaled by the appearance of antigen-specific receptors on surfaces of lymphocytes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igure_12_11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"/>
          <a:stretch/>
        </p:blipFill>
        <p:spPr>
          <a:xfrm>
            <a:off x="524256" y="179730"/>
            <a:ext cx="8095488" cy="6418425"/>
          </a:xfrm>
          <a:prstGeom prst="rect">
            <a:avLst/>
          </a:prstGeom>
        </p:spPr>
      </p:pic>
      <p:sp>
        <p:nvSpPr>
          <p:cNvPr id="73" name="Text Box 31"/>
          <p:cNvSpPr txBox="1">
            <a:spLocks noChangeArrowheads="1"/>
          </p:cNvSpPr>
          <p:nvPr/>
        </p:nvSpPr>
        <p:spPr bwMode="auto">
          <a:xfrm>
            <a:off x="4979421" y="3482948"/>
            <a:ext cx="3173979" cy="113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    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Immunocompetent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but still naive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lymphocytes leave the thymus and bone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marrow. They “seed” the lymph nodes,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spleen, and other lymphoid tissues, where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they encounter their antigen and become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activated.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332831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12.11 Lymphocyte differentiation and activation.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2166532" y="276039"/>
            <a:ext cx="1087843" cy="38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Red</a:t>
            </a:r>
          </a:p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bone marrow</a:t>
            </a:r>
            <a:endParaRPr lang="en-US" sz="12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959036" y="1769656"/>
            <a:ext cx="206490" cy="206490"/>
            <a:chOff x="4959036" y="1727086"/>
            <a:chExt cx="206490" cy="206490"/>
          </a:xfrm>
        </p:grpSpPr>
        <p:sp>
          <p:nvSpPr>
            <p:cNvPr id="31" name="Oval 30"/>
            <p:cNvSpPr/>
            <p:nvPr/>
          </p:nvSpPr>
          <p:spPr bwMode="auto">
            <a:xfrm>
              <a:off x="4959036" y="1727086"/>
              <a:ext cx="206490" cy="20649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4960297" y="1733202"/>
              <a:ext cx="197127" cy="195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2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3" name="Freeform 2"/>
          <p:cNvSpPr/>
          <p:nvPr/>
        </p:nvSpPr>
        <p:spPr>
          <a:xfrm>
            <a:off x="2413000" y="1001419"/>
            <a:ext cx="511175" cy="307975"/>
          </a:xfrm>
          <a:custGeom>
            <a:avLst/>
            <a:gdLst>
              <a:gd name="connsiteX0" fmla="*/ 0 w 530225"/>
              <a:gd name="connsiteY0" fmla="*/ 0 h 307975"/>
              <a:gd name="connsiteX1" fmla="*/ 254000 w 530225"/>
              <a:gd name="connsiteY1" fmla="*/ 307975 h 307975"/>
              <a:gd name="connsiteX2" fmla="*/ 530225 w 530225"/>
              <a:gd name="connsiteY2" fmla="*/ 3175 h 307975"/>
              <a:gd name="connsiteX0" fmla="*/ 0 w 511175"/>
              <a:gd name="connsiteY0" fmla="*/ 0 h 311150"/>
              <a:gd name="connsiteX1" fmla="*/ 234950 w 511175"/>
              <a:gd name="connsiteY1" fmla="*/ 311150 h 311150"/>
              <a:gd name="connsiteX2" fmla="*/ 511175 w 511175"/>
              <a:gd name="connsiteY2" fmla="*/ 6350 h 311150"/>
              <a:gd name="connsiteX0" fmla="*/ 0 w 511175"/>
              <a:gd name="connsiteY0" fmla="*/ 0 h 307975"/>
              <a:gd name="connsiteX1" fmla="*/ 250825 w 511175"/>
              <a:gd name="connsiteY1" fmla="*/ 307975 h 307975"/>
              <a:gd name="connsiteX2" fmla="*/ 511175 w 511175"/>
              <a:gd name="connsiteY2" fmla="*/ 6350 h 3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1175" h="307975">
                <a:moveTo>
                  <a:pt x="0" y="0"/>
                </a:moveTo>
                <a:lnTo>
                  <a:pt x="250825" y="307975"/>
                </a:lnTo>
                <a:lnTo>
                  <a:pt x="511175" y="635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2667000" y="1303045"/>
            <a:ext cx="0" cy="95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2038351" y="1387289"/>
            <a:ext cx="1289050" cy="38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Immature (naive)</a:t>
            </a:r>
          </a:p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lymphocytes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1087032" y="2282640"/>
            <a:ext cx="643343" cy="20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Thymus</a:t>
            </a:r>
            <a:endParaRPr lang="en-US" sz="12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3696882" y="2523940"/>
            <a:ext cx="1043393" cy="20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Bone marrow</a:t>
            </a:r>
            <a:endParaRPr lang="en-US" sz="12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2160182" y="3812989"/>
            <a:ext cx="1357718" cy="53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Lymph nodes,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spleen, and other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lymphoid tissues</a:t>
            </a:r>
            <a:endParaRPr lang="en-US" sz="12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597275" y="1664995"/>
            <a:ext cx="1308100" cy="203200"/>
          </a:xfrm>
          <a:custGeom>
            <a:avLst/>
            <a:gdLst>
              <a:gd name="connsiteX0" fmla="*/ 1308100 w 1308100"/>
              <a:gd name="connsiteY0" fmla="*/ 203200 h 203200"/>
              <a:gd name="connsiteX1" fmla="*/ 933450 w 1308100"/>
              <a:gd name="connsiteY1" fmla="*/ 203200 h 203200"/>
              <a:gd name="connsiteX2" fmla="*/ 0 w 1308100"/>
              <a:gd name="connsiteY2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8100" h="203200">
                <a:moveTo>
                  <a:pt x="1308100" y="203200"/>
                </a:moveTo>
                <a:lnTo>
                  <a:pt x="933450" y="203200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0" name="Straight Connector 9"/>
          <p:cNvCxnSpPr>
            <a:stCxn id="8" idx="1"/>
          </p:cNvCxnSpPr>
          <p:nvPr/>
        </p:nvCxnSpPr>
        <p:spPr bwMode="auto">
          <a:xfrm flipH="1">
            <a:off x="1574800" y="1868195"/>
            <a:ext cx="2955925" cy="177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Freeform 56"/>
          <p:cNvSpPr/>
          <p:nvPr/>
        </p:nvSpPr>
        <p:spPr>
          <a:xfrm>
            <a:off x="3816350" y="3373145"/>
            <a:ext cx="1098550" cy="200025"/>
          </a:xfrm>
          <a:custGeom>
            <a:avLst/>
            <a:gdLst>
              <a:gd name="connsiteX0" fmla="*/ 1308100 w 1308100"/>
              <a:gd name="connsiteY0" fmla="*/ 203200 h 203200"/>
              <a:gd name="connsiteX1" fmla="*/ 933450 w 1308100"/>
              <a:gd name="connsiteY1" fmla="*/ 203200 h 203200"/>
              <a:gd name="connsiteX2" fmla="*/ 0 w 1308100"/>
              <a:gd name="connsiteY2" fmla="*/ 0 h 203200"/>
              <a:gd name="connsiteX0" fmla="*/ 1606550 w 1606550"/>
              <a:gd name="connsiteY0" fmla="*/ 203200 h 203200"/>
              <a:gd name="connsiteX1" fmla="*/ 933450 w 1606550"/>
              <a:gd name="connsiteY1" fmla="*/ 203200 h 203200"/>
              <a:gd name="connsiteX2" fmla="*/ 0 w 1606550"/>
              <a:gd name="connsiteY2" fmla="*/ 0 h 203200"/>
              <a:gd name="connsiteX0" fmla="*/ 1098550 w 1098550"/>
              <a:gd name="connsiteY0" fmla="*/ 200025 h 200025"/>
              <a:gd name="connsiteX1" fmla="*/ 425450 w 1098550"/>
              <a:gd name="connsiteY1" fmla="*/ 200025 h 200025"/>
              <a:gd name="connsiteX2" fmla="*/ 0 w 1098550"/>
              <a:gd name="connsiteY2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8550" h="200025">
                <a:moveTo>
                  <a:pt x="1098550" y="200025"/>
                </a:moveTo>
                <a:lnTo>
                  <a:pt x="425450" y="200025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58" name="Straight Connector 57"/>
          <p:cNvCxnSpPr>
            <a:stCxn id="57" idx="1"/>
          </p:cNvCxnSpPr>
          <p:nvPr/>
        </p:nvCxnSpPr>
        <p:spPr bwMode="auto">
          <a:xfrm flipH="1" flipV="1">
            <a:off x="1673225" y="3411245"/>
            <a:ext cx="2568575" cy="1619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Freeform 61"/>
          <p:cNvSpPr/>
          <p:nvPr/>
        </p:nvSpPr>
        <p:spPr>
          <a:xfrm>
            <a:off x="3463924" y="5113046"/>
            <a:ext cx="1444625" cy="47625"/>
          </a:xfrm>
          <a:custGeom>
            <a:avLst/>
            <a:gdLst>
              <a:gd name="connsiteX0" fmla="*/ 1308100 w 1308100"/>
              <a:gd name="connsiteY0" fmla="*/ 203200 h 203200"/>
              <a:gd name="connsiteX1" fmla="*/ 933450 w 1308100"/>
              <a:gd name="connsiteY1" fmla="*/ 203200 h 203200"/>
              <a:gd name="connsiteX2" fmla="*/ 0 w 1308100"/>
              <a:gd name="connsiteY2" fmla="*/ 0 h 203200"/>
              <a:gd name="connsiteX0" fmla="*/ 1606550 w 1606550"/>
              <a:gd name="connsiteY0" fmla="*/ 203200 h 203200"/>
              <a:gd name="connsiteX1" fmla="*/ 933450 w 1606550"/>
              <a:gd name="connsiteY1" fmla="*/ 203200 h 203200"/>
              <a:gd name="connsiteX2" fmla="*/ 0 w 1606550"/>
              <a:gd name="connsiteY2" fmla="*/ 0 h 203200"/>
              <a:gd name="connsiteX0" fmla="*/ 1098550 w 1098550"/>
              <a:gd name="connsiteY0" fmla="*/ 200025 h 200025"/>
              <a:gd name="connsiteX1" fmla="*/ 425450 w 1098550"/>
              <a:gd name="connsiteY1" fmla="*/ 200025 h 200025"/>
              <a:gd name="connsiteX2" fmla="*/ 0 w 1098550"/>
              <a:gd name="connsiteY2" fmla="*/ 0 h 200025"/>
              <a:gd name="connsiteX0" fmla="*/ 1546225 w 1546225"/>
              <a:gd name="connsiteY0" fmla="*/ 44450 h 44450"/>
              <a:gd name="connsiteX1" fmla="*/ 873125 w 1546225"/>
              <a:gd name="connsiteY1" fmla="*/ 44450 h 44450"/>
              <a:gd name="connsiteX2" fmla="*/ 0 w 1546225"/>
              <a:gd name="connsiteY2" fmla="*/ 0 h 44450"/>
              <a:gd name="connsiteX0" fmla="*/ 1444625 w 1444625"/>
              <a:gd name="connsiteY0" fmla="*/ 47625 h 47625"/>
              <a:gd name="connsiteX1" fmla="*/ 873125 w 1444625"/>
              <a:gd name="connsiteY1" fmla="*/ 44450 h 47625"/>
              <a:gd name="connsiteX2" fmla="*/ 0 w 1444625"/>
              <a:gd name="connsiteY2" fmla="*/ 0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4625" h="47625">
                <a:moveTo>
                  <a:pt x="1444625" y="47625"/>
                </a:moveTo>
                <a:lnTo>
                  <a:pt x="873125" y="44450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64" name="Straight Connector 63"/>
          <p:cNvCxnSpPr>
            <a:stCxn id="62" idx="1"/>
          </p:cNvCxnSpPr>
          <p:nvPr/>
        </p:nvCxnSpPr>
        <p:spPr bwMode="auto">
          <a:xfrm flipH="1">
            <a:off x="1790701" y="5157496"/>
            <a:ext cx="2546348" cy="43179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4979421" y="1781149"/>
            <a:ext cx="3329553" cy="77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     Lymphocytes destined to become T cells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migrate (in blood) to the thymus and develop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immunocompetence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there. B cells develop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immunocompetence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in red bone marrow.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4848426" y="265368"/>
            <a:ext cx="494040" cy="20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KEY:</a:t>
            </a:r>
            <a:endParaRPr lang="en-US" sz="12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5051388" y="496333"/>
            <a:ext cx="3241712" cy="2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Red bone marrow: site of lymphocyte origin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5051388" y="686835"/>
            <a:ext cx="3529580" cy="36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Primary lymphoid organs: sites of development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immunocompetence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as B or T cells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5051388" y="1042437"/>
            <a:ext cx="3529580" cy="5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Secondary lymphoid organs: sites of antigen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encounter, and activation to become effector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and memory B or T cells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4959036" y="3471456"/>
            <a:ext cx="206490" cy="206490"/>
            <a:chOff x="4959036" y="1727086"/>
            <a:chExt cx="206490" cy="206490"/>
          </a:xfrm>
        </p:grpSpPr>
        <p:sp>
          <p:nvSpPr>
            <p:cNvPr id="71" name="Oval 70"/>
            <p:cNvSpPr/>
            <p:nvPr/>
          </p:nvSpPr>
          <p:spPr bwMode="auto">
            <a:xfrm>
              <a:off x="4959036" y="1727086"/>
              <a:ext cx="206490" cy="20649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72" name="Text Box 31"/>
            <p:cNvSpPr txBox="1">
              <a:spLocks noChangeArrowheads="1"/>
            </p:cNvSpPr>
            <p:nvPr/>
          </p:nvSpPr>
          <p:spPr bwMode="auto">
            <a:xfrm>
              <a:off x="4960297" y="1733202"/>
              <a:ext cx="197127" cy="195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2</a:t>
              </a:r>
              <a:endParaRPr lang="en-US" sz="12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74" name="Text Box 31"/>
          <p:cNvSpPr txBox="1">
            <a:spLocks noChangeArrowheads="1"/>
          </p:cNvSpPr>
          <p:nvPr/>
        </p:nvSpPr>
        <p:spPr bwMode="auto">
          <a:xfrm>
            <a:off x="4979421" y="5064098"/>
            <a:ext cx="3173979" cy="113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     Antigen-activated (mature)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immunocompetent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lymphocytes (effector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cells and memory cells) circulate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continuously in the bloodstream and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lymph and throughout the lymphoid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organs of the body.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4959036" y="5052606"/>
            <a:ext cx="206490" cy="206490"/>
            <a:chOff x="4959036" y="1727086"/>
            <a:chExt cx="206490" cy="206490"/>
          </a:xfrm>
        </p:grpSpPr>
        <p:sp>
          <p:nvSpPr>
            <p:cNvPr id="76" name="Oval 75"/>
            <p:cNvSpPr/>
            <p:nvPr/>
          </p:nvSpPr>
          <p:spPr bwMode="auto">
            <a:xfrm>
              <a:off x="4959036" y="1727086"/>
              <a:ext cx="206490" cy="20649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77" name="Text Box 31"/>
            <p:cNvSpPr txBox="1">
              <a:spLocks noChangeArrowheads="1"/>
            </p:cNvSpPr>
            <p:nvPr/>
          </p:nvSpPr>
          <p:spPr bwMode="auto">
            <a:xfrm>
              <a:off x="4960297" y="1733202"/>
              <a:ext cx="197127" cy="195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3</a:t>
              </a:r>
              <a:endParaRPr lang="en-US" sz="12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8424909" y="10408"/>
            <a:ext cx="7135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kern="0" dirty="0" smtClean="0">
                <a:solidFill>
                  <a:srgbClr val="000000"/>
                </a:solidFill>
                <a:latin typeface="Arial" charset="0"/>
              </a:rPr>
              <a:t>Slide 1</a:t>
            </a:r>
            <a:endParaRPr lang="en-US" sz="900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860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2"/>
          <a:stretch/>
        </p:blipFill>
        <p:spPr>
          <a:xfrm>
            <a:off x="524256" y="179730"/>
            <a:ext cx="8095488" cy="639524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332831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12.11 Lymphocyte differentiation and activation.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2166532" y="276039"/>
            <a:ext cx="1087843" cy="38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Red</a:t>
            </a:r>
          </a:p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bone marrow</a:t>
            </a:r>
            <a:endParaRPr lang="en-US" sz="12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959036" y="1769656"/>
            <a:ext cx="206490" cy="206490"/>
            <a:chOff x="4959036" y="1727086"/>
            <a:chExt cx="206490" cy="206490"/>
          </a:xfrm>
        </p:grpSpPr>
        <p:sp>
          <p:nvSpPr>
            <p:cNvPr id="31" name="Oval 30"/>
            <p:cNvSpPr/>
            <p:nvPr/>
          </p:nvSpPr>
          <p:spPr bwMode="auto">
            <a:xfrm>
              <a:off x="4959036" y="1727086"/>
              <a:ext cx="206490" cy="20649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4960297" y="1733202"/>
              <a:ext cx="197127" cy="195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2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3" name="Freeform 2"/>
          <p:cNvSpPr/>
          <p:nvPr/>
        </p:nvSpPr>
        <p:spPr>
          <a:xfrm>
            <a:off x="2413000" y="1001419"/>
            <a:ext cx="511175" cy="307975"/>
          </a:xfrm>
          <a:custGeom>
            <a:avLst/>
            <a:gdLst>
              <a:gd name="connsiteX0" fmla="*/ 0 w 530225"/>
              <a:gd name="connsiteY0" fmla="*/ 0 h 307975"/>
              <a:gd name="connsiteX1" fmla="*/ 254000 w 530225"/>
              <a:gd name="connsiteY1" fmla="*/ 307975 h 307975"/>
              <a:gd name="connsiteX2" fmla="*/ 530225 w 530225"/>
              <a:gd name="connsiteY2" fmla="*/ 3175 h 307975"/>
              <a:gd name="connsiteX0" fmla="*/ 0 w 511175"/>
              <a:gd name="connsiteY0" fmla="*/ 0 h 311150"/>
              <a:gd name="connsiteX1" fmla="*/ 234950 w 511175"/>
              <a:gd name="connsiteY1" fmla="*/ 311150 h 311150"/>
              <a:gd name="connsiteX2" fmla="*/ 511175 w 511175"/>
              <a:gd name="connsiteY2" fmla="*/ 6350 h 311150"/>
              <a:gd name="connsiteX0" fmla="*/ 0 w 511175"/>
              <a:gd name="connsiteY0" fmla="*/ 0 h 307975"/>
              <a:gd name="connsiteX1" fmla="*/ 250825 w 511175"/>
              <a:gd name="connsiteY1" fmla="*/ 307975 h 307975"/>
              <a:gd name="connsiteX2" fmla="*/ 511175 w 511175"/>
              <a:gd name="connsiteY2" fmla="*/ 6350 h 3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1175" h="307975">
                <a:moveTo>
                  <a:pt x="0" y="0"/>
                </a:moveTo>
                <a:lnTo>
                  <a:pt x="250825" y="307975"/>
                </a:lnTo>
                <a:lnTo>
                  <a:pt x="511175" y="635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2667000" y="1303045"/>
            <a:ext cx="0" cy="95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2038351" y="1387289"/>
            <a:ext cx="1289050" cy="38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Immature (naive)</a:t>
            </a:r>
          </a:p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lymphocytes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1087032" y="2282640"/>
            <a:ext cx="643343" cy="20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Thymus</a:t>
            </a:r>
            <a:endParaRPr lang="en-US" sz="12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3696882" y="2523940"/>
            <a:ext cx="1043393" cy="20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Bone marrow</a:t>
            </a:r>
            <a:endParaRPr lang="en-US" sz="12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597275" y="1664995"/>
            <a:ext cx="1308100" cy="203200"/>
          </a:xfrm>
          <a:custGeom>
            <a:avLst/>
            <a:gdLst>
              <a:gd name="connsiteX0" fmla="*/ 1308100 w 1308100"/>
              <a:gd name="connsiteY0" fmla="*/ 203200 h 203200"/>
              <a:gd name="connsiteX1" fmla="*/ 933450 w 1308100"/>
              <a:gd name="connsiteY1" fmla="*/ 203200 h 203200"/>
              <a:gd name="connsiteX2" fmla="*/ 0 w 1308100"/>
              <a:gd name="connsiteY2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8100" h="203200">
                <a:moveTo>
                  <a:pt x="1308100" y="203200"/>
                </a:moveTo>
                <a:lnTo>
                  <a:pt x="933450" y="203200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0" name="Straight Connector 9"/>
          <p:cNvCxnSpPr>
            <a:stCxn id="8" idx="1"/>
          </p:cNvCxnSpPr>
          <p:nvPr/>
        </p:nvCxnSpPr>
        <p:spPr bwMode="auto">
          <a:xfrm flipH="1">
            <a:off x="1574800" y="1868195"/>
            <a:ext cx="2955925" cy="177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4979421" y="1781149"/>
            <a:ext cx="3329553" cy="77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     Lymphocytes destined to become T cells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migrate (in blood) to the thymus and develop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immunocompetence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there. B cells develop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immunocompetence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in red bone marrow.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4848426" y="265368"/>
            <a:ext cx="494040" cy="20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KEY:</a:t>
            </a:r>
            <a:endParaRPr lang="en-US" sz="12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5051388" y="496333"/>
            <a:ext cx="3241712" cy="2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Red bone marrow: site of lymphocyte origin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5051388" y="686835"/>
            <a:ext cx="3529580" cy="36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Primary lymphoid organs: sites of development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immunocompetence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as B or T cells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5051388" y="1042437"/>
            <a:ext cx="3529580" cy="5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Secondary lymphoid organs: sites of antigen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encounter, and activation to become effector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and memory B or T cells</a:t>
            </a: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8424909" y="10408"/>
            <a:ext cx="7135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kern="0" dirty="0" smtClean="0">
                <a:solidFill>
                  <a:srgbClr val="000000"/>
                </a:solidFill>
                <a:latin typeface="Arial" charset="0"/>
              </a:rPr>
              <a:t>Slide 2</a:t>
            </a:r>
            <a:endParaRPr lang="en-US" sz="900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313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7"/>
          <a:stretch/>
        </p:blipFill>
        <p:spPr>
          <a:xfrm>
            <a:off x="524256" y="179730"/>
            <a:ext cx="8095488" cy="6384356"/>
          </a:xfrm>
          <a:prstGeom prst="rect">
            <a:avLst/>
          </a:prstGeom>
        </p:spPr>
      </p:pic>
      <p:sp>
        <p:nvSpPr>
          <p:cNvPr id="73" name="Text Box 31"/>
          <p:cNvSpPr txBox="1">
            <a:spLocks noChangeArrowheads="1"/>
          </p:cNvSpPr>
          <p:nvPr/>
        </p:nvSpPr>
        <p:spPr bwMode="auto">
          <a:xfrm>
            <a:off x="4979421" y="3482948"/>
            <a:ext cx="3173979" cy="113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    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Immunocompetent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but still naive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lymphocytes leave the thymus and bone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marrow. They “seed” the lymph nodes,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spleen, and other lymphoid tissues, where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they encounter their antigen and become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activated.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332831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12.11 Lymphocyte differentiation and activation.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2166532" y="276039"/>
            <a:ext cx="1087843" cy="38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Red</a:t>
            </a:r>
          </a:p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bone marrow</a:t>
            </a:r>
            <a:endParaRPr lang="en-US" sz="12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959036" y="1769656"/>
            <a:ext cx="206490" cy="206490"/>
            <a:chOff x="4959036" y="1727086"/>
            <a:chExt cx="206490" cy="206490"/>
          </a:xfrm>
        </p:grpSpPr>
        <p:sp>
          <p:nvSpPr>
            <p:cNvPr id="31" name="Oval 30"/>
            <p:cNvSpPr/>
            <p:nvPr/>
          </p:nvSpPr>
          <p:spPr bwMode="auto">
            <a:xfrm>
              <a:off x="4959036" y="1727086"/>
              <a:ext cx="206490" cy="20649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4960297" y="1733202"/>
              <a:ext cx="197127" cy="195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2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3" name="Freeform 2"/>
          <p:cNvSpPr/>
          <p:nvPr/>
        </p:nvSpPr>
        <p:spPr>
          <a:xfrm>
            <a:off x="2413000" y="1001419"/>
            <a:ext cx="511175" cy="307975"/>
          </a:xfrm>
          <a:custGeom>
            <a:avLst/>
            <a:gdLst>
              <a:gd name="connsiteX0" fmla="*/ 0 w 530225"/>
              <a:gd name="connsiteY0" fmla="*/ 0 h 307975"/>
              <a:gd name="connsiteX1" fmla="*/ 254000 w 530225"/>
              <a:gd name="connsiteY1" fmla="*/ 307975 h 307975"/>
              <a:gd name="connsiteX2" fmla="*/ 530225 w 530225"/>
              <a:gd name="connsiteY2" fmla="*/ 3175 h 307975"/>
              <a:gd name="connsiteX0" fmla="*/ 0 w 511175"/>
              <a:gd name="connsiteY0" fmla="*/ 0 h 311150"/>
              <a:gd name="connsiteX1" fmla="*/ 234950 w 511175"/>
              <a:gd name="connsiteY1" fmla="*/ 311150 h 311150"/>
              <a:gd name="connsiteX2" fmla="*/ 511175 w 511175"/>
              <a:gd name="connsiteY2" fmla="*/ 6350 h 311150"/>
              <a:gd name="connsiteX0" fmla="*/ 0 w 511175"/>
              <a:gd name="connsiteY0" fmla="*/ 0 h 307975"/>
              <a:gd name="connsiteX1" fmla="*/ 250825 w 511175"/>
              <a:gd name="connsiteY1" fmla="*/ 307975 h 307975"/>
              <a:gd name="connsiteX2" fmla="*/ 511175 w 511175"/>
              <a:gd name="connsiteY2" fmla="*/ 6350 h 3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1175" h="307975">
                <a:moveTo>
                  <a:pt x="0" y="0"/>
                </a:moveTo>
                <a:lnTo>
                  <a:pt x="250825" y="307975"/>
                </a:lnTo>
                <a:lnTo>
                  <a:pt x="511175" y="635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2667000" y="1303045"/>
            <a:ext cx="0" cy="95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2038351" y="1387289"/>
            <a:ext cx="1289050" cy="38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Immature (naive)</a:t>
            </a:r>
          </a:p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lymphocytes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1087032" y="2282640"/>
            <a:ext cx="643343" cy="20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Thymus</a:t>
            </a:r>
            <a:endParaRPr lang="en-US" sz="12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3696882" y="2523940"/>
            <a:ext cx="1043393" cy="20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Bone marrow</a:t>
            </a:r>
            <a:endParaRPr lang="en-US" sz="12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2160182" y="3812989"/>
            <a:ext cx="1357718" cy="53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Lymph nodes,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spleen, and other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lymphoid tissues</a:t>
            </a:r>
            <a:endParaRPr lang="en-US" sz="12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597275" y="1664995"/>
            <a:ext cx="1308100" cy="203200"/>
          </a:xfrm>
          <a:custGeom>
            <a:avLst/>
            <a:gdLst>
              <a:gd name="connsiteX0" fmla="*/ 1308100 w 1308100"/>
              <a:gd name="connsiteY0" fmla="*/ 203200 h 203200"/>
              <a:gd name="connsiteX1" fmla="*/ 933450 w 1308100"/>
              <a:gd name="connsiteY1" fmla="*/ 203200 h 203200"/>
              <a:gd name="connsiteX2" fmla="*/ 0 w 1308100"/>
              <a:gd name="connsiteY2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8100" h="203200">
                <a:moveTo>
                  <a:pt x="1308100" y="203200"/>
                </a:moveTo>
                <a:lnTo>
                  <a:pt x="933450" y="203200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0" name="Straight Connector 9"/>
          <p:cNvCxnSpPr>
            <a:stCxn id="8" idx="1"/>
          </p:cNvCxnSpPr>
          <p:nvPr/>
        </p:nvCxnSpPr>
        <p:spPr bwMode="auto">
          <a:xfrm flipH="1">
            <a:off x="1574800" y="1868195"/>
            <a:ext cx="2955925" cy="177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Freeform 56"/>
          <p:cNvSpPr/>
          <p:nvPr/>
        </p:nvSpPr>
        <p:spPr>
          <a:xfrm>
            <a:off x="3816350" y="3373145"/>
            <a:ext cx="1098550" cy="200025"/>
          </a:xfrm>
          <a:custGeom>
            <a:avLst/>
            <a:gdLst>
              <a:gd name="connsiteX0" fmla="*/ 1308100 w 1308100"/>
              <a:gd name="connsiteY0" fmla="*/ 203200 h 203200"/>
              <a:gd name="connsiteX1" fmla="*/ 933450 w 1308100"/>
              <a:gd name="connsiteY1" fmla="*/ 203200 h 203200"/>
              <a:gd name="connsiteX2" fmla="*/ 0 w 1308100"/>
              <a:gd name="connsiteY2" fmla="*/ 0 h 203200"/>
              <a:gd name="connsiteX0" fmla="*/ 1606550 w 1606550"/>
              <a:gd name="connsiteY0" fmla="*/ 203200 h 203200"/>
              <a:gd name="connsiteX1" fmla="*/ 933450 w 1606550"/>
              <a:gd name="connsiteY1" fmla="*/ 203200 h 203200"/>
              <a:gd name="connsiteX2" fmla="*/ 0 w 1606550"/>
              <a:gd name="connsiteY2" fmla="*/ 0 h 203200"/>
              <a:gd name="connsiteX0" fmla="*/ 1098550 w 1098550"/>
              <a:gd name="connsiteY0" fmla="*/ 200025 h 200025"/>
              <a:gd name="connsiteX1" fmla="*/ 425450 w 1098550"/>
              <a:gd name="connsiteY1" fmla="*/ 200025 h 200025"/>
              <a:gd name="connsiteX2" fmla="*/ 0 w 1098550"/>
              <a:gd name="connsiteY2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8550" h="200025">
                <a:moveTo>
                  <a:pt x="1098550" y="200025"/>
                </a:moveTo>
                <a:lnTo>
                  <a:pt x="425450" y="200025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58" name="Straight Connector 57"/>
          <p:cNvCxnSpPr>
            <a:stCxn id="57" idx="1"/>
          </p:cNvCxnSpPr>
          <p:nvPr/>
        </p:nvCxnSpPr>
        <p:spPr bwMode="auto">
          <a:xfrm flipH="1" flipV="1">
            <a:off x="1673225" y="3411245"/>
            <a:ext cx="2568575" cy="1619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4979421" y="1781149"/>
            <a:ext cx="3329553" cy="77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     Lymphocytes destined to become T cells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migrate (in blood) to the thymus and develop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immunocompetence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there. B cells develop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immunocompetence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in red bone marrow.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4848426" y="265368"/>
            <a:ext cx="494040" cy="20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KEY:</a:t>
            </a:r>
            <a:endParaRPr lang="en-US" sz="12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5051388" y="496333"/>
            <a:ext cx="3241712" cy="2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Red bone marrow: site of lymphocyte origin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5051388" y="686835"/>
            <a:ext cx="3529580" cy="36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Primary lymphoid organs: sites of development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immunocompetence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as B or T cells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5051388" y="1042437"/>
            <a:ext cx="3529580" cy="5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Secondary lymphoid organs: sites of antigen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encounter, and activation to become effector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and memory B or T cells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4959036" y="3471456"/>
            <a:ext cx="206490" cy="206490"/>
            <a:chOff x="4959036" y="1727086"/>
            <a:chExt cx="206490" cy="206490"/>
          </a:xfrm>
        </p:grpSpPr>
        <p:sp>
          <p:nvSpPr>
            <p:cNvPr id="71" name="Oval 70"/>
            <p:cNvSpPr/>
            <p:nvPr/>
          </p:nvSpPr>
          <p:spPr bwMode="auto">
            <a:xfrm>
              <a:off x="4959036" y="1727086"/>
              <a:ext cx="206490" cy="20649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72" name="Text Box 31"/>
            <p:cNvSpPr txBox="1">
              <a:spLocks noChangeArrowheads="1"/>
            </p:cNvSpPr>
            <p:nvPr/>
          </p:nvSpPr>
          <p:spPr bwMode="auto">
            <a:xfrm>
              <a:off x="4960297" y="1733202"/>
              <a:ext cx="197127" cy="195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2</a:t>
              </a:r>
              <a:endParaRPr lang="en-US" sz="12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8424909" y="10408"/>
            <a:ext cx="7135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kern="0" dirty="0" smtClean="0">
                <a:solidFill>
                  <a:srgbClr val="000000"/>
                </a:solidFill>
                <a:latin typeface="Arial" charset="0"/>
              </a:rPr>
              <a:t>Slide 3</a:t>
            </a:r>
            <a:endParaRPr lang="en-US" sz="900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37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igure_12_11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"/>
          <a:stretch/>
        </p:blipFill>
        <p:spPr>
          <a:xfrm>
            <a:off x="524256" y="179730"/>
            <a:ext cx="8095488" cy="6418425"/>
          </a:xfrm>
          <a:prstGeom prst="rect">
            <a:avLst/>
          </a:prstGeom>
        </p:spPr>
      </p:pic>
      <p:sp>
        <p:nvSpPr>
          <p:cNvPr id="73" name="Text Box 31"/>
          <p:cNvSpPr txBox="1">
            <a:spLocks noChangeArrowheads="1"/>
          </p:cNvSpPr>
          <p:nvPr/>
        </p:nvSpPr>
        <p:spPr bwMode="auto">
          <a:xfrm>
            <a:off x="4979421" y="3482948"/>
            <a:ext cx="3173979" cy="113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    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Immunocompetent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but still naive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lymphocytes leave the thymus and bone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marrow. They “seed” the lymph nodes,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spleen, and other lymphoid tissues, where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they encounter their antigen and become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activated.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332831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12.11 Lymphocyte differentiation and activation.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2166532" y="276039"/>
            <a:ext cx="1087843" cy="38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Red</a:t>
            </a:r>
          </a:p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bone marrow</a:t>
            </a:r>
            <a:endParaRPr lang="en-US" sz="12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959036" y="1769656"/>
            <a:ext cx="206490" cy="206490"/>
            <a:chOff x="4959036" y="1727086"/>
            <a:chExt cx="206490" cy="206490"/>
          </a:xfrm>
        </p:grpSpPr>
        <p:sp>
          <p:nvSpPr>
            <p:cNvPr id="31" name="Oval 30"/>
            <p:cNvSpPr/>
            <p:nvPr/>
          </p:nvSpPr>
          <p:spPr bwMode="auto">
            <a:xfrm>
              <a:off x="4959036" y="1727086"/>
              <a:ext cx="206490" cy="20649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4960297" y="1733202"/>
              <a:ext cx="197127" cy="195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2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3" name="Freeform 2"/>
          <p:cNvSpPr/>
          <p:nvPr/>
        </p:nvSpPr>
        <p:spPr>
          <a:xfrm>
            <a:off x="2413000" y="1001419"/>
            <a:ext cx="511175" cy="307975"/>
          </a:xfrm>
          <a:custGeom>
            <a:avLst/>
            <a:gdLst>
              <a:gd name="connsiteX0" fmla="*/ 0 w 530225"/>
              <a:gd name="connsiteY0" fmla="*/ 0 h 307975"/>
              <a:gd name="connsiteX1" fmla="*/ 254000 w 530225"/>
              <a:gd name="connsiteY1" fmla="*/ 307975 h 307975"/>
              <a:gd name="connsiteX2" fmla="*/ 530225 w 530225"/>
              <a:gd name="connsiteY2" fmla="*/ 3175 h 307975"/>
              <a:gd name="connsiteX0" fmla="*/ 0 w 511175"/>
              <a:gd name="connsiteY0" fmla="*/ 0 h 311150"/>
              <a:gd name="connsiteX1" fmla="*/ 234950 w 511175"/>
              <a:gd name="connsiteY1" fmla="*/ 311150 h 311150"/>
              <a:gd name="connsiteX2" fmla="*/ 511175 w 511175"/>
              <a:gd name="connsiteY2" fmla="*/ 6350 h 311150"/>
              <a:gd name="connsiteX0" fmla="*/ 0 w 511175"/>
              <a:gd name="connsiteY0" fmla="*/ 0 h 307975"/>
              <a:gd name="connsiteX1" fmla="*/ 250825 w 511175"/>
              <a:gd name="connsiteY1" fmla="*/ 307975 h 307975"/>
              <a:gd name="connsiteX2" fmla="*/ 511175 w 511175"/>
              <a:gd name="connsiteY2" fmla="*/ 6350 h 3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1175" h="307975">
                <a:moveTo>
                  <a:pt x="0" y="0"/>
                </a:moveTo>
                <a:lnTo>
                  <a:pt x="250825" y="307975"/>
                </a:lnTo>
                <a:lnTo>
                  <a:pt x="511175" y="635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2667000" y="1303045"/>
            <a:ext cx="0" cy="95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2038351" y="1387289"/>
            <a:ext cx="1289050" cy="38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Immature (naive)</a:t>
            </a:r>
          </a:p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lymphocytes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1087032" y="2282640"/>
            <a:ext cx="643343" cy="20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Thymus</a:t>
            </a:r>
            <a:endParaRPr lang="en-US" sz="12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3696882" y="2523940"/>
            <a:ext cx="1043393" cy="20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Bone marrow</a:t>
            </a:r>
            <a:endParaRPr lang="en-US" sz="12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2160182" y="3812989"/>
            <a:ext cx="1357718" cy="53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Lymph nodes,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spleen, and other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lymphoid tissues</a:t>
            </a:r>
            <a:endParaRPr lang="en-US" sz="12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597275" y="1664995"/>
            <a:ext cx="1308100" cy="203200"/>
          </a:xfrm>
          <a:custGeom>
            <a:avLst/>
            <a:gdLst>
              <a:gd name="connsiteX0" fmla="*/ 1308100 w 1308100"/>
              <a:gd name="connsiteY0" fmla="*/ 203200 h 203200"/>
              <a:gd name="connsiteX1" fmla="*/ 933450 w 1308100"/>
              <a:gd name="connsiteY1" fmla="*/ 203200 h 203200"/>
              <a:gd name="connsiteX2" fmla="*/ 0 w 1308100"/>
              <a:gd name="connsiteY2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8100" h="203200">
                <a:moveTo>
                  <a:pt x="1308100" y="203200"/>
                </a:moveTo>
                <a:lnTo>
                  <a:pt x="933450" y="203200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0" name="Straight Connector 9"/>
          <p:cNvCxnSpPr>
            <a:stCxn id="8" idx="1"/>
          </p:cNvCxnSpPr>
          <p:nvPr/>
        </p:nvCxnSpPr>
        <p:spPr bwMode="auto">
          <a:xfrm flipH="1">
            <a:off x="1574800" y="1868195"/>
            <a:ext cx="2955925" cy="177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Freeform 56"/>
          <p:cNvSpPr/>
          <p:nvPr/>
        </p:nvSpPr>
        <p:spPr>
          <a:xfrm>
            <a:off x="3816350" y="3373145"/>
            <a:ext cx="1098550" cy="200025"/>
          </a:xfrm>
          <a:custGeom>
            <a:avLst/>
            <a:gdLst>
              <a:gd name="connsiteX0" fmla="*/ 1308100 w 1308100"/>
              <a:gd name="connsiteY0" fmla="*/ 203200 h 203200"/>
              <a:gd name="connsiteX1" fmla="*/ 933450 w 1308100"/>
              <a:gd name="connsiteY1" fmla="*/ 203200 h 203200"/>
              <a:gd name="connsiteX2" fmla="*/ 0 w 1308100"/>
              <a:gd name="connsiteY2" fmla="*/ 0 h 203200"/>
              <a:gd name="connsiteX0" fmla="*/ 1606550 w 1606550"/>
              <a:gd name="connsiteY0" fmla="*/ 203200 h 203200"/>
              <a:gd name="connsiteX1" fmla="*/ 933450 w 1606550"/>
              <a:gd name="connsiteY1" fmla="*/ 203200 h 203200"/>
              <a:gd name="connsiteX2" fmla="*/ 0 w 1606550"/>
              <a:gd name="connsiteY2" fmla="*/ 0 h 203200"/>
              <a:gd name="connsiteX0" fmla="*/ 1098550 w 1098550"/>
              <a:gd name="connsiteY0" fmla="*/ 200025 h 200025"/>
              <a:gd name="connsiteX1" fmla="*/ 425450 w 1098550"/>
              <a:gd name="connsiteY1" fmla="*/ 200025 h 200025"/>
              <a:gd name="connsiteX2" fmla="*/ 0 w 1098550"/>
              <a:gd name="connsiteY2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8550" h="200025">
                <a:moveTo>
                  <a:pt x="1098550" y="200025"/>
                </a:moveTo>
                <a:lnTo>
                  <a:pt x="425450" y="200025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58" name="Straight Connector 57"/>
          <p:cNvCxnSpPr>
            <a:stCxn id="57" idx="1"/>
          </p:cNvCxnSpPr>
          <p:nvPr/>
        </p:nvCxnSpPr>
        <p:spPr bwMode="auto">
          <a:xfrm flipH="1" flipV="1">
            <a:off x="1673225" y="3411245"/>
            <a:ext cx="2568575" cy="1619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Freeform 61"/>
          <p:cNvSpPr/>
          <p:nvPr/>
        </p:nvSpPr>
        <p:spPr>
          <a:xfrm>
            <a:off x="3463924" y="5113046"/>
            <a:ext cx="1444625" cy="47625"/>
          </a:xfrm>
          <a:custGeom>
            <a:avLst/>
            <a:gdLst>
              <a:gd name="connsiteX0" fmla="*/ 1308100 w 1308100"/>
              <a:gd name="connsiteY0" fmla="*/ 203200 h 203200"/>
              <a:gd name="connsiteX1" fmla="*/ 933450 w 1308100"/>
              <a:gd name="connsiteY1" fmla="*/ 203200 h 203200"/>
              <a:gd name="connsiteX2" fmla="*/ 0 w 1308100"/>
              <a:gd name="connsiteY2" fmla="*/ 0 h 203200"/>
              <a:gd name="connsiteX0" fmla="*/ 1606550 w 1606550"/>
              <a:gd name="connsiteY0" fmla="*/ 203200 h 203200"/>
              <a:gd name="connsiteX1" fmla="*/ 933450 w 1606550"/>
              <a:gd name="connsiteY1" fmla="*/ 203200 h 203200"/>
              <a:gd name="connsiteX2" fmla="*/ 0 w 1606550"/>
              <a:gd name="connsiteY2" fmla="*/ 0 h 203200"/>
              <a:gd name="connsiteX0" fmla="*/ 1098550 w 1098550"/>
              <a:gd name="connsiteY0" fmla="*/ 200025 h 200025"/>
              <a:gd name="connsiteX1" fmla="*/ 425450 w 1098550"/>
              <a:gd name="connsiteY1" fmla="*/ 200025 h 200025"/>
              <a:gd name="connsiteX2" fmla="*/ 0 w 1098550"/>
              <a:gd name="connsiteY2" fmla="*/ 0 h 200025"/>
              <a:gd name="connsiteX0" fmla="*/ 1546225 w 1546225"/>
              <a:gd name="connsiteY0" fmla="*/ 44450 h 44450"/>
              <a:gd name="connsiteX1" fmla="*/ 873125 w 1546225"/>
              <a:gd name="connsiteY1" fmla="*/ 44450 h 44450"/>
              <a:gd name="connsiteX2" fmla="*/ 0 w 1546225"/>
              <a:gd name="connsiteY2" fmla="*/ 0 h 44450"/>
              <a:gd name="connsiteX0" fmla="*/ 1444625 w 1444625"/>
              <a:gd name="connsiteY0" fmla="*/ 47625 h 47625"/>
              <a:gd name="connsiteX1" fmla="*/ 873125 w 1444625"/>
              <a:gd name="connsiteY1" fmla="*/ 44450 h 47625"/>
              <a:gd name="connsiteX2" fmla="*/ 0 w 1444625"/>
              <a:gd name="connsiteY2" fmla="*/ 0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4625" h="47625">
                <a:moveTo>
                  <a:pt x="1444625" y="47625"/>
                </a:moveTo>
                <a:lnTo>
                  <a:pt x="873125" y="44450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64" name="Straight Connector 63"/>
          <p:cNvCxnSpPr>
            <a:stCxn id="62" idx="1"/>
          </p:cNvCxnSpPr>
          <p:nvPr/>
        </p:nvCxnSpPr>
        <p:spPr bwMode="auto">
          <a:xfrm flipH="1">
            <a:off x="1790701" y="5157496"/>
            <a:ext cx="2546348" cy="43179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4979421" y="1781149"/>
            <a:ext cx="3329553" cy="77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     Lymphocytes destined to become T cells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migrate (in blood) to the thymus and develop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immunocompetence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there. B cells develop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immunocompetence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in red bone marrow.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4848426" y="265368"/>
            <a:ext cx="494040" cy="20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KEY:</a:t>
            </a:r>
            <a:endParaRPr lang="en-US" sz="12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5051388" y="496333"/>
            <a:ext cx="3241712" cy="2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Red bone marrow: site of lymphocyte origin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5051388" y="686835"/>
            <a:ext cx="3529580" cy="36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Primary lymphoid organs: sites of development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immunocompetence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as B or T cells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5051388" y="1042437"/>
            <a:ext cx="3529580" cy="5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Secondary lymphoid organs: sites of antigen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encounter, and activation to become effector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and memory B or T cells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4959036" y="3471456"/>
            <a:ext cx="206490" cy="206490"/>
            <a:chOff x="4959036" y="1727086"/>
            <a:chExt cx="206490" cy="206490"/>
          </a:xfrm>
        </p:grpSpPr>
        <p:sp>
          <p:nvSpPr>
            <p:cNvPr id="71" name="Oval 70"/>
            <p:cNvSpPr/>
            <p:nvPr/>
          </p:nvSpPr>
          <p:spPr bwMode="auto">
            <a:xfrm>
              <a:off x="4959036" y="1727086"/>
              <a:ext cx="206490" cy="20649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72" name="Text Box 31"/>
            <p:cNvSpPr txBox="1">
              <a:spLocks noChangeArrowheads="1"/>
            </p:cNvSpPr>
            <p:nvPr/>
          </p:nvSpPr>
          <p:spPr bwMode="auto">
            <a:xfrm>
              <a:off x="4960297" y="1733202"/>
              <a:ext cx="197127" cy="195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2</a:t>
              </a:r>
              <a:endParaRPr lang="en-US" sz="12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74" name="Text Box 31"/>
          <p:cNvSpPr txBox="1">
            <a:spLocks noChangeArrowheads="1"/>
          </p:cNvSpPr>
          <p:nvPr/>
        </p:nvSpPr>
        <p:spPr bwMode="auto">
          <a:xfrm>
            <a:off x="4979421" y="5064098"/>
            <a:ext cx="3173979" cy="113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     Antigen-activated (mature)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immunocompetent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lymphocytes (effector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cells and memory cells) circulate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continuously in the bloodstream and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lymph and throughout the lymphoid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organs of the body.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4959036" y="5052606"/>
            <a:ext cx="206490" cy="206490"/>
            <a:chOff x="4959036" y="1727086"/>
            <a:chExt cx="206490" cy="206490"/>
          </a:xfrm>
        </p:grpSpPr>
        <p:sp>
          <p:nvSpPr>
            <p:cNvPr id="76" name="Oval 75"/>
            <p:cNvSpPr/>
            <p:nvPr/>
          </p:nvSpPr>
          <p:spPr bwMode="auto">
            <a:xfrm>
              <a:off x="4959036" y="1727086"/>
              <a:ext cx="206490" cy="20649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77" name="Text Box 31"/>
            <p:cNvSpPr txBox="1">
              <a:spLocks noChangeArrowheads="1"/>
            </p:cNvSpPr>
            <p:nvPr/>
          </p:nvSpPr>
          <p:spPr bwMode="auto">
            <a:xfrm>
              <a:off x="4960297" y="1733202"/>
              <a:ext cx="197127" cy="195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3</a:t>
              </a:r>
              <a:endParaRPr lang="en-US" sz="12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8424909" y="10408"/>
            <a:ext cx="7135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kern="0" dirty="0" smtClean="0">
                <a:solidFill>
                  <a:srgbClr val="000000"/>
                </a:solidFill>
                <a:latin typeface="Arial" charset="0"/>
              </a:rPr>
              <a:t>Slide 4</a:t>
            </a:r>
            <a:endParaRPr lang="en-US" sz="900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44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Lymphatic Vessels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Lymph capillaries</a:t>
            </a:r>
          </a:p>
          <a:p>
            <a:pPr lvl="1"/>
            <a:r>
              <a:rPr lang="en-GB" altLang="en-US" dirty="0" smtClean="0"/>
              <a:t>Weave between tissue cells and blood capillaries </a:t>
            </a:r>
          </a:p>
          <a:p>
            <a:pPr lvl="1"/>
            <a:r>
              <a:rPr lang="en-GB" altLang="en-US" dirty="0" smtClean="0"/>
              <a:t>Walls overlap to form </a:t>
            </a:r>
            <a:r>
              <a:rPr lang="en-GB" altLang="en-US" dirty="0" err="1" smtClean="0"/>
              <a:t>flaplike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minivalves</a:t>
            </a:r>
            <a:endParaRPr lang="en-GB" altLang="en-US" dirty="0" smtClean="0"/>
          </a:p>
          <a:p>
            <a:pPr lvl="1"/>
            <a:r>
              <a:rPr lang="en-GB" altLang="en-US" dirty="0" smtClean="0"/>
              <a:t>Fluid leaks into lymph capillaries</a:t>
            </a:r>
          </a:p>
          <a:p>
            <a:pPr lvl="1"/>
            <a:r>
              <a:rPr lang="en-GB" altLang="en-US" dirty="0" smtClean="0"/>
              <a:t>Capillaries are anchored to connective tissue by filaments</a:t>
            </a:r>
          </a:p>
          <a:p>
            <a:pPr lvl="1"/>
            <a:r>
              <a:rPr lang="en-GB" altLang="en-US" dirty="0" smtClean="0"/>
              <a:t>Higher pressure on the inside closes </a:t>
            </a:r>
            <a:r>
              <a:rPr lang="en-GB" altLang="en-US" dirty="0" err="1" smtClean="0"/>
              <a:t>minivalves</a:t>
            </a:r>
            <a:endParaRPr lang="en-GB" altLang="en-US" dirty="0" smtClean="0"/>
          </a:p>
          <a:p>
            <a:pPr lvl="1"/>
            <a:r>
              <a:rPr lang="en-GB" altLang="en-US" dirty="0" smtClean="0"/>
              <a:t>Fluid is forced along the vessel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Antigen-Presenting Cells (APCs)</a:t>
            </a:r>
            <a:endParaRPr lang="en-US" altLang="en-US" dirty="0" smtClean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Engulf antigens and then present fragments of them on their own surfaces, where they can be recognized by T cells</a:t>
            </a:r>
          </a:p>
          <a:p>
            <a:r>
              <a:rPr lang="en-US" altLang="en-US" dirty="0" smtClean="0"/>
              <a:t>Major types of cells behaving as APCs:</a:t>
            </a:r>
          </a:p>
          <a:p>
            <a:pPr lvl="1"/>
            <a:r>
              <a:rPr lang="en-US" altLang="en-US" dirty="0" smtClean="0"/>
              <a:t>Dendritic cells</a:t>
            </a:r>
          </a:p>
          <a:p>
            <a:pPr lvl="1"/>
            <a:r>
              <a:rPr lang="en-US" altLang="en-US" dirty="0" smtClean="0"/>
              <a:t>Macrophages</a:t>
            </a:r>
          </a:p>
          <a:p>
            <a:pPr lvl="1"/>
            <a:r>
              <a:rPr lang="en-US" altLang="en-US" dirty="0" smtClean="0"/>
              <a:t>B lymphocytes</a:t>
            </a:r>
          </a:p>
          <a:p>
            <a:r>
              <a:rPr lang="en-US" altLang="en-US" dirty="0" smtClean="0"/>
              <a:t>When they present antigens, dendritic cells and macrophages activate T cells, which release chemicals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Macrophages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Arise from monocytes produced in bone marrow</a:t>
            </a:r>
          </a:p>
          <a:p>
            <a:r>
              <a:rPr lang="en-GB" altLang="en-US" smtClean="0"/>
              <a:t>Phagocytize pathogens, along with APCs, and present parts of the antigens on their surfaces, for recognition by T cells</a:t>
            </a:r>
          </a:p>
          <a:p>
            <a:r>
              <a:rPr lang="en-GB" altLang="en-US" smtClean="0"/>
              <a:t>Widely distributed in lymphoid organs and tend to remain fixed in the lymphoid organs</a:t>
            </a:r>
          </a:p>
          <a:p>
            <a:r>
              <a:rPr lang="en-GB" altLang="en-US" smtClean="0"/>
              <a:t>Secrete cytokines (proteins important in the immune response)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Humoral (Antibody-Mediated) Immune Response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B lymphocytes with specific receptors bind to a specific antigen</a:t>
            </a:r>
          </a:p>
          <a:p>
            <a:r>
              <a:rPr lang="en-GB" altLang="en-US" dirty="0" smtClean="0"/>
              <a:t>The binding event activates the lymphocyte to undergo clonal selection</a:t>
            </a:r>
          </a:p>
          <a:p>
            <a:r>
              <a:rPr lang="en-GB" altLang="en-US" dirty="0" smtClean="0"/>
              <a:t>A large number of clones is produced (</a:t>
            </a:r>
            <a:r>
              <a:rPr lang="en-GB" altLang="en-US" i="1" dirty="0" smtClean="0"/>
              <a:t>primary humoral response</a:t>
            </a:r>
            <a:r>
              <a:rPr lang="en-GB" altLang="en-US" dirty="0" smtClean="0"/>
              <a:t>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Humoral Immune Response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Most B cells become plasma cells</a:t>
            </a:r>
          </a:p>
          <a:p>
            <a:pPr lvl="1"/>
            <a:r>
              <a:rPr lang="en-GB" altLang="en-US" dirty="0" smtClean="0"/>
              <a:t>Produce antibodies to destroy antigens</a:t>
            </a:r>
          </a:p>
          <a:p>
            <a:pPr lvl="1"/>
            <a:r>
              <a:rPr lang="en-GB" altLang="en-US" dirty="0" smtClean="0"/>
              <a:t>Activity lasts for 4 or 5 days</a:t>
            </a:r>
          </a:p>
          <a:p>
            <a:r>
              <a:rPr lang="en-GB" altLang="en-US" dirty="0" smtClean="0"/>
              <a:t>Some B cells become long-lived memory cells </a:t>
            </a:r>
            <a:r>
              <a:rPr lang="en-US" altLang="en-US" dirty="0" smtClean="0"/>
              <a:t>capable of mounting a rapid attack against the same antigen in subsequent meetings</a:t>
            </a:r>
            <a:r>
              <a:rPr lang="en-GB" altLang="en-US" dirty="0" smtClean="0"/>
              <a:t> (</a:t>
            </a:r>
            <a:r>
              <a:rPr lang="en-GB" altLang="en-US" i="1" dirty="0" smtClean="0"/>
              <a:t>secondary humoral response</a:t>
            </a:r>
            <a:r>
              <a:rPr lang="en-GB" altLang="en-US" dirty="0" smtClean="0"/>
              <a:t>)</a:t>
            </a:r>
          </a:p>
          <a:p>
            <a:pPr lvl="1"/>
            <a:r>
              <a:rPr lang="en-US" altLang="en-US" dirty="0" smtClean="0"/>
              <a:t>These cells provide immunological “memory”</a:t>
            </a:r>
            <a:endParaRPr lang="en-GB" alt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figure_12_12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8"/>
          <a:stretch/>
        </p:blipFill>
        <p:spPr>
          <a:xfrm>
            <a:off x="1051560" y="193920"/>
            <a:ext cx="7040880" cy="641133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9" y="0"/>
            <a:ext cx="2562032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12.12 Clonal selection of a B cell.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2648541" y="266313"/>
            <a:ext cx="1771797" cy="74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Primary response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(initial encounter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with antigen)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648541" y="3969795"/>
            <a:ext cx="2048513" cy="52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Secondary response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(can be years later)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648542" y="1529188"/>
            <a:ext cx="1076464" cy="47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Activated B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cells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2648542" y="2699828"/>
            <a:ext cx="728796" cy="47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Plasma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cells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648541" y="3210651"/>
            <a:ext cx="1040987" cy="62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Secreted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antibody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molecules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137253" y="5927955"/>
            <a:ext cx="1040987" cy="62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Secreted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antibody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molecules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1137254" y="5296521"/>
            <a:ext cx="728796" cy="47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Plasma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cells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4486208" y="4374196"/>
            <a:ext cx="1310608" cy="69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Clone of cells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identical to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ancestral cells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4386874" y="1295058"/>
            <a:ext cx="1310608" cy="69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Proliferation</a:t>
            </a:r>
          </a:p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to form a</a:t>
            </a:r>
          </a:p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clone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6416117" y="2735302"/>
            <a:ext cx="799748" cy="47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Memory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B cell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6750705" y="6054526"/>
            <a:ext cx="799748" cy="47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Memory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B cells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6193867" y="266511"/>
            <a:ext cx="721283" cy="26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Antigen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flipH="1">
            <a:off x="5280025" y="377435"/>
            <a:ext cx="8731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Freeform 18"/>
          <p:cNvSpPr/>
          <p:nvPr/>
        </p:nvSpPr>
        <p:spPr>
          <a:xfrm>
            <a:off x="5267325" y="621910"/>
            <a:ext cx="879475" cy="92075"/>
          </a:xfrm>
          <a:custGeom>
            <a:avLst/>
            <a:gdLst>
              <a:gd name="connsiteX0" fmla="*/ 879475 w 879475"/>
              <a:gd name="connsiteY0" fmla="*/ 0 h 92075"/>
              <a:gd name="connsiteX1" fmla="*/ 123825 w 879475"/>
              <a:gd name="connsiteY1" fmla="*/ 0 h 92075"/>
              <a:gd name="connsiteX2" fmla="*/ 0 w 87947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9475" h="92075">
                <a:moveTo>
                  <a:pt x="879475" y="0"/>
                </a:moveTo>
                <a:lnTo>
                  <a:pt x="123825" y="0"/>
                </a:lnTo>
                <a:lnTo>
                  <a:pt x="0" y="9207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6193867" y="520511"/>
            <a:ext cx="1813483" cy="150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Antigen binding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to a receptor on a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specific B cell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(B cells with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non-complementary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receptors remain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inactive)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6733617" y="3852901"/>
            <a:ext cx="1321358" cy="128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Subsequent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challenge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by same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antigen results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in more rapid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response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Left Bracket 19"/>
          <p:cNvSpPr/>
          <p:nvPr/>
        </p:nvSpPr>
        <p:spPr bwMode="auto">
          <a:xfrm rot="16200000">
            <a:off x="7011990" y="5297095"/>
            <a:ext cx="127000" cy="1260477"/>
          </a:xfrm>
          <a:prstGeom prst="lef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7080250" y="5990835"/>
            <a:ext cx="0" cy="1111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69112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ure_12_13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"/>
          <a:stretch/>
        </p:blipFill>
        <p:spPr>
          <a:xfrm>
            <a:off x="972312" y="137160"/>
            <a:ext cx="7199376" cy="639714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4250701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12.13 Primary and secondary </a:t>
            </a:r>
            <a:r>
              <a:rPr lang="en-US" sz="900" b="1" dirty="0" err="1">
                <a:latin typeface="Arial" charset="0"/>
              </a:rPr>
              <a:t>humoral</a:t>
            </a:r>
            <a:r>
              <a:rPr lang="en-US" sz="900" b="1" dirty="0">
                <a:latin typeface="Arial" charset="0"/>
              </a:rPr>
              <a:t> responses to an antigen.</a:t>
            </a:r>
          </a:p>
        </p:txBody>
      </p:sp>
      <p:sp>
        <p:nvSpPr>
          <p:cNvPr id="4" name="Freeform 3"/>
          <p:cNvSpPr/>
          <p:nvPr/>
        </p:nvSpPr>
        <p:spPr>
          <a:xfrm>
            <a:off x="2838099" y="3121707"/>
            <a:ext cx="539239" cy="461161"/>
          </a:xfrm>
          <a:custGeom>
            <a:avLst/>
            <a:gdLst>
              <a:gd name="connsiteX0" fmla="*/ 0 w 539239"/>
              <a:gd name="connsiteY0" fmla="*/ 0 h 461161"/>
              <a:gd name="connsiteX1" fmla="*/ 0 w 539239"/>
              <a:gd name="connsiteY1" fmla="*/ 205749 h 461161"/>
              <a:gd name="connsiteX2" fmla="*/ 539239 w 539239"/>
              <a:gd name="connsiteY2" fmla="*/ 461161 h 46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9239" h="461161">
                <a:moveTo>
                  <a:pt x="0" y="0"/>
                </a:moveTo>
                <a:lnTo>
                  <a:pt x="0" y="205749"/>
                </a:lnTo>
                <a:lnTo>
                  <a:pt x="539239" y="461161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7095247" y="1177735"/>
            <a:ext cx="0" cy="27669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2116399" y="2394750"/>
            <a:ext cx="1480892" cy="80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Primary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response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6380640" y="479157"/>
            <a:ext cx="1651177" cy="80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Secondary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response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479544" y="5814437"/>
            <a:ext cx="1296418" cy="80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Antigen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injected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1328824" y="5814437"/>
            <a:ext cx="1296418" cy="80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Antigen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injected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 rot="16200000">
            <a:off x="-1026803" y="2188998"/>
            <a:ext cx="4744709" cy="80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Relative antibody concentration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1143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in blood plasma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521253" y="5452604"/>
            <a:ext cx="1977561" cy="47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Time (weeks)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1662300" y="4906305"/>
            <a:ext cx="239228" cy="37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2549206" y="4906305"/>
            <a:ext cx="239228" cy="37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436112" y="4906305"/>
            <a:ext cx="239228" cy="37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337209" y="4906305"/>
            <a:ext cx="239228" cy="37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5224115" y="4906305"/>
            <a:ext cx="239228" cy="37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4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6153592" y="4906305"/>
            <a:ext cx="239228" cy="37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5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7054688" y="4906305"/>
            <a:ext cx="239228" cy="37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6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7028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Active and Passive Humoral Immunity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Active immunity</a:t>
            </a:r>
          </a:p>
          <a:p>
            <a:pPr lvl="1"/>
            <a:r>
              <a:rPr lang="en-GB" altLang="en-US" dirty="0" smtClean="0"/>
              <a:t>Occurs when B cells encounter antigens and produce antibodies</a:t>
            </a:r>
          </a:p>
          <a:p>
            <a:pPr lvl="1"/>
            <a:r>
              <a:rPr lang="en-GB" altLang="en-US" dirty="0" smtClean="0"/>
              <a:t>Active immunity </a:t>
            </a:r>
            <a:r>
              <a:rPr lang="en-GB" altLang="en-US" smtClean="0"/>
              <a:t>can be:</a:t>
            </a:r>
            <a:endParaRPr lang="en-GB" altLang="en-US" dirty="0" smtClean="0"/>
          </a:p>
          <a:p>
            <a:pPr lvl="2"/>
            <a:r>
              <a:rPr lang="en-GB" altLang="en-US" dirty="0" smtClean="0"/>
              <a:t>Naturally acquired during bacterial and viral infections</a:t>
            </a:r>
          </a:p>
          <a:p>
            <a:pPr lvl="2"/>
            <a:r>
              <a:rPr lang="en-GB" altLang="en-US" dirty="0" smtClean="0"/>
              <a:t>Artificially acquired from vaccines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Active and Passive Immunity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Passive immunity </a:t>
            </a:r>
          </a:p>
          <a:p>
            <a:pPr lvl="1"/>
            <a:r>
              <a:rPr lang="en-GB" altLang="en-US" smtClean="0"/>
              <a:t>Occurs when antibodies are obtained from someone else</a:t>
            </a:r>
          </a:p>
          <a:p>
            <a:pPr lvl="2"/>
            <a:r>
              <a:rPr lang="en-GB" altLang="en-US" smtClean="0"/>
              <a:t>Naturally acquired from a mother to her fetus </a:t>
            </a:r>
          </a:p>
          <a:p>
            <a:pPr lvl="2"/>
            <a:r>
              <a:rPr lang="en-GB" altLang="en-US" smtClean="0"/>
              <a:t>Artificially acquired from immune serum or gamma globulin</a:t>
            </a:r>
          </a:p>
          <a:p>
            <a:pPr lvl="1"/>
            <a:r>
              <a:rPr lang="en-GB" altLang="en-US" smtClean="0"/>
              <a:t>Immunological memory does not occur</a:t>
            </a:r>
          </a:p>
          <a:p>
            <a:pPr lvl="1"/>
            <a:r>
              <a:rPr lang="en-GB" altLang="en-US" smtClean="0"/>
              <a:t>Protection provided by “borrowed antibodies”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Active and Passive Immunity</a:t>
            </a:r>
            <a:endParaRPr lang="en-GB" altLang="en-US" dirty="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Monoclonal antibodies </a:t>
            </a:r>
          </a:p>
          <a:p>
            <a:pPr lvl="1"/>
            <a:r>
              <a:rPr lang="en-GB" altLang="en-US" dirty="0" smtClean="0"/>
              <a:t>Antibodies prepared for clinical testing for diagnostic services</a:t>
            </a:r>
          </a:p>
          <a:p>
            <a:pPr lvl="1"/>
            <a:r>
              <a:rPr lang="en-GB" altLang="en-US" dirty="0" smtClean="0"/>
              <a:t>Produced from descendants of a single cell line</a:t>
            </a:r>
          </a:p>
          <a:p>
            <a:pPr lvl="1"/>
            <a:r>
              <a:rPr lang="en-GB" altLang="en-US" dirty="0" smtClean="0"/>
              <a:t>Examples of uses for monoclonal antibodies</a:t>
            </a:r>
          </a:p>
          <a:p>
            <a:pPr lvl="2"/>
            <a:r>
              <a:rPr lang="en-GB" altLang="en-US" dirty="0" smtClean="0"/>
              <a:t>Diagnosis of pregnancy</a:t>
            </a:r>
          </a:p>
          <a:p>
            <a:pPr lvl="2"/>
            <a:r>
              <a:rPr lang="en-GB" altLang="en-US" dirty="0" smtClean="0"/>
              <a:t>Treatment after exposure to hepatitis and rabies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12_14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"/>
          <a:stretch/>
        </p:blipFill>
        <p:spPr>
          <a:xfrm>
            <a:off x="813816" y="165540"/>
            <a:ext cx="7516368" cy="641842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845841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12.14 Types of acquired immunity. 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1832590" y="1827167"/>
            <a:ext cx="1480892" cy="80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Naturally</a:t>
            </a:r>
          </a:p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acquired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776686" y="266315"/>
            <a:ext cx="1651178" cy="80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b="0" dirty="0" smtClean="0">
                <a:solidFill>
                  <a:srgbClr val="FFFFFF"/>
                </a:solidFill>
                <a:latin typeface="Arial Black"/>
                <a:cs typeface="Arial Black"/>
              </a:rPr>
              <a:t>Acquired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b="0" dirty="0" smtClean="0">
                <a:solidFill>
                  <a:srgbClr val="FFFFFF"/>
                </a:solidFill>
                <a:latin typeface="Arial Black"/>
                <a:cs typeface="Arial Black"/>
              </a:rPr>
              <a:t>immunity</a:t>
            </a:r>
            <a:endParaRPr lang="en-US" b="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5813020" y="1827167"/>
            <a:ext cx="1480892" cy="80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Artificially</a:t>
            </a:r>
          </a:p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acquired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988256" y="3842086"/>
            <a:ext cx="1459605" cy="154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Infection;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contact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with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pathogen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995351" y="3388021"/>
            <a:ext cx="1360271" cy="39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Active</a:t>
            </a:r>
            <a:endParaRPr lang="en-US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4777118" y="3842085"/>
            <a:ext cx="1615700" cy="157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Vaccine;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dead or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attenuated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pathogens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840973" y="3388021"/>
            <a:ext cx="1360271" cy="39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Active</a:t>
            </a:r>
            <a:endParaRPr lang="en-US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2776257" y="3842085"/>
            <a:ext cx="1715034" cy="245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Antibodies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pass from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mother to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fetus via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placenta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or to infant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in her milk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2889777" y="3388021"/>
            <a:ext cx="1360271" cy="39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Passive</a:t>
            </a:r>
            <a:endParaRPr lang="en-US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6650260" y="3842085"/>
            <a:ext cx="1715034" cy="189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Injection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of immune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serum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(gamma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globulin)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6721210" y="3388021"/>
            <a:ext cx="1360271" cy="39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Passive</a:t>
            </a:r>
            <a:endParaRPr lang="en-US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89217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Concept Link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9"/>
          <a:stretch/>
        </p:blipFill>
        <p:spPr>
          <a:xfrm>
            <a:off x="341242" y="2286000"/>
            <a:ext cx="8546592" cy="244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Antibodies (Immunoglobulins, or </a:t>
            </a:r>
            <a:r>
              <a:rPr lang="en-GB" altLang="en-US" dirty="0" err="1" smtClean="0"/>
              <a:t>Igs</a:t>
            </a:r>
            <a:r>
              <a:rPr lang="en-GB" altLang="en-US" dirty="0" smtClean="0"/>
              <a:t>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Soluble proteins secreted by sensitized B cells (plasma cells)</a:t>
            </a:r>
          </a:p>
          <a:p>
            <a:r>
              <a:rPr lang="en-GB" altLang="en-US" smtClean="0"/>
              <a:t>Carried in blood plasma</a:t>
            </a:r>
          </a:p>
          <a:p>
            <a:r>
              <a:rPr lang="en-GB" altLang="en-US" smtClean="0"/>
              <a:t>Capable of binding specifically to an antigen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2_15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4"/>
          <a:stretch/>
        </p:blipFill>
        <p:spPr>
          <a:xfrm>
            <a:off x="868680" y="545592"/>
            <a:ext cx="7406640" cy="549207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455603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12.15a </a:t>
            </a:r>
            <a:r>
              <a:rPr lang="en-US" sz="900" b="1" dirty="0">
                <a:latin typeface="Arial" charset="0"/>
              </a:rPr>
              <a:t>Basic antibody structure. 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920062" y="5793155"/>
            <a:ext cx="449319" cy="41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1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</a:t>
            </a:r>
            <a:endParaRPr lang="en-US" sz="21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97287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Antibodies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Antibody structure </a:t>
            </a:r>
          </a:p>
          <a:p>
            <a:pPr lvl="1"/>
            <a:r>
              <a:rPr lang="en-GB" altLang="en-US" smtClean="0"/>
              <a:t>Four amino acid chains, two heavy and two light, linked by disulfide bonds to form a T- or Y-shaped molecule</a:t>
            </a:r>
          </a:p>
          <a:p>
            <a:pPr lvl="1"/>
            <a:r>
              <a:rPr lang="en-US" altLang="en-US" smtClean="0"/>
              <a:t>Each polypeptide chain has a variable and a constant region</a:t>
            </a:r>
          </a:p>
          <a:p>
            <a:pPr lvl="2"/>
            <a:r>
              <a:rPr lang="en-US" altLang="en-US" smtClean="0"/>
              <a:t>Variable regions form antigen-binding sites, one on each arm of the T or Y </a:t>
            </a:r>
          </a:p>
          <a:p>
            <a:pPr lvl="2"/>
            <a:r>
              <a:rPr lang="en-US" altLang="en-US" smtClean="0"/>
              <a:t>Constant regions determine antibody function and class</a:t>
            </a:r>
            <a:endParaRPr lang="en-GB" altLang="en-US" smtClean="0"/>
          </a:p>
          <a:p>
            <a:endParaRPr lang="en-GB" altLang="en-US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gure_12_15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0"/>
          <a:stretch/>
        </p:blipFill>
        <p:spPr>
          <a:xfrm>
            <a:off x="1831848" y="722376"/>
            <a:ext cx="5480304" cy="518048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455603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12.15b </a:t>
            </a:r>
            <a:r>
              <a:rPr lang="en-US" sz="900" b="1" dirty="0">
                <a:latin typeface="Arial" charset="0"/>
              </a:rPr>
              <a:t>Basic antibody structure. 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117920" y="5580310"/>
            <a:ext cx="528605" cy="46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b="0" dirty="0" smtClean="0">
                <a:solidFill>
                  <a:srgbClr val="000000"/>
                </a:solidFill>
                <a:latin typeface="Arial Black"/>
                <a:cs typeface="Arial Black"/>
              </a:rPr>
              <a:t>(b)</a:t>
            </a:r>
            <a:endParaRPr lang="en-US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096636" y="3890069"/>
            <a:ext cx="1358749" cy="71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Disulfide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bonds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464985" y="3453342"/>
            <a:ext cx="996950" cy="657225"/>
          </a:xfrm>
          <a:custGeom>
            <a:avLst/>
            <a:gdLst>
              <a:gd name="connsiteX0" fmla="*/ 0 w 593725"/>
              <a:gd name="connsiteY0" fmla="*/ 390525 h 390525"/>
              <a:gd name="connsiteX1" fmla="*/ 111125 w 593725"/>
              <a:gd name="connsiteY1" fmla="*/ 387350 h 390525"/>
              <a:gd name="connsiteX2" fmla="*/ 593725 w 593725"/>
              <a:gd name="connsiteY2" fmla="*/ 0 h 390525"/>
              <a:gd name="connsiteX0" fmla="*/ 0 w 657225"/>
              <a:gd name="connsiteY0" fmla="*/ 393700 h 393700"/>
              <a:gd name="connsiteX1" fmla="*/ 174625 w 657225"/>
              <a:gd name="connsiteY1" fmla="*/ 387350 h 393700"/>
              <a:gd name="connsiteX2" fmla="*/ 657225 w 657225"/>
              <a:gd name="connsiteY2" fmla="*/ 0 h 393700"/>
              <a:gd name="connsiteX0" fmla="*/ 0 w 996950"/>
              <a:gd name="connsiteY0" fmla="*/ 657225 h 657225"/>
              <a:gd name="connsiteX1" fmla="*/ 174625 w 996950"/>
              <a:gd name="connsiteY1" fmla="*/ 650875 h 657225"/>
              <a:gd name="connsiteX2" fmla="*/ 996950 w 996950"/>
              <a:gd name="connsiteY2" fmla="*/ 0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6950" h="657225">
                <a:moveTo>
                  <a:pt x="0" y="657225"/>
                </a:moveTo>
                <a:lnTo>
                  <a:pt x="174625" y="650875"/>
                </a:lnTo>
                <a:lnTo>
                  <a:pt x="99695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" name="Straight Connector 8"/>
          <p:cNvCxnSpPr>
            <a:stCxn id="4" idx="1"/>
          </p:cNvCxnSpPr>
          <p:nvPr/>
        </p:nvCxnSpPr>
        <p:spPr bwMode="auto">
          <a:xfrm flipV="1">
            <a:off x="3639610" y="3098802"/>
            <a:ext cx="970490" cy="10054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5057775" y="4162425"/>
            <a:ext cx="3429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6038850" y="3057525"/>
            <a:ext cx="3873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Left Bracket 13"/>
          <p:cNvSpPr/>
          <p:nvPr/>
        </p:nvSpPr>
        <p:spPr bwMode="auto">
          <a:xfrm rot="2769903">
            <a:off x="2269229" y="1082829"/>
            <a:ext cx="154257" cy="1134025"/>
          </a:xfrm>
          <a:prstGeom prst="lef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310252" y="922902"/>
            <a:ext cx="971550" cy="650875"/>
          </a:xfrm>
          <a:custGeom>
            <a:avLst/>
            <a:gdLst>
              <a:gd name="connsiteX0" fmla="*/ 590550 w 590550"/>
              <a:gd name="connsiteY0" fmla="*/ 6350 h 384175"/>
              <a:gd name="connsiteX1" fmla="*/ 0 w 590550"/>
              <a:gd name="connsiteY1" fmla="*/ 0 h 384175"/>
              <a:gd name="connsiteX2" fmla="*/ 0 w 590550"/>
              <a:gd name="connsiteY2" fmla="*/ 384175 h 384175"/>
              <a:gd name="connsiteX0" fmla="*/ 590550 w 590550"/>
              <a:gd name="connsiteY0" fmla="*/ 6350 h 393700"/>
              <a:gd name="connsiteX1" fmla="*/ 0 w 590550"/>
              <a:gd name="connsiteY1" fmla="*/ 0 h 393700"/>
              <a:gd name="connsiteX2" fmla="*/ 0 w 590550"/>
              <a:gd name="connsiteY2" fmla="*/ 393700 h 393700"/>
              <a:gd name="connsiteX0" fmla="*/ 590550 w 590550"/>
              <a:gd name="connsiteY0" fmla="*/ 6350 h 406400"/>
              <a:gd name="connsiteX1" fmla="*/ 0 w 590550"/>
              <a:gd name="connsiteY1" fmla="*/ 0 h 406400"/>
              <a:gd name="connsiteX2" fmla="*/ 0 w 590550"/>
              <a:gd name="connsiteY2" fmla="*/ 406400 h 406400"/>
              <a:gd name="connsiteX0" fmla="*/ 590550 w 590550"/>
              <a:gd name="connsiteY0" fmla="*/ 6350 h 396875"/>
              <a:gd name="connsiteX1" fmla="*/ 0 w 590550"/>
              <a:gd name="connsiteY1" fmla="*/ 0 h 396875"/>
              <a:gd name="connsiteX2" fmla="*/ 0 w 590550"/>
              <a:gd name="connsiteY2" fmla="*/ 396875 h 396875"/>
              <a:gd name="connsiteX0" fmla="*/ 590550 w 590550"/>
              <a:gd name="connsiteY0" fmla="*/ 6350 h 647700"/>
              <a:gd name="connsiteX1" fmla="*/ 0 w 590550"/>
              <a:gd name="connsiteY1" fmla="*/ 0 h 647700"/>
              <a:gd name="connsiteX2" fmla="*/ 3175 w 590550"/>
              <a:gd name="connsiteY2" fmla="*/ 647700 h 647700"/>
              <a:gd name="connsiteX0" fmla="*/ 971550 w 971550"/>
              <a:gd name="connsiteY0" fmla="*/ 0 h 647700"/>
              <a:gd name="connsiteX1" fmla="*/ 0 w 971550"/>
              <a:gd name="connsiteY1" fmla="*/ 0 h 647700"/>
              <a:gd name="connsiteX2" fmla="*/ 3175 w 971550"/>
              <a:gd name="connsiteY2" fmla="*/ 647700 h 647700"/>
              <a:gd name="connsiteX0" fmla="*/ 971550 w 971550"/>
              <a:gd name="connsiteY0" fmla="*/ 0 h 650875"/>
              <a:gd name="connsiteX1" fmla="*/ 0 w 971550"/>
              <a:gd name="connsiteY1" fmla="*/ 0 h 650875"/>
              <a:gd name="connsiteX2" fmla="*/ 3175 w 971550"/>
              <a:gd name="connsiteY2" fmla="*/ 650875 h 65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550" h="650875">
                <a:moveTo>
                  <a:pt x="971550" y="0"/>
                </a:moveTo>
                <a:lnTo>
                  <a:pt x="0" y="0"/>
                </a:lnTo>
                <a:cubicBezTo>
                  <a:pt x="1058" y="215900"/>
                  <a:pt x="2117" y="434975"/>
                  <a:pt x="3175" y="650875"/>
                </a:cubicBez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" name="Left Bracket 19"/>
          <p:cNvSpPr/>
          <p:nvPr/>
        </p:nvSpPr>
        <p:spPr bwMode="auto">
          <a:xfrm rot="18830097" flipH="1">
            <a:off x="6552229" y="1079906"/>
            <a:ext cx="155608" cy="1132928"/>
          </a:xfrm>
          <a:prstGeom prst="lef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1" name="Freeform 20"/>
          <p:cNvSpPr/>
          <p:nvPr/>
        </p:nvSpPr>
        <p:spPr>
          <a:xfrm flipH="1">
            <a:off x="5786631" y="920751"/>
            <a:ext cx="911225" cy="679450"/>
          </a:xfrm>
          <a:custGeom>
            <a:avLst/>
            <a:gdLst>
              <a:gd name="connsiteX0" fmla="*/ 590550 w 590550"/>
              <a:gd name="connsiteY0" fmla="*/ 6350 h 384175"/>
              <a:gd name="connsiteX1" fmla="*/ 0 w 590550"/>
              <a:gd name="connsiteY1" fmla="*/ 0 h 384175"/>
              <a:gd name="connsiteX2" fmla="*/ 0 w 590550"/>
              <a:gd name="connsiteY2" fmla="*/ 384175 h 384175"/>
              <a:gd name="connsiteX0" fmla="*/ 590550 w 590550"/>
              <a:gd name="connsiteY0" fmla="*/ 6350 h 393700"/>
              <a:gd name="connsiteX1" fmla="*/ 0 w 590550"/>
              <a:gd name="connsiteY1" fmla="*/ 0 h 393700"/>
              <a:gd name="connsiteX2" fmla="*/ 0 w 590550"/>
              <a:gd name="connsiteY2" fmla="*/ 393700 h 393700"/>
              <a:gd name="connsiteX0" fmla="*/ 590550 w 590550"/>
              <a:gd name="connsiteY0" fmla="*/ 6350 h 406400"/>
              <a:gd name="connsiteX1" fmla="*/ 0 w 590550"/>
              <a:gd name="connsiteY1" fmla="*/ 0 h 406400"/>
              <a:gd name="connsiteX2" fmla="*/ 0 w 590550"/>
              <a:gd name="connsiteY2" fmla="*/ 406400 h 406400"/>
              <a:gd name="connsiteX0" fmla="*/ 590550 w 590550"/>
              <a:gd name="connsiteY0" fmla="*/ 6350 h 396875"/>
              <a:gd name="connsiteX1" fmla="*/ 0 w 590550"/>
              <a:gd name="connsiteY1" fmla="*/ 0 h 396875"/>
              <a:gd name="connsiteX2" fmla="*/ 0 w 590550"/>
              <a:gd name="connsiteY2" fmla="*/ 396875 h 396875"/>
              <a:gd name="connsiteX0" fmla="*/ 527050 w 527050"/>
              <a:gd name="connsiteY0" fmla="*/ 6350 h 396875"/>
              <a:gd name="connsiteX1" fmla="*/ 0 w 527050"/>
              <a:gd name="connsiteY1" fmla="*/ 0 h 396875"/>
              <a:gd name="connsiteX2" fmla="*/ 0 w 527050"/>
              <a:gd name="connsiteY2" fmla="*/ 396875 h 396875"/>
              <a:gd name="connsiteX0" fmla="*/ 536575 w 536575"/>
              <a:gd name="connsiteY0" fmla="*/ 6350 h 666750"/>
              <a:gd name="connsiteX1" fmla="*/ 9525 w 536575"/>
              <a:gd name="connsiteY1" fmla="*/ 0 h 666750"/>
              <a:gd name="connsiteX2" fmla="*/ 0 w 536575"/>
              <a:gd name="connsiteY2" fmla="*/ 666750 h 666750"/>
              <a:gd name="connsiteX0" fmla="*/ 911225 w 911225"/>
              <a:gd name="connsiteY0" fmla="*/ 0 h 666750"/>
              <a:gd name="connsiteX1" fmla="*/ 9525 w 911225"/>
              <a:gd name="connsiteY1" fmla="*/ 0 h 666750"/>
              <a:gd name="connsiteX2" fmla="*/ 0 w 911225"/>
              <a:gd name="connsiteY2" fmla="*/ 666750 h 666750"/>
              <a:gd name="connsiteX0" fmla="*/ 911225 w 911225"/>
              <a:gd name="connsiteY0" fmla="*/ 0 h 679450"/>
              <a:gd name="connsiteX1" fmla="*/ 9525 w 911225"/>
              <a:gd name="connsiteY1" fmla="*/ 0 h 679450"/>
              <a:gd name="connsiteX2" fmla="*/ 0 w 911225"/>
              <a:gd name="connsiteY2" fmla="*/ 67945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1225" h="679450">
                <a:moveTo>
                  <a:pt x="911225" y="0"/>
                </a:moveTo>
                <a:lnTo>
                  <a:pt x="9525" y="0"/>
                </a:lnTo>
                <a:lnTo>
                  <a:pt x="0" y="67945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5467760" y="3959724"/>
            <a:ext cx="1010201" cy="7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Heavy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chain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6492803" y="2848432"/>
            <a:ext cx="1021063" cy="75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Light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chain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285100" y="692332"/>
            <a:ext cx="2511718" cy="72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Antigen-binding</a:t>
            </a:r>
          </a:p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sites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4692764" y="4085589"/>
            <a:ext cx="281004" cy="38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972498" y="4085590"/>
            <a:ext cx="291755" cy="3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 rot="2698660">
            <a:off x="3039749" y="2819590"/>
            <a:ext cx="362929" cy="40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 rot="2698660">
            <a:off x="2437006" y="2195733"/>
            <a:ext cx="313576" cy="4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 rot="2698660">
            <a:off x="2919880" y="1729008"/>
            <a:ext cx="315830" cy="41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 rot="18901340" flipH="1">
            <a:off x="5655678" y="1807187"/>
            <a:ext cx="272104" cy="36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 rot="18901340" flipH="1">
            <a:off x="6134504" y="2300795"/>
            <a:ext cx="306225" cy="40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 rot="18916443">
            <a:off x="5511589" y="2876391"/>
            <a:ext cx="314900" cy="38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779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Antibodies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Antibody classes </a:t>
            </a:r>
          </a:p>
          <a:p>
            <a:pPr lvl="1"/>
            <a:r>
              <a:rPr lang="en-GB" altLang="en-US" dirty="0" smtClean="0"/>
              <a:t>Antibodies of each class have slightly different roles and differ structurally and functionally</a:t>
            </a:r>
          </a:p>
          <a:p>
            <a:pPr lvl="1"/>
            <a:r>
              <a:rPr lang="en-GB" altLang="en-US" dirty="0" smtClean="0"/>
              <a:t>Five major immunoglobulin classes (MADGE):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altLang="en-US" dirty="0" err="1" smtClean="0"/>
              <a:t>IgM</a:t>
            </a:r>
            <a:r>
              <a:rPr lang="en-GB" altLang="en-US" dirty="0" smtClean="0"/>
              <a:t>—can fix complement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altLang="en-US" dirty="0" smtClean="0"/>
              <a:t>IgA—found mainly in mucus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altLang="en-US" dirty="0" err="1" smtClean="0"/>
              <a:t>IgD</a:t>
            </a:r>
            <a:r>
              <a:rPr lang="en-GB" altLang="en-US" dirty="0" smtClean="0"/>
              <a:t>—important in activation of B cell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altLang="en-US" dirty="0" err="1" smtClean="0"/>
              <a:t>IgG</a:t>
            </a:r>
            <a:r>
              <a:rPr lang="en-GB" altLang="en-US" dirty="0" smtClean="0"/>
              <a:t>—can cross the placental barrier and fix complement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altLang="en-US" dirty="0" err="1" smtClean="0"/>
              <a:t>IgE</a:t>
            </a:r>
            <a:r>
              <a:rPr lang="en-GB" altLang="en-US" dirty="0" smtClean="0"/>
              <a:t>—involved in allergies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4068561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Table </a:t>
            </a:r>
            <a:r>
              <a:rPr lang="en-US" sz="900" b="1" dirty="0" smtClean="0">
                <a:latin typeface="Arial" charset="0"/>
              </a:rPr>
              <a:t>12.2 Immunoglobulin Classes (1 </a:t>
            </a:r>
            <a:r>
              <a:rPr lang="en-US" sz="900" b="1" dirty="0">
                <a:latin typeface="Arial" charset="0"/>
              </a:rPr>
              <a:t>of </a:t>
            </a:r>
            <a:r>
              <a:rPr lang="en-US" sz="900" b="1" dirty="0" smtClean="0">
                <a:latin typeface="Arial" charset="0"/>
              </a:rPr>
              <a:t>2)</a:t>
            </a:r>
            <a:r>
              <a:rPr lang="en-US" sz="900" b="1" dirty="0">
                <a:latin typeface="Arial" charset="0"/>
              </a:rPr>
              <a:t>.</a:t>
            </a:r>
          </a:p>
        </p:txBody>
      </p:sp>
      <p:pic>
        <p:nvPicPr>
          <p:cNvPr id="3" name="Picture 2" descr="table_12_02_1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9"/>
          <a:stretch/>
        </p:blipFill>
        <p:spPr>
          <a:xfrm>
            <a:off x="298704" y="1636776"/>
            <a:ext cx="8546592" cy="342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7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4068561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Table </a:t>
            </a:r>
            <a:r>
              <a:rPr lang="en-US" sz="900" b="1" dirty="0" smtClean="0">
                <a:latin typeface="Arial" charset="0"/>
              </a:rPr>
              <a:t>12.2 Immunoglobulin Classes (2 </a:t>
            </a:r>
            <a:r>
              <a:rPr lang="en-US" sz="900" b="1" dirty="0">
                <a:latin typeface="Arial" charset="0"/>
              </a:rPr>
              <a:t>of </a:t>
            </a:r>
            <a:r>
              <a:rPr lang="en-US" sz="900" b="1" dirty="0" smtClean="0">
                <a:latin typeface="Arial" charset="0"/>
              </a:rPr>
              <a:t>2)</a:t>
            </a:r>
            <a:r>
              <a:rPr lang="en-US" sz="900" b="1" dirty="0">
                <a:latin typeface="Arial" charset="0"/>
              </a:rPr>
              <a:t>.</a:t>
            </a:r>
          </a:p>
        </p:txBody>
      </p:sp>
      <p:pic>
        <p:nvPicPr>
          <p:cNvPr id="2" name="Picture 1" descr="table_12_02_2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3"/>
          <a:stretch/>
        </p:blipFill>
        <p:spPr>
          <a:xfrm>
            <a:off x="298704" y="1322832"/>
            <a:ext cx="8546592" cy="404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48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Antibody Function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Antibodies inactivate antigens in a number of ways</a:t>
            </a:r>
          </a:p>
          <a:p>
            <a:pPr lvl="1"/>
            <a:r>
              <a:rPr lang="en-GB" altLang="en-US" dirty="0" smtClean="0"/>
              <a:t>Complement fixation</a:t>
            </a:r>
          </a:p>
          <a:p>
            <a:pPr lvl="1"/>
            <a:r>
              <a:rPr lang="en-GB" altLang="en-US" dirty="0" smtClean="0"/>
              <a:t>Neutralization: </a:t>
            </a:r>
            <a:r>
              <a:rPr lang="en-US" altLang="en-US" dirty="0" smtClean="0"/>
              <a:t>antibodies bind to specific sites on bacterial </a:t>
            </a:r>
            <a:r>
              <a:rPr lang="en-US" altLang="en-US" i="1" dirty="0" smtClean="0"/>
              <a:t>exotoxins</a:t>
            </a:r>
            <a:r>
              <a:rPr lang="en-US" altLang="en-US" dirty="0" smtClean="0"/>
              <a:t> or on viruses that can cause cell injury</a:t>
            </a:r>
            <a:endParaRPr lang="en-GB" altLang="en-US" dirty="0" smtClean="0"/>
          </a:p>
          <a:p>
            <a:pPr lvl="1"/>
            <a:r>
              <a:rPr lang="en-GB" altLang="en-US" dirty="0" smtClean="0"/>
              <a:t>Agglutination: antibody-antigen reaction that causes clumping of cells</a:t>
            </a:r>
          </a:p>
          <a:p>
            <a:pPr lvl="1"/>
            <a:r>
              <a:rPr lang="en-GB" altLang="en-US" dirty="0" smtClean="0"/>
              <a:t>Precipitation: cross-linking reaction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_12_16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"/>
          <a:stretch/>
        </p:blipFill>
        <p:spPr>
          <a:xfrm>
            <a:off x="298704" y="137160"/>
            <a:ext cx="8546592" cy="641842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682651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12.16 Mechanisms of antibody action.</a:t>
            </a: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3056817" y="358141"/>
            <a:ext cx="732627" cy="25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Antigen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2421817" y="1053466"/>
            <a:ext cx="1254833" cy="25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Inactivates by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4355392" y="272415"/>
            <a:ext cx="1515183" cy="42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Antigen-antibody</a:t>
            </a:r>
          </a:p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complex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6476292" y="358141"/>
            <a:ext cx="838908" cy="25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Antibody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6254750" y="1053466"/>
            <a:ext cx="1765300" cy="25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Fixes and activates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6515100" y="2056766"/>
            <a:ext cx="1292226" cy="25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Complement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4213225" y="1840866"/>
            <a:ext cx="1292226" cy="72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Precipitation</a:t>
            </a:r>
          </a:p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(soluble</a:t>
            </a:r>
          </a:p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antigens)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2384425" y="1840866"/>
            <a:ext cx="1292226" cy="72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Agglutination</a:t>
            </a:r>
          </a:p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(cell-bound</a:t>
            </a:r>
          </a:p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antigens)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46075" y="1732916"/>
            <a:ext cx="1720850" cy="91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Neutralization</a:t>
            </a:r>
          </a:p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(masks dangerous</a:t>
            </a:r>
          </a:p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parts of bacterial</a:t>
            </a:r>
          </a:p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exotoxins; viruses)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3280840" y="4270793"/>
            <a:ext cx="918630" cy="25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Enhances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4889507" y="4262327"/>
            <a:ext cx="918630" cy="25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Enhances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196180" y="4981991"/>
            <a:ext cx="1214960" cy="25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Phagocytosis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5291681" y="4981991"/>
            <a:ext cx="1214960" cy="25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Inflammation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5837783" y="5362990"/>
            <a:ext cx="884752" cy="41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Chemo-</a:t>
            </a:r>
          </a:p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taxis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5829315" y="6048791"/>
            <a:ext cx="884752" cy="41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Histamine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release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7539574" y="4300424"/>
            <a:ext cx="918630" cy="25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Leads to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7399880" y="4981991"/>
            <a:ext cx="1214960" cy="25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Cell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lysis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918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Cellular (Cell-Mediated) Immune Response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Antigens must be presented by macrophages to an </a:t>
            </a:r>
            <a:r>
              <a:rPr lang="en-GB" altLang="en-US" dirty="0" err="1" smtClean="0"/>
              <a:t>immunocompetent</a:t>
            </a:r>
            <a:r>
              <a:rPr lang="en-GB" altLang="en-US" dirty="0" smtClean="0"/>
              <a:t> T cell (antigen presentation)</a:t>
            </a:r>
          </a:p>
          <a:p>
            <a:r>
              <a:rPr lang="en-US" altLang="en-US" dirty="0" smtClean="0"/>
              <a:t>Antigen presentation occurs as T cells are sensitized, by binding simultaneously to a </a:t>
            </a:r>
            <a:r>
              <a:rPr lang="en-US" altLang="en-US" dirty="0" err="1" smtClean="0"/>
              <a:t>nonself</a:t>
            </a:r>
            <a:r>
              <a:rPr lang="en-US" altLang="en-US" dirty="0" smtClean="0"/>
              <a:t> antigen and a self-protein displayed on the surface of a macrophage, or another type of APC</a:t>
            </a:r>
          </a:p>
          <a:p>
            <a:r>
              <a:rPr lang="en-US" altLang="en-US" dirty="0" smtClean="0"/>
              <a:t>Clonal selection occurs</a:t>
            </a:r>
          </a:p>
          <a:p>
            <a:r>
              <a:rPr lang="en-US" altLang="en-US" dirty="0" smtClean="0"/>
              <a:t>Clone members differentiate into effector T cells or memory T cells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igure_12_02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2"/>
          <a:stretch/>
        </p:blipFill>
        <p:spPr>
          <a:xfrm>
            <a:off x="685800" y="719328"/>
            <a:ext cx="7772400" cy="518353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12.2a </a:t>
            </a:r>
            <a:r>
              <a:rPr lang="en-US" sz="900" b="1" dirty="0">
                <a:latin typeface="Arial" charset="0"/>
              </a:rPr>
              <a:t>Special structural features of lymphatic capillaries.</a:t>
            </a:r>
          </a:p>
        </p:txBody>
      </p:sp>
      <p:sp>
        <p:nvSpPr>
          <p:cNvPr id="99" name="Text Box 31"/>
          <p:cNvSpPr txBox="1">
            <a:spLocks noChangeArrowheads="1"/>
          </p:cNvSpPr>
          <p:nvPr/>
        </p:nvSpPr>
        <p:spPr bwMode="auto">
          <a:xfrm>
            <a:off x="728137" y="5635484"/>
            <a:ext cx="360887" cy="30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</a:t>
            </a:r>
            <a:endParaRPr lang="en-US" sz="2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2404912" y="770535"/>
            <a:ext cx="1490377" cy="32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i="1" dirty="0" smtClean="0">
                <a:solidFill>
                  <a:srgbClr val="000000"/>
                </a:solidFill>
                <a:latin typeface="Arial"/>
                <a:cs typeface="Arial"/>
              </a:rPr>
              <a:t>Tissue fluid</a:t>
            </a:r>
            <a:endParaRPr lang="en-US" sz="20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738353" y="1138049"/>
            <a:ext cx="1361838" cy="31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Tissue cell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738354" y="1577649"/>
            <a:ext cx="1347648" cy="67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Lymphatic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capillary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738353" y="3119799"/>
            <a:ext cx="1276695" cy="60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Blood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capillaries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142477" y="1305353"/>
            <a:ext cx="80815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2103966" y="1761067"/>
            <a:ext cx="17356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1579033" y="3297766"/>
            <a:ext cx="342053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2132331" y="2645833"/>
            <a:ext cx="3078902" cy="65193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3035378" y="5527081"/>
            <a:ext cx="1129532" cy="31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Arteriole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751667" y="5211233"/>
            <a:ext cx="232833" cy="474134"/>
          </a:xfrm>
          <a:custGeom>
            <a:avLst/>
            <a:gdLst>
              <a:gd name="connsiteX0" fmla="*/ 220133 w 220133"/>
              <a:gd name="connsiteY0" fmla="*/ 465667 h 474134"/>
              <a:gd name="connsiteX1" fmla="*/ 80433 w 220133"/>
              <a:gd name="connsiteY1" fmla="*/ 474134 h 474134"/>
              <a:gd name="connsiteX2" fmla="*/ 0 w 220133"/>
              <a:gd name="connsiteY2" fmla="*/ 0 h 474134"/>
              <a:gd name="connsiteX0" fmla="*/ 356658 w 356658"/>
              <a:gd name="connsiteY0" fmla="*/ 472017 h 474134"/>
              <a:gd name="connsiteX1" fmla="*/ 80433 w 356658"/>
              <a:gd name="connsiteY1" fmla="*/ 474134 h 474134"/>
              <a:gd name="connsiteX2" fmla="*/ 0 w 356658"/>
              <a:gd name="connsiteY2" fmla="*/ 0 h 474134"/>
              <a:gd name="connsiteX0" fmla="*/ 232833 w 232833"/>
              <a:gd name="connsiteY0" fmla="*/ 468842 h 474134"/>
              <a:gd name="connsiteX1" fmla="*/ 80433 w 232833"/>
              <a:gd name="connsiteY1" fmla="*/ 474134 h 474134"/>
              <a:gd name="connsiteX2" fmla="*/ 0 w 232833"/>
              <a:gd name="connsiteY2" fmla="*/ 0 h 47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833" h="474134">
                <a:moveTo>
                  <a:pt x="232833" y="468842"/>
                </a:moveTo>
                <a:lnTo>
                  <a:pt x="80433" y="474134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5" name="Freeform 34"/>
          <p:cNvSpPr/>
          <p:nvPr/>
        </p:nvSpPr>
        <p:spPr>
          <a:xfrm flipH="1">
            <a:off x="7977824" y="4969932"/>
            <a:ext cx="283633" cy="718609"/>
          </a:xfrm>
          <a:custGeom>
            <a:avLst/>
            <a:gdLst>
              <a:gd name="connsiteX0" fmla="*/ 220133 w 220133"/>
              <a:gd name="connsiteY0" fmla="*/ 465667 h 474134"/>
              <a:gd name="connsiteX1" fmla="*/ 80433 w 220133"/>
              <a:gd name="connsiteY1" fmla="*/ 474134 h 474134"/>
              <a:gd name="connsiteX2" fmla="*/ 0 w 220133"/>
              <a:gd name="connsiteY2" fmla="*/ 0 h 474134"/>
              <a:gd name="connsiteX0" fmla="*/ 280458 w 280458"/>
              <a:gd name="connsiteY0" fmla="*/ 710142 h 718609"/>
              <a:gd name="connsiteX1" fmla="*/ 140758 w 280458"/>
              <a:gd name="connsiteY1" fmla="*/ 718609 h 718609"/>
              <a:gd name="connsiteX2" fmla="*/ 0 w 280458"/>
              <a:gd name="connsiteY2" fmla="*/ 0 h 718609"/>
              <a:gd name="connsiteX0" fmla="*/ 283633 w 283633"/>
              <a:gd name="connsiteY0" fmla="*/ 722842 h 722842"/>
              <a:gd name="connsiteX1" fmla="*/ 140758 w 283633"/>
              <a:gd name="connsiteY1" fmla="*/ 718609 h 722842"/>
              <a:gd name="connsiteX2" fmla="*/ 0 w 283633"/>
              <a:gd name="connsiteY2" fmla="*/ 0 h 722842"/>
              <a:gd name="connsiteX0" fmla="*/ 283633 w 283633"/>
              <a:gd name="connsiteY0" fmla="*/ 713317 h 718609"/>
              <a:gd name="connsiteX1" fmla="*/ 140758 w 283633"/>
              <a:gd name="connsiteY1" fmla="*/ 718609 h 718609"/>
              <a:gd name="connsiteX2" fmla="*/ 0 w 283633"/>
              <a:gd name="connsiteY2" fmla="*/ 0 h 718609"/>
              <a:gd name="connsiteX0" fmla="*/ 286808 w 286808"/>
              <a:gd name="connsiteY0" fmla="*/ 722842 h 722842"/>
              <a:gd name="connsiteX1" fmla="*/ 140758 w 286808"/>
              <a:gd name="connsiteY1" fmla="*/ 718609 h 722842"/>
              <a:gd name="connsiteX2" fmla="*/ 0 w 286808"/>
              <a:gd name="connsiteY2" fmla="*/ 0 h 722842"/>
              <a:gd name="connsiteX0" fmla="*/ 353483 w 353483"/>
              <a:gd name="connsiteY0" fmla="*/ 716492 h 718609"/>
              <a:gd name="connsiteX1" fmla="*/ 140758 w 353483"/>
              <a:gd name="connsiteY1" fmla="*/ 718609 h 718609"/>
              <a:gd name="connsiteX2" fmla="*/ 0 w 353483"/>
              <a:gd name="connsiteY2" fmla="*/ 0 h 718609"/>
              <a:gd name="connsiteX0" fmla="*/ 283633 w 283633"/>
              <a:gd name="connsiteY0" fmla="*/ 716492 h 718609"/>
              <a:gd name="connsiteX1" fmla="*/ 140758 w 283633"/>
              <a:gd name="connsiteY1" fmla="*/ 718609 h 718609"/>
              <a:gd name="connsiteX2" fmla="*/ 0 w 283633"/>
              <a:gd name="connsiteY2" fmla="*/ 0 h 71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633" h="718609">
                <a:moveTo>
                  <a:pt x="283633" y="716492"/>
                </a:moveTo>
                <a:lnTo>
                  <a:pt x="140758" y="718609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7093858" y="5527081"/>
            <a:ext cx="874103" cy="31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Arial"/>
                <a:cs typeface="Arial"/>
              </a:rPr>
              <a:t>Venule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2624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igure_12_17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6"/>
          <a:stretch/>
        </p:blipFill>
        <p:spPr>
          <a:xfrm>
            <a:off x="298704" y="1511808"/>
            <a:ext cx="8546592" cy="366738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20084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12.17 T cell activation and interactions with other cells of the immune response. 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650466" y="1674552"/>
            <a:ext cx="813209" cy="25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Antigen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435100" y="1809750"/>
            <a:ext cx="688975" cy="1127125"/>
          </a:xfrm>
          <a:custGeom>
            <a:avLst/>
            <a:gdLst>
              <a:gd name="connsiteX0" fmla="*/ 0 w 688975"/>
              <a:gd name="connsiteY0" fmla="*/ 0 h 1127125"/>
              <a:gd name="connsiteX1" fmla="*/ 187325 w 688975"/>
              <a:gd name="connsiteY1" fmla="*/ 3175 h 1127125"/>
              <a:gd name="connsiteX2" fmla="*/ 688975 w 688975"/>
              <a:gd name="connsiteY2" fmla="*/ 1127125 h 112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8975" h="1127125">
                <a:moveTo>
                  <a:pt x="0" y="0"/>
                </a:moveTo>
                <a:lnTo>
                  <a:pt x="187325" y="3175"/>
                </a:lnTo>
                <a:lnTo>
                  <a:pt x="688975" y="112712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263650" y="3082925"/>
            <a:ext cx="3270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3206750" y="2139950"/>
            <a:ext cx="0" cy="1219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Freeform 8"/>
          <p:cNvSpPr/>
          <p:nvPr/>
        </p:nvSpPr>
        <p:spPr>
          <a:xfrm>
            <a:off x="2159000" y="3489325"/>
            <a:ext cx="247650" cy="619125"/>
          </a:xfrm>
          <a:custGeom>
            <a:avLst/>
            <a:gdLst>
              <a:gd name="connsiteX0" fmla="*/ 3175 w 247650"/>
              <a:gd name="connsiteY0" fmla="*/ 619125 h 619125"/>
              <a:gd name="connsiteX1" fmla="*/ 0 w 247650"/>
              <a:gd name="connsiteY1" fmla="*/ 387350 h 619125"/>
              <a:gd name="connsiteX2" fmla="*/ 247650 w 247650"/>
              <a:gd name="connsiteY2" fmla="*/ 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650" h="619125">
                <a:moveTo>
                  <a:pt x="3175" y="619125"/>
                </a:moveTo>
                <a:cubicBezTo>
                  <a:pt x="2117" y="541867"/>
                  <a:pt x="1058" y="464608"/>
                  <a:pt x="0" y="387350"/>
                </a:cubicBezTo>
                <a:lnTo>
                  <a:pt x="24765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063875" y="3403600"/>
            <a:ext cx="374650" cy="593725"/>
          </a:xfrm>
          <a:custGeom>
            <a:avLst/>
            <a:gdLst>
              <a:gd name="connsiteX0" fmla="*/ 365125 w 374650"/>
              <a:gd name="connsiteY0" fmla="*/ 593725 h 593725"/>
              <a:gd name="connsiteX1" fmla="*/ 374650 w 374650"/>
              <a:gd name="connsiteY1" fmla="*/ 488950 h 593725"/>
              <a:gd name="connsiteX2" fmla="*/ 0 w 374650"/>
              <a:gd name="connsiteY2" fmla="*/ 0 h 59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650" h="593725">
                <a:moveTo>
                  <a:pt x="365125" y="593725"/>
                </a:moveTo>
                <a:lnTo>
                  <a:pt x="374650" y="488950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352800" y="2320925"/>
            <a:ext cx="266700" cy="955675"/>
          </a:xfrm>
          <a:custGeom>
            <a:avLst/>
            <a:gdLst>
              <a:gd name="connsiteX0" fmla="*/ 266700 w 266700"/>
              <a:gd name="connsiteY0" fmla="*/ 0 h 955675"/>
              <a:gd name="connsiteX1" fmla="*/ 0 w 266700"/>
              <a:gd name="connsiteY1" fmla="*/ 0 h 955675"/>
              <a:gd name="connsiteX2" fmla="*/ 0 w 266700"/>
              <a:gd name="connsiteY2" fmla="*/ 955675 h 95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0" h="955675">
                <a:moveTo>
                  <a:pt x="266700" y="0"/>
                </a:moveTo>
                <a:lnTo>
                  <a:pt x="0" y="0"/>
                </a:lnTo>
                <a:lnTo>
                  <a:pt x="0" y="95567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42491" y="2954077"/>
            <a:ext cx="956084" cy="44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Dendritic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cell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705622" y="4097080"/>
            <a:ext cx="1160343" cy="50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Antigen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processing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3242322" y="3974317"/>
            <a:ext cx="808978" cy="47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Self-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protein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2953399" y="4570153"/>
            <a:ext cx="1038634" cy="25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Cytokines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4646729" y="3372119"/>
            <a:ext cx="1038634" cy="25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Cytokines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521720" y="2932916"/>
            <a:ext cx="808978" cy="47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Helper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T cell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3657184" y="2204783"/>
            <a:ext cx="1384714" cy="47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T cell antigen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receptor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2886717" y="1679849"/>
            <a:ext cx="1236549" cy="50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“Presented”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antigen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5562599" y="4299219"/>
            <a:ext cx="846663" cy="25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B cell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5492749" y="1765568"/>
            <a:ext cx="1003301" cy="72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Cytotoxic</a:t>
            </a:r>
          </a:p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(killer)</a:t>
            </a:r>
          </a:p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T cell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7333834" y="1734882"/>
            <a:ext cx="1460916" cy="98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Cell-mediated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immunity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(attack on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infected cells)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7333834" y="3779582"/>
            <a:ext cx="1460916" cy="127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Humoral</a:t>
            </a: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immunity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(secretion of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antibodies by</a:t>
            </a:r>
          </a:p>
          <a:p>
            <a:pPr defTabSz="914400">
              <a:lnSpc>
                <a:spcPct val="95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plasma cells)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665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Cellular (Cell-Mediated) Immune Response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T cell clones</a:t>
            </a:r>
          </a:p>
          <a:p>
            <a:pPr lvl="1"/>
            <a:r>
              <a:rPr lang="en-GB" altLang="en-US" smtClean="0"/>
              <a:t>Cytotoxic (killer) T cells</a:t>
            </a:r>
          </a:p>
          <a:p>
            <a:pPr lvl="2"/>
            <a:r>
              <a:rPr lang="en-GB" altLang="en-US" smtClean="0"/>
              <a:t>Specialize in killing infected cells</a:t>
            </a:r>
          </a:p>
          <a:p>
            <a:pPr lvl="2"/>
            <a:r>
              <a:rPr lang="en-GB" altLang="en-US" smtClean="0"/>
              <a:t>Insert a toxic chemical (perforin)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Cellular (Cell-Mediated) Immune Response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T cell clones: helper T cells</a:t>
            </a:r>
          </a:p>
          <a:p>
            <a:pPr lvl="1"/>
            <a:r>
              <a:rPr lang="en-GB" altLang="en-US" dirty="0" smtClean="0"/>
              <a:t>Recruit other cells to fight invaders</a:t>
            </a:r>
          </a:p>
          <a:p>
            <a:pPr lvl="1"/>
            <a:r>
              <a:rPr lang="en-GB" altLang="en-US" dirty="0" smtClean="0"/>
              <a:t>Interact directly with B cells bound to an antigen</a:t>
            </a:r>
          </a:p>
          <a:p>
            <a:pPr lvl="1"/>
            <a:r>
              <a:rPr lang="en-GB" altLang="en-US" dirty="0" smtClean="0"/>
              <a:t>Release </a:t>
            </a:r>
            <a:r>
              <a:rPr lang="en-US" altLang="en-US" dirty="0" smtClean="0"/>
              <a:t>cytokines, chemicals that enhance the killing activity of macrophages</a:t>
            </a:r>
          </a:p>
          <a:p>
            <a:pPr lvl="1"/>
            <a:r>
              <a:rPr lang="en-US" altLang="en-US" dirty="0" smtClean="0"/>
              <a:t>Attract other leukocytes into the area </a:t>
            </a:r>
          </a:p>
          <a:p>
            <a:pPr lvl="1"/>
            <a:r>
              <a:rPr lang="en-US" altLang="en-US" dirty="0" smtClean="0"/>
              <a:t>Stimulate B cells and cytotoxic T cells to grow and divide</a:t>
            </a:r>
            <a:endParaRPr lang="en-GB" alt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9226" descr="figure_12_18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8"/>
          <a:stretch/>
        </p:blipFill>
        <p:spPr>
          <a:xfrm>
            <a:off x="359664" y="208110"/>
            <a:ext cx="8424672" cy="641133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485379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12.18 A proposed mechanism by which cytotoxic T cells </a:t>
            </a:r>
            <a:r>
              <a:rPr lang="en-US" sz="900" b="1" dirty="0" smtClean="0">
                <a:latin typeface="Arial" charset="0"/>
              </a:rPr>
              <a:t>kill target </a:t>
            </a:r>
            <a:r>
              <a:rPr lang="en-US" sz="900" b="1" dirty="0">
                <a:latin typeface="Arial" charset="0"/>
              </a:rPr>
              <a:t>cells.</a:t>
            </a:r>
          </a:p>
        </p:txBody>
      </p:sp>
      <p:grpSp>
        <p:nvGrpSpPr>
          <p:cNvPr id="9225" name="Group 9224"/>
          <p:cNvGrpSpPr/>
          <p:nvPr/>
        </p:nvGrpSpPr>
        <p:grpSpPr>
          <a:xfrm>
            <a:off x="2297704" y="650014"/>
            <a:ext cx="268427" cy="271835"/>
            <a:chOff x="2297704" y="579064"/>
            <a:chExt cx="268427" cy="271835"/>
          </a:xfrm>
        </p:grpSpPr>
        <p:sp>
          <p:nvSpPr>
            <p:cNvPr id="31" name="Oval 30"/>
            <p:cNvSpPr/>
            <p:nvPr/>
          </p:nvSpPr>
          <p:spPr bwMode="auto">
            <a:xfrm>
              <a:off x="2297704" y="582472"/>
              <a:ext cx="268427" cy="268427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2327541" y="579064"/>
              <a:ext cx="197127" cy="259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7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7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1376049" y="219639"/>
            <a:ext cx="1100192" cy="56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Cytotoxic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T cell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147001" y="339807"/>
            <a:ext cx="199606" cy="470686"/>
          </a:xfrm>
          <a:custGeom>
            <a:avLst/>
            <a:gdLst>
              <a:gd name="connsiteX0" fmla="*/ 177381 w 177381"/>
              <a:gd name="connsiteY0" fmla="*/ 7095 h 468256"/>
              <a:gd name="connsiteX1" fmla="*/ 92239 w 177381"/>
              <a:gd name="connsiteY1" fmla="*/ 0 h 468256"/>
              <a:gd name="connsiteX2" fmla="*/ 0 w 177381"/>
              <a:gd name="connsiteY2" fmla="*/ 468256 h 468256"/>
              <a:gd name="connsiteX0" fmla="*/ 199606 w 199606"/>
              <a:gd name="connsiteY0" fmla="*/ 0 h 470686"/>
              <a:gd name="connsiteX1" fmla="*/ 92239 w 199606"/>
              <a:gd name="connsiteY1" fmla="*/ 2430 h 470686"/>
              <a:gd name="connsiteX2" fmla="*/ 0 w 199606"/>
              <a:gd name="connsiteY2" fmla="*/ 470686 h 47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606" h="470686">
                <a:moveTo>
                  <a:pt x="199606" y="0"/>
                </a:moveTo>
                <a:lnTo>
                  <a:pt x="92239" y="2430"/>
                </a:lnTo>
                <a:lnTo>
                  <a:pt x="0" y="470686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69975" y="2172800"/>
            <a:ext cx="304800" cy="82550"/>
          </a:xfrm>
          <a:prstGeom prst="ellipse">
            <a:avLst/>
          </a:prstGeom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" name="Straight Connector 8"/>
          <p:cNvCxnSpPr>
            <a:endCxn id="5" idx="6"/>
          </p:cNvCxnSpPr>
          <p:nvPr/>
        </p:nvCxnSpPr>
        <p:spPr bwMode="auto">
          <a:xfrm flipH="1">
            <a:off x="1374775" y="871050"/>
            <a:ext cx="882650" cy="13430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2587625" y="2182325"/>
            <a:ext cx="708025" cy="514350"/>
          </a:xfrm>
          <a:custGeom>
            <a:avLst/>
            <a:gdLst>
              <a:gd name="connsiteX0" fmla="*/ 0 w 708025"/>
              <a:gd name="connsiteY0" fmla="*/ 0 h 514350"/>
              <a:gd name="connsiteX1" fmla="*/ 3175 w 708025"/>
              <a:gd name="connsiteY1" fmla="*/ 114300 h 514350"/>
              <a:gd name="connsiteX2" fmla="*/ 708025 w 708025"/>
              <a:gd name="connsiteY2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025" h="514350">
                <a:moveTo>
                  <a:pt x="0" y="0"/>
                </a:moveTo>
                <a:cubicBezTo>
                  <a:pt x="1058" y="38100"/>
                  <a:pt x="2117" y="76200"/>
                  <a:pt x="3175" y="114300"/>
                </a:cubicBezTo>
                <a:lnTo>
                  <a:pt x="708025" y="51435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3848100" y="877400"/>
            <a:ext cx="803275" cy="15525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2679700" y="3058625"/>
            <a:ext cx="0" cy="212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2454275" y="3461850"/>
            <a:ext cx="0" cy="3333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885825" y="4173050"/>
            <a:ext cx="0" cy="3270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1619250" y="5824050"/>
            <a:ext cx="479425" cy="1968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Freeform 24"/>
          <p:cNvSpPr/>
          <p:nvPr/>
        </p:nvSpPr>
        <p:spPr>
          <a:xfrm>
            <a:off x="4210050" y="5239850"/>
            <a:ext cx="390525" cy="63500"/>
          </a:xfrm>
          <a:custGeom>
            <a:avLst/>
            <a:gdLst>
              <a:gd name="connsiteX0" fmla="*/ 0 w 390525"/>
              <a:gd name="connsiteY0" fmla="*/ 63500 h 63500"/>
              <a:gd name="connsiteX1" fmla="*/ 171450 w 390525"/>
              <a:gd name="connsiteY1" fmla="*/ 63500 h 63500"/>
              <a:gd name="connsiteX2" fmla="*/ 390525 w 390525"/>
              <a:gd name="connsiteY2" fmla="*/ 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525" h="63500">
                <a:moveTo>
                  <a:pt x="0" y="63500"/>
                </a:moveTo>
                <a:lnTo>
                  <a:pt x="171450" y="63500"/>
                </a:lnTo>
                <a:lnTo>
                  <a:pt x="390525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7" name="Straight Connector 26"/>
          <p:cNvCxnSpPr>
            <a:stCxn id="25" idx="1"/>
          </p:cNvCxnSpPr>
          <p:nvPr/>
        </p:nvCxnSpPr>
        <p:spPr bwMode="auto">
          <a:xfrm flipV="1">
            <a:off x="4381500" y="5071575"/>
            <a:ext cx="168275" cy="2317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Freeform 29"/>
          <p:cNvSpPr/>
          <p:nvPr/>
        </p:nvSpPr>
        <p:spPr>
          <a:xfrm>
            <a:off x="3635375" y="4242900"/>
            <a:ext cx="231775" cy="365125"/>
          </a:xfrm>
          <a:custGeom>
            <a:avLst/>
            <a:gdLst>
              <a:gd name="connsiteX0" fmla="*/ 0 w 231775"/>
              <a:gd name="connsiteY0" fmla="*/ 365125 h 365125"/>
              <a:gd name="connsiteX1" fmla="*/ 6350 w 231775"/>
              <a:gd name="connsiteY1" fmla="*/ 241300 h 365125"/>
              <a:gd name="connsiteX2" fmla="*/ 231775 w 231775"/>
              <a:gd name="connsiteY2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775" h="365125">
                <a:moveTo>
                  <a:pt x="0" y="365125"/>
                </a:moveTo>
                <a:lnTo>
                  <a:pt x="6350" y="241300"/>
                </a:lnTo>
                <a:lnTo>
                  <a:pt x="231775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18" name="Straight Connector 9217"/>
          <p:cNvCxnSpPr/>
          <p:nvPr/>
        </p:nvCxnSpPr>
        <p:spPr bwMode="auto">
          <a:xfrm flipH="1">
            <a:off x="5102225" y="4230200"/>
            <a:ext cx="1190625" cy="6445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0" name="Straight Connector 9219"/>
          <p:cNvCxnSpPr/>
          <p:nvPr/>
        </p:nvCxnSpPr>
        <p:spPr bwMode="auto">
          <a:xfrm flipH="1">
            <a:off x="3937862" y="2000732"/>
            <a:ext cx="2341432" cy="20787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4" name="Freeform 9223"/>
          <p:cNvSpPr/>
          <p:nvPr/>
        </p:nvSpPr>
        <p:spPr>
          <a:xfrm>
            <a:off x="5304367" y="2052150"/>
            <a:ext cx="330200" cy="190500"/>
          </a:xfrm>
          <a:custGeom>
            <a:avLst/>
            <a:gdLst>
              <a:gd name="connsiteX0" fmla="*/ 330200 w 330200"/>
              <a:gd name="connsiteY0" fmla="*/ 0 h 190500"/>
              <a:gd name="connsiteX1" fmla="*/ 330200 w 330200"/>
              <a:gd name="connsiteY1" fmla="*/ 105833 h 190500"/>
              <a:gd name="connsiteX2" fmla="*/ 0 w 330200"/>
              <a:gd name="connsiteY2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200" h="190500">
                <a:moveTo>
                  <a:pt x="330200" y="0"/>
                </a:moveTo>
                <a:lnTo>
                  <a:pt x="330200" y="105833"/>
                </a:lnTo>
                <a:lnTo>
                  <a:pt x="0" y="1905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2309498" y="689539"/>
            <a:ext cx="1983101" cy="74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    Cytotoxic T cell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binds tightly to the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foreign target cell.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2" name="Text Box 31"/>
          <p:cNvSpPr txBox="1">
            <a:spLocks noChangeArrowheads="1"/>
          </p:cNvSpPr>
          <p:nvPr/>
        </p:nvSpPr>
        <p:spPr bwMode="auto">
          <a:xfrm>
            <a:off x="4685824" y="695889"/>
            <a:ext cx="2829401" cy="100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    Cytotoxic T cell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releases </a:t>
            </a: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perforin</a:t>
            </a: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and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granzyme</a:t>
            </a: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molecules from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its granules by exocytosis.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9226" name="Group 9225"/>
          <p:cNvGrpSpPr/>
          <p:nvPr/>
        </p:nvGrpSpPr>
        <p:grpSpPr>
          <a:xfrm>
            <a:off x="4674030" y="656364"/>
            <a:ext cx="268427" cy="271835"/>
            <a:chOff x="4674030" y="585414"/>
            <a:chExt cx="268427" cy="271835"/>
          </a:xfrm>
        </p:grpSpPr>
        <p:sp>
          <p:nvSpPr>
            <p:cNvPr id="80" name="Oval 79"/>
            <p:cNvSpPr/>
            <p:nvPr/>
          </p:nvSpPr>
          <p:spPr bwMode="auto">
            <a:xfrm>
              <a:off x="4674030" y="588822"/>
              <a:ext cx="268427" cy="268427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81" name="Text Box 31"/>
            <p:cNvSpPr txBox="1">
              <a:spLocks noChangeArrowheads="1"/>
            </p:cNvSpPr>
            <p:nvPr/>
          </p:nvSpPr>
          <p:spPr bwMode="auto">
            <a:xfrm>
              <a:off x="4710217" y="585414"/>
              <a:ext cx="197127" cy="259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7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2</a:t>
              </a:r>
              <a:endParaRPr lang="en-US" sz="17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83" name="Text Box 31"/>
          <p:cNvSpPr txBox="1">
            <a:spLocks noChangeArrowheads="1"/>
          </p:cNvSpPr>
          <p:nvPr/>
        </p:nvSpPr>
        <p:spPr bwMode="auto">
          <a:xfrm>
            <a:off x="5155725" y="1816664"/>
            <a:ext cx="870426" cy="27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Granule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4" name="Text Box 31"/>
          <p:cNvSpPr txBox="1">
            <a:spLocks noChangeArrowheads="1"/>
          </p:cNvSpPr>
          <p:nvPr/>
        </p:nvSpPr>
        <p:spPr bwMode="auto">
          <a:xfrm>
            <a:off x="6359049" y="1864288"/>
            <a:ext cx="2492851" cy="148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    </a:t>
            </a: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Perforin</a:t>
            </a: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molecules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insert into the target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cell membrane and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form pores similar to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those produced by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complement activation.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6347255" y="1824764"/>
            <a:ext cx="268427" cy="271835"/>
            <a:chOff x="4674030" y="585414"/>
            <a:chExt cx="268427" cy="271835"/>
          </a:xfrm>
        </p:grpSpPr>
        <p:sp>
          <p:nvSpPr>
            <p:cNvPr id="86" name="Oval 85"/>
            <p:cNvSpPr/>
            <p:nvPr/>
          </p:nvSpPr>
          <p:spPr bwMode="auto">
            <a:xfrm>
              <a:off x="4674030" y="588822"/>
              <a:ext cx="268427" cy="268427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87" name="Text Box 31"/>
            <p:cNvSpPr txBox="1">
              <a:spLocks noChangeArrowheads="1"/>
            </p:cNvSpPr>
            <p:nvPr/>
          </p:nvSpPr>
          <p:spPr bwMode="auto">
            <a:xfrm>
              <a:off x="4710217" y="585414"/>
              <a:ext cx="197127" cy="259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7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3</a:t>
              </a:r>
              <a:endParaRPr lang="en-US" sz="17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88" name="Text Box 31"/>
          <p:cNvSpPr txBox="1">
            <a:spLocks noChangeArrowheads="1"/>
          </p:cNvSpPr>
          <p:nvPr/>
        </p:nvSpPr>
        <p:spPr bwMode="auto">
          <a:xfrm>
            <a:off x="6371750" y="4115364"/>
            <a:ext cx="2242026" cy="9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    </a:t>
            </a: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Granzymes</a:t>
            </a: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enter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the target cell via the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pores and degrade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cellular contents.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6359955" y="4075839"/>
            <a:ext cx="268427" cy="271835"/>
            <a:chOff x="4674030" y="585414"/>
            <a:chExt cx="268427" cy="271835"/>
          </a:xfrm>
        </p:grpSpPr>
        <p:sp>
          <p:nvSpPr>
            <p:cNvPr id="90" name="Oval 89"/>
            <p:cNvSpPr/>
            <p:nvPr/>
          </p:nvSpPr>
          <p:spPr bwMode="auto">
            <a:xfrm>
              <a:off x="4674030" y="588822"/>
              <a:ext cx="268427" cy="268427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91" name="Text Box 31"/>
            <p:cNvSpPr txBox="1">
              <a:spLocks noChangeArrowheads="1"/>
            </p:cNvSpPr>
            <p:nvPr/>
          </p:nvSpPr>
          <p:spPr bwMode="auto">
            <a:xfrm>
              <a:off x="4710217" y="585414"/>
              <a:ext cx="197127" cy="259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7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4</a:t>
              </a:r>
              <a:endParaRPr lang="en-US" sz="17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92" name="Text Box 31"/>
          <p:cNvSpPr txBox="1">
            <a:spLocks noChangeArrowheads="1"/>
          </p:cNvSpPr>
          <p:nvPr/>
        </p:nvSpPr>
        <p:spPr bwMode="auto">
          <a:xfrm>
            <a:off x="2188415" y="5715925"/>
            <a:ext cx="3458851" cy="5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    The cytotoxic T cell detaches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and searches for another prey.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2176621" y="5676400"/>
            <a:ext cx="268427" cy="271835"/>
            <a:chOff x="4674030" y="585414"/>
            <a:chExt cx="268427" cy="271835"/>
          </a:xfrm>
        </p:grpSpPr>
        <p:sp>
          <p:nvSpPr>
            <p:cNvPr id="94" name="Oval 93"/>
            <p:cNvSpPr/>
            <p:nvPr/>
          </p:nvSpPr>
          <p:spPr bwMode="auto">
            <a:xfrm>
              <a:off x="4674030" y="588822"/>
              <a:ext cx="268427" cy="268427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95" name="Text Box 31"/>
            <p:cNvSpPr txBox="1">
              <a:spLocks noChangeArrowheads="1"/>
            </p:cNvSpPr>
            <p:nvPr/>
          </p:nvSpPr>
          <p:spPr bwMode="auto">
            <a:xfrm>
              <a:off x="4710217" y="585414"/>
              <a:ext cx="197127" cy="259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7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5</a:t>
              </a:r>
              <a:endParaRPr lang="en-US" sz="17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96" name="Text Box 31"/>
          <p:cNvSpPr txBox="1">
            <a:spLocks noChangeArrowheads="1"/>
          </p:cNvSpPr>
          <p:nvPr/>
        </p:nvSpPr>
        <p:spPr bwMode="auto">
          <a:xfrm>
            <a:off x="2988513" y="5169826"/>
            <a:ext cx="1227885" cy="29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Granzymes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7" name="Text Box 31"/>
          <p:cNvSpPr txBox="1">
            <a:spLocks noChangeArrowheads="1"/>
          </p:cNvSpPr>
          <p:nvPr/>
        </p:nvSpPr>
        <p:spPr bwMode="auto">
          <a:xfrm>
            <a:off x="3428778" y="4598325"/>
            <a:ext cx="931554" cy="52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Perforin</a:t>
            </a:r>
            <a:endParaRPr lang="en-US" sz="17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pore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8" name="Text Box 31"/>
          <p:cNvSpPr txBox="1">
            <a:spLocks noChangeArrowheads="1"/>
          </p:cNvSpPr>
          <p:nvPr/>
        </p:nvSpPr>
        <p:spPr bwMode="auto">
          <a:xfrm>
            <a:off x="2226509" y="3810924"/>
            <a:ext cx="1232122" cy="7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Target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cell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membrane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9" name="Text Box 31"/>
          <p:cNvSpPr txBox="1">
            <a:spLocks noChangeArrowheads="1"/>
          </p:cNvSpPr>
          <p:nvPr/>
        </p:nvSpPr>
        <p:spPr bwMode="auto">
          <a:xfrm>
            <a:off x="605141" y="4475559"/>
            <a:ext cx="728358" cy="4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Target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cell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0" name="Text Box 31"/>
          <p:cNvSpPr txBox="1">
            <a:spLocks noChangeArrowheads="1"/>
          </p:cNvSpPr>
          <p:nvPr/>
        </p:nvSpPr>
        <p:spPr bwMode="auto">
          <a:xfrm>
            <a:off x="2205344" y="2579023"/>
            <a:ext cx="1164391" cy="52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sz="1700" baseline="-25000" dirty="0" smtClean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cell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membrane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1" name="Text Box 31"/>
          <p:cNvSpPr txBox="1">
            <a:spLocks noChangeArrowheads="1"/>
          </p:cNvSpPr>
          <p:nvPr/>
        </p:nvSpPr>
        <p:spPr bwMode="auto">
          <a:xfrm>
            <a:off x="2247424" y="1939430"/>
            <a:ext cx="919108" cy="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Perforin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8424909" y="10408"/>
            <a:ext cx="7135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kern="0" dirty="0" smtClean="0">
                <a:solidFill>
                  <a:srgbClr val="000000"/>
                </a:solidFill>
                <a:latin typeface="Arial" charset="0"/>
              </a:rPr>
              <a:t>Slide 1</a:t>
            </a:r>
            <a:endParaRPr lang="en-US" sz="900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402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8"/>
          <a:stretch/>
        </p:blipFill>
        <p:spPr>
          <a:xfrm>
            <a:off x="359664" y="208110"/>
            <a:ext cx="8424672" cy="637774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485379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12.18 A proposed mechanism by which cytotoxic T cells </a:t>
            </a:r>
            <a:r>
              <a:rPr lang="en-US" sz="900" b="1" dirty="0" smtClean="0">
                <a:latin typeface="Arial" charset="0"/>
              </a:rPr>
              <a:t>kill target </a:t>
            </a:r>
            <a:r>
              <a:rPr lang="en-US" sz="900" b="1" dirty="0">
                <a:latin typeface="Arial" charset="0"/>
              </a:rPr>
              <a:t>cells.</a:t>
            </a:r>
          </a:p>
        </p:txBody>
      </p:sp>
      <p:grpSp>
        <p:nvGrpSpPr>
          <p:cNvPr id="9225" name="Group 9224"/>
          <p:cNvGrpSpPr/>
          <p:nvPr/>
        </p:nvGrpSpPr>
        <p:grpSpPr>
          <a:xfrm>
            <a:off x="2297704" y="650014"/>
            <a:ext cx="268427" cy="271835"/>
            <a:chOff x="2297704" y="579064"/>
            <a:chExt cx="268427" cy="271835"/>
          </a:xfrm>
        </p:grpSpPr>
        <p:sp>
          <p:nvSpPr>
            <p:cNvPr id="31" name="Oval 30"/>
            <p:cNvSpPr/>
            <p:nvPr/>
          </p:nvSpPr>
          <p:spPr bwMode="auto">
            <a:xfrm>
              <a:off x="2297704" y="582472"/>
              <a:ext cx="268427" cy="268427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2327541" y="579064"/>
              <a:ext cx="197127" cy="259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7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7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1376049" y="219639"/>
            <a:ext cx="1100192" cy="56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Cytotoxic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T cell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147001" y="339807"/>
            <a:ext cx="199606" cy="470686"/>
          </a:xfrm>
          <a:custGeom>
            <a:avLst/>
            <a:gdLst>
              <a:gd name="connsiteX0" fmla="*/ 177381 w 177381"/>
              <a:gd name="connsiteY0" fmla="*/ 7095 h 468256"/>
              <a:gd name="connsiteX1" fmla="*/ 92239 w 177381"/>
              <a:gd name="connsiteY1" fmla="*/ 0 h 468256"/>
              <a:gd name="connsiteX2" fmla="*/ 0 w 177381"/>
              <a:gd name="connsiteY2" fmla="*/ 468256 h 468256"/>
              <a:gd name="connsiteX0" fmla="*/ 199606 w 199606"/>
              <a:gd name="connsiteY0" fmla="*/ 0 h 470686"/>
              <a:gd name="connsiteX1" fmla="*/ 92239 w 199606"/>
              <a:gd name="connsiteY1" fmla="*/ 2430 h 470686"/>
              <a:gd name="connsiteX2" fmla="*/ 0 w 199606"/>
              <a:gd name="connsiteY2" fmla="*/ 470686 h 47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606" h="470686">
                <a:moveTo>
                  <a:pt x="199606" y="0"/>
                </a:moveTo>
                <a:lnTo>
                  <a:pt x="92239" y="2430"/>
                </a:lnTo>
                <a:lnTo>
                  <a:pt x="0" y="470686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69975" y="2172800"/>
            <a:ext cx="304800" cy="82550"/>
          </a:xfrm>
          <a:prstGeom prst="ellipse">
            <a:avLst/>
          </a:prstGeom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" name="Straight Connector 8"/>
          <p:cNvCxnSpPr>
            <a:endCxn id="5" idx="6"/>
          </p:cNvCxnSpPr>
          <p:nvPr/>
        </p:nvCxnSpPr>
        <p:spPr bwMode="auto">
          <a:xfrm flipH="1">
            <a:off x="1374775" y="871050"/>
            <a:ext cx="882650" cy="13430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885825" y="4173050"/>
            <a:ext cx="0" cy="3270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2309498" y="689539"/>
            <a:ext cx="1983101" cy="74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    Cytotoxic T cell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binds tightly to the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foreign target cell.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9" name="Text Box 31"/>
          <p:cNvSpPr txBox="1">
            <a:spLocks noChangeArrowheads="1"/>
          </p:cNvSpPr>
          <p:nvPr/>
        </p:nvSpPr>
        <p:spPr bwMode="auto">
          <a:xfrm>
            <a:off x="605141" y="4475559"/>
            <a:ext cx="728358" cy="4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Target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cell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8424909" y="10408"/>
            <a:ext cx="7135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kern="0" dirty="0" smtClean="0">
                <a:solidFill>
                  <a:srgbClr val="000000"/>
                </a:solidFill>
                <a:latin typeface="Arial" charset="0"/>
              </a:rPr>
              <a:t>Slide 2</a:t>
            </a:r>
            <a:endParaRPr lang="en-US" sz="900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079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1"/>
          <a:stretch/>
        </p:blipFill>
        <p:spPr>
          <a:xfrm>
            <a:off x="359664" y="208110"/>
            <a:ext cx="8424672" cy="629066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485379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12.18 A proposed mechanism by which cytotoxic T cells </a:t>
            </a:r>
            <a:r>
              <a:rPr lang="en-US" sz="900" b="1" dirty="0" smtClean="0">
                <a:latin typeface="Arial" charset="0"/>
              </a:rPr>
              <a:t>kill target </a:t>
            </a:r>
            <a:r>
              <a:rPr lang="en-US" sz="900" b="1" dirty="0">
                <a:latin typeface="Arial" charset="0"/>
              </a:rPr>
              <a:t>cells.</a:t>
            </a:r>
          </a:p>
        </p:txBody>
      </p:sp>
      <p:grpSp>
        <p:nvGrpSpPr>
          <p:cNvPr id="9225" name="Group 9224"/>
          <p:cNvGrpSpPr/>
          <p:nvPr/>
        </p:nvGrpSpPr>
        <p:grpSpPr>
          <a:xfrm>
            <a:off x="2297704" y="650014"/>
            <a:ext cx="268427" cy="271835"/>
            <a:chOff x="2297704" y="579064"/>
            <a:chExt cx="268427" cy="271835"/>
          </a:xfrm>
        </p:grpSpPr>
        <p:sp>
          <p:nvSpPr>
            <p:cNvPr id="31" name="Oval 30"/>
            <p:cNvSpPr/>
            <p:nvPr/>
          </p:nvSpPr>
          <p:spPr bwMode="auto">
            <a:xfrm>
              <a:off x="2297704" y="582472"/>
              <a:ext cx="268427" cy="268427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2327541" y="579064"/>
              <a:ext cx="197127" cy="259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7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7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1376049" y="219639"/>
            <a:ext cx="1100192" cy="56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Cytotoxic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T cell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147001" y="339807"/>
            <a:ext cx="199606" cy="470686"/>
          </a:xfrm>
          <a:custGeom>
            <a:avLst/>
            <a:gdLst>
              <a:gd name="connsiteX0" fmla="*/ 177381 w 177381"/>
              <a:gd name="connsiteY0" fmla="*/ 7095 h 468256"/>
              <a:gd name="connsiteX1" fmla="*/ 92239 w 177381"/>
              <a:gd name="connsiteY1" fmla="*/ 0 h 468256"/>
              <a:gd name="connsiteX2" fmla="*/ 0 w 177381"/>
              <a:gd name="connsiteY2" fmla="*/ 468256 h 468256"/>
              <a:gd name="connsiteX0" fmla="*/ 199606 w 199606"/>
              <a:gd name="connsiteY0" fmla="*/ 0 h 470686"/>
              <a:gd name="connsiteX1" fmla="*/ 92239 w 199606"/>
              <a:gd name="connsiteY1" fmla="*/ 2430 h 470686"/>
              <a:gd name="connsiteX2" fmla="*/ 0 w 199606"/>
              <a:gd name="connsiteY2" fmla="*/ 470686 h 47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606" h="470686">
                <a:moveTo>
                  <a:pt x="199606" y="0"/>
                </a:moveTo>
                <a:lnTo>
                  <a:pt x="92239" y="2430"/>
                </a:lnTo>
                <a:lnTo>
                  <a:pt x="0" y="470686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69975" y="2172800"/>
            <a:ext cx="304800" cy="82550"/>
          </a:xfrm>
          <a:prstGeom prst="ellipse">
            <a:avLst/>
          </a:prstGeom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" name="Straight Connector 8"/>
          <p:cNvCxnSpPr>
            <a:endCxn id="5" idx="6"/>
          </p:cNvCxnSpPr>
          <p:nvPr/>
        </p:nvCxnSpPr>
        <p:spPr bwMode="auto">
          <a:xfrm flipH="1">
            <a:off x="1374775" y="871050"/>
            <a:ext cx="882650" cy="13430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2587625" y="2182325"/>
            <a:ext cx="708025" cy="514350"/>
          </a:xfrm>
          <a:custGeom>
            <a:avLst/>
            <a:gdLst>
              <a:gd name="connsiteX0" fmla="*/ 0 w 708025"/>
              <a:gd name="connsiteY0" fmla="*/ 0 h 514350"/>
              <a:gd name="connsiteX1" fmla="*/ 3175 w 708025"/>
              <a:gd name="connsiteY1" fmla="*/ 114300 h 514350"/>
              <a:gd name="connsiteX2" fmla="*/ 708025 w 708025"/>
              <a:gd name="connsiteY2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025" h="514350">
                <a:moveTo>
                  <a:pt x="0" y="0"/>
                </a:moveTo>
                <a:cubicBezTo>
                  <a:pt x="1058" y="38100"/>
                  <a:pt x="2117" y="76200"/>
                  <a:pt x="3175" y="114300"/>
                </a:cubicBezTo>
                <a:lnTo>
                  <a:pt x="708025" y="51435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3848100" y="877400"/>
            <a:ext cx="803275" cy="15525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2679700" y="3058625"/>
            <a:ext cx="0" cy="212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2454275" y="3461850"/>
            <a:ext cx="0" cy="3333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885825" y="4173050"/>
            <a:ext cx="0" cy="3270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4" name="Freeform 9223"/>
          <p:cNvSpPr/>
          <p:nvPr/>
        </p:nvSpPr>
        <p:spPr>
          <a:xfrm>
            <a:off x="5304367" y="2052150"/>
            <a:ext cx="330200" cy="190500"/>
          </a:xfrm>
          <a:custGeom>
            <a:avLst/>
            <a:gdLst>
              <a:gd name="connsiteX0" fmla="*/ 330200 w 330200"/>
              <a:gd name="connsiteY0" fmla="*/ 0 h 190500"/>
              <a:gd name="connsiteX1" fmla="*/ 330200 w 330200"/>
              <a:gd name="connsiteY1" fmla="*/ 105833 h 190500"/>
              <a:gd name="connsiteX2" fmla="*/ 0 w 330200"/>
              <a:gd name="connsiteY2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200" h="190500">
                <a:moveTo>
                  <a:pt x="330200" y="0"/>
                </a:moveTo>
                <a:lnTo>
                  <a:pt x="330200" y="105833"/>
                </a:lnTo>
                <a:lnTo>
                  <a:pt x="0" y="1905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2309498" y="689539"/>
            <a:ext cx="1983101" cy="74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    Cytotoxic T cell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binds tightly to the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foreign target cell.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2" name="Text Box 31"/>
          <p:cNvSpPr txBox="1">
            <a:spLocks noChangeArrowheads="1"/>
          </p:cNvSpPr>
          <p:nvPr/>
        </p:nvSpPr>
        <p:spPr bwMode="auto">
          <a:xfrm>
            <a:off x="4685824" y="695889"/>
            <a:ext cx="2829401" cy="100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    Cytotoxic T cell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releases </a:t>
            </a: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perforin</a:t>
            </a: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and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granzyme</a:t>
            </a: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molecules from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its granules by exocytosis.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9226" name="Group 9225"/>
          <p:cNvGrpSpPr/>
          <p:nvPr/>
        </p:nvGrpSpPr>
        <p:grpSpPr>
          <a:xfrm>
            <a:off x="4674030" y="656364"/>
            <a:ext cx="268427" cy="271835"/>
            <a:chOff x="4674030" y="585414"/>
            <a:chExt cx="268427" cy="271835"/>
          </a:xfrm>
        </p:grpSpPr>
        <p:sp>
          <p:nvSpPr>
            <p:cNvPr id="80" name="Oval 79"/>
            <p:cNvSpPr/>
            <p:nvPr/>
          </p:nvSpPr>
          <p:spPr bwMode="auto">
            <a:xfrm>
              <a:off x="4674030" y="588822"/>
              <a:ext cx="268427" cy="268427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81" name="Text Box 31"/>
            <p:cNvSpPr txBox="1">
              <a:spLocks noChangeArrowheads="1"/>
            </p:cNvSpPr>
            <p:nvPr/>
          </p:nvSpPr>
          <p:spPr bwMode="auto">
            <a:xfrm>
              <a:off x="4710217" y="585414"/>
              <a:ext cx="197127" cy="259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7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2</a:t>
              </a:r>
              <a:endParaRPr lang="en-US" sz="17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83" name="Text Box 31"/>
          <p:cNvSpPr txBox="1">
            <a:spLocks noChangeArrowheads="1"/>
          </p:cNvSpPr>
          <p:nvPr/>
        </p:nvSpPr>
        <p:spPr bwMode="auto">
          <a:xfrm>
            <a:off x="5155725" y="1816664"/>
            <a:ext cx="870426" cy="27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Granule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8" name="Text Box 31"/>
          <p:cNvSpPr txBox="1">
            <a:spLocks noChangeArrowheads="1"/>
          </p:cNvSpPr>
          <p:nvPr/>
        </p:nvSpPr>
        <p:spPr bwMode="auto">
          <a:xfrm>
            <a:off x="2226509" y="3810924"/>
            <a:ext cx="1232122" cy="7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Target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cell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membrane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9" name="Text Box 31"/>
          <p:cNvSpPr txBox="1">
            <a:spLocks noChangeArrowheads="1"/>
          </p:cNvSpPr>
          <p:nvPr/>
        </p:nvSpPr>
        <p:spPr bwMode="auto">
          <a:xfrm>
            <a:off x="605141" y="4475559"/>
            <a:ext cx="728358" cy="4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Target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cell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0" name="Text Box 31"/>
          <p:cNvSpPr txBox="1">
            <a:spLocks noChangeArrowheads="1"/>
          </p:cNvSpPr>
          <p:nvPr/>
        </p:nvSpPr>
        <p:spPr bwMode="auto">
          <a:xfrm>
            <a:off x="2205344" y="2579023"/>
            <a:ext cx="1164391" cy="52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sz="1700" baseline="-25000" dirty="0" smtClean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cell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membrane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1" name="Text Box 31"/>
          <p:cNvSpPr txBox="1">
            <a:spLocks noChangeArrowheads="1"/>
          </p:cNvSpPr>
          <p:nvPr/>
        </p:nvSpPr>
        <p:spPr bwMode="auto">
          <a:xfrm>
            <a:off x="2247424" y="1939430"/>
            <a:ext cx="919108" cy="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Perforin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8424909" y="10408"/>
            <a:ext cx="7135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kern="0" dirty="0" smtClean="0">
                <a:solidFill>
                  <a:srgbClr val="000000"/>
                </a:solidFill>
                <a:latin typeface="Arial" charset="0"/>
              </a:rPr>
              <a:t>Slide 3</a:t>
            </a:r>
            <a:endParaRPr lang="en-US" sz="900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468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1"/>
          <a:stretch/>
        </p:blipFill>
        <p:spPr>
          <a:xfrm>
            <a:off x="359664" y="208110"/>
            <a:ext cx="8424672" cy="629066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485379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12.18 A proposed mechanism by which cytotoxic T cells </a:t>
            </a:r>
            <a:r>
              <a:rPr lang="en-US" sz="900" b="1" dirty="0" smtClean="0">
                <a:latin typeface="Arial" charset="0"/>
              </a:rPr>
              <a:t>kill target </a:t>
            </a:r>
            <a:r>
              <a:rPr lang="en-US" sz="900" b="1" dirty="0">
                <a:latin typeface="Arial" charset="0"/>
              </a:rPr>
              <a:t>cells.</a:t>
            </a:r>
          </a:p>
        </p:txBody>
      </p:sp>
      <p:grpSp>
        <p:nvGrpSpPr>
          <p:cNvPr id="9225" name="Group 9224"/>
          <p:cNvGrpSpPr/>
          <p:nvPr/>
        </p:nvGrpSpPr>
        <p:grpSpPr>
          <a:xfrm>
            <a:off x="2297704" y="650014"/>
            <a:ext cx="268427" cy="271835"/>
            <a:chOff x="2297704" y="579064"/>
            <a:chExt cx="268427" cy="271835"/>
          </a:xfrm>
        </p:grpSpPr>
        <p:sp>
          <p:nvSpPr>
            <p:cNvPr id="31" name="Oval 30"/>
            <p:cNvSpPr/>
            <p:nvPr/>
          </p:nvSpPr>
          <p:spPr bwMode="auto">
            <a:xfrm>
              <a:off x="2297704" y="582472"/>
              <a:ext cx="268427" cy="268427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2327541" y="579064"/>
              <a:ext cx="197127" cy="259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7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7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1376049" y="219639"/>
            <a:ext cx="1100192" cy="56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Cytotoxic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T cell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147001" y="339807"/>
            <a:ext cx="199606" cy="470686"/>
          </a:xfrm>
          <a:custGeom>
            <a:avLst/>
            <a:gdLst>
              <a:gd name="connsiteX0" fmla="*/ 177381 w 177381"/>
              <a:gd name="connsiteY0" fmla="*/ 7095 h 468256"/>
              <a:gd name="connsiteX1" fmla="*/ 92239 w 177381"/>
              <a:gd name="connsiteY1" fmla="*/ 0 h 468256"/>
              <a:gd name="connsiteX2" fmla="*/ 0 w 177381"/>
              <a:gd name="connsiteY2" fmla="*/ 468256 h 468256"/>
              <a:gd name="connsiteX0" fmla="*/ 199606 w 199606"/>
              <a:gd name="connsiteY0" fmla="*/ 0 h 470686"/>
              <a:gd name="connsiteX1" fmla="*/ 92239 w 199606"/>
              <a:gd name="connsiteY1" fmla="*/ 2430 h 470686"/>
              <a:gd name="connsiteX2" fmla="*/ 0 w 199606"/>
              <a:gd name="connsiteY2" fmla="*/ 470686 h 47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606" h="470686">
                <a:moveTo>
                  <a:pt x="199606" y="0"/>
                </a:moveTo>
                <a:lnTo>
                  <a:pt x="92239" y="2430"/>
                </a:lnTo>
                <a:lnTo>
                  <a:pt x="0" y="470686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69975" y="2172800"/>
            <a:ext cx="304800" cy="82550"/>
          </a:xfrm>
          <a:prstGeom prst="ellipse">
            <a:avLst/>
          </a:prstGeom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" name="Straight Connector 8"/>
          <p:cNvCxnSpPr>
            <a:endCxn id="5" idx="6"/>
          </p:cNvCxnSpPr>
          <p:nvPr/>
        </p:nvCxnSpPr>
        <p:spPr bwMode="auto">
          <a:xfrm flipH="1">
            <a:off x="1374775" y="871050"/>
            <a:ext cx="882650" cy="13430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2587625" y="2182325"/>
            <a:ext cx="708025" cy="514350"/>
          </a:xfrm>
          <a:custGeom>
            <a:avLst/>
            <a:gdLst>
              <a:gd name="connsiteX0" fmla="*/ 0 w 708025"/>
              <a:gd name="connsiteY0" fmla="*/ 0 h 514350"/>
              <a:gd name="connsiteX1" fmla="*/ 3175 w 708025"/>
              <a:gd name="connsiteY1" fmla="*/ 114300 h 514350"/>
              <a:gd name="connsiteX2" fmla="*/ 708025 w 708025"/>
              <a:gd name="connsiteY2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025" h="514350">
                <a:moveTo>
                  <a:pt x="0" y="0"/>
                </a:moveTo>
                <a:cubicBezTo>
                  <a:pt x="1058" y="38100"/>
                  <a:pt x="2117" y="76200"/>
                  <a:pt x="3175" y="114300"/>
                </a:cubicBezTo>
                <a:lnTo>
                  <a:pt x="708025" y="51435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3848100" y="877400"/>
            <a:ext cx="803275" cy="15525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2679700" y="3058625"/>
            <a:ext cx="0" cy="212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2454275" y="3461850"/>
            <a:ext cx="0" cy="3333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885825" y="4173050"/>
            <a:ext cx="0" cy="3270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Freeform 29"/>
          <p:cNvSpPr/>
          <p:nvPr/>
        </p:nvSpPr>
        <p:spPr>
          <a:xfrm>
            <a:off x="3635375" y="4242900"/>
            <a:ext cx="231775" cy="365125"/>
          </a:xfrm>
          <a:custGeom>
            <a:avLst/>
            <a:gdLst>
              <a:gd name="connsiteX0" fmla="*/ 0 w 231775"/>
              <a:gd name="connsiteY0" fmla="*/ 365125 h 365125"/>
              <a:gd name="connsiteX1" fmla="*/ 6350 w 231775"/>
              <a:gd name="connsiteY1" fmla="*/ 241300 h 365125"/>
              <a:gd name="connsiteX2" fmla="*/ 231775 w 231775"/>
              <a:gd name="connsiteY2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775" h="365125">
                <a:moveTo>
                  <a:pt x="0" y="365125"/>
                </a:moveTo>
                <a:lnTo>
                  <a:pt x="6350" y="241300"/>
                </a:lnTo>
                <a:lnTo>
                  <a:pt x="231775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20" name="Straight Connector 9219"/>
          <p:cNvCxnSpPr/>
          <p:nvPr/>
        </p:nvCxnSpPr>
        <p:spPr bwMode="auto">
          <a:xfrm flipH="1">
            <a:off x="3937862" y="2000732"/>
            <a:ext cx="2341432" cy="20787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4" name="Freeform 9223"/>
          <p:cNvSpPr/>
          <p:nvPr/>
        </p:nvSpPr>
        <p:spPr>
          <a:xfrm>
            <a:off x="5304367" y="2052150"/>
            <a:ext cx="330200" cy="190500"/>
          </a:xfrm>
          <a:custGeom>
            <a:avLst/>
            <a:gdLst>
              <a:gd name="connsiteX0" fmla="*/ 330200 w 330200"/>
              <a:gd name="connsiteY0" fmla="*/ 0 h 190500"/>
              <a:gd name="connsiteX1" fmla="*/ 330200 w 330200"/>
              <a:gd name="connsiteY1" fmla="*/ 105833 h 190500"/>
              <a:gd name="connsiteX2" fmla="*/ 0 w 330200"/>
              <a:gd name="connsiteY2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200" h="190500">
                <a:moveTo>
                  <a:pt x="330200" y="0"/>
                </a:moveTo>
                <a:lnTo>
                  <a:pt x="330200" y="105833"/>
                </a:lnTo>
                <a:lnTo>
                  <a:pt x="0" y="1905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2309498" y="689539"/>
            <a:ext cx="1983101" cy="74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    Cytotoxic T cell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binds tightly to the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foreign target cell.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2" name="Text Box 31"/>
          <p:cNvSpPr txBox="1">
            <a:spLocks noChangeArrowheads="1"/>
          </p:cNvSpPr>
          <p:nvPr/>
        </p:nvSpPr>
        <p:spPr bwMode="auto">
          <a:xfrm>
            <a:off x="4685824" y="695889"/>
            <a:ext cx="2829401" cy="100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    Cytotoxic T cell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releases </a:t>
            </a: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perforin</a:t>
            </a: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and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granzyme</a:t>
            </a: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molecules from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its granules by exocytosis.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9226" name="Group 9225"/>
          <p:cNvGrpSpPr/>
          <p:nvPr/>
        </p:nvGrpSpPr>
        <p:grpSpPr>
          <a:xfrm>
            <a:off x="4674030" y="656364"/>
            <a:ext cx="268427" cy="271835"/>
            <a:chOff x="4674030" y="585414"/>
            <a:chExt cx="268427" cy="271835"/>
          </a:xfrm>
        </p:grpSpPr>
        <p:sp>
          <p:nvSpPr>
            <p:cNvPr id="80" name="Oval 79"/>
            <p:cNvSpPr/>
            <p:nvPr/>
          </p:nvSpPr>
          <p:spPr bwMode="auto">
            <a:xfrm>
              <a:off x="4674030" y="588822"/>
              <a:ext cx="268427" cy="268427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81" name="Text Box 31"/>
            <p:cNvSpPr txBox="1">
              <a:spLocks noChangeArrowheads="1"/>
            </p:cNvSpPr>
            <p:nvPr/>
          </p:nvSpPr>
          <p:spPr bwMode="auto">
            <a:xfrm>
              <a:off x="4710217" y="585414"/>
              <a:ext cx="197127" cy="259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7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2</a:t>
              </a:r>
              <a:endParaRPr lang="en-US" sz="17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83" name="Text Box 31"/>
          <p:cNvSpPr txBox="1">
            <a:spLocks noChangeArrowheads="1"/>
          </p:cNvSpPr>
          <p:nvPr/>
        </p:nvSpPr>
        <p:spPr bwMode="auto">
          <a:xfrm>
            <a:off x="5155725" y="1816664"/>
            <a:ext cx="870426" cy="27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Granule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4" name="Text Box 31"/>
          <p:cNvSpPr txBox="1">
            <a:spLocks noChangeArrowheads="1"/>
          </p:cNvSpPr>
          <p:nvPr/>
        </p:nvSpPr>
        <p:spPr bwMode="auto">
          <a:xfrm>
            <a:off x="6359049" y="1864288"/>
            <a:ext cx="2492851" cy="148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    </a:t>
            </a: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Perforin</a:t>
            </a: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molecules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insert into the target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cell membrane and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form pores similar to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those produced by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complement activation.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6347255" y="1824764"/>
            <a:ext cx="268427" cy="271835"/>
            <a:chOff x="4674030" y="585414"/>
            <a:chExt cx="268427" cy="271835"/>
          </a:xfrm>
        </p:grpSpPr>
        <p:sp>
          <p:nvSpPr>
            <p:cNvPr id="86" name="Oval 85"/>
            <p:cNvSpPr/>
            <p:nvPr/>
          </p:nvSpPr>
          <p:spPr bwMode="auto">
            <a:xfrm>
              <a:off x="4674030" y="588822"/>
              <a:ext cx="268427" cy="268427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87" name="Text Box 31"/>
            <p:cNvSpPr txBox="1">
              <a:spLocks noChangeArrowheads="1"/>
            </p:cNvSpPr>
            <p:nvPr/>
          </p:nvSpPr>
          <p:spPr bwMode="auto">
            <a:xfrm>
              <a:off x="4710217" y="585414"/>
              <a:ext cx="197127" cy="259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7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3</a:t>
              </a:r>
              <a:endParaRPr lang="en-US" sz="17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97" name="Text Box 31"/>
          <p:cNvSpPr txBox="1">
            <a:spLocks noChangeArrowheads="1"/>
          </p:cNvSpPr>
          <p:nvPr/>
        </p:nvSpPr>
        <p:spPr bwMode="auto">
          <a:xfrm>
            <a:off x="3428778" y="4598325"/>
            <a:ext cx="931554" cy="52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Perforin</a:t>
            </a:r>
            <a:endParaRPr lang="en-US" sz="17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pore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8" name="Text Box 31"/>
          <p:cNvSpPr txBox="1">
            <a:spLocks noChangeArrowheads="1"/>
          </p:cNvSpPr>
          <p:nvPr/>
        </p:nvSpPr>
        <p:spPr bwMode="auto">
          <a:xfrm>
            <a:off x="2226509" y="3810924"/>
            <a:ext cx="1232122" cy="7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Target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cell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membrane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9" name="Text Box 31"/>
          <p:cNvSpPr txBox="1">
            <a:spLocks noChangeArrowheads="1"/>
          </p:cNvSpPr>
          <p:nvPr/>
        </p:nvSpPr>
        <p:spPr bwMode="auto">
          <a:xfrm>
            <a:off x="605141" y="4475559"/>
            <a:ext cx="728358" cy="4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Target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cell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0" name="Text Box 31"/>
          <p:cNvSpPr txBox="1">
            <a:spLocks noChangeArrowheads="1"/>
          </p:cNvSpPr>
          <p:nvPr/>
        </p:nvSpPr>
        <p:spPr bwMode="auto">
          <a:xfrm>
            <a:off x="2205344" y="2579023"/>
            <a:ext cx="1164391" cy="52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sz="1700" baseline="-25000" dirty="0" smtClean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cell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membrane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1" name="Text Box 31"/>
          <p:cNvSpPr txBox="1">
            <a:spLocks noChangeArrowheads="1"/>
          </p:cNvSpPr>
          <p:nvPr/>
        </p:nvSpPr>
        <p:spPr bwMode="auto">
          <a:xfrm>
            <a:off x="2247424" y="1939430"/>
            <a:ext cx="919108" cy="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Perforin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8424909" y="10408"/>
            <a:ext cx="7135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kern="0" dirty="0" smtClean="0">
                <a:solidFill>
                  <a:srgbClr val="000000"/>
                </a:solidFill>
                <a:latin typeface="Arial" charset="0"/>
              </a:rPr>
              <a:t>Slide 4</a:t>
            </a:r>
            <a:endParaRPr lang="en-US" sz="900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53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1"/>
          <a:stretch/>
        </p:blipFill>
        <p:spPr>
          <a:xfrm>
            <a:off x="359664" y="208110"/>
            <a:ext cx="8424672" cy="629066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485379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12.18 A proposed mechanism by which cytotoxic T cells </a:t>
            </a:r>
            <a:r>
              <a:rPr lang="en-US" sz="900" b="1" dirty="0" smtClean="0">
                <a:latin typeface="Arial" charset="0"/>
              </a:rPr>
              <a:t>kill target </a:t>
            </a:r>
            <a:r>
              <a:rPr lang="en-US" sz="900" b="1" dirty="0">
                <a:latin typeface="Arial" charset="0"/>
              </a:rPr>
              <a:t>cells.</a:t>
            </a:r>
          </a:p>
        </p:txBody>
      </p:sp>
      <p:grpSp>
        <p:nvGrpSpPr>
          <p:cNvPr id="9225" name="Group 9224"/>
          <p:cNvGrpSpPr/>
          <p:nvPr/>
        </p:nvGrpSpPr>
        <p:grpSpPr>
          <a:xfrm>
            <a:off x="2297704" y="650014"/>
            <a:ext cx="268427" cy="271835"/>
            <a:chOff x="2297704" y="579064"/>
            <a:chExt cx="268427" cy="271835"/>
          </a:xfrm>
        </p:grpSpPr>
        <p:sp>
          <p:nvSpPr>
            <p:cNvPr id="31" name="Oval 30"/>
            <p:cNvSpPr/>
            <p:nvPr/>
          </p:nvSpPr>
          <p:spPr bwMode="auto">
            <a:xfrm>
              <a:off x="2297704" y="582472"/>
              <a:ext cx="268427" cy="268427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2327541" y="579064"/>
              <a:ext cx="197127" cy="259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7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7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1376049" y="219639"/>
            <a:ext cx="1100192" cy="56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Cytotoxic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T cell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147001" y="339807"/>
            <a:ext cx="199606" cy="470686"/>
          </a:xfrm>
          <a:custGeom>
            <a:avLst/>
            <a:gdLst>
              <a:gd name="connsiteX0" fmla="*/ 177381 w 177381"/>
              <a:gd name="connsiteY0" fmla="*/ 7095 h 468256"/>
              <a:gd name="connsiteX1" fmla="*/ 92239 w 177381"/>
              <a:gd name="connsiteY1" fmla="*/ 0 h 468256"/>
              <a:gd name="connsiteX2" fmla="*/ 0 w 177381"/>
              <a:gd name="connsiteY2" fmla="*/ 468256 h 468256"/>
              <a:gd name="connsiteX0" fmla="*/ 199606 w 199606"/>
              <a:gd name="connsiteY0" fmla="*/ 0 h 470686"/>
              <a:gd name="connsiteX1" fmla="*/ 92239 w 199606"/>
              <a:gd name="connsiteY1" fmla="*/ 2430 h 470686"/>
              <a:gd name="connsiteX2" fmla="*/ 0 w 199606"/>
              <a:gd name="connsiteY2" fmla="*/ 470686 h 47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606" h="470686">
                <a:moveTo>
                  <a:pt x="199606" y="0"/>
                </a:moveTo>
                <a:lnTo>
                  <a:pt x="92239" y="2430"/>
                </a:lnTo>
                <a:lnTo>
                  <a:pt x="0" y="470686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69975" y="2172800"/>
            <a:ext cx="304800" cy="82550"/>
          </a:xfrm>
          <a:prstGeom prst="ellipse">
            <a:avLst/>
          </a:prstGeom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" name="Straight Connector 8"/>
          <p:cNvCxnSpPr>
            <a:endCxn id="5" idx="6"/>
          </p:cNvCxnSpPr>
          <p:nvPr/>
        </p:nvCxnSpPr>
        <p:spPr bwMode="auto">
          <a:xfrm flipH="1">
            <a:off x="1374775" y="871050"/>
            <a:ext cx="882650" cy="13430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2587625" y="2182325"/>
            <a:ext cx="708025" cy="514350"/>
          </a:xfrm>
          <a:custGeom>
            <a:avLst/>
            <a:gdLst>
              <a:gd name="connsiteX0" fmla="*/ 0 w 708025"/>
              <a:gd name="connsiteY0" fmla="*/ 0 h 514350"/>
              <a:gd name="connsiteX1" fmla="*/ 3175 w 708025"/>
              <a:gd name="connsiteY1" fmla="*/ 114300 h 514350"/>
              <a:gd name="connsiteX2" fmla="*/ 708025 w 708025"/>
              <a:gd name="connsiteY2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025" h="514350">
                <a:moveTo>
                  <a:pt x="0" y="0"/>
                </a:moveTo>
                <a:cubicBezTo>
                  <a:pt x="1058" y="38100"/>
                  <a:pt x="2117" y="76200"/>
                  <a:pt x="3175" y="114300"/>
                </a:cubicBezTo>
                <a:lnTo>
                  <a:pt x="708025" y="51435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3848100" y="877400"/>
            <a:ext cx="803275" cy="15525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2679700" y="3058625"/>
            <a:ext cx="0" cy="212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2454275" y="3461850"/>
            <a:ext cx="0" cy="3333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885825" y="4173050"/>
            <a:ext cx="0" cy="3270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Freeform 24"/>
          <p:cNvSpPr/>
          <p:nvPr/>
        </p:nvSpPr>
        <p:spPr>
          <a:xfrm>
            <a:off x="4210050" y="5239850"/>
            <a:ext cx="390525" cy="63500"/>
          </a:xfrm>
          <a:custGeom>
            <a:avLst/>
            <a:gdLst>
              <a:gd name="connsiteX0" fmla="*/ 0 w 390525"/>
              <a:gd name="connsiteY0" fmla="*/ 63500 h 63500"/>
              <a:gd name="connsiteX1" fmla="*/ 171450 w 390525"/>
              <a:gd name="connsiteY1" fmla="*/ 63500 h 63500"/>
              <a:gd name="connsiteX2" fmla="*/ 390525 w 390525"/>
              <a:gd name="connsiteY2" fmla="*/ 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525" h="63500">
                <a:moveTo>
                  <a:pt x="0" y="63500"/>
                </a:moveTo>
                <a:lnTo>
                  <a:pt x="171450" y="63500"/>
                </a:lnTo>
                <a:lnTo>
                  <a:pt x="390525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7" name="Straight Connector 26"/>
          <p:cNvCxnSpPr>
            <a:stCxn id="25" idx="1"/>
          </p:cNvCxnSpPr>
          <p:nvPr/>
        </p:nvCxnSpPr>
        <p:spPr bwMode="auto">
          <a:xfrm flipV="1">
            <a:off x="4381500" y="5071575"/>
            <a:ext cx="168275" cy="2317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Freeform 29"/>
          <p:cNvSpPr/>
          <p:nvPr/>
        </p:nvSpPr>
        <p:spPr>
          <a:xfrm>
            <a:off x="3635375" y="4242900"/>
            <a:ext cx="231775" cy="365125"/>
          </a:xfrm>
          <a:custGeom>
            <a:avLst/>
            <a:gdLst>
              <a:gd name="connsiteX0" fmla="*/ 0 w 231775"/>
              <a:gd name="connsiteY0" fmla="*/ 365125 h 365125"/>
              <a:gd name="connsiteX1" fmla="*/ 6350 w 231775"/>
              <a:gd name="connsiteY1" fmla="*/ 241300 h 365125"/>
              <a:gd name="connsiteX2" fmla="*/ 231775 w 231775"/>
              <a:gd name="connsiteY2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775" h="365125">
                <a:moveTo>
                  <a:pt x="0" y="365125"/>
                </a:moveTo>
                <a:lnTo>
                  <a:pt x="6350" y="241300"/>
                </a:lnTo>
                <a:lnTo>
                  <a:pt x="231775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18" name="Straight Connector 9217"/>
          <p:cNvCxnSpPr/>
          <p:nvPr/>
        </p:nvCxnSpPr>
        <p:spPr bwMode="auto">
          <a:xfrm flipH="1">
            <a:off x="5102225" y="4230200"/>
            <a:ext cx="1190625" cy="6445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0" name="Straight Connector 9219"/>
          <p:cNvCxnSpPr/>
          <p:nvPr/>
        </p:nvCxnSpPr>
        <p:spPr bwMode="auto">
          <a:xfrm flipH="1">
            <a:off x="3937862" y="2000732"/>
            <a:ext cx="2341432" cy="20787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4" name="Freeform 9223"/>
          <p:cNvSpPr/>
          <p:nvPr/>
        </p:nvSpPr>
        <p:spPr>
          <a:xfrm>
            <a:off x="5304367" y="2052150"/>
            <a:ext cx="330200" cy="190500"/>
          </a:xfrm>
          <a:custGeom>
            <a:avLst/>
            <a:gdLst>
              <a:gd name="connsiteX0" fmla="*/ 330200 w 330200"/>
              <a:gd name="connsiteY0" fmla="*/ 0 h 190500"/>
              <a:gd name="connsiteX1" fmla="*/ 330200 w 330200"/>
              <a:gd name="connsiteY1" fmla="*/ 105833 h 190500"/>
              <a:gd name="connsiteX2" fmla="*/ 0 w 330200"/>
              <a:gd name="connsiteY2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200" h="190500">
                <a:moveTo>
                  <a:pt x="330200" y="0"/>
                </a:moveTo>
                <a:lnTo>
                  <a:pt x="330200" y="105833"/>
                </a:lnTo>
                <a:lnTo>
                  <a:pt x="0" y="1905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2309498" y="689539"/>
            <a:ext cx="1983101" cy="74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    Cytotoxic T cell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binds tightly to the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foreign target cell.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2" name="Text Box 31"/>
          <p:cNvSpPr txBox="1">
            <a:spLocks noChangeArrowheads="1"/>
          </p:cNvSpPr>
          <p:nvPr/>
        </p:nvSpPr>
        <p:spPr bwMode="auto">
          <a:xfrm>
            <a:off x="4685824" y="695889"/>
            <a:ext cx="2829401" cy="100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    Cytotoxic T cell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releases </a:t>
            </a: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perforin</a:t>
            </a: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and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granzyme</a:t>
            </a: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molecules from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its granules by exocytosis.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9226" name="Group 9225"/>
          <p:cNvGrpSpPr/>
          <p:nvPr/>
        </p:nvGrpSpPr>
        <p:grpSpPr>
          <a:xfrm>
            <a:off x="4674030" y="656364"/>
            <a:ext cx="268427" cy="271835"/>
            <a:chOff x="4674030" y="585414"/>
            <a:chExt cx="268427" cy="271835"/>
          </a:xfrm>
        </p:grpSpPr>
        <p:sp>
          <p:nvSpPr>
            <p:cNvPr id="80" name="Oval 79"/>
            <p:cNvSpPr/>
            <p:nvPr/>
          </p:nvSpPr>
          <p:spPr bwMode="auto">
            <a:xfrm>
              <a:off x="4674030" y="588822"/>
              <a:ext cx="268427" cy="268427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81" name="Text Box 31"/>
            <p:cNvSpPr txBox="1">
              <a:spLocks noChangeArrowheads="1"/>
            </p:cNvSpPr>
            <p:nvPr/>
          </p:nvSpPr>
          <p:spPr bwMode="auto">
            <a:xfrm>
              <a:off x="4710217" y="585414"/>
              <a:ext cx="197127" cy="259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7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2</a:t>
              </a:r>
              <a:endParaRPr lang="en-US" sz="17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83" name="Text Box 31"/>
          <p:cNvSpPr txBox="1">
            <a:spLocks noChangeArrowheads="1"/>
          </p:cNvSpPr>
          <p:nvPr/>
        </p:nvSpPr>
        <p:spPr bwMode="auto">
          <a:xfrm>
            <a:off x="5155725" y="1816664"/>
            <a:ext cx="870426" cy="27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Granule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4" name="Text Box 31"/>
          <p:cNvSpPr txBox="1">
            <a:spLocks noChangeArrowheads="1"/>
          </p:cNvSpPr>
          <p:nvPr/>
        </p:nvSpPr>
        <p:spPr bwMode="auto">
          <a:xfrm>
            <a:off x="6359049" y="1864288"/>
            <a:ext cx="2492851" cy="148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    </a:t>
            </a: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Perforin</a:t>
            </a: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molecules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insert into the target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cell membrane and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form pores similar to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those produced by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complement activation.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6347255" y="1824764"/>
            <a:ext cx="268427" cy="271835"/>
            <a:chOff x="4674030" y="585414"/>
            <a:chExt cx="268427" cy="271835"/>
          </a:xfrm>
        </p:grpSpPr>
        <p:sp>
          <p:nvSpPr>
            <p:cNvPr id="86" name="Oval 85"/>
            <p:cNvSpPr/>
            <p:nvPr/>
          </p:nvSpPr>
          <p:spPr bwMode="auto">
            <a:xfrm>
              <a:off x="4674030" y="588822"/>
              <a:ext cx="268427" cy="268427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87" name="Text Box 31"/>
            <p:cNvSpPr txBox="1">
              <a:spLocks noChangeArrowheads="1"/>
            </p:cNvSpPr>
            <p:nvPr/>
          </p:nvSpPr>
          <p:spPr bwMode="auto">
            <a:xfrm>
              <a:off x="4710217" y="585414"/>
              <a:ext cx="197127" cy="259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7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3</a:t>
              </a:r>
              <a:endParaRPr lang="en-US" sz="17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88" name="Text Box 31"/>
          <p:cNvSpPr txBox="1">
            <a:spLocks noChangeArrowheads="1"/>
          </p:cNvSpPr>
          <p:nvPr/>
        </p:nvSpPr>
        <p:spPr bwMode="auto">
          <a:xfrm>
            <a:off x="6371750" y="4115364"/>
            <a:ext cx="2242026" cy="9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    </a:t>
            </a: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Granzymes</a:t>
            </a: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enter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the target cell via the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pores and degrade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cellular contents.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6359955" y="4075839"/>
            <a:ext cx="268427" cy="271835"/>
            <a:chOff x="4674030" y="585414"/>
            <a:chExt cx="268427" cy="271835"/>
          </a:xfrm>
        </p:grpSpPr>
        <p:sp>
          <p:nvSpPr>
            <p:cNvPr id="90" name="Oval 89"/>
            <p:cNvSpPr/>
            <p:nvPr/>
          </p:nvSpPr>
          <p:spPr bwMode="auto">
            <a:xfrm>
              <a:off x="4674030" y="588822"/>
              <a:ext cx="268427" cy="268427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91" name="Text Box 31"/>
            <p:cNvSpPr txBox="1">
              <a:spLocks noChangeArrowheads="1"/>
            </p:cNvSpPr>
            <p:nvPr/>
          </p:nvSpPr>
          <p:spPr bwMode="auto">
            <a:xfrm>
              <a:off x="4710217" y="585414"/>
              <a:ext cx="197127" cy="259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7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4</a:t>
              </a:r>
              <a:endParaRPr lang="en-US" sz="17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96" name="Text Box 31"/>
          <p:cNvSpPr txBox="1">
            <a:spLocks noChangeArrowheads="1"/>
          </p:cNvSpPr>
          <p:nvPr/>
        </p:nvSpPr>
        <p:spPr bwMode="auto">
          <a:xfrm>
            <a:off x="2988513" y="5169826"/>
            <a:ext cx="1227885" cy="29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Granzymes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7" name="Text Box 31"/>
          <p:cNvSpPr txBox="1">
            <a:spLocks noChangeArrowheads="1"/>
          </p:cNvSpPr>
          <p:nvPr/>
        </p:nvSpPr>
        <p:spPr bwMode="auto">
          <a:xfrm>
            <a:off x="3428778" y="4598325"/>
            <a:ext cx="931554" cy="52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Perforin</a:t>
            </a:r>
            <a:endParaRPr lang="en-US" sz="17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pore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8" name="Text Box 31"/>
          <p:cNvSpPr txBox="1">
            <a:spLocks noChangeArrowheads="1"/>
          </p:cNvSpPr>
          <p:nvPr/>
        </p:nvSpPr>
        <p:spPr bwMode="auto">
          <a:xfrm>
            <a:off x="2226509" y="3810924"/>
            <a:ext cx="1232122" cy="7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Target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cell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membrane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9" name="Text Box 31"/>
          <p:cNvSpPr txBox="1">
            <a:spLocks noChangeArrowheads="1"/>
          </p:cNvSpPr>
          <p:nvPr/>
        </p:nvSpPr>
        <p:spPr bwMode="auto">
          <a:xfrm>
            <a:off x="605141" y="4475559"/>
            <a:ext cx="728358" cy="4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Target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cell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0" name="Text Box 31"/>
          <p:cNvSpPr txBox="1">
            <a:spLocks noChangeArrowheads="1"/>
          </p:cNvSpPr>
          <p:nvPr/>
        </p:nvSpPr>
        <p:spPr bwMode="auto">
          <a:xfrm>
            <a:off x="2205344" y="2579023"/>
            <a:ext cx="1164391" cy="52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sz="1700" baseline="-25000" dirty="0" smtClean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cell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membrane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1" name="Text Box 31"/>
          <p:cNvSpPr txBox="1">
            <a:spLocks noChangeArrowheads="1"/>
          </p:cNvSpPr>
          <p:nvPr/>
        </p:nvSpPr>
        <p:spPr bwMode="auto">
          <a:xfrm>
            <a:off x="2247424" y="1939430"/>
            <a:ext cx="919108" cy="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Perforin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8424909" y="10408"/>
            <a:ext cx="7135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kern="0" dirty="0" smtClean="0">
                <a:solidFill>
                  <a:srgbClr val="000000"/>
                </a:solidFill>
                <a:latin typeface="Arial" charset="0"/>
              </a:rPr>
              <a:t>Slide 5</a:t>
            </a:r>
            <a:endParaRPr lang="en-US" sz="900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274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9226" descr="figure_12_18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8"/>
          <a:stretch/>
        </p:blipFill>
        <p:spPr>
          <a:xfrm>
            <a:off x="359664" y="208110"/>
            <a:ext cx="8424672" cy="641133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485379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12.18 A proposed mechanism by which cytotoxic T cells </a:t>
            </a:r>
            <a:r>
              <a:rPr lang="en-US" sz="900" b="1" dirty="0" smtClean="0">
                <a:latin typeface="Arial" charset="0"/>
              </a:rPr>
              <a:t>kill target </a:t>
            </a:r>
            <a:r>
              <a:rPr lang="en-US" sz="900" b="1" dirty="0">
                <a:latin typeface="Arial" charset="0"/>
              </a:rPr>
              <a:t>cells.</a:t>
            </a:r>
          </a:p>
        </p:txBody>
      </p:sp>
      <p:grpSp>
        <p:nvGrpSpPr>
          <p:cNvPr id="9225" name="Group 9224"/>
          <p:cNvGrpSpPr/>
          <p:nvPr/>
        </p:nvGrpSpPr>
        <p:grpSpPr>
          <a:xfrm>
            <a:off x="2297704" y="650014"/>
            <a:ext cx="268427" cy="271835"/>
            <a:chOff x="2297704" y="579064"/>
            <a:chExt cx="268427" cy="271835"/>
          </a:xfrm>
        </p:grpSpPr>
        <p:sp>
          <p:nvSpPr>
            <p:cNvPr id="31" name="Oval 30"/>
            <p:cNvSpPr/>
            <p:nvPr/>
          </p:nvSpPr>
          <p:spPr bwMode="auto">
            <a:xfrm>
              <a:off x="2297704" y="582472"/>
              <a:ext cx="268427" cy="268427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2327541" y="579064"/>
              <a:ext cx="197127" cy="259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7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7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1376049" y="219639"/>
            <a:ext cx="1100192" cy="56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Cytotoxic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T cell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147001" y="339807"/>
            <a:ext cx="199606" cy="470686"/>
          </a:xfrm>
          <a:custGeom>
            <a:avLst/>
            <a:gdLst>
              <a:gd name="connsiteX0" fmla="*/ 177381 w 177381"/>
              <a:gd name="connsiteY0" fmla="*/ 7095 h 468256"/>
              <a:gd name="connsiteX1" fmla="*/ 92239 w 177381"/>
              <a:gd name="connsiteY1" fmla="*/ 0 h 468256"/>
              <a:gd name="connsiteX2" fmla="*/ 0 w 177381"/>
              <a:gd name="connsiteY2" fmla="*/ 468256 h 468256"/>
              <a:gd name="connsiteX0" fmla="*/ 199606 w 199606"/>
              <a:gd name="connsiteY0" fmla="*/ 0 h 470686"/>
              <a:gd name="connsiteX1" fmla="*/ 92239 w 199606"/>
              <a:gd name="connsiteY1" fmla="*/ 2430 h 470686"/>
              <a:gd name="connsiteX2" fmla="*/ 0 w 199606"/>
              <a:gd name="connsiteY2" fmla="*/ 470686 h 47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606" h="470686">
                <a:moveTo>
                  <a:pt x="199606" y="0"/>
                </a:moveTo>
                <a:lnTo>
                  <a:pt x="92239" y="2430"/>
                </a:lnTo>
                <a:lnTo>
                  <a:pt x="0" y="470686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69975" y="2172800"/>
            <a:ext cx="304800" cy="82550"/>
          </a:xfrm>
          <a:prstGeom prst="ellipse">
            <a:avLst/>
          </a:prstGeom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" name="Straight Connector 8"/>
          <p:cNvCxnSpPr>
            <a:endCxn id="5" idx="6"/>
          </p:cNvCxnSpPr>
          <p:nvPr/>
        </p:nvCxnSpPr>
        <p:spPr bwMode="auto">
          <a:xfrm flipH="1">
            <a:off x="1374775" y="871050"/>
            <a:ext cx="882650" cy="13430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2587625" y="2182325"/>
            <a:ext cx="708025" cy="514350"/>
          </a:xfrm>
          <a:custGeom>
            <a:avLst/>
            <a:gdLst>
              <a:gd name="connsiteX0" fmla="*/ 0 w 708025"/>
              <a:gd name="connsiteY0" fmla="*/ 0 h 514350"/>
              <a:gd name="connsiteX1" fmla="*/ 3175 w 708025"/>
              <a:gd name="connsiteY1" fmla="*/ 114300 h 514350"/>
              <a:gd name="connsiteX2" fmla="*/ 708025 w 708025"/>
              <a:gd name="connsiteY2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025" h="514350">
                <a:moveTo>
                  <a:pt x="0" y="0"/>
                </a:moveTo>
                <a:cubicBezTo>
                  <a:pt x="1058" y="38100"/>
                  <a:pt x="2117" y="76200"/>
                  <a:pt x="3175" y="114300"/>
                </a:cubicBezTo>
                <a:lnTo>
                  <a:pt x="708025" y="51435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3848100" y="877400"/>
            <a:ext cx="803275" cy="15525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2679700" y="3058625"/>
            <a:ext cx="0" cy="212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2454275" y="3461850"/>
            <a:ext cx="0" cy="3333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885825" y="4173050"/>
            <a:ext cx="0" cy="3270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1619250" y="5824050"/>
            <a:ext cx="479425" cy="1968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Freeform 24"/>
          <p:cNvSpPr/>
          <p:nvPr/>
        </p:nvSpPr>
        <p:spPr>
          <a:xfrm>
            <a:off x="4210050" y="5239850"/>
            <a:ext cx="390525" cy="63500"/>
          </a:xfrm>
          <a:custGeom>
            <a:avLst/>
            <a:gdLst>
              <a:gd name="connsiteX0" fmla="*/ 0 w 390525"/>
              <a:gd name="connsiteY0" fmla="*/ 63500 h 63500"/>
              <a:gd name="connsiteX1" fmla="*/ 171450 w 390525"/>
              <a:gd name="connsiteY1" fmla="*/ 63500 h 63500"/>
              <a:gd name="connsiteX2" fmla="*/ 390525 w 390525"/>
              <a:gd name="connsiteY2" fmla="*/ 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525" h="63500">
                <a:moveTo>
                  <a:pt x="0" y="63500"/>
                </a:moveTo>
                <a:lnTo>
                  <a:pt x="171450" y="63500"/>
                </a:lnTo>
                <a:lnTo>
                  <a:pt x="390525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7" name="Straight Connector 26"/>
          <p:cNvCxnSpPr>
            <a:stCxn id="25" idx="1"/>
          </p:cNvCxnSpPr>
          <p:nvPr/>
        </p:nvCxnSpPr>
        <p:spPr bwMode="auto">
          <a:xfrm flipV="1">
            <a:off x="4381500" y="5071575"/>
            <a:ext cx="168275" cy="2317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Freeform 29"/>
          <p:cNvSpPr/>
          <p:nvPr/>
        </p:nvSpPr>
        <p:spPr>
          <a:xfrm>
            <a:off x="3635375" y="4242900"/>
            <a:ext cx="231775" cy="365125"/>
          </a:xfrm>
          <a:custGeom>
            <a:avLst/>
            <a:gdLst>
              <a:gd name="connsiteX0" fmla="*/ 0 w 231775"/>
              <a:gd name="connsiteY0" fmla="*/ 365125 h 365125"/>
              <a:gd name="connsiteX1" fmla="*/ 6350 w 231775"/>
              <a:gd name="connsiteY1" fmla="*/ 241300 h 365125"/>
              <a:gd name="connsiteX2" fmla="*/ 231775 w 231775"/>
              <a:gd name="connsiteY2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775" h="365125">
                <a:moveTo>
                  <a:pt x="0" y="365125"/>
                </a:moveTo>
                <a:lnTo>
                  <a:pt x="6350" y="241300"/>
                </a:lnTo>
                <a:lnTo>
                  <a:pt x="231775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18" name="Straight Connector 9217"/>
          <p:cNvCxnSpPr/>
          <p:nvPr/>
        </p:nvCxnSpPr>
        <p:spPr bwMode="auto">
          <a:xfrm flipH="1">
            <a:off x="5102225" y="4230200"/>
            <a:ext cx="1190625" cy="6445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0" name="Straight Connector 9219"/>
          <p:cNvCxnSpPr/>
          <p:nvPr/>
        </p:nvCxnSpPr>
        <p:spPr bwMode="auto">
          <a:xfrm flipH="1">
            <a:off x="3937862" y="2000732"/>
            <a:ext cx="2341432" cy="20787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4" name="Freeform 9223"/>
          <p:cNvSpPr/>
          <p:nvPr/>
        </p:nvSpPr>
        <p:spPr>
          <a:xfrm>
            <a:off x="5304367" y="2052150"/>
            <a:ext cx="330200" cy="190500"/>
          </a:xfrm>
          <a:custGeom>
            <a:avLst/>
            <a:gdLst>
              <a:gd name="connsiteX0" fmla="*/ 330200 w 330200"/>
              <a:gd name="connsiteY0" fmla="*/ 0 h 190500"/>
              <a:gd name="connsiteX1" fmla="*/ 330200 w 330200"/>
              <a:gd name="connsiteY1" fmla="*/ 105833 h 190500"/>
              <a:gd name="connsiteX2" fmla="*/ 0 w 330200"/>
              <a:gd name="connsiteY2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200" h="190500">
                <a:moveTo>
                  <a:pt x="330200" y="0"/>
                </a:moveTo>
                <a:lnTo>
                  <a:pt x="330200" y="105833"/>
                </a:lnTo>
                <a:lnTo>
                  <a:pt x="0" y="1905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2309498" y="689539"/>
            <a:ext cx="1983101" cy="74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    Cytotoxic T cell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binds tightly to the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foreign target cell.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2" name="Text Box 31"/>
          <p:cNvSpPr txBox="1">
            <a:spLocks noChangeArrowheads="1"/>
          </p:cNvSpPr>
          <p:nvPr/>
        </p:nvSpPr>
        <p:spPr bwMode="auto">
          <a:xfrm>
            <a:off x="4685824" y="695889"/>
            <a:ext cx="2829401" cy="100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    Cytotoxic T cell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releases </a:t>
            </a: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perforin</a:t>
            </a: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and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granzyme</a:t>
            </a: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molecules from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its granules by exocytosis.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9226" name="Group 9225"/>
          <p:cNvGrpSpPr/>
          <p:nvPr/>
        </p:nvGrpSpPr>
        <p:grpSpPr>
          <a:xfrm>
            <a:off x="4674030" y="656364"/>
            <a:ext cx="268427" cy="271835"/>
            <a:chOff x="4674030" y="585414"/>
            <a:chExt cx="268427" cy="271835"/>
          </a:xfrm>
        </p:grpSpPr>
        <p:sp>
          <p:nvSpPr>
            <p:cNvPr id="80" name="Oval 79"/>
            <p:cNvSpPr/>
            <p:nvPr/>
          </p:nvSpPr>
          <p:spPr bwMode="auto">
            <a:xfrm>
              <a:off x="4674030" y="588822"/>
              <a:ext cx="268427" cy="268427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81" name="Text Box 31"/>
            <p:cNvSpPr txBox="1">
              <a:spLocks noChangeArrowheads="1"/>
            </p:cNvSpPr>
            <p:nvPr/>
          </p:nvSpPr>
          <p:spPr bwMode="auto">
            <a:xfrm>
              <a:off x="4710217" y="585414"/>
              <a:ext cx="197127" cy="259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7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2</a:t>
              </a:r>
              <a:endParaRPr lang="en-US" sz="17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83" name="Text Box 31"/>
          <p:cNvSpPr txBox="1">
            <a:spLocks noChangeArrowheads="1"/>
          </p:cNvSpPr>
          <p:nvPr/>
        </p:nvSpPr>
        <p:spPr bwMode="auto">
          <a:xfrm>
            <a:off x="5155725" y="1816664"/>
            <a:ext cx="870426" cy="27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Granule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4" name="Text Box 31"/>
          <p:cNvSpPr txBox="1">
            <a:spLocks noChangeArrowheads="1"/>
          </p:cNvSpPr>
          <p:nvPr/>
        </p:nvSpPr>
        <p:spPr bwMode="auto">
          <a:xfrm>
            <a:off x="6359049" y="1864288"/>
            <a:ext cx="2492851" cy="148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    </a:t>
            </a: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Perforin</a:t>
            </a: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molecules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insert into the target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cell membrane and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form pores similar to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those produced by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complement activation.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6347255" y="1824764"/>
            <a:ext cx="268427" cy="271835"/>
            <a:chOff x="4674030" y="585414"/>
            <a:chExt cx="268427" cy="271835"/>
          </a:xfrm>
        </p:grpSpPr>
        <p:sp>
          <p:nvSpPr>
            <p:cNvPr id="86" name="Oval 85"/>
            <p:cNvSpPr/>
            <p:nvPr/>
          </p:nvSpPr>
          <p:spPr bwMode="auto">
            <a:xfrm>
              <a:off x="4674030" y="588822"/>
              <a:ext cx="268427" cy="268427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87" name="Text Box 31"/>
            <p:cNvSpPr txBox="1">
              <a:spLocks noChangeArrowheads="1"/>
            </p:cNvSpPr>
            <p:nvPr/>
          </p:nvSpPr>
          <p:spPr bwMode="auto">
            <a:xfrm>
              <a:off x="4710217" y="585414"/>
              <a:ext cx="197127" cy="259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7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3</a:t>
              </a:r>
              <a:endParaRPr lang="en-US" sz="17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88" name="Text Box 31"/>
          <p:cNvSpPr txBox="1">
            <a:spLocks noChangeArrowheads="1"/>
          </p:cNvSpPr>
          <p:nvPr/>
        </p:nvSpPr>
        <p:spPr bwMode="auto">
          <a:xfrm>
            <a:off x="6371750" y="4115364"/>
            <a:ext cx="2242026" cy="9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    </a:t>
            </a: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Granzymes</a:t>
            </a: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enter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the target cell via the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pores and degrade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cellular contents.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6359955" y="4075839"/>
            <a:ext cx="268427" cy="271835"/>
            <a:chOff x="4674030" y="585414"/>
            <a:chExt cx="268427" cy="271835"/>
          </a:xfrm>
        </p:grpSpPr>
        <p:sp>
          <p:nvSpPr>
            <p:cNvPr id="90" name="Oval 89"/>
            <p:cNvSpPr/>
            <p:nvPr/>
          </p:nvSpPr>
          <p:spPr bwMode="auto">
            <a:xfrm>
              <a:off x="4674030" y="588822"/>
              <a:ext cx="268427" cy="268427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91" name="Text Box 31"/>
            <p:cNvSpPr txBox="1">
              <a:spLocks noChangeArrowheads="1"/>
            </p:cNvSpPr>
            <p:nvPr/>
          </p:nvSpPr>
          <p:spPr bwMode="auto">
            <a:xfrm>
              <a:off x="4710217" y="585414"/>
              <a:ext cx="197127" cy="259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7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4</a:t>
              </a:r>
              <a:endParaRPr lang="en-US" sz="17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92" name="Text Box 31"/>
          <p:cNvSpPr txBox="1">
            <a:spLocks noChangeArrowheads="1"/>
          </p:cNvSpPr>
          <p:nvPr/>
        </p:nvSpPr>
        <p:spPr bwMode="auto">
          <a:xfrm>
            <a:off x="2188415" y="5715925"/>
            <a:ext cx="3458851" cy="5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    The cytotoxic T cell detaches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and searches for another prey.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2176621" y="5676400"/>
            <a:ext cx="268427" cy="271835"/>
            <a:chOff x="4674030" y="585414"/>
            <a:chExt cx="268427" cy="271835"/>
          </a:xfrm>
        </p:grpSpPr>
        <p:sp>
          <p:nvSpPr>
            <p:cNvPr id="94" name="Oval 93"/>
            <p:cNvSpPr/>
            <p:nvPr/>
          </p:nvSpPr>
          <p:spPr bwMode="auto">
            <a:xfrm>
              <a:off x="4674030" y="588822"/>
              <a:ext cx="268427" cy="268427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95" name="Text Box 31"/>
            <p:cNvSpPr txBox="1">
              <a:spLocks noChangeArrowheads="1"/>
            </p:cNvSpPr>
            <p:nvPr/>
          </p:nvSpPr>
          <p:spPr bwMode="auto">
            <a:xfrm>
              <a:off x="4710217" y="585414"/>
              <a:ext cx="197127" cy="259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7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5</a:t>
              </a:r>
              <a:endParaRPr lang="en-US" sz="17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96" name="Text Box 31"/>
          <p:cNvSpPr txBox="1">
            <a:spLocks noChangeArrowheads="1"/>
          </p:cNvSpPr>
          <p:nvPr/>
        </p:nvSpPr>
        <p:spPr bwMode="auto">
          <a:xfrm>
            <a:off x="2988513" y="5169826"/>
            <a:ext cx="1227885" cy="29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Granzymes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7" name="Text Box 31"/>
          <p:cNvSpPr txBox="1">
            <a:spLocks noChangeArrowheads="1"/>
          </p:cNvSpPr>
          <p:nvPr/>
        </p:nvSpPr>
        <p:spPr bwMode="auto">
          <a:xfrm>
            <a:off x="3428778" y="4598325"/>
            <a:ext cx="931554" cy="52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Perforin</a:t>
            </a:r>
            <a:endParaRPr lang="en-US" sz="17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pore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8" name="Text Box 31"/>
          <p:cNvSpPr txBox="1">
            <a:spLocks noChangeArrowheads="1"/>
          </p:cNvSpPr>
          <p:nvPr/>
        </p:nvSpPr>
        <p:spPr bwMode="auto">
          <a:xfrm>
            <a:off x="2226509" y="3810924"/>
            <a:ext cx="1232122" cy="7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Target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cell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membrane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9" name="Text Box 31"/>
          <p:cNvSpPr txBox="1">
            <a:spLocks noChangeArrowheads="1"/>
          </p:cNvSpPr>
          <p:nvPr/>
        </p:nvSpPr>
        <p:spPr bwMode="auto">
          <a:xfrm>
            <a:off x="605141" y="4475559"/>
            <a:ext cx="728358" cy="4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Target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cell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0" name="Text Box 31"/>
          <p:cNvSpPr txBox="1">
            <a:spLocks noChangeArrowheads="1"/>
          </p:cNvSpPr>
          <p:nvPr/>
        </p:nvSpPr>
        <p:spPr bwMode="auto">
          <a:xfrm>
            <a:off x="2205344" y="2579023"/>
            <a:ext cx="1164391" cy="52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sz="1700" baseline="-25000" dirty="0" smtClean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 cell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membrane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1" name="Text Box 31"/>
          <p:cNvSpPr txBox="1">
            <a:spLocks noChangeArrowheads="1"/>
          </p:cNvSpPr>
          <p:nvPr/>
        </p:nvSpPr>
        <p:spPr bwMode="auto">
          <a:xfrm>
            <a:off x="2247424" y="1939430"/>
            <a:ext cx="919108" cy="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Perforin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8424909" y="10408"/>
            <a:ext cx="7135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900" kern="0" dirty="0" smtClean="0">
                <a:solidFill>
                  <a:srgbClr val="000000"/>
                </a:solidFill>
                <a:latin typeface="Arial" charset="0"/>
              </a:rPr>
              <a:t>Slide 6</a:t>
            </a:r>
            <a:endParaRPr lang="en-US" sz="900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017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Cellular (Cell-Mediated) Immune Response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T cell clones: regulatory T cells</a:t>
            </a:r>
          </a:p>
          <a:p>
            <a:pPr lvl="1"/>
            <a:r>
              <a:rPr lang="en-GB" altLang="en-US" dirty="0" smtClean="0"/>
              <a:t>Release chemicals to suppress the activity of T and B cells</a:t>
            </a:r>
          </a:p>
          <a:p>
            <a:pPr lvl="1"/>
            <a:r>
              <a:rPr lang="en-GB" altLang="en-US" dirty="0" smtClean="0"/>
              <a:t>Stop the immune response to prevent uncontrolled activity</a:t>
            </a:r>
          </a:p>
          <a:p>
            <a:pPr lvl="1"/>
            <a:r>
              <a:rPr lang="en-GB" altLang="en-US" dirty="0" smtClean="0"/>
              <a:t>A few members of each clone are memory cells</a:t>
            </a:r>
          </a:p>
          <a:p>
            <a:r>
              <a:rPr lang="en-GB" altLang="en-US" dirty="0" smtClean="0"/>
              <a:t>A summary of cells and molecules follows (Table 12.3)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rieb_EHAP11_Lecture_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Marieb_EHAP11_Lecture_Design</Template>
  <TotalTime>677</TotalTime>
  <Words>6462</Words>
  <Application>Microsoft Macintosh PowerPoint</Application>
  <PresentationFormat>On-screen Show (4:3)</PresentationFormat>
  <Paragraphs>1663</Paragraphs>
  <Slides>123</Slides>
  <Notes>114</Notes>
  <HiddenSlides>0</HiddenSlides>
  <MMClips>0</MMClips>
  <ScaleCrop>false</ScaleCrop>
  <HeadingPairs>
    <vt:vector size="4" baseType="variant">
      <vt:variant>
        <vt:lpstr>Theme</vt:lpstr>
      </vt:variant>
      <vt:variant>
        <vt:i4>53</vt:i4>
      </vt:variant>
      <vt:variant>
        <vt:lpstr>Slide Titles</vt:lpstr>
      </vt:variant>
      <vt:variant>
        <vt:i4>123</vt:i4>
      </vt:variant>
    </vt:vector>
  </HeadingPairs>
  <TitlesOfParts>
    <vt:vector size="176" baseType="lpstr">
      <vt:lpstr>Marieb_EHAP11_Lecture_Design</vt:lpstr>
      <vt:lpstr>Blank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11_Blank</vt:lpstr>
      <vt:lpstr>12_Blank</vt:lpstr>
      <vt:lpstr>14_Blank</vt:lpstr>
      <vt:lpstr>15_Blank</vt:lpstr>
      <vt:lpstr>16_Blank</vt:lpstr>
      <vt:lpstr>17_Blank</vt:lpstr>
      <vt:lpstr>18_Blank</vt:lpstr>
      <vt:lpstr>19_Blank</vt:lpstr>
      <vt:lpstr>20_Blank</vt:lpstr>
      <vt:lpstr>21_Blank</vt:lpstr>
      <vt:lpstr>22_Blank</vt:lpstr>
      <vt:lpstr>23_Blank</vt:lpstr>
      <vt:lpstr>24_Blank</vt:lpstr>
      <vt:lpstr>25_Blank</vt:lpstr>
      <vt:lpstr>26_Blank</vt:lpstr>
      <vt:lpstr>27_Blank</vt:lpstr>
      <vt:lpstr>28_Blank</vt:lpstr>
      <vt:lpstr>29_Blank</vt:lpstr>
      <vt:lpstr>30_Blank</vt:lpstr>
      <vt:lpstr>31_Blank</vt:lpstr>
      <vt:lpstr>32_Blank</vt:lpstr>
      <vt:lpstr>33_Blank</vt:lpstr>
      <vt:lpstr>34_Blank</vt:lpstr>
      <vt:lpstr>35_Blank</vt:lpstr>
      <vt:lpstr>36_Blank</vt:lpstr>
      <vt:lpstr>37_Blank</vt:lpstr>
      <vt:lpstr>38_Blank</vt:lpstr>
      <vt:lpstr>39_Blank</vt:lpstr>
      <vt:lpstr>40_Blank</vt:lpstr>
      <vt:lpstr>41_Blank</vt:lpstr>
      <vt:lpstr>42_Blank</vt:lpstr>
      <vt:lpstr>43_Blank</vt:lpstr>
      <vt:lpstr>44_Blank</vt:lpstr>
      <vt:lpstr>45_Blank</vt:lpstr>
      <vt:lpstr>13_Blank</vt:lpstr>
      <vt:lpstr>46_Blank</vt:lpstr>
      <vt:lpstr>47_Blank</vt:lpstr>
      <vt:lpstr>48_Blank</vt:lpstr>
      <vt:lpstr>49_Blank</vt:lpstr>
      <vt:lpstr>50_Blank</vt:lpstr>
      <vt:lpstr>51_Blank</vt:lpstr>
      <vt:lpstr>PowerPoint Presentation</vt:lpstr>
      <vt:lpstr>Part I: The Lymphatic System</vt:lpstr>
      <vt:lpstr>Concept Link</vt:lpstr>
      <vt:lpstr>Lymphatic Vessels</vt:lpstr>
      <vt:lpstr>Figure 12.1 Relationship of lymphatic vessels to blood vessels.</vt:lpstr>
      <vt:lpstr>Lymphatic Vessels</vt:lpstr>
      <vt:lpstr>Lymphatic Vessels</vt:lpstr>
      <vt:lpstr>Concept Link</vt:lpstr>
      <vt:lpstr>Figure 12.2a Special structural features of lymphatic capillaries.</vt:lpstr>
      <vt:lpstr>Figure 12.2b Special structural features of lymphatic capillaries.</vt:lpstr>
      <vt:lpstr>Lymphatic Vessels</vt:lpstr>
      <vt:lpstr>Figure 12.3 Distribution of lymphatic vessels and lymph nodes.</vt:lpstr>
      <vt:lpstr>Lymphatic Vessels</vt:lpstr>
      <vt:lpstr>Lymph Nodes</vt:lpstr>
      <vt:lpstr>Lymph Nodes</vt:lpstr>
      <vt:lpstr>Lymph Nodes</vt:lpstr>
      <vt:lpstr>Figure 12.4 Structure of a lymph node. </vt:lpstr>
      <vt:lpstr>Lymph Nodes</vt:lpstr>
      <vt:lpstr>Other Lymphoid Organs</vt:lpstr>
      <vt:lpstr>Figure 12.5 Lymphoid organs.</vt:lpstr>
      <vt:lpstr>Spleen</vt:lpstr>
      <vt:lpstr>Thymus Gland</vt:lpstr>
      <vt:lpstr>Concept Link</vt:lpstr>
      <vt:lpstr>Tonsils</vt:lpstr>
      <vt:lpstr>Peyer’s Patches</vt:lpstr>
      <vt:lpstr>Mucosa-Associated Lymphoid Tissue (MALT)</vt:lpstr>
      <vt:lpstr>Part II:  Body Defenses</vt:lpstr>
      <vt:lpstr>Figure 12.6 An overview of the body’s defenses.</vt:lpstr>
      <vt:lpstr>Body Defenses</vt:lpstr>
      <vt:lpstr>Innate (Nonspecific) Body Defenses</vt:lpstr>
      <vt:lpstr>Table 12.1 Summary of Innate (Nonspecific) Body Defenses (1 of 3).</vt:lpstr>
      <vt:lpstr>Table 12.1 Summary of Innate (Nonspecific) Body Defenses (2 of 3).</vt:lpstr>
      <vt:lpstr>Table 12.1 Summary of Innate (Nonspecific) Body Defenses (3 of 3).</vt:lpstr>
      <vt:lpstr>Surface Membrane Barriers</vt:lpstr>
      <vt:lpstr>Surface Membrane Barriers</vt:lpstr>
      <vt:lpstr>Internal Defenses: Cells and Chemicals</vt:lpstr>
      <vt:lpstr>Natural Killer (NK) Cells </vt:lpstr>
      <vt:lpstr>Inflammatory Response </vt:lpstr>
      <vt:lpstr>Figure 12.7 Flowchart of inflammatory events.</vt:lpstr>
      <vt:lpstr>Inflammatory Response </vt:lpstr>
      <vt:lpstr>Inflammatory Response </vt:lpstr>
      <vt:lpstr>Figure 12.8 Phagocyte mobilization.</vt:lpstr>
      <vt:lpstr>Phagocytes</vt:lpstr>
      <vt:lpstr>Figure 12.9a Phagocytosis by a macrophage.</vt:lpstr>
      <vt:lpstr>Figure 12.9b Phagocytosis by a macrophage.</vt:lpstr>
      <vt:lpstr>Figure 12.9b Phagocytosis by a macrophage.</vt:lpstr>
      <vt:lpstr>Figure 12.9b Phagocytosis by a macrophage.</vt:lpstr>
      <vt:lpstr>Figure 12.9b Phagocytosis by a macrophage.</vt:lpstr>
      <vt:lpstr>Figure 12.9b Phagocytosis by a macrophage.</vt:lpstr>
      <vt:lpstr>Figure 12.9b Phagocytosis by a macrophage.</vt:lpstr>
      <vt:lpstr>Antimicrobial Proteins</vt:lpstr>
      <vt:lpstr>Complement Proteins </vt:lpstr>
      <vt:lpstr>Figure 12.10 Activation of complement, resulting in lysis of a target cell.</vt:lpstr>
      <vt:lpstr>Interferon</vt:lpstr>
      <vt:lpstr>Fever</vt:lpstr>
      <vt:lpstr>Adaptive Body Defenses </vt:lpstr>
      <vt:lpstr>Adaptive Body Defenses </vt:lpstr>
      <vt:lpstr>Adaptive Body Defenses </vt:lpstr>
      <vt:lpstr>Antigens</vt:lpstr>
      <vt:lpstr>Antigens</vt:lpstr>
      <vt:lpstr>Concept Link</vt:lpstr>
      <vt:lpstr>Antigens</vt:lpstr>
      <vt:lpstr>Cells of the Adaptive Defense System: An Overview </vt:lpstr>
      <vt:lpstr>Lymphocytes</vt:lpstr>
      <vt:lpstr>Lymphocytes</vt:lpstr>
      <vt:lpstr>Figure 12.11 Lymphocyte differentiation and activation.</vt:lpstr>
      <vt:lpstr>Figure 12.11 Lymphocyte differentiation and activation.</vt:lpstr>
      <vt:lpstr>Figure 12.11 Lymphocyte differentiation and activation.</vt:lpstr>
      <vt:lpstr>Figure 12.11 Lymphocyte differentiation and activation.</vt:lpstr>
      <vt:lpstr>Antigen-Presenting Cells (APCs)</vt:lpstr>
      <vt:lpstr>Macrophages</vt:lpstr>
      <vt:lpstr>Humoral (Antibody-Mediated) Immune Response</vt:lpstr>
      <vt:lpstr>Humoral Immune Response</vt:lpstr>
      <vt:lpstr>Figure 12.12 Clonal selection of a B cell.</vt:lpstr>
      <vt:lpstr>Figure 12.13 Primary and secondary humoral responses to an antigen.</vt:lpstr>
      <vt:lpstr>Active and Passive Humoral Immunity</vt:lpstr>
      <vt:lpstr>Active and Passive Immunity</vt:lpstr>
      <vt:lpstr>Active and Passive Immunity</vt:lpstr>
      <vt:lpstr>Figure 12.14 Types of acquired immunity. </vt:lpstr>
      <vt:lpstr>Antibodies (Immunoglobulins, or Igs)</vt:lpstr>
      <vt:lpstr>Figure 12.15a Basic antibody structure. </vt:lpstr>
      <vt:lpstr>Antibodies</vt:lpstr>
      <vt:lpstr>Figure 12.15b Basic antibody structure. </vt:lpstr>
      <vt:lpstr>Antibodies</vt:lpstr>
      <vt:lpstr>Table 12.2 Immunoglobulin Classes (1 of 2).</vt:lpstr>
      <vt:lpstr>Table 12.2 Immunoglobulin Classes (2 of 2).</vt:lpstr>
      <vt:lpstr>Antibody Function</vt:lpstr>
      <vt:lpstr>Figure 12.16 Mechanisms of antibody action.</vt:lpstr>
      <vt:lpstr>Cellular (Cell-Mediated) Immune Response</vt:lpstr>
      <vt:lpstr>Figure 12.17 T cell activation and interactions with other cells of the immune response. </vt:lpstr>
      <vt:lpstr>Cellular (Cell-Mediated) Immune Response</vt:lpstr>
      <vt:lpstr>Cellular (Cell-Mediated) Immune Response</vt:lpstr>
      <vt:lpstr>Figure 12.18 A proposed mechanism by which cytotoxic T cells kill target cells.</vt:lpstr>
      <vt:lpstr>Figure 12.18 A proposed mechanism by which cytotoxic T cells kill target cells.</vt:lpstr>
      <vt:lpstr>Figure 12.18 A proposed mechanism by which cytotoxic T cells kill target cells.</vt:lpstr>
      <vt:lpstr>Figure 12.18 A proposed mechanism by which cytotoxic T cells kill target cells.</vt:lpstr>
      <vt:lpstr>Figure 12.18 A proposed mechanism by which cytotoxic T cells kill target cells.</vt:lpstr>
      <vt:lpstr>Figure 12.18 A proposed mechanism by which cytotoxic T cells kill target cells.</vt:lpstr>
      <vt:lpstr>Cellular (Cell-Mediated) Immune Response</vt:lpstr>
      <vt:lpstr>Figure 12.19 A summary of the adaptive immune responses.</vt:lpstr>
      <vt:lpstr>Table 12.3 Functions of Cells and Molecules Involved in Immunity (1 of 4).</vt:lpstr>
      <vt:lpstr>Table 12.3 Functions of Cells and Molecules Involved in Immunity (2 of 4).</vt:lpstr>
      <vt:lpstr>Table 12.3 Functions of Cells and Molecules Involved in Immunity (3 of 4).</vt:lpstr>
      <vt:lpstr>Table 12.3 Functions of Cells and Molecules Involved in Immunity (4 of 4).</vt:lpstr>
      <vt:lpstr>Organ Transplants and Rejection</vt:lpstr>
      <vt:lpstr>Organ Transplants and Rejection</vt:lpstr>
      <vt:lpstr>Disorders of Immunity</vt:lpstr>
      <vt:lpstr>Autoimmune Diseases</vt:lpstr>
      <vt:lpstr>Autoimmune Diseases</vt:lpstr>
      <vt:lpstr>Autoimmune Diseases</vt:lpstr>
      <vt:lpstr>Allergies</vt:lpstr>
      <vt:lpstr>Allergies</vt:lpstr>
      <vt:lpstr>Figure 12.20 Mechanism of an immediate (acute) hypersensitivity response.</vt:lpstr>
      <vt:lpstr>Figure 12.20 Mechanism of an immediate (acute) hypersensitivity response.</vt:lpstr>
      <vt:lpstr>Figure 12.20 Mechanism of an immediate (acute) hypersensitivity response.</vt:lpstr>
      <vt:lpstr>Figure 12.20 Mechanism of an immediate (acute) hypersensitivity response.</vt:lpstr>
      <vt:lpstr>Figure 12.20 Mechanism of an immediate (acute) hypersensitivity response.</vt:lpstr>
      <vt:lpstr>Figure 12.20 Mechanism of an immediate (acute) hypersensitivity response.</vt:lpstr>
      <vt:lpstr>Figure 12.20 Mechanism of an immediate (acute) hypersensitivity response.</vt:lpstr>
      <vt:lpstr>Figure 12.20 Mechanism of an immediate (acute) hypersensitivity response.</vt:lpstr>
      <vt:lpstr>Immunodeficiencies</vt:lpstr>
      <vt:lpstr>Developmental Aspects of the  Lymphatic System and Body Defenses</vt:lpstr>
      <vt:lpstr>Developmental Aspects of the  Lymphatic System and Body Defenses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Nerve activates contraction</dc:title>
  <dc:creator>Karl Miyajima</dc:creator>
  <cp:lastModifiedBy>Betty Lampe</cp:lastModifiedBy>
  <cp:revision>76</cp:revision>
  <dcterms:modified xsi:type="dcterms:W3CDTF">2015-12-01T13:55:37Z</dcterms:modified>
</cp:coreProperties>
</file>