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slideLayouts/slideLayout13.xml" ContentType="application/vnd.openxmlformats-officedocument.presentationml.slideLayout+xml"/>
  <Override PartName="/ppt/theme/theme9.xml" ContentType="application/vnd.openxmlformats-officedocument.theme+xml"/>
  <Override PartName="/ppt/slideLayouts/slideLayout14.xml" ContentType="application/vnd.openxmlformats-officedocument.presentationml.slideLayout+xml"/>
  <Override PartName="/ppt/theme/theme10.xml" ContentType="application/vnd.openxmlformats-officedocument.theme+xml"/>
  <Override PartName="/ppt/slideLayouts/slideLayout15.xml" ContentType="application/vnd.openxmlformats-officedocument.presentationml.slideLayout+xml"/>
  <Override PartName="/ppt/theme/theme11.xml" ContentType="application/vnd.openxmlformats-officedocument.theme+xml"/>
  <Override PartName="/ppt/slideLayouts/slideLayout16.xml" ContentType="application/vnd.openxmlformats-officedocument.presentationml.slideLayout+xml"/>
  <Override PartName="/ppt/theme/theme12.xml" ContentType="application/vnd.openxmlformats-officedocument.theme+xml"/>
  <Override PartName="/ppt/slideLayouts/slideLayout17.xml" ContentType="application/vnd.openxmlformats-officedocument.presentationml.slideLayout+xml"/>
  <Override PartName="/ppt/theme/theme13.xml" ContentType="application/vnd.openxmlformats-officedocument.theme+xml"/>
  <Override PartName="/ppt/slideLayouts/slideLayout18.xml" ContentType="application/vnd.openxmlformats-officedocument.presentationml.slideLayout+xml"/>
  <Override PartName="/ppt/theme/theme14.xml" ContentType="application/vnd.openxmlformats-officedocument.theme+xml"/>
  <Override PartName="/ppt/slideLayouts/slideLayout19.xml" ContentType="application/vnd.openxmlformats-officedocument.presentationml.slideLayout+xml"/>
  <Override PartName="/ppt/theme/theme15.xml" ContentType="application/vnd.openxmlformats-officedocument.theme+xml"/>
  <Override PartName="/ppt/slideLayouts/slideLayout20.xml" ContentType="application/vnd.openxmlformats-officedocument.presentationml.slideLayout+xml"/>
  <Override PartName="/ppt/theme/theme16.xml" ContentType="application/vnd.openxmlformats-officedocument.theme+xml"/>
  <Override PartName="/ppt/slideLayouts/slideLayout21.xml" ContentType="application/vnd.openxmlformats-officedocument.presentationml.slideLayout+xml"/>
  <Override PartName="/ppt/theme/theme17.xml" ContentType="application/vnd.openxmlformats-officedocument.theme+xml"/>
  <Override PartName="/ppt/slideLayouts/slideLayout22.xml" ContentType="application/vnd.openxmlformats-officedocument.presentationml.slideLayout+xml"/>
  <Override PartName="/ppt/theme/theme18.xml" ContentType="application/vnd.openxmlformats-officedocument.theme+xml"/>
  <Override PartName="/ppt/slideLayouts/slideLayout23.xml" ContentType="application/vnd.openxmlformats-officedocument.presentationml.slideLayout+xml"/>
  <Override PartName="/ppt/theme/theme19.xml" ContentType="application/vnd.openxmlformats-officedocument.theme+xml"/>
  <Override PartName="/ppt/slideLayouts/slideLayout24.xml" ContentType="application/vnd.openxmlformats-officedocument.presentationml.slideLayout+xml"/>
  <Override PartName="/ppt/theme/theme20.xml" ContentType="application/vnd.openxmlformats-officedocument.theme+xml"/>
  <Override PartName="/ppt/slideLayouts/slideLayout25.xml" ContentType="application/vnd.openxmlformats-officedocument.presentationml.slideLayout+xml"/>
  <Override PartName="/ppt/theme/theme21.xml" ContentType="application/vnd.openxmlformats-officedocument.theme+xml"/>
  <Override PartName="/ppt/slideLayouts/slideLayout26.xml" ContentType="application/vnd.openxmlformats-officedocument.presentationml.slideLayout+xml"/>
  <Override PartName="/ppt/theme/theme22.xml" ContentType="application/vnd.openxmlformats-officedocument.theme+xml"/>
  <Override PartName="/ppt/slideLayouts/slideLayout27.xml" ContentType="application/vnd.openxmlformats-officedocument.presentationml.slideLayout+xml"/>
  <Override PartName="/ppt/theme/theme23.xml" ContentType="application/vnd.openxmlformats-officedocument.theme+xml"/>
  <Override PartName="/ppt/slideLayouts/slideLayout28.xml" ContentType="application/vnd.openxmlformats-officedocument.presentationml.slideLayout+xml"/>
  <Override PartName="/ppt/theme/theme24.xml" ContentType="application/vnd.openxmlformats-officedocument.theme+xml"/>
  <Override PartName="/ppt/slideLayouts/slideLayout29.xml" ContentType="application/vnd.openxmlformats-officedocument.presentationml.slideLayout+xml"/>
  <Override PartName="/ppt/theme/theme25.xml" ContentType="application/vnd.openxmlformats-officedocument.theme+xml"/>
  <Override PartName="/ppt/slideLayouts/slideLayout30.xml" ContentType="application/vnd.openxmlformats-officedocument.presentationml.slideLayout+xml"/>
  <Override PartName="/ppt/theme/theme26.xml" ContentType="application/vnd.openxmlformats-officedocument.theme+xml"/>
  <Override PartName="/ppt/slideLayouts/slideLayout31.xml" ContentType="application/vnd.openxmlformats-officedocument.presentationml.slideLayout+xml"/>
  <Override PartName="/ppt/theme/theme27.xml" ContentType="application/vnd.openxmlformats-officedocument.theme+xml"/>
  <Override PartName="/ppt/slideLayouts/slideLayout32.xml" ContentType="application/vnd.openxmlformats-officedocument.presentationml.slideLayout+xml"/>
  <Override PartName="/ppt/theme/theme28.xml" ContentType="application/vnd.openxmlformats-officedocument.theme+xml"/>
  <Override PartName="/ppt/slideLayouts/slideLayout33.xml" ContentType="application/vnd.openxmlformats-officedocument.presentationml.slideLayout+xml"/>
  <Override PartName="/ppt/theme/theme29.xml" ContentType="application/vnd.openxmlformats-officedocument.theme+xml"/>
  <Override PartName="/ppt/slideLayouts/slideLayout34.xml" ContentType="application/vnd.openxmlformats-officedocument.presentationml.slideLayout+xml"/>
  <Override PartName="/ppt/theme/theme30.xml" ContentType="application/vnd.openxmlformats-officedocument.theme+xml"/>
  <Override PartName="/ppt/slideLayouts/slideLayout35.xml" ContentType="application/vnd.openxmlformats-officedocument.presentationml.slideLayout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8" r:id="rId1"/>
    <p:sldMasterId id="2147483725" r:id="rId2"/>
    <p:sldMasterId id="2147483727" r:id="rId3"/>
    <p:sldMasterId id="2147483729" r:id="rId4"/>
    <p:sldMasterId id="2147483731" r:id="rId5"/>
    <p:sldMasterId id="2147483733" r:id="rId6"/>
    <p:sldMasterId id="2147483735" r:id="rId7"/>
    <p:sldMasterId id="2147483737" r:id="rId8"/>
    <p:sldMasterId id="2147483739" r:id="rId9"/>
    <p:sldMasterId id="2147483741" r:id="rId10"/>
    <p:sldMasterId id="2147483743" r:id="rId11"/>
    <p:sldMasterId id="2147483745" r:id="rId12"/>
    <p:sldMasterId id="2147483747" r:id="rId13"/>
    <p:sldMasterId id="2147483749" r:id="rId14"/>
    <p:sldMasterId id="2147483751" r:id="rId15"/>
    <p:sldMasterId id="2147483753" r:id="rId16"/>
    <p:sldMasterId id="2147483755" r:id="rId17"/>
    <p:sldMasterId id="2147483757" r:id="rId18"/>
    <p:sldMasterId id="2147483759" r:id="rId19"/>
    <p:sldMasterId id="2147483761" r:id="rId20"/>
    <p:sldMasterId id="2147483763" r:id="rId21"/>
    <p:sldMasterId id="2147483765" r:id="rId22"/>
    <p:sldMasterId id="2147483767" r:id="rId23"/>
    <p:sldMasterId id="2147483769" r:id="rId24"/>
    <p:sldMasterId id="2147483771" r:id="rId25"/>
    <p:sldMasterId id="2147483773" r:id="rId26"/>
    <p:sldMasterId id="2147483775" r:id="rId27"/>
    <p:sldMasterId id="2147483777" r:id="rId28"/>
    <p:sldMasterId id="2147483779" r:id="rId29"/>
    <p:sldMasterId id="2147483781" r:id="rId30"/>
    <p:sldMasterId id="2147483783" r:id="rId31"/>
  </p:sldMasterIdLst>
  <p:notesMasterIdLst>
    <p:notesMasterId r:id="rId127"/>
  </p:notesMasterIdLst>
  <p:handoutMasterIdLst>
    <p:handoutMasterId r:id="rId128"/>
  </p:handoutMasterIdLst>
  <p:sldIdLst>
    <p:sldId id="512" r:id="rId32"/>
    <p:sldId id="368" r:id="rId33"/>
    <p:sldId id="370" r:id="rId34"/>
    <p:sldId id="369" r:id="rId35"/>
    <p:sldId id="513" r:id="rId36"/>
    <p:sldId id="371" r:id="rId37"/>
    <p:sldId id="514" r:id="rId38"/>
    <p:sldId id="416" r:id="rId39"/>
    <p:sldId id="372" r:id="rId40"/>
    <p:sldId id="373" r:id="rId41"/>
    <p:sldId id="375" r:id="rId42"/>
    <p:sldId id="515" r:id="rId43"/>
    <p:sldId id="516" r:id="rId44"/>
    <p:sldId id="420" r:id="rId45"/>
    <p:sldId id="421" r:id="rId46"/>
    <p:sldId id="517" r:id="rId47"/>
    <p:sldId id="518" r:id="rId48"/>
    <p:sldId id="376" r:id="rId49"/>
    <p:sldId id="519" r:id="rId50"/>
    <p:sldId id="377" r:id="rId51"/>
    <p:sldId id="520" r:id="rId52"/>
    <p:sldId id="521" r:id="rId53"/>
    <p:sldId id="378" r:id="rId54"/>
    <p:sldId id="522" r:id="rId55"/>
    <p:sldId id="523" r:id="rId56"/>
    <p:sldId id="380" r:id="rId57"/>
    <p:sldId id="524" r:id="rId58"/>
    <p:sldId id="381" r:id="rId59"/>
    <p:sldId id="430" r:id="rId60"/>
    <p:sldId id="525" r:id="rId61"/>
    <p:sldId id="429" r:id="rId62"/>
    <p:sldId id="526" r:id="rId63"/>
    <p:sldId id="382" r:id="rId64"/>
    <p:sldId id="527" r:id="rId65"/>
    <p:sldId id="501" r:id="rId66"/>
    <p:sldId id="383" r:id="rId67"/>
    <p:sldId id="502" r:id="rId68"/>
    <p:sldId id="384" r:id="rId69"/>
    <p:sldId id="528" r:id="rId70"/>
    <p:sldId id="385" r:id="rId71"/>
    <p:sldId id="386" r:id="rId72"/>
    <p:sldId id="503" r:id="rId73"/>
    <p:sldId id="504" r:id="rId74"/>
    <p:sldId id="529" r:id="rId75"/>
    <p:sldId id="388" r:id="rId76"/>
    <p:sldId id="436" r:id="rId77"/>
    <p:sldId id="437" r:id="rId78"/>
    <p:sldId id="438" r:id="rId79"/>
    <p:sldId id="530" r:id="rId80"/>
    <p:sldId id="443" r:id="rId81"/>
    <p:sldId id="531" r:id="rId82"/>
    <p:sldId id="532" r:id="rId83"/>
    <p:sldId id="446" r:id="rId84"/>
    <p:sldId id="533" r:id="rId85"/>
    <p:sldId id="448" r:id="rId86"/>
    <p:sldId id="449" r:id="rId87"/>
    <p:sldId id="534" r:id="rId88"/>
    <p:sldId id="451" r:id="rId89"/>
    <p:sldId id="506" r:id="rId90"/>
    <p:sldId id="535" r:id="rId91"/>
    <p:sldId id="453" r:id="rId92"/>
    <p:sldId id="536" r:id="rId93"/>
    <p:sldId id="507" r:id="rId94"/>
    <p:sldId id="455" r:id="rId95"/>
    <p:sldId id="456" r:id="rId96"/>
    <p:sldId id="457" r:id="rId97"/>
    <p:sldId id="458" r:id="rId98"/>
    <p:sldId id="459" r:id="rId99"/>
    <p:sldId id="537" r:id="rId100"/>
    <p:sldId id="538" r:id="rId101"/>
    <p:sldId id="462" r:id="rId102"/>
    <p:sldId id="463" r:id="rId103"/>
    <p:sldId id="539" r:id="rId104"/>
    <p:sldId id="467" r:id="rId105"/>
    <p:sldId id="540" r:id="rId106"/>
    <p:sldId id="464" r:id="rId107"/>
    <p:sldId id="466" r:id="rId108"/>
    <p:sldId id="508" r:id="rId109"/>
    <p:sldId id="509" r:id="rId110"/>
    <p:sldId id="471" r:id="rId111"/>
    <p:sldId id="510" r:id="rId112"/>
    <p:sldId id="541" r:id="rId113"/>
    <p:sldId id="484" r:id="rId114"/>
    <p:sldId id="485" r:id="rId115"/>
    <p:sldId id="486" r:id="rId116"/>
    <p:sldId id="542" r:id="rId117"/>
    <p:sldId id="488" r:id="rId118"/>
    <p:sldId id="489" r:id="rId119"/>
    <p:sldId id="490" r:id="rId120"/>
    <p:sldId id="491" r:id="rId121"/>
    <p:sldId id="493" r:id="rId122"/>
    <p:sldId id="494" r:id="rId123"/>
    <p:sldId id="495" r:id="rId124"/>
    <p:sldId id="496" r:id="rId125"/>
    <p:sldId id="497" r:id="rId12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3F1B"/>
    <a:srgbClr val="339966"/>
    <a:srgbClr val="008080"/>
    <a:srgbClr val="006666"/>
    <a:srgbClr val="650011"/>
    <a:srgbClr val="FFC247"/>
    <a:srgbClr val="0099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94131" autoAdjust="0"/>
  </p:normalViewPr>
  <p:slideViewPr>
    <p:cSldViewPr>
      <p:cViewPr varScale="1">
        <p:scale>
          <a:sx n="80" d="100"/>
          <a:sy n="80" d="100"/>
        </p:scale>
        <p:origin x="-213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60" Type="http://schemas.openxmlformats.org/officeDocument/2006/relationships/slide" Target="slides/slide29.xml"/><Relationship Id="rId61" Type="http://schemas.openxmlformats.org/officeDocument/2006/relationships/slide" Target="slides/slide30.xml"/><Relationship Id="rId62" Type="http://schemas.openxmlformats.org/officeDocument/2006/relationships/slide" Target="slides/slide31.xml"/><Relationship Id="rId63" Type="http://schemas.openxmlformats.org/officeDocument/2006/relationships/slide" Target="slides/slide32.xml"/><Relationship Id="rId64" Type="http://schemas.openxmlformats.org/officeDocument/2006/relationships/slide" Target="slides/slide33.xml"/><Relationship Id="rId65" Type="http://schemas.openxmlformats.org/officeDocument/2006/relationships/slide" Target="slides/slide34.xml"/><Relationship Id="rId66" Type="http://schemas.openxmlformats.org/officeDocument/2006/relationships/slide" Target="slides/slide35.xml"/><Relationship Id="rId67" Type="http://schemas.openxmlformats.org/officeDocument/2006/relationships/slide" Target="slides/slide36.xml"/><Relationship Id="rId68" Type="http://schemas.openxmlformats.org/officeDocument/2006/relationships/slide" Target="slides/slide37.xml"/><Relationship Id="rId69" Type="http://schemas.openxmlformats.org/officeDocument/2006/relationships/slide" Target="slides/slide38.xml"/><Relationship Id="rId120" Type="http://schemas.openxmlformats.org/officeDocument/2006/relationships/slide" Target="slides/slide89.xml"/><Relationship Id="rId121" Type="http://schemas.openxmlformats.org/officeDocument/2006/relationships/slide" Target="slides/slide90.xml"/><Relationship Id="rId122" Type="http://schemas.openxmlformats.org/officeDocument/2006/relationships/slide" Target="slides/slide91.xml"/><Relationship Id="rId123" Type="http://schemas.openxmlformats.org/officeDocument/2006/relationships/slide" Target="slides/slide92.xml"/><Relationship Id="rId124" Type="http://schemas.openxmlformats.org/officeDocument/2006/relationships/slide" Target="slides/slide93.xml"/><Relationship Id="rId125" Type="http://schemas.openxmlformats.org/officeDocument/2006/relationships/slide" Target="slides/slide94.xml"/><Relationship Id="rId126" Type="http://schemas.openxmlformats.org/officeDocument/2006/relationships/slide" Target="slides/slide95.xml"/><Relationship Id="rId127" Type="http://schemas.openxmlformats.org/officeDocument/2006/relationships/notesMaster" Target="notesMasters/notesMaster1.xml"/><Relationship Id="rId128" Type="http://schemas.openxmlformats.org/officeDocument/2006/relationships/handoutMaster" Target="handoutMasters/handoutMaster1.xml"/><Relationship Id="rId129" Type="http://schemas.openxmlformats.org/officeDocument/2006/relationships/printerSettings" Target="printerSettings/printerSettings1.bin"/><Relationship Id="rId40" Type="http://schemas.openxmlformats.org/officeDocument/2006/relationships/slide" Target="slides/slide9.xml"/><Relationship Id="rId41" Type="http://schemas.openxmlformats.org/officeDocument/2006/relationships/slide" Target="slides/slide10.xml"/><Relationship Id="rId42" Type="http://schemas.openxmlformats.org/officeDocument/2006/relationships/slide" Target="slides/slide11.xml"/><Relationship Id="rId90" Type="http://schemas.openxmlformats.org/officeDocument/2006/relationships/slide" Target="slides/slide59.xml"/><Relationship Id="rId91" Type="http://schemas.openxmlformats.org/officeDocument/2006/relationships/slide" Target="slides/slide60.xml"/><Relationship Id="rId92" Type="http://schemas.openxmlformats.org/officeDocument/2006/relationships/slide" Target="slides/slide61.xml"/><Relationship Id="rId93" Type="http://schemas.openxmlformats.org/officeDocument/2006/relationships/slide" Target="slides/slide62.xml"/><Relationship Id="rId94" Type="http://schemas.openxmlformats.org/officeDocument/2006/relationships/slide" Target="slides/slide63.xml"/><Relationship Id="rId95" Type="http://schemas.openxmlformats.org/officeDocument/2006/relationships/slide" Target="slides/slide64.xml"/><Relationship Id="rId96" Type="http://schemas.openxmlformats.org/officeDocument/2006/relationships/slide" Target="slides/slide65.xml"/><Relationship Id="rId101" Type="http://schemas.openxmlformats.org/officeDocument/2006/relationships/slide" Target="slides/slide70.xml"/><Relationship Id="rId102" Type="http://schemas.openxmlformats.org/officeDocument/2006/relationships/slide" Target="slides/slide71.xml"/><Relationship Id="rId103" Type="http://schemas.openxmlformats.org/officeDocument/2006/relationships/slide" Target="slides/slide72.xml"/><Relationship Id="rId104" Type="http://schemas.openxmlformats.org/officeDocument/2006/relationships/slide" Target="slides/slide73.xml"/><Relationship Id="rId105" Type="http://schemas.openxmlformats.org/officeDocument/2006/relationships/slide" Target="slides/slide74.xml"/><Relationship Id="rId106" Type="http://schemas.openxmlformats.org/officeDocument/2006/relationships/slide" Target="slides/slide75.xml"/><Relationship Id="rId107" Type="http://schemas.openxmlformats.org/officeDocument/2006/relationships/slide" Target="slides/slide76.xml"/><Relationship Id="rId108" Type="http://schemas.openxmlformats.org/officeDocument/2006/relationships/slide" Target="slides/slide77.xml"/><Relationship Id="rId109" Type="http://schemas.openxmlformats.org/officeDocument/2006/relationships/slide" Target="slides/slide78.xml"/><Relationship Id="rId97" Type="http://schemas.openxmlformats.org/officeDocument/2006/relationships/slide" Target="slides/slide66.xml"/><Relationship Id="rId98" Type="http://schemas.openxmlformats.org/officeDocument/2006/relationships/slide" Target="slides/slide67.xml"/><Relationship Id="rId99" Type="http://schemas.openxmlformats.org/officeDocument/2006/relationships/slide" Target="slides/slide68.xml"/><Relationship Id="rId43" Type="http://schemas.openxmlformats.org/officeDocument/2006/relationships/slide" Target="slides/slide12.xml"/><Relationship Id="rId44" Type="http://schemas.openxmlformats.org/officeDocument/2006/relationships/slide" Target="slides/slide13.xml"/><Relationship Id="rId45" Type="http://schemas.openxmlformats.org/officeDocument/2006/relationships/slide" Target="slides/slide14.xml"/><Relationship Id="rId46" Type="http://schemas.openxmlformats.org/officeDocument/2006/relationships/slide" Target="slides/slide15.xml"/><Relationship Id="rId47" Type="http://schemas.openxmlformats.org/officeDocument/2006/relationships/slide" Target="slides/slide16.xml"/><Relationship Id="rId48" Type="http://schemas.openxmlformats.org/officeDocument/2006/relationships/slide" Target="slides/slide17.xml"/><Relationship Id="rId49" Type="http://schemas.openxmlformats.org/officeDocument/2006/relationships/slide" Target="slides/slide18.xml"/><Relationship Id="rId100" Type="http://schemas.openxmlformats.org/officeDocument/2006/relationships/slide" Target="slides/slide69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70" Type="http://schemas.openxmlformats.org/officeDocument/2006/relationships/slide" Target="slides/slide39.xml"/><Relationship Id="rId71" Type="http://schemas.openxmlformats.org/officeDocument/2006/relationships/slide" Target="slides/slide40.xml"/><Relationship Id="rId72" Type="http://schemas.openxmlformats.org/officeDocument/2006/relationships/slide" Target="slides/slide41.xml"/><Relationship Id="rId73" Type="http://schemas.openxmlformats.org/officeDocument/2006/relationships/slide" Target="slides/slide42.xml"/><Relationship Id="rId74" Type="http://schemas.openxmlformats.org/officeDocument/2006/relationships/slide" Target="slides/slide43.xml"/><Relationship Id="rId75" Type="http://schemas.openxmlformats.org/officeDocument/2006/relationships/slide" Target="slides/slide44.xml"/><Relationship Id="rId76" Type="http://schemas.openxmlformats.org/officeDocument/2006/relationships/slide" Target="slides/slide45.xml"/><Relationship Id="rId77" Type="http://schemas.openxmlformats.org/officeDocument/2006/relationships/slide" Target="slides/slide46.xml"/><Relationship Id="rId78" Type="http://schemas.openxmlformats.org/officeDocument/2006/relationships/slide" Target="slides/slide47.xml"/><Relationship Id="rId79" Type="http://schemas.openxmlformats.org/officeDocument/2006/relationships/slide" Target="slides/slide48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130" Type="http://schemas.openxmlformats.org/officeDocument/2006/relationships/presProps" Target="presProps.xml"/><Relationship Id="rId131" Type="http://schemas.openxmlformats.org/officeDocument/2006/relationships/viewProps" Target="viewProps.xml"/><Relationship Id="rId132" Type="http://schemas.openxmlformats.org/officeDocument/2006/relationships/theme" Target="theme/theme1.xml"/><Relationship Id="rId13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50" Type="http://schemas.openxmlformats.org/officeDocument/2006/relationships/slide" Target="slides/slide19.xml"/><Relationship Id="rId51" Type="http://schemas.openxmlformats.org/officeDocument/2006/relationships/slide" Target="slides/slide20.xml"/><Relationship Id="rId52" Type="http://schemas.openxmlformats.org/officeDocument/2006/relationships/slide" Target="slides/slide21.xml"/><Relationship Id="rId53" Type="http://schemas.openxmlformats.org/officeDocument/2006/relationships/slide" Target="slides/slide22.xml"/><Relationship Id="rId54" Type="http://schemas.openxmlformats.org/officeDocument/2006/relationships/slide" Target="slides/slide23.xml"/><Relationship Id="rId55" Type="http://schemas.openxmlformats.org/officeDocument/2006/relationships/slide" Target="slides/slide24.xml"/><Relationship Id="rId56" Type="http://schemas.openxmlformats.org/officeDocument/2006/relationships/slide" Target="slides/slide25.xml"/><Relationship Id="rId57" Type="http://schemas.openxmlformats.org/officeDocument/2006/relationships/slide" Target="slides/slide26.xml"/><Relationship Id="rId58" Type="http://schemas.openxmlformats.org/officeDocument/2006/relationships/slide" Target="slides/slide27.xml"/><Relationship Id="rId59" Type="http://schemas.openxmlformats.org/officeDocument/2006/relationships/slide" Target="slides/slide28.xml"/><Relationship Id="rId110" Type="http://schemas.openxmlformats.org/officeDocument/2006/relationships/slide" Target="slides/slide79.xml"/><Relationship Id="rId111" Type="http://schemas.openxmlformats.org/officeDocument/2006/relationships/slide" Target="slides/slide80.xml"/><Relationship Id="rId112" Type="http://schemas.openxmlformats.org/officeDocument/2006/relationships/slide" Target="slides/slide81.xml"/><Relationship Id="rId113" Type="http://schemas.openxmlformats.org/officeDocument/2006/relationships/slide" Target="slides/slide82.xml"/><Relationship Id="rId114" Type="http://schemas.openxmlformats.org/officeDocument/2006/relationships/slide" Target="slides/slide83.xml"/><Relationship Id="rId115" Type="http://schemas.openxmlformats.org/officeDocument/2006/relationships/slide" Target="slides/slide84.xml"/><Relationship Id="rId116" Type="http://schemas.openxmlformats.org/officeDocument/2006/relationships/slide" Target="slides/slide85.xml"/><Relationship Id="rId117" Type="http://schemas.openxmlformats.org/officeDocument/2006/relationships/slide" Target="slides/slide86.xml"/><Relationship Id="rId118" Type="http://schemas.openxmlformats.org/officeDocument/2006/relationships/slide" Target="slides/slide87.xml"/><Relationship Id="rId119" Type="http://schemas.openxmlformats.org/officeDocument/2006/relationships/slide" Target="slides/slide88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" Target="slides/slide1.xml"/><Relationship Id="rId33" Type="http://schemas.openxmlformats.org/officeDocument/2006/relationships/slide" Target="slides/slide2.xml"/><Relationship Id="rId34" Type="http://schemas.openxmlformats.org/officeDocument/2006/relationships/slide" Target="slides/slide3.xml"/><Relationship Id="rId35" Type="http://schemas.openxmlformats.org/officeDocument/2006/relationships/slide" Target="slides/slide4.xml"/><Relationship Id="rId36" Type="http://schemas.openxmlformats.org/officeDocument/2006/relationships/slide" Target="slides/slide5.xml"/><Relationship Id="rId37" Type="http://schemas.openxmlformats.org/officeDocument/2006/relationships/slide" Target="slides/slide6.xml"/><Relationship Id="rId38" Type="http://schemas.openxmlformats.org/officeDocument/2006/relationships/slide" Target="slides/slide7.xml"/><Relationship Id="rId39" Type="http://schemas.openxmlformats.org/officeDocument/2006/relationships/slide" Target="slides/slide8.xml"/><Relationship Id="rId80" Type="http://schemas.openxmlformats.org/officeDocument/2006/relationships/slide" Target="slides/slide49.xml"/><Relationship Id="rId81" Type="http://schemas.openxmlformats.org/officeDocument/2006/relationships/slide" Target="slides/slide50.xml"/><Relationship Id="rId82" Type="http://schemas.openxmlformats.org/officeDocument/2006/relationships/slide" Target="slides/slide51.xml"/><Relationship Id="rId83" Type="http://schemas.openxmlformats.org/officeDocument/2006/relationships/slide" Target="slides/slide52.xml"/><Relationship Id="rId84" Type="http://schemas.openxmlformats.org/officeDocument/2006/relationships/slide" Target="slides/slide53.xml"/><Relationship Id="rId85" Type="http://schemas.openxmlformats.org/officeDocument/2006/relationships/slide" Target="slides/slide54.xml"/><Relationship Id="rId86" Type="http://schemas.openxmlformats.org/officeDocument/2006/relationships/slide" Target="slides/slide55.xml"/><Relationship Id="rId87" Type="http://schemas.openxmlformats.org/officeDocument/2006/relationships/slide" Target="slides/slide56.xml"/><Relationship Id="rId88" Type="http://schemas.openxmlformats.org/officeDocument/2006/relationships/slide" Target="slides/slide57.xml"/><Relationship Id="rId89" Type="http://schemas.openxmlformats.org/officeDocument/2006/relationships/slide" Target="slides/slide5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0.xml"/><Relationship Id="rId4" Type="http://schemas.openxmlformats.org/officeDocument/2006/relationships/slide" Target="slides/slide62.xml"/><Relationship Id="rId1" Type="http://schemas.openxmlformats.org/officeDocument/2006/relationships/slide" Target="slides/slide52.xml"/><Relationship Id="rId2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anose="02020603050405020304" pitchFamily="18" charset="0"/>
              </a:defRPr>
            </a:lvl1pPr>
          </a:lstStyle>
          <a:p>
            <a:fld id="{4537EFF0-4C90-416C-9954-C5EDE45FB3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2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anose="02020603050405020304" pitchFamily="18" charset="0"/>
              </a:defRPr>
            </a:lvl1pPr>
          </a:lstStyle>
          <a:p>
            <a:fld id="{C8D4859F-C3E0-4940-8ADC-CC86F4CA22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87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4859F-C3E0-4940-8ADC-CC86F4CA22E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3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70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73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75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82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86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85691" y="5486003"/>
            <a:ext cx="36832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rgbClr val="2A61A4"/>
                </a:solidFill>
              </a:rPr>
              <a:t>Lecture Presentation by </a:t>
            </a:r>
            <a:br>
              <a:rPr lang="en-US" sz="1600" dirty="0" smtClean="0">
                <a:solidFill>
                  <a:srgbClr val="2A61A4"/>
                </a:solidFill>
              </a:rPr>
            </a:br>
            <a:r>
              <a:rPr lang="en-US" sz="1600" dirty="0" smtClean="0">
                <a:solidFill>
                  <a:srgbClr val="2A61A4"/>
                </a:solidFill>
              </a:rPr>
              <a:t>Patty </a:t>
            </a:r>
            <a:r>
              <a:rPr lang="en-US" sz="1600" dirty="0" err="1" smtClean="0">
                <a:solidFill>
                  <a:srgbClr val="2A61A4"/>
                </a:solidFill>
              </a:rPr>
              <a:t>Bostwick</a:t>
            </a:r>
            <a:r>
              <a:rPr lang="en-US" sz="1600" dirty="0" smtClean="0">
                <a:solidFill>
                  <a:srgbClr val="2A61A4"/>
                </a:solidFill>
              </a:rPr>
              <a:t>-Taylor</a:t>
            </a:r>
            <a:br>
              <a:rPr lang="en-US" sz="1600" dirty="0" smtClean="0">
                <a:solidFill>
                  <a:srgbClr val="2A61A4"/>
                </a:solidFill>
              </a:rPr>
            </a:br>
            <a:r>
              <a:rPr lang="en-US" sz="1600" dirty="0" smtClean="0">
                <a:solidFill>
                  <a:srgbClr val="2A61A4"/>
                </a:solidFill>
              </a:rPr>
              <a:t>Florence-Darlington Technical College</a:t>
            </a:r>
            <a:endParaRPr lang="en-US" sz="1600" dirty="0">
              <a:solidFill>
                <a:srgbClr val="2A61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876" y="2469124"/>
            <a:ext cx="346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2A61A4"/>
                </a:solidFill>
              </a:rPr>
              <a:t>Chapter 15</a:t>
            </a:r>
            <a:endParaRPr lang="en-US" sz="4000" b="1" dirty="0">
              <a:solidFill>
                <a:srgbClr val="2A61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1808" y="3503697"/>
            <a:ext cx="37110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0" dirty="0" smtClean="0">
                <a:solidFill>
                  <a:srgbClr val="E44E24"/>
                </a:solidFill>
              </a:rPr>
              <a:t>The Urinary</a:t>
            </a:r>
            <a:r>
              <a:rPr lang="en-US" sz="3000" b="0" baseline="0" dirty="0" smtClean="0">
                <a:solidFill>
                  <a:srgbClr val="E44E24"/>
                </a:solidFill>
              </a:rPr>
              <a:t> </a:t>
            </a:r>
            <a:r>
              <a:rPr lang="en-US" sz="3000" b="0" dirty="0" smtClean="0">
                <a:solidFill>
                  <a:srgbClr val="E44E24"/>
                </a:solidFill>
              </a:rPr>
              <a:t>System</a:t>
            </a:r>
            <a:endParaRPr lang="en-US" sz="3000" b="0" dirty="0">
              <a:solidFill>
                <a:srgbClr val="E44E2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2" y="369887"/>
            <a:ext cx="4564063" cy="584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006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76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62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19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43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42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57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31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8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46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58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-8467" y="50800"/>
            <a:ext cx="9144000" cy="0"/>
          </a:xfrm>
          <a:prstGeom prst="line">
            <a:avLst/>
          </a:prstGeom>
          <a:ln w="127000" cmpd="thickThin">
            <a:solidFill>
              <a:srgbClr val="2A6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45533" y="192998"/>
            <a:ext cx="8652934" cy="958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245533" y="1227667"/>
            <a:ext cx="8652934" cy="5232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992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40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11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30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98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00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781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867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894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244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77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5533" y="1258359"/>
            <a:ext cx="4089400" cy="49561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8999" y="1258359"/>
            <a:ext cx="4199467" cy="49561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8467" y="50800"/>
            <a:ext cx="9144000" cy="0"/>
          </a:xfrm>
          <a:prstGeom prst="line">
            <a:avLst/>
          </a:prstGeom>
          <a:ln w="127000" cmpd="thickThin">
            <a:solidFill>
              <a:srgbClr val="2A6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4538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674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248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590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295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721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24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-8467" y="50800"/>
            <a:ext cx="9144000" cy="0"/>
          </a:xfrm>
          <a:prstGeom prst="line">
            <a:avLst/>
          </a:prstGeom>
          <a:ln w="127000" cmpd="thickThin">
            <a:solidFill>
              <a:srgbClr val="2A6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185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-8467" y="50800"/>
            <a:ext cx="9144000" cy="0"/>
          </a:xfrm>
          <a:prstGeom prst="line">
            <a:avLst/>
          </a:prstGeom>
          <a:ln w="127000" cmpd="thickThin">
            <a:solidFill>
              <a:srgbClr val="2A6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32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04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24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06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89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theme" Target="../theme/theme31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5533" y="192998"/>
            <a:ext cx="8652934" cy="958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533" y="1227667"/>
            <a:ext cx="8652934" cy="5232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273" y="6563591"/>
            <a:ext cx="3086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64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2A61A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E44E24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44E24"/>
        </a:buClr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44E24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44E24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44E24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49849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952824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70862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67550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7392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2675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06142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749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63624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640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67287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8684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7576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1832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65238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64570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53531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61970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21014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77235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9030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4628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5184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78046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88105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02202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84010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107503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95443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6580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3.jpe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jpe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20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Kidneys</a:t>
            </a:r>
          </a:p>
        </p:txBody>
      </p:sp>
      <p:sp>
        <p:nvSpPr>
          <p:cNvPr id="12291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Location and structure (</a:t>
            </a:r>
            <a:r>
              <a:rPr lang="en-US" altLang="en-US" i="1" dirty="0" smtClean="0"/>
              <a:t>continued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Three regions revealed in a longitudinal section: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en-US" dirty="0" smtClean="0"/>
              <a:t>Renal cortex—outer region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en-US" dirty="0" smtClean="0"/>
              <a:t>Renal medulla—deeper region</a:t>
            </a:r>
          </a:p>
          <a:p>
            <a:pPr lvl="3"/>
            <a:r>
              <a:rPr lang="en-US" altLang="en-US" dirty="0" smtClean="0"/>
              <a:t>Renal (medullary) pyramids—triangular regions of tissue in the medulla</a:t>
            </a:r>
          </a:p>
          <a:p>
            <a:pPr lvl="3"/>
            <a:r>
              <a:rPr lang="en-US" altLang="en-US" dirty="0" smtClean="0"/>
              <a:t>Renal columns—extensions of cortex-like material that separate the pyramids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Kidneys</a:t>
            </a:r>
            <a:endParaRPr lang="en-US" altLang="en-US" dirty="0" smtClean="0"/>
          </a:p>
        </p:txBody>
      </p:sp>
      <p:sp>
        <p:nvSpPr>
          <p:cNvPr id="1331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Location and structure (</a:t>
            </a:r>
            <a:r>
              <a:rPr lang="en-US" altLang="en-US" i="1" dirty="0" smtClean="0"/>
              <a:t>continued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Three regions:</a:t>
            </a:r>
          </a:p>
          <a:p>
            <a:pPr marL="1371600" lvl="2" indent="-457200">
              <a:buFont typeface="+mj-lt"/>
              <a:buAutoNum type="arabicPeriod" startAt="3"/>
            </a:pPr>
            <a:r>
              <a:rPr lang="en-US" altLang="en-US" dirty="0" smtClean="0"/>
              <a:t>Renal pelvis—medial region that is a flat, funnel-shaped tube</a:t>
            </a:r>
          </a:p>
          <a:p>
            <a:pPr lvl="3"/>
            <a:r>
              <a:rPr lang="en-US" altLang="en-US" dirty="0" smtClean="0"/>
              <a:t>Calyces—cup-shaped extensions of the renal pelvis that enclose the renal pyramids</a:t>
            </a:r>
          </a:p>
          <a:p>
            <a:pPr lvl="3"/>
            <a:r>
              <a:rPr lang="en-US" altLang="en-US" dirty="0" smtClean="0"/>
              <a:t>Calyces collect urine and send it to the renal pelvis, on to the ureter, and to the urinary bladder for storage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igure_15_02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5"/>
          <a:stretch/>
        </p:blipFill>
        <p:spPr>
          <a:xfrm>
            <a:off x="2286000" y="289560"/>
            <a:ext cx="4572000" cy="6324600"/>
          </a:xfrm>
          <a:prstGeom prst="rect">
            <a:avLst/>
          </a:prstGeom>
        </p:spPr>
      </p:pic>
      <p:sp>
        <p:nvSpPr>
          <p:cNvPr id="17" name="Freeform 16"/>
          <p:cNvSpPr/>
          <p:nvPr/>
        </p:nvSpPr>
        <p:spPr>
          <a:xfrm>
            <a:off x="4321252" y="1999960"/>
            <a:ext cx="1013706" cy="205014"/>
          </a:xfrm>
          <a:custGeom>
            <a:avLst/>
            <a:gdLst>
              <a:gd name="connsiteX0" fmla="*/ 1013706 w 1013706"/>
              <a:gd name="connsiteY0" fmla="*/ 0 h 205014"/>
              <a:gd name="connsiteX1" fmla="*/ 523938 w 1013706"/>
              <a:gd name="connsiteY1" fmla="*/ 0 h 205014"/>
              <a:gd name="connsiteX2" fmla="*/ 0 w 1013706"/>
              <a:gd name="connsiteY2" fmla="*/ 205014 h 205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3706" h="205014">
                <a:moveTo>
                  <a:pt x="1013706" y="0"/>
                </a:moveTo>
                <a:lnTo>
                  <a:pt x="523938" y="0"/>
                </a:lnTo>
                <a:lnTo>
                  <a:pt x="0" y="205014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079746" y="2575138"/>
            <a:ext cx="2249517" cy="586568"/>
          </a:xfrm>
          <a:custGeom>
            <a:avLst/>
            <a:gdLst>
              <a:gd name="connsiteX0" fmla="*/ 2249517 w 2249517"/>
              <a:gd name="connsiteY0" fmla="*/ 11390 h 586568"/>
              <a:gd name="connsiteX1" fmla="*/ 1736969 w 2249517"/>
              <a:gd name="connsiteY1" fmla="*/ 0 h 586568"/>
              <a:gd name="connsiteX2" fmla="*/ 0 w 2249517"/>
              <a:gd name="connsiteY2" fmla="*/ 586568 h 58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9517" h="586568">
                <a:moveTo>
                  <a:pt x="2249517" y="11390"/>
                </a:moveTo>
                <a:lnTo>
                  <a:pt x="1736969" y="0"/>
                </a:lnTo>
                <a:lnTo>
                  <a:pt x="0" y="586568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746059" y="3309771"/>
            <a:ext cx="1697104" cy="182235"/>
          </a:xfrm>
          <a:custGeom>
            <a:avLst/>
            <a:gdLst>
              <a:gd name="connsiteX0" fmla="*/ 1697104 w 1697104"/>
              <a:gd name="connsiteY0" fmla="*/ 0 h 182235"/>
              <a:gd name="connsiteX1" fmla="*/ 1082046 w 1697104"/>
              <a:gd name="connsiteY1" fmla="*/ 5695 h 182235"/>
              <a:gd name="connsiteX2" fmla="*/ 0 w 1697104"/>
              <a:gd name="connsiteY2" fmla="*/ 182235 h 18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7104" h="182235">
                <a:moveTo>
                  <a:pt x="1697104" y="0"/>
                </a:moveTo>
                <a:lnTo>
                  <a:pt x="1082046" y="5695"/>
                </a:lnTo>
                <a:lnTo>
                  <a:pt x="0" y="182235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4082063" y="4779038"/>
            <a:ext cx="1355405" cy="375858"/>
          </a:xfrm>
          <a:custGeom>
            <a:avLst/>
            <a:gdLst>
              <a:gd name="connsiteX0" fmla="*/ 1355405 w 1355405"/>
              <a:gd name="connsiteY0" fmla="*/ 0 h 375858"/>
              <a:gd name="connsiteX1" fmla="*/ 461293 w 1355405"/>
              <a:gd name="connsiteY1" fmla="*/ 0 h 375858"/>
              <a:gd name="connsiteX2" fmla="*/ 0 w 1355405"/>
              <a:gd name="connsiteY2" fmla="*/ 375858 h 37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5405" h="375858">
                <a:moveTo>
                  <a:pt x="1355405" y="0"/>
                </a:moveTo>
                <a:lnTo>
                  <a:pt x="461293" y="0"/>
                </a:lnTo>
                <a:lnTo>
                  <a:pt x="0" y="375858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4173837" y="5299787"/>
            <a:ext cx="381564" cy="586568"/>
          </a:xfrm>
          <a:custGeom>
            <a:avLst/>
            <a:gdLst>
              <a:gd name="connsiteX0" fmla="*/ 5695 w 381564"/>
              <a:gd name="connsiteY0" fmla="*/ 0 h 586568"/>
              <a:gd name="connsiteX1" fmla="*/ 375869 w 381564"/>
              <a:gd name="connsiteY1" fmla="*/ 0 h 586568"/>
              <a:gd name="connsiteX2" fmla="*/ 381564 w 381564"/>
              <a:gd name="connsiteY2" fmla="*/ 586568 h 586568"/>
              <a:gd name="connsiteX3" fmla="*/ 0 w 381564"/>
              <a:gd name="connsiteY3" fmla="*/ 586568 h 58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564" h="586568">
                <a:moveTo>
                  <a:pt x="5695" y="0"/>
                </a:moveTo>
                <a:lnTo>
                  <a:pt x="375869" y="0"/>
                </a:lnTo>
                <a:cubicBezTo>
                  <a:pt x="377767" y="195523"/>
                  <a:pt x="379666" y="391045"/>
                  <a:pt x="381564" y="586568"/>
                </a:cubicBezTo>
                <a:lnTo>
                  <a:pt x="0" y="586568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549051" y="5428248"/>
            <a:ext cx="882722" cy="182235"/>
          </a:xfrm>
          <a:custGeom>
            <a:avLst/>
            <a:gdLst>
              <a:gd name="connsiteX0" fmla="*/ 882722 w 882722"/>
              <a:gd name="connsiteY0" fmla="*/ 0 h 182235"/>
              <a:gd name="connsiteX1" fmla="*/ 586583 w 882722"/>
              <a:gd name="connsiteY1" fmla="*/ 5695 h 182235"/>
              <a:gd name="connsiteX2" fmla="*/ 0 w 882722"/>
              <a:gd name="connsiteY2" fmla="*/ 182235 h 18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722" h="182235">
                <a:moveTo>
                  <a:pt x="882722" y="0"/>
                </a:moveTo>
                <a:lnTo>
                  <a:pt x="586583" y="5695"/>
                </a:lnTo>
                <a:lnTo>
                  <a:pt x="0" y="182235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15.2a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Internal anatomy of the kidney.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328184" y="1997525"/>
            <a:ext cx="1013706" cy="205014"/>
          </a:xfrm>
          <a:custGeom>
            <a:avLst/>
            <a:gdLst>
              <a:gd name="connsiteX0" fmla="*/ 1013706 w 1013706"/>
              <a:gd name="connsiteY0" fmla="*/ 0 h 205014"/>
              <a:gd name="connsiteX1" fmla="*/ 523938 w 1013706"/>
              <a:gd name="connsiteY1" fmla="*/ 0 h 205014"/>
              <a:gd name="connsiteX2" fmla="*/ 0 w 1013706"/>
              <a:gd name="connsiteY2" fmla="*/ 205014 h 205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3706" h="205014">
                <a:moveTo>
                  <a:pt x="1013706" y="0"/>
                </a:moveTo>
                <a:lnTo>
                  <a:pt x="523938" y="0"/>
                </a:lnTo>
                <a:lnTo>
                  <a:pt x="0" y="205014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086678" y="2572703"/>
            <a:ext cx="2249517" cy="586568"/>
          </a:xfrm>
          <a:custGeom>
            <a:avLst/>
            <a:gdLst>
              <a:gd name="connsiteX0" fmla="*/ 2249517 w 2249517"/>
              <a:gd name="connsiteY0" fmla="*/ 11390 h 586568"/>
              <a:gd name="connsiteX1" fmla="*/ 1736969 w 2249517"/>
              <a:gd name="connsiteY1" fmla="*/ 0 h 586568"/>
              <a:gd name="connsiteX2" fmla="*/ 0 w 2249517"/>
              <a:gd name="connsiteY2" fmla="*/ 586568 h 58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9517" h="586568">
                <a:moveTo>
                  <a:pt x="2249517" y="11390"/>
                </a:moveTo>
                <a:lnTo>
                  <a:pt x="1736969" y="0"/>
                </a:lnTo>
                <a:lnTo>
                  <a:pt x="0" y="586568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752991" y="3307336"/>
            <a:ext cx="1697104" cy="182235"/>
          </a:xfrm>
          <a:custGeom>
            <a:avLst/>
            <a:gdLst>
              <a:gd name="connsiteX0" fmla="*/ 1697104 w 1697104"/>
              <a:gd name="connsiteY0" fmla="*/ 0 h 182235"/>
              <a:gd name="connsiteX1" fmla="*/ 1082046 w 1697104"/>
              <a:gd name="connsiteY1" fmla="*/ 5695 h 182235"/>
              <a:gd name="connsiteX2" fmla="*/ 0 w 1697104"/>
              <a:gd name="connsiteY2" fmla="*/ 182235 h 18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7104" h="182235">
                <a:moveTo>
                  <a:pt x="1697104" y="0"/>
                </a:moveTo>
                <a:lnTo>
                  <a:pt x="1082046" y="5695"/>
                </a:lnTo>
                <a:lnTo>
                  <a:pt x="0" y="18223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088995" y="4776603"/>
            <a:ext cx="1355405" cy="375858"/>
          </a:xfrm>
          <a:custGeom>
            <a:avLst/>
            <a:gdLst>
              <a:gd name="connsiteX0" fmla="*/ 1355405 w 1355405"/>
              <a:gd name="connsiteY0" fmla="*/ 0 h 375858"/>
              <a:gd name="connsiteX1" fmla="*/ 461293 w 1355405"/>
              <a:gd name="connsiteY1" fmla="*/ 0 h 375858"/>
              <a:gd name="connsiteX2" fmla="*/ 0 w 1355405"/>
              <a:gd name="connsiteY2" fmla="*/ 375858 h 37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5405" h="375858">
                <a:moveTo>
                  <a:pt x="1355405" y="0"/>
                </a:moveTo>
                <a:lnTo>
                  <a:pt x="461293" y="0"/>
                </a:lnTo>
                <a:lnTo>
                  <a:pt x="0" y="375858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174419" y="5300527"/>
            <a:ext cx="381564" cy="586568"/>
          </a:xfrm>
          <a:custGeom>
            <a:avLst/>
            <a:gdLst>
              <a:gd name="connsiteX0" fmla="*/ 5695 w 381564"/>
              <a:gd name="connsiteY0" fmla="*/ 0 h 586568"/>
              <a:gd name="connsiteX1" fmla="*/ 375869 w 381564"/>
              <a:gd name="connsiteY1" fmla="*/ 0 h 586568"/>
              <a:gd name="connsiteX2" fmla="*/ 381564 w 381564"/>
              <a:gd name="connsiteY2" fmla="*/ 586568 h 586568"/>
              <a:gd name="connsiteX3" fmla="*/ 0 w 381564"/>
              <a:gd name="connsiteY3" fmla="*/ 586568 h 58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564" h="586568">
                <a:moveTo>
                  <a:pt x="5695" y="0"/>
                </a:moveTo>
                <a:lnTo>
                  <a:pt x="375869" y="0"/>
                </a:lnTo>
                <a:cubicBezTo>
                  <a:pt x="377767" y="195523"/>
                  <a:pt x="379666" y="391045"/>
                  <a:pt x="381564" y="586568"/>
                </a:cubicBezTo>
                <a:lnTo>
                  <a:pt x="0" y="586568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555983" y="5425813"/>
            <a:ext cx="882722" cy="182235"/>
          </a:xfrm>
          <a:custGeom>
            <a:avLst/>
            <a:gdLst>
              <a:gd name="connsiteX0" fmla="*/ 882722 w 882722"/>
              <a:gd name="connsiteY0" fmla="*/ 0 h 182235"/>
              <a:gd name="connsiteX1" fmla="*/ 586583 w 882722"/>
              <a:gd name="connsiteY1" fmla="*/ 5695 h 182235"/>
              <a:gd name="connsiteX2" fmla="*/ 0 w 882722"/>
              <a:gd name="connsiteY2" fmla="*/ 182235 h 18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722" h="182235">
                <a:moveTo>
                  <a:pt x="882722" y="0"/>
                </a:moveTo>
                <a:lnTo>
                  <a:pt x="586583" y="5695"/>
                </a:lnTo>
                <a:lnTo>
                  <a:pt x="0" y="18223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5384873" y="2442386"/>
            <a:ext cx="1588663" cy="25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Renal column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5390665" y="1883700"/>
            <a:ext cx="1588663" cy="25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Renal cortex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5498141" y="3176299"/>
            <a:ext cx="1327547" cy="27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Major calyx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2336763" y="6433728"/>
            <a:ext cx="1588663" cy="25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(a)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5491764" y="4647226"/>
            <a:ext cx="1327547" cy="27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Minor calyx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5495624" y="5291867"/>
            <a:ext cx="1154349" cy="53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Renal</a:t>
            </a:r>
            <a:b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pyramid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713609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9218" descr="figure_15_02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8"/>
          <a:stretch/>
        </p:blipFill>
        <p:spPr>
          <a:xfrm>
            <a:off x="573024" y="137160"/>
            <a:ext cx="7997952" cy="6369148"/>
          </a:xfrm>
          <a:prstGeom prst="rect">
            <a:avLst/>
          </a:prstGeom>
        </p:spPr>
      </p:pic>
      <p:cxnSp>
        <p:nvCxnSpPr>
          <p:cNvPr id="56" name="Straight Connector 55"/>
          <p:cNvCxnSpPr/>
          <p:nvPr/>
        </p:nvCxnSpPr>
        <p:spPr bwMode="auto">
          <a:xfrm flipH="1">
            <a:off x="5650415" y="5127607"/>
            <a:ext cx="43002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Freeform 56"/>
          <p:cNvSpPr/>
          <p:nvPr/>
        </p:nvSpPr>
        <p:spPr>
          <a:xfrm>
            <a:off x="4376424" y="3829455"/>
            <a:ext cx="1704013" cy="1004762"/>
          </a:xfrm>
          <a:custGeom>
            <a:avLst/>
            <a:gdLst>
              <a:gd name="connsiteX0" fmla="*/ 1704013 w 1704013"/>
              <a:gd name="connsiteY0" fmla="*/ 1000743 h 1004762"/>
              <a:gd name="connsiteX1" fmla="*/ 1704013 w 1704013"/>
              <a:gd name="connsiteY1" fmla="*/ 1000743 h 1004762"/>
              <a:gd name="connsiteX2" fmla="*/ 1495030 w 1704013"/>
              <a:gd name="connsiteY2" fmla="*/ 1004762 h 1004762"/>
              <a:gd name="connsiteX3" fmla="*/ 0 w 1704013"/>
              <a:gd name="connsiteY3" fmla="*/ 0 h 100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013" h="1004762">
                <a:moveTo>
                  <a:pt x="1704013" y="1000743"/>
                </a:moveTo>
                <a:lnTo>
                  <a:pt x="1704013" y="1000743"/>
                </a:lnTo>
                <a:lnTo>
                  <a:pt x="1495030" y="1004762"/>
                </a:lnTo>
                <a:lnTo>
                  <a:pt x="0" y="0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8" name="Freeform 57"/>
          <p:cNvSpPr/>
          <p:nvPr/>
        </p:nvSpPr>
        <p:spPr>
          <a:xfrm>
            <a:off x="4931032" y="3793284"/>
            <a:ext cx="1149405" cy="655104"/>
          </a:xfrm>
          <a:custGeom>
            <a:avLst/>
            <a:gdLst>
              <a:gd name="connsiteX0" fmla="*/ 1149405 w 1149405"/>
              <a:gd name="connsiteY0" fmla="*/ 647066 h 655104"/>
              <a:gd name="connsiteX1" fmla="*/ 952479 w 1149405"/>
              <a:gd name="connsiteY1" fmla="*/ 655104 h 655104"/>
              <a:gd name="connsiteX2" fmla="*/ 0 w 1149405"/>
              <a:gd name="connsiteY2" fmla="*/ 0 h 65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9405" h="655104">
                <a:moveTo>
                  <a:pt x="1149405" y="647066"/>
                </a:moveTo>
                <a:lnTo>
                  <a:pt x="952479" y="655104"/>
                </a:lnTo>
                <a:lnTo>
                  <a:pt x="0" y="0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5682566" y="3419512"/>
            <a:ext cx="393852" cy="687257"/>
          </a:xfrm>
          <a:custGeom>
            <a:avLst/>
            <a:gdLst>
              <a:gd name="connsiteX0" fmla="*/ 393852 w 393852"/>
              <a:gd name="connsiteY0" fmla="*/ 683238 h 687257"/>
              <a:gd name="connsiteX1" fmla="*/ 221040 w 393852"/>
              <a:gd name="connsiteY1" fmla="*/ 687257 h 687257"/>
              <a:gd name="connsiteX2" fmla="*/ 0 w 393852"/>
              <a:gd name="connsiteY2" fmla="*/ 0 h 68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3852" h="687257">
                <a:moveTo>
                  <a:pt x="393852" y="683238"/>
                </a:moveTo>
                <a:lnTo>
                  <a:pt x="221040" y="687257"/>
                </a:lnTo>
                <a:lnTo>
                  <a:pt x="0" y="0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60" name="Freeform 59"/>
          <p:cNvSpPr/>
          <p:nvPr/>
        </p:nvSpPr>
        <p:spPr>
          <a:xfrm>
            <a:off x="5915662" y="3371284"/>
            <a:ext cx="168794" cy="389847"/>
          </a:xfrm>
          <a:custGeom>
            <a:avLst/>
            <a:gdLst>
              <a:gd name="connsiteX0" fmla="*/ 168794 w 168794"/>
              <a:gd name="connsiteY0" fmla="*/ 389847 h 389847"/>
              <a:gd name="connsiteX1" fmla="*/ 84397 w 168794"/>
              <a:gd name="connsiteY1" fmla="*/ 389847 h 389847"/>
              <a:gd name="connsiteX2" fmla="*/ 0 w 168794"/>
              <a:gd name="connsiteY2" fmla="*/ 0 h 38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794" h="389847">
                <a:moveTo>
                  <a:pt x="168794" y="389847"/>
                </a:moveTo>
                <a:lnTo>
                  <a:pt x="84397" y="389847"/>
                </a:lnTo>
                <a:lnTo>
                  <a:pt x="0" y="0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61" name="Freeform 60"/>
          <p:cNvSpPr/>
          <p:nvPr/>
        </p:nvSpPr>
        <p:spPr>
          <a:xfrm>
            <a:off x="4050893" y="2595608"/>
            <a:ext cx="2021506" cy="876152"/>
          </a:xfrm>
          <a:custGeom>
            <a:avLst/>
            <a:gdLst>
              <a:gd name="connsiteX0" fmla="*/ 2021506 w 2021506"/>
              <a:gd name="connsiteY0" fmla="*/ 4019 h 876152"/>
              <a:gd name="connsiteX1" fmla="*/ 1732146 w 2021506"/>
              <a:gd name="connsiteY1" fmla="*/ 0 h 876152"/>
              <a:gd name="connsiteX2" fmla="*/ 0 w 2021506"/>
              <a:gd name="connsiteY2" fmla="*/ 876152 h 87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1506" h="876152">
                <a:moveTo>
                  <a:pt x="2021506" y="4019"/>
                </a:moveTo>
                <a:lnTo>
                  <a:pt x="1732146" y="0"/>
                </a:lnTo>
                <a:lnTo>
                  <a:pt x="0" y="876152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62" name="Straight Connector 61"/>
          <p:cNvCxnSpPr>
            <a:stCxn id="61" idx="1"/>
          </p:cNvCxnSpPr>
          <p:nvPr/>
        </p:nvCxnSpPr>
        <p:spPr bwMode="auto">
          <a:xfrm flipH="1">
            <a:off x="4472878" y="2595608"/>
            <a:ext cx="1310161" cy="99270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/>
        </p:nvCxnSpPr>
        <p:spPr bwMode="auto">
          <a:xfrm flipH="1">
            <a:off x="3556569" y="2193703"/>
            <a:ext cx="251583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Freeform 63"/>
          <p:cNvSpPr/>
          <p:nvPr/>
        </p:nvSpPr>
        <p:spPr>
          <a:xfrm>
            <a:off x="3849948" y="1827970"/>
            <a:ext cx="2222451" cy="245162"/>
          </a:xfrm>
          <a:custGeom>
            <a:avLst/>
            <a:gdLst>
              <a:gd name="connsiteX0" fmla="*/ 2222451 w 2222451"/>
              <a:gd name="connsiteY0" fmla="*/ 4019 h 245162"/>
              <a:gd name="connsiteX1" fmla="*/ 1981317 w 2222451"/>
              <a:gd name="connsiteY1" fmla="*/ 0 h 245162"/>
              <a:gd name="connsiteX2" fmla="*/ 0 w 2222451"/>
              <a:gd name="connsiteY2" fmla="*/ 245162 h 24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2451" h="245162">
                <a:moveTo>
                  <a:pt x="2222451" y="4019"/>
                </a:moveTo>
                <a:lnTo>
                  <a:pt x="1981317" y="0"/>
                </a:lnTo>
                <a:lnTo>
                  <a:pt x="0" y="245162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5055618" y="1478313"/>
            <a:ext cx="1028838" cy="120571"/>
          </a:xfrm>
          <a:custGeom>
            <a:avLst/>
            <a:gdLst>
              <a:gd name="connsiteX0" fmla="*/ 1028838 w 1028838"/>
              <a:gd name="connsiteY0" fmla="*/ 8038 h 120571"/>
              <a:gd name="connsiteX1" fmla="*/ 807799 w 1028838"/>
              <a:gd name="connsiteY1" fmla="*/ 0 h 120571"/>
              <a:gd name="connsiteX2" fmla="*/ 0 w 1028838"/>
              <a:gd name="connsiteY2" fmla="*/ 120571 h 12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8838" h="120571">
                <a:moveTo>
                  <a:pt x="1028838" y="8038"/>
                </a:moveTo>
                <a:lnTo>
                  <a:pt x="807799" y="0"/>
                </a:lnTo>
                <a:lnTo>
                  <a:pt x="0" y="120571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4914956" y="1104542"/>
            <a:ext cx="1165481" cy="405923"/>
          </a:xfrm>
          <a:custGeom>
            <a:avLst/>
            <a:gdLst>
              <a:gd name="connsiteX0" fmla="*/ 1165481 w 1165481"/>
              <a:gd name="connsiteY0" fmla="*/ 4019 h 405923"/>
              <a:gd name="connsiteX1" fmla="*/ 936404 w 1165481"/>
              <a:gd name="connsiteY1" fmla="*/ 0 h 405923"/>
              <a:gd name="connsiteX2" fmla="*/ 0 w 1165481"/>
              <a:gd name="connsiteY2" fmla="*/ 405923 h 40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5481" h="405923">
                <a:moveTo>
                  <a:pt x="1165481" y="4019"/>
                </a:moveTo>
                <a:lnTo>
                  <a:pt x="936404" y="0"/>
                </a:lnTo>
                <a:lnTo>
                  <a:pt x="0" y="405923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4822522" y="598142"/>
            <a:ext cx="1249877" cy="566685"/>
          </a:xfrm>
          <a:custGeom>
            <a:avLst/>
            <a:gdLst>
              <a:gd name="connsiteX0" fmla="*/ 1249877 w 1249877"/>
              <a:gd name="connsiteY0" fmla="*/ 4019 h 566685"/>
              <a:gd name="connsiteX1" fmla="*/ 1028838 w 1249877"/>
              <a:gd name="connsiteY1" fmla="*/ 0 h 566685"/>
              <a:gd name="connsiteX2" fmla="*/ 0 w 1249877"/>
              <a:gd name="connsiteY2" fmla="*/ 566685 h 56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9877" h="566685">
                <a:moveTo>
                  <a:pt x="1249877" y="4019"/>
                </a:moveTo>
                <a:lnTo>
                  <a:pt x="1028838" y="0"/>
                </a:lnTo>
                <a:lnTo>
                  <a:pt x="0" y="566685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68" name="Freeform 67"/>
          <p:cNvSpPr/>
          <p:nvPr/>
        </p:nvSpPr>
        <p:spPr>
          <a:xfrm>
            <a:off x="4718030" y="272599"/>
            <a:ext cx="1354369" cy="831943"/>
          </a:xfrm>
          <a:custGeom>
            <a:avLst/>
            <a:gdLst>
              <a:gd name="connsiteX0" fmla="*/ 1354369 w 1354369"/>
              <a:gd name="connsiteY0" fmla="*/ 4019 h 831943"/>
              <a:gd name="connsiteX1" fmla="*/ 1129311 w 1354369"/>
              <a:gd name="connsiteY1" fmla="*/ 0 h 831943"/>
              <a:gd name="connsiteX2" fmla="*/ 0 w 1354369"/>
              <a:gd name="connsiteY2" fmla="*/ 831943 h 83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4369" h="831943">
                <a:moveTo>
                  <a:pt x="1354369" y="4019"/>
                </a:moveTo>
                <a:lnTo>
                  <a:pt x="1129311" y="0"/>
                </a:lnTo>
                <a:lnTo>
                  <a:pt x="0" y="831943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2332735" y="1078870"/>
            <a:ext cx="695270" cy="349657"/>
          </a:xfrm>
          <a:custGeom>
            <a:avLst/>
            <a:gdLst>
              <a:gd name="connsiteX0" fmla="*/ 0 w 695270"/>
              <a:gd name="connsiteY0" fmla="*/ 0 h 349657"/>
              <a:gd name="connsiteX1" fmla="*/ 144681 w 695270"/>
              <a:gd name="connsiteY1" fmla="*/ 0 h 349657"/>
              <a:gd name="connsiteX2" fmla="*/ 695270 w 695270"/>
              <a:gd name="connsiteY2" fmla="*/ 349657 h 34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5270" h="349657">
                <a:moveTo>
                  <a:pt x="0" y="0"/>
                </a:moveTo>
                <a:lnTo>
                  <a:pt x="144681" y="0"/>
                </a:lnTo>
                <a:lnTo>
                  <a:pt x="695270" y="349657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2167960" y="1742013"/>
            <a:ext cx="1052952" cy="791752"/>
          </a:xfrm>
          <a:custGeom>
            <a:avLst/>
            <a:gdLst>
              <a:gd name="connsiteX0" fmla="*/ 0 w 1052952"/>
              <a:gd name="connsiteY0" fmla="*/ 0 h 791752"/>
              <a:gd name="connsiteX1" fmla="*/ 176832 w 1052952"/>
              <a:gd name="connsiteY1" fmla="*/ 0 h 791752"/>
              <a:gd name="connsiteX2" fmla="*/ 1052952 w 1052952"/>
              <a:gd name="connsiteY2" fmla="*/ 791752 h 79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2952" h="791752">
                <a:moveTo>
                  <a:pt x="0" y="0"/>
                </a:moveTo>
                <a:lnTo>
                  <a:pt x="176832" y="0"/>
                </a:lnTo>
                <a:lnTo>
                  <a:pt x="1052952" y="791752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1991129" y="4334298"/>
            <a:ext cx="2170205" cy="245162"/>
          </a:xfrm>
          <a:custGeom>
            <a:avLst/>
            <a:gdLst>
              <a:gd name="connsiteX0" fmla="*/ 0 w 2170205"/>
              <a:gd name="connsiteY0" fmla="*/ 0 h 245162"/>
              <a:gd name="connsiteX1" fmla="*/ 1081084 w 2170205"/>
              <a:gd name="connsiteY1" fmla="*/ 0 h 245162"/>
              <a:gd name="connsiteX2" fmla="*/ 2170205 w 2170205"/>
              <a:gd name="connsiteY2" fmla="*/ 245162 h 24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0205" h="245162">
                <a:moveTo>
                  <a:pt x="0" y="0"/>
                </a:moveTo>
                <a:lnTo>
                  <a:pt x="1081084" y="0"/>
                </a:lnTo>
                <a:lnTo>
                  <a:pt x="2170205" y="245162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1862524" y="4720126"/>
            <a:ext cx="2218432" cy="691276"/>
          </a:xfrm>
          <a:custGeom>
            <a:avLst/>
            <a:gdLst>
              <a:gd name="connsiteX0" fmla="*/ 2218432 w 2218432"/>
              <a:gd name="connsiteY0" fmla="*/ 0 h 691276"/>
              <a:gd name="connsiteX1" fmla="*/ 8038 w 2218432"/>
              <a:gd name="connsiteY1" fmla="*/ 0 h 691276"/>
              <a:gd name="connsiteX2" fmla="*/ 0 w 2218432"/>
              <a:gd name="connsiteY2" fmla="*/ 691276 h 691276"/>
              <a:gd name="connsiteX3" fmla="*/ 1917015 w 2218432"/>
              <a:gd name="connsiteY3" fmla="*/ 691276 h 69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8432" h="691276">
                <a:moveTo>
                  <a:pt x="2218432" y="0"/>
                </a:moveTo>
                <a:lnTo>
                  <a:pt x="8038" y="0"/>
                </a:lnTo>
                <a:cubicBezTo>
                  <a:pt x="5359" y="230425"/>
                  <a:pt x="2679" y="460851"/>
                  <a:pt x="0" y="691276"/>
                </a:cubicBezTo>
                <a:lnTo>
                  <a:pt x="1917015" y="691276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53" name="Straight Connector 52"/>
          <p:cNvCxnSpPr/>
          <p:nvPr/>
        </p:nvCxnSpPr>
        <p:spPr bwMode="auto">
          <a:xfrm>
            <a:off x="2469378" y="5957993"/>
            <a:ext cx="145484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15.2b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Internal anatomy of the kidney.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334980" y="1081123"/>
            <a:ext cx="695270" cy="349657"/>
          </a:xfrm>
          <a:custGeom>
            <a:avLst/>
            <a:gdLst>
              <a:gd name="connsiteX0" fmla="*/ 0 w 695270"/>
              <a:gd name="connsiteY0" fmla="*/ 0 h 349657"/>
              <a:gd name="connsiteX1" fmla="*/ 144681 w 695270"/>
              <a:gd name="connsiteY1" fmla="*/ 0 h 349657"/>
              <a:gd name="connsiteX2" fmla="*/ 695270 w 695270"/>
              <a:gd name="connsiteY2" fmla="*/ 349657 h 34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5270" h="349657">
                <a:moveTo>
                  <a:pt x="0" y="0"/>
                </a:moveTo>
                <a:lnTo>
                  <a:pt x="144681" y="0"/>
                </a:lnTo>
                <a:lnTo>
                  <a:pt x="695270" y="349657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170205" y="1744266"/>
            <a:ext cx="1052952" cy="791752"/>
          </a:xfrm>
          <a:custGeom>
            <a:avLst/>
            <a:gdLst>
              <a:gd name="connsiteX0" fmla="*/ 0 w 1052952"/>
              <a:gd name="connsiteY0" fmla="*/ 0 h 791752"/>
              <a:gd name="connsiteX1" fmla="*/ 176832 w 1052952"/>
              <a:gd name="connsiteY1" fmla="*/ 0 h 791752"/>
              <a:gd name="connsiteX2" fmla="*/ 1052952 w 1052952"/>
              <a:gd name="connsiteY2" fmla="*/ 791752 h 79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2952" h="791752">
                <a:moveTo>
                  <a:pt x="0" y="0"/>
                </a:moveTo>
                <a:lnTo>
                  <a:pt x="176832" y="0"/>
                </a:lnTo>
                <a:lnTo>
                  <a:pt x="1052952" y="791752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993374" y="4336551"/>
            <a:ext cx="2170205" cy="245162"/>
          </a:xfrm>
          <a:custGeom>
            <a:avLst/>
            <a:gdLst>
              <a:gd name="connsiteX0" fmla="*/ 0 w 2170205"/>
              <a:gd name="connsiteY0" fmla="*/ 0 h 245162"/>
              <a:gd name="connsiteX1" fmla="*/ 1081084 w 2170205"/>
              <a:gd name="connsiteY1" fmla="*/ 0 h 245162"/>
              <a:gd name="connsiteX2" fmla="*/ 2170205 w 2170205"/>
              <a:gd name="connsiteY2" fmla="*/ 245162 h 24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0205" h="245162">
                <a:moveTo>
                  <a:pt x="0" y="0"/>
                </a:moveTo>
                <a:lnTo>
                  <a:pt x="1081084" y="0"/>
                </a:lnTo>
                <a:lnTo>
                  <a:pt x="2170205" y="245162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864769" y="4722379"/>
            <a:ext cx="2218432" cy="691276"/>
          </a:xfrm>
          <a:custGeom>
            <a:avLst/>
            <a:gdLst>
              <a:gd name="connsiteX0" fmla="*/ 2218432 w 2218432"/>
              <a:gd name="connsiteY0" fmla="*/ 0 h 691276"/>
              <a:gd name="connsiteX1" fmla="*/ 8038 w 2218432"/>
              <a:gd name="connsiteY1" fmla="*/ 0 h 691276"/>
              <a:gd name="connsiteX2" fmla="*/ 0 w 2218432"/>
              <a:gd name="connsiteY2" fmla="*/ 691276 h 691276"/>
              <a:gd name="connsiteX3" fmla="*/ 1917015 w 2218432"/>
              <a:gd name="connsiteY3" fmla="*/ 691276 h 69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8432" h="691276">
                <a:moveTo>
                  <a:pt x="2218432" y="0"/>
                </a:moveTo>
                <a:lnTo>
                  <a:pt x="8038" y="0"/>
                </a:lnTo>
                <a:cubicBezTo>
                  <a:pt x="5359" y="230425"/>
                  <a:pt x="2679" y="460851"/>
                  <a:pt x="0" y="691276"/>
                </a:cubicBezTo>
                <a:lnTo>
                  <a:pt x="1917015" y="691276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398577" y="5063998"/>
            <a:ext cx="474230" cy="40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2471623" y="5960246"/>
            <a:ext cx="145484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654591" y="5128303"/>
            <a:ext cx="43002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Freeform 14"/>
          <p:cNvSpPr/>
          <p:nvPr/>
        </p:nvSpPr>
        <p:spPr>
          <a:xfrm>
            <a:off x="4380600" y="3830151"/>
            <a:ext cx="1704013" cy="1004762"/>
          </a:xfrm>
          <a:custGeom>
            <a:avLst/>
            <a:gdLst>
              <a:gd name="connsiteX0" fmla="*/ 1704013 w 1704013"/>
              <a:gd name="connsiteY0" fmla="*/ 1000743 h 1004762"/>
              <a:gd name="connsiteX1" fmla="*/ 1704013 w 1704013"/>
              <a:gd name="connsiteY1" fmla="*/ 1000743 h 1004762"/>
              <a:gd name="connsiteX2" fmla="*/ 1495030 w 1704013"/>
              <a:gd name="connsiteY2" fmla="*/ 1004762 h 1004762"/>
              <a:gd name="connsiteX3" fmla="*/ 0 w 1704013"/>
              <a:gd name="connsiteY3" fmla="*/ 0 h 100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013" h="1004762">
                <a:moveTo>
                  <a:pt x="1704013" y="1000743"/>
                </a:moveTo>
                <a:lnTo>
                  <a:pt x="1704013" y="1000743"/>
                </a:lnTo>
                <a:lnTo>
                  <a:pt x="1495030" y="1004762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935208" y="3793980"/>
            <a:ext cx="1149405" cy="655104"/>
          </a:xfrm>
          <a:custGeom>
            <a:avLst/>
            <a:gdLst>
              <a:gd name="connsiteX0" fmla="*/ 1149405 w 1149405"/>
              <a:gd name="connsiteY0" fmla="*/ 647066 h 655104"/>
              <a:gd name="connsiteX1" fmla="*/ 952479 w 1149405"/>
              <a:gd name="connsiteY1" fmla="*/ 655104 h 655104"/>
              <a:gd name="connsiteX2" fmla="*/ 0 w 1149405"/>
              <a:gd name="connsiteY2" fmla="*/ 0 h 65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9405" h="655104">
                <a:moveTo>
                  <a:pt x="1149405" y="647066"/>
                </a:moveTo>
                <a:lnTo>
                  <a:pt x="952479" y="655104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5686742" y="3420208"/>
            <a:ext cx="393852" cy="687257"/>
          </a:xfrm>
          <a:custGeom>
            <a:avLst/>
            <a:gdLst>
              <a:gd name="connsiteX0" fmla="*/ 393852 w 393852"/>
              <a:gd name="connsiteY0" fmla="*/ 683238 h 687257"/>
              <a:gd name="connsiteX1" fmla="*/ 221040 w 393852"/>
              <a:gd name="connsiteY1" fmla="*/ 687257 h 687257"/>
              <a:gd name="connsiteX2" fmla="*/ 0 w 393852"/>
              <a:gd name="connsiteY2" fmla="*/ 0 h 68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3852" h="687257">
                <a:moveTo>
                  <a:pt x="393852" y="683238"/>
                </a:moveTo>
                <a:lnTo>
                  <a:pt x="221040" y="687257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919838" y="3371980"/>
            <a:ext cx="168794" cy="389847"/>
          </a:xfrm>
          <a:custGeom>
            <a:avLst/>
            <a:gdLst>
              <a:gd name="connsiteX0" fmla="*/ 168794 w 168794"/>
              <a:gd name="connsiteY0" fmla="*/ 389847 h 389847"/>
              <a:gd name="connsiteX1" fmla="*/ 84397 w 168794"/>
              <a:gd name="connsiteY1" fmla="*/ 389847 h 389847"/>
              <a:gd name="connsiteX2" fmla="*/ 0 w 168794"/>
              <a:gd name="connsiteY2" fmla="*/ 0 h 38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794" h="389847">
                <a:moveTo>
                  <a:pt x="168794" y="389847"/>
                </a:moveTo>
                <a:lnTo>
                  <a:pt x="84397" y="389847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4055069" y="2596304"/>
            <a:ext cx="2021506" cy="876152"/>
          </a:xfrm>
          <a:custGeom>
            <a:avLst/>
            <a:gdLst>
              <a:gd name="connsiteX0" fmla="*/ 2021506 w 2021506"/>
              <a:gd name="connsiteY0" fmla="*/ 4019 h 876152"/>
              <a:gd name="connsiteX1" fmla="*/ 1732146 w 2021506"/>
              <a:gd name="connsiteY1" fmla="*/ 0 h 876152"/>
              <a:gd name="connsiteX2" fmla="*/ 0 w 2021506"/>
              <a:gd name="connsiteY2" fmla="*/ 876152 h 87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1506" h="876152">
                <a:moveTo>
                  <a:pt x="2021506" y="4019"/>
                </a:moveTo>
                <a:lnTo>
                  <a:pt x="1732146" y="0"/>
                </a:lnTo>
                <a:lnTo>
                  <a:pt x="0" y="876152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1" name="Straight Connector 20"/>
          <p:cNvCxnSpPr>
            <a:stCxn id="19" idx="1"/>
          </p:cNvCxnSpPr>
          <p:nvPr/>
        </p:nvCxnSpPr>
        <p:spPr bwMode="auto">
          <a:xfrm flipH="1">
            <a:off x="4477054" y="2596304"/>
            <a:ext cx="1310161" cy="99270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3560745" y="2194399"/>
            <a:ext cx="251583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Freeform 23"/>
          <p:cNvSpPr/>
          <p:nvPr/>
        </p:nvSpPr>
        <p:spPr>
          <a:xfrm>
            <a:off x="3854124" y="1828666"/>
            <a:ext cx="2222451" cy="245162"/>
          </a:xfrm>
          <a:custGeom>
            <a:avLst/>
            <a:gdLst>
              <a:gd name="connsiteX0" fmla="*/ 2222451 w 2222451"/>
              <a:gd name="connsiteY0" fmla="*/ 4019 h 245162"/>
              <a:gd name="connsiteX1" fmla="*/ 1981317 w 2222451"/>
              <a:gd name="connsiteY1" fmla="*/ 0 h 245162"/>
              <a:gd name="connsiteX2" fmla="*/ 0 w 2222451"/>
              <a:gd name="connsiteY2" fmla="*/ 245162 h 24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2451" h="245162">
                <a:moveTo>
                  <a:pt x="2222451" y="4019"/>
                </a:moveTo>
                <a:lnTo>
                  <a:pt x="1981317" y="0"/>
                </a:lnTo>
                <a:lnTo>
                  <a:pt x="0" y="245162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5059794" y="1479009"/>
            <a:ext cx="1028838" cy="120571"/>
          </a:xfrm>
          <a:custGeom>
            <a:avLst/>
            <a:gdLst>
              <a:gd name="connsiteX0" fmla="*/ 1028838 w 1028838"/>
              <a:gd name="connsiteY0" fmla="*/ 8038 h 120571"/>
              <a:gd name="connsiteX1" fmla="*/ 807799 w 1028838"/>
              <a:gd name="connsiteY1" fmla="*/ 0 h 120571"/>
              <a:gd name="connsiteX2" fmla="*/ 0 w 1028838"/>
              <a:gd name="connsiteY2" fmla="*/ 120571 h 12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8838" h="120571">
                <a:moveTo>
                  <a:pt x="1028838" y="8038"/>
                </a:moveTo>
                <a:lnTo>
                  <a:pt x="807799" y="0"/>
                </a:lnTo>
                <a:lnTo>
                  <a:pt x="0" y="120571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4919132" y="1105238"/>
            <a:ext cx="1165481" cy="405923"/>
          </a:xfrm>
          <a:custGeom>
            <a:avLst/>
            <a:gdLst>
              <a:gd name="connsiteX0" fmla="*/ 1165481 w 1165481"/>
              <a:gd name="connsiteY0" fmla="*/ 4019 h 405923"/>
              <a:gd name="connsiteX1" fmla="*/ 936404 w 1165481"/>
              <a:gd name="connsiteY1" fmla="*/ 0 h 405923"/>
              <a:gd name="connsiteX2" fmla="*/ 0 w 1165481"/>
              <a:gd name="connsiteY2" fmla="*/ 405923 h 40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5481" h="405923">
                <a:moveTo>
                  <a:pt x="1165481" y="4019"/>
                </a:moveTo>
                <a:lnTo>
                  <a:pt x="936404" y="0"/>
                </a:lnTo>
                <a:lnTo>
                  <a:pt x="0" y="405923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4826698" y="598838"/>
            <a:ext cx="1249877" cy="566685"/>
          </a:xfrm>
          <a:custGeom>
            <a:avLst/>
            <a:gdLst>
              <a:gd name="connsiteX0" fmla="*/ 1249877 w 1249877"/>
              <a:gd name="connsiteY0" fmla="*/ 4019 h 566685"/>
              <a:gd name="connsiteX1" fmla="*/ 1028838 w 1249877"/>
              <a:gd name="connsiteY1" fmla="*/ 0 h 566685"/>
              <a:gd name="connsiteX2" fmla="*/ 0 w 1249877"/>
              <a:gd name="connsiteY2" fmla="*/ 566685 h 56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9877" h="566685">
                <a:moveTo>
                  <a:pt x="1249877" y="4019"/>
                </a:moveTo>
                <a:lnTo>
                  <a:pt x="1028838" y="0"/>
                </a:lnTo>
                <a:lnTo>
                  <a:pt x="0" y="56668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4722206" y="273295"/>
            <a:ext cx="1354369" cy="831943"/>
          </a:xfrm>
          <a:custGeom>
            <a:avLst/>
            <a:gdLst>
              <a:gd name="connsiteX0" fmla="*/ 1354369 w 1354369"/>
              <a:gd name="connsiteY0" fmla="*/ 4019 h 831943"/>
              <a:gd name="connsiteX1" fmla="*/ 1129311 w 1354369"/>
              <a:gd name="connsiteY1" fmla="*/ 0 h 831943"/>
              <a:gd name="connsiteX2" fmla="*/ 0 w 1354369"/>
              <a:gd name="connsiteY2" fmla="*/ 831943 h 83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4369" h="831943">
                <a:moveTo>
                  <a:pt x="1354369" y="4019"/>
                </a:moveTo>
                <a:lnTo>
                  <a:pt x="1129311" y="0"/>
                </a:lnTo>
                <a:lnTo>
                  <a:pt x="0" y="831943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618108" y="1597231"/>
            <a:ext cx="945091" cy="16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Renal column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639919" y="929781"/>
            <a:ext cx="945091" cy="16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Renal cortex</a:t>
            </a:r>
            <a:endParaRPr lang="en-US" sz="18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613623" y="6256789"/>
            <a:ext cx="945091" cy="16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(b)</a:t>
            </a:r>
            <a:endParaRPr lang="en-US" sz="18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656435" y="4172489"/>
            <a:ext cx="789754" cy="18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Minor calyx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640189" y="5797743"/>
            <a:ext cx="1094131" cy="18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Fibrous capsule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650499" y="4916964"/>
            <a:ext cx="686719" cy="34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Renal</a:t>
            </a:r>
            <a:b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pyramid</a:t>
            </a:r>
            <a:endParaRPr lang="en-US" sz="18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6143805" y="145598"/>
            <a:ext cx="1424114" cy="16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Cortical radiate vein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6126000" y="469032"/>
            <a:ext cx="1424114" cy="16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Cortical radiate artery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6129175" y="969238"/>
            <a:ext cx="871664" cy="16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Arcuate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 vein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6132349" y="1321620"/>
            <a:ext cx="1033589" cy="16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Arcuate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 artery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6113299" y="1692220"/>
            <a:ext cx="1033589" cy="16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Interlobar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 vein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6116474" y="2059229"/>
            <a:ext cx="1033589" cy="16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Interlobar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 artery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6125999" y="2457988"/>
            <a:ext cx="1354265" cy="16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Segmental arteries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6126000" y="3631624"/>
            <a:ext cx="871664" cy="16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Renal vein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6122825" y="3962613"/>
            <a:ext cx="871664" cy="16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Renal artery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6128760" y="4311404"/>
            <a:ext cx="871664" cy="16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 Black"/>
                <a:cs typeface="Arial Black"/>
              </a:rPr>
              <a:t>Renal pelvis</a:t>
            </a:r>
            <a:endParaRPr lang="en-US" sz="18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6125585" y="4693872"/>
            <a:ext cx="871664" cy="16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Major calyx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6122825" y="4988010"/>
            <a:ext cx="525589" cy="16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Ureter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6553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Blood Supply</a:t>
            </a:r>
          </a:p>
        </p:txBody>
      </p:sp>
      <p:sp>
        <p:nvSpPr>
          <p:cNvPr id="16387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One-quarter of the total blood supply of the body passes through the kidneys each minute</a:t>
            </a:r>
          </a:p>
          <a:p>
            <a:r>
              <a:rPr lang="en-US" altLang="en-US" dirty="0" smtClean="0"/>
              <a:t>Renal artery provides each kidney with arterial blood supply</a:t>
            </a:r>
          </a:p>
          <a:p>
            <a:r>
              <a:rPr lang="en-US" altLang="en-US" dirty="0" smtClean="0"/>
              <a:t>Renal artery divides into segmental arteries </a:t>
            </a:r>
            <a:r>
              <a:rPr lang="en-US" altLang="en-US" dirty="0" smtClean="0">
                <a:sym typeface="Wingdings" panose="05000000000000000000" pitchFamily="2" charset="2"/>
              </a:rPr>
              <a:t> </a:t>
            </a:r>
            <a:r>
              <a:rPr lang="en-US" altLang="en-US" dirty="0" err="1" smtClean="0"/>
              <a:t>interlobar</a:t>
            </a:r>
            <a:r>
              <a:rPr lang="en-US" altLang="en-US" dirty="0" smtClean="0"/>
              <a:t> arteries </a:t>
            </a:r>
            <a:r>
              <a:rPr lang="en-US" altLang="en-US" dirty="0" smtClean="0">
                <a:sym typeface="Wingdings" panose="05000000000000000000" pitchFamily="2" charset="2"/>
              </a:rPr>
              <a:t> </a:t>
            </a:r>
            <a:r>
              <a:rPr lang="en-US" altLang="en-US" dirty="0" smtClean="0"/>
              <a:t>arcuate arteries </a:t>
            </a:r>
            <a:r>
              <a:rPr lang="en-US" altLang="en-US" dirty="0" smtClean="0">
                <a:sym typeface="Wingdings" panose="05000000000000000000" pitchFamily="2" charset="2"/>
              </a:rPr>
              <a:t> cortical radiate arteries</a:t>
            </a:r>
            <a:endParaRPr lang="en-US" alt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Blood Supply</a:t>
            </a:r>
          </a:p>
        </p:txBody>
      </p:sp>
      <p:sp>
        <p:nvSpPr>
          <p:cNvPr id="17411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Venous blood flow</a:t>
            </a:r>
          </a:p>
          <a:p>
            <a:pPr lvl="1"/>
            <a:r>
              <a:rPr lang="en-US" altLang="en-US" smtClean="0"/>
              <a:t>Cortical radiate veins </a:t>
            </a:r>
            <a:r>
              <a:rPr lang="en-US" altLang="en-US" smtClean="0">
                <a:sym typeface="Wingdings" panose="05000000000000000000" pitchFamily="2" charset="2"/>
              </a:rPr>
              <a:t> arcuate veins  interlobar veins  renal vein</a:t>
            </a:r>
          </a:p>
          <a:p>
            <a:pPr lvl="1"/>
            <a:r>
              <a:rPr lang="en-US" altLang="en-US" smtClean="0">
                <a:sym typeface="Wingdings" panose="05000000000000000000" pitchFamily="2" charset="2"/>
              </a:rPr>
              <a:t>There are no segmental veins</a:t>
            </a:r>
          </a:p>
          <a:p>
            <a:pPr lvl="1"/>
            <a:r>
              <a:rPr lang="en-US" altLang="en-US" smtClean="0">
                <a:sym typeface="Wingdings" panose="05000000000000000000" pitchFamily="2" charset="2"/>
              </a:rPr>
              <a:t>Renal vein returns blood to the inferior vena cava</a:t>
            </a:r>
            <a:endParaRPr lang="en-US" altLang="en-US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9218" descr="figure_15_02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8"/>
          <a:stretch/>
        </p:blipFill>
        <p:spPr>
          <a:xfrm>
            <a:off x="573024" y="137160"/>
            <a:ext cx="7997952" cy="6369148"/>
          </a:xfrm>
          <a:prstGeom prst="rect">
            <a:avLst/>
          </a:prstGeom>
        </p:spPr>
      </p:pic>
      <p:cxnSp>
        <p:nvCxnSpPr>
          <p:cNvPr id="56" name="Straight Connector 55"/>
          <p:cNvCxnSpPr/>
          <p:nvPr/>
        </p:nvCxnSpPr>
        <p:spPr bwMode="auto">
          <a:xfrm flipH="1">
            <a:off x="5650415" y="5127607"/>
            <a:ext cx="43002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Freeform 56"/>
          <p:cNvSpPr/>
          <p:nvPr/>
        </p:nvSpPr>
        <p:spPr>
          <a:xfrm>
            <a:off x="4376424" y="3829455"/>
            <a:ext cx="1704013" cy="1004762"/>
          </a:xfrm>
          <a:custGeom>
            <a:avLst/>
            <a:gdLst>
              <a:gd name="connsiteX0" fmla="*/ 1704013 w 1704013"/>
              <a:gd name="connsiteY0" fmla="*/ 1000743 h 1004762"/>
              <a:gd name="connsiteX1" fmla="*/ 1704013 w 1704013"/>
              <a:gd name="connsiteY1" fmla="*/ 1000743 h 1004762"/>
              <a:gd name="connsiteX2" fmla="*/ 1495030 w 1704013"/>
              <a:gd name="connsiteY2" fmla="*/ 1004762 h 1004762"/>
              <a:gd name="connsiteX3" fmla="*/ 0 w 1704013"/>
              <a:gd name="connsiteY3" fmla="*/ 0 h 100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013" h="1004762">
                <a:moveTo>
                  <a:pt x="1704013" y="1000743"/>
                </a:moveTo>
                <a:lnTo>
                  <a:pt x="1704013" y="1000743"/>
                </a:lnTo>
                <a:lnTo>
                  <a:pt x="1495030" y="1004762"/>
                </a:lnTo>
                <a:lnTo>
                  <a:pt x="0" y="0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8" name="Freeform 57"/>
          <p:cNvSpPr/>
          <p:nvPr/>
        </p:nvSpPr>
        <p:spPr>
          <a:xfrm>
            <a:off x="4931032" y="3793284"/>
            <a:ext cx="1149405" cy="655104"/>
          </a:xfrm>
          <a:custGeom>
            <a:avLst/>
            <a:gdLst>
              <a:gd name="connsiteX0" fmla="*/ 1149405 w 1149405"/>
              <a:gd name="connsiteY0" fmla="*/ 647066 h 655104"/>
              <a:gd name="connsiteX1" fmla="*/ 952479 w 1149405"/>
              <a:gd name="connsiteY1" fmla="*/ 655104 h 655104"/>
              <a:gd name="connsiteX2" fmla="*/ 0 w 1149405"/>
              <a:gd name="connsiteY2" fmla="*/ 0 h 65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9405" h="655104">
                <a:moveTo>
                  <a:pt x="1149405" y="647066"/>
                </a:moveTo>
                <a:lnTo>
                  <a:pt x="952479" y="655104"/>
                </a:lnTo>
                <a:lnTo>
                  <a:pt x="0" y="0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5682566" y="3419512"/>
            <a:ext cx="393852" cy="687257"/>
          </a:xfrm>
          <a:custGeom>
            <a:avLst/>
            <a:gdLst>
              <a:gd name="connsiteX0" fmla="*/ 393852 w 393852"/>
              <a:gd name="connsiteY0" fmla="*/ 683238 h 687257"/>
              <a:gd name="connsiteX1" fmla="*/ 221040 w 393852"/>
              <a:gd name="connsiteY1" fmla="*/ 687257 h 687257"/>
              <a:gd name="connsiteX2" fmla="*/ 0 w 393852"/>
              <a:gd name="connsiteY2" fmla="*/ 0 h 68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3852" h="687257">
                <a:moveTo>
                  <a:pt x="393852" y="683238"/>
                </a:moveTo>
                <a:lnTo>
                  <a:pt x="221040" y="687257"/>
                </a:lnTo>
                <a:lnTo>
                  <a:pt x="0" y="0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60" name="Freeform 59"/>
          <p:cNvSpPr/>
          <p:nvPr/>
        </p:nvSpPr>
        <p:spPr>
          <a:xfrm>
            <a:off x="5915662" y="3371284"/>
            <a:ext cx="168794" cy="389847"/>
          </a:xfrm>
          <a:custGeom>
            <a:avLst/>
            <a:gdLst>
              <a:gd name="connsiteX0" fmla="*/ 168794 w 168794"/>
              <a:gd name="connsiteY0" fmla="*/ 389847 h 389847"/>
              <a:gd name="connsiteX1" fmla="*/ 84397 w 168794"/>
              <a:gd name="connsiteY1" fmla="*/ 389847 h 389847"/>
              <a:gd name="connsiteX2" fmla="*/ 0 w 168794"/>
              <a:gd name="connsiteY2" fmla="*/ 0 h 38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794" h="389847">
                <a:moveTo>
                  <a:pt x="168794" y="389847"/>
                </a:moveTo>
                <a:lnTo>
                  <a:pt x="84397" y="389847"/>
                </a:lnTo>
                <a:lnTo>
                  <a:pt x="0" y="0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61" name="Freeform 60"/>
          <p:cNvSpPr/>
          <p:nvPr/>
        </p:nvSpPr>
        <p:spPr>
          <a:xfrm>
            <a:off x="4050893" y="2595608"/>
            <a:ext cx="2021506" cy="876152"/>
          </a:xfrm>
          <a:custGeom>
            <a:avLst/>
            <a:gdLst>
              <a:gd name="connsiteX0" fmla="*/ 2021506 w 2021506"/>
              <a:gd name="connsiteY0" fmla="*/ 4019 h 876152"/>
              <a:gd name="connsiteX1" fmla="*/ 1732146 w 2021506"/>
              <a:gd name="connsiteY1" fmla="*/ 0 h 876152"/>
              <a:gd name="connsiteX2" fmla="*/ 0 w 2021506"/>
              <a:gd name="connsiteY2" fmla="*/ 876152 h 87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1506" h="876152">
                <a:moveTo>
                  <a:pt x="2021506" y="4019"/>
                </a:moveTo>
                <a:lnTo>
                  <a:pt x="1732146" y="0"/>
                </a:lnTo>
                <a:lnTo>
                  <a:pt x="0" y="876152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62" name="Straight Connector 61"/>
          <p:cNvCxnSpPr>
            <a:stCxn id="61" idx="1"/>
          </p:cNvCxnSpPr>
          <p:nvPr/>
        </p:nvCxnSpPr>
        <p:spPr bwMode="auto">
          <a:xfrm flipH="1">
            <a:off x="4472878" y="2595608"/>
            <a:ext cx="1310161" cy="99270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/>
        </p:nvCxnSpPr>
        <p:spPr bwMode="auto">
          <a:xfrm flipH="1">
            <a:off x="3556569" y="2193703"/>
            <a:ext cx="251583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Freeform 63"/>
          <p:cNvSpPr/>
          <p:nvPr/>
        </p:nvSpPr>
        <p:spPr>
          <a:xfrm>
            <a:off x="3849948" y="1827970"/>
            <a:ext cx="2222451" cy="245162"/>
          </a:xfrm>
          <a:custGeom>
            <a:avLst/>
            <a:gdLst>
              <a:gd name="connsiteX0" fmla="*/ 2222451 w 2222451"/>
              <a:gd name="connsiteY0" fmla="*/ 4019 h 245162"/>
              <a:gd name="connsiteX1" fmla="*/ 1981317 w 2222451"/>
              <a:gd name="connsiteY1" fmla="*/ 0 h 245162"/>
              <a:gd name="connsiteX2" fmla="*/ 0 w 2222451"/>
              <a:gd name="connsiteY2" fmla="*/ 245162 h 24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2451" h="245162">
                <a:moveTo>
                  <a:pt x="2222451" y="4019"/>
                </a:moveTo>
                <a:lnTo>
                  <a:pt x="1981317" y="0"/>
                </a:lnTo>
                <a:lnTo>
                  <a:pt x="0" y="245162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5055618" y="1478313"/>
            <a:ext cx="1028838" cy="120571"/>
          </a:xfrm>
          <a:custGeom>
            <a:avLst/>
            <a:gdLst>
              <a:gd name="connsiteX0" fmla="*/ 1028838 w 1028838"/>
              <a:gd name="connsiteY0" fmla="*/ 8038 h 120571"/>
              <a:gd name="connsiteX1" fmla="*/ 807799 w 1028838"/>
              <a:gd name="connsiteY1" fmla="*/ 0 h 120571"/>
              <a:gd name="connsiteX2" fmla="*/ 0 w 1028838"/>
              <a:gd name="connsiteY2" fmla="*/ 120571 h 12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8838" h="120571">
                <a:moveTo>
                  <a:pt x="1028838" y="8038"/>
                </a:moveTo>
                <a:lnTo>
                  <a:pt x="807799" y="0"/>
                </a:lnTo>
                <a:lnTo>
                  <a:pt x="0" y="120571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4914956" y="1104542"/>
            <a:ext cx="1165481" cy="405923"/>
          </a:xfrm>
          <a:custGeom>
            <a:avLst/>
            <a:gdLst>
              <a:gd name="connsiteX0" fmla="*/ 1165481 w 1165481"/>
              <a:gd name="connsiteY0" fmla="*/ 4019 h 405923"/>
              <a:gd name="connsiteX1" fmla="*/ 936404 w 1165481"/>
              <a:gd name="connsiteY1" fmla="*/ 0 h 405923"/>
              <a:gd name="connsiteX2" fmla="*/ 0 w 1165481"/>
              <a:gd name="connsiteY2" fmla="*/ 405923 h 40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5481" h="405923">
                <a:moveTo>
                  <a:pt x="1165481" y="4019"/>
                </a:moveTo>
                <a:lnTo>
                  <a:pt x="936404" y="0"/>
                </a:lnTo>
                <a:lnTo>
                  <a:pt x="0" y="405923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4822522" y="598142"/>
            <a:ext cx="1249877" cy="566685"/>
          </a:xfrm>
          <a:custGeom>
            <a:avLst/>
            <a:gdLst>
              <a:gd name="connsiteX0" fmla="*/ 1249877 w 1249877"/>
              <a:gd name="connsiteY0" fmla="*/ 4019 h 566685"/>
              <a:gd name="connsiteX1" fmla="*/ 1028838 w 1249877"/>
              <a:gd name="connsiteY1" fmla="*/ 0 h 566685"/>
              <a:gd name="connsiteX2" fmla="*/ 0 w 1249877"/>
              <a:gd name="connsiteY2" fmla="*/ 566685 h 56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9877" h="566685">
                <a:moveTo>
                  <a:pt x="1249877" y="4019"/>
                </a:moveTo>
                <a:lnTo>
                  <a:pt x="1028838" y="0"/>
                </a:lnTo>
                <a:lnTo>
                  <a:pt x="0" y="566685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68" name="Freeform 67"/>
          <p:cNvSpPr/>
          <p:nvPr/>
        </p:nvSpPr>
        <p:spPr>
          <a:xfrm>
            <a:off x="4718030" y="272599"/>
            <a:ext cx="1354369" cy="831943"/>
          </a:xfrm>
          <a:custGeom>
            <a:avLst/>
            <a:gdLst>
              <a:gd name="connsiteX0" fmla="*/ 1354369 w 1354369"/>
              <a:gd name="connsiteY0" fmla="*/ 4019 h 831943"/>
              <a:gd name="connsiteX1" fmla="*/ 1129311 w 1354369"/>
              <a:gd name="connsiteY1" fmla="*/ 0 h 831943"/>
              <a:gd name="connsiteX2" fmla="*/ 0 w 1354369"/>
              <a:gd name="connsiteY2" fmla="*/ 831943 h 83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4369" h="831943">
                <a:moveTo>
                  <a:pt x="1354369" y="4019"/>
                </a:moveTo>
                <a:lnTo>
                  <a:pt x="1129311" y="0"/>
                </a:lnTo>
                <a:lnTo>
                  <a:pt x="0" y="831943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2332735" y="1078870"/>
            <a:ext cx="695270" cy="349657"/>
          </a:xfrm>
          <a:custGeom>
            <a:avLst/>
            <a:gdLst>
              <a:gd name="connsiteX0" fmla="*/ 0 w 695270"/>
              <a:gd name="connsiteY0" fmla="*/ 0 h 349657"/>
              <a:gd name="connsiteX1" fmla="*/ 144681 w 695270"/>
              <a:gd name="connsiteY1" fmla="*/ 0 h 349657"/>
              <a:gd name="connsiteX2" fmla="*/ 695270 w 695270"/>
              <a:gd name="connsiteY2" fmla="*/ 349657 h 34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5270" h="349657">
                <a:moveTo>
                  <a:pt x="0" y="0"/>
                </a:moveTo>
                <a:lnTo>
                  <a:pt x="144681" y="0"/>
                </a:lnTo>
                <a:lnTo>
                  <a:pt x="695270" y="349657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2167960" y="1742013"/>
            <a:ext cx="1052952" cy="791752"/>
          </a:xfrm>
          <a:custGeom>
            <a:avLst/>
            <a:gdLst>
              <a:gd name="connsiteX0" fmla="*/ 0 w 1052952"/>
              <a:gd name="connsiteY0" fmla="*/ 0 h 791752"/>
              <a:gd name="connsiteX1" fmla="*/ 176832 w 1052952"/>
              <a:gd name="connsiteY1" fmla="*/ 0 h 791752"/>
              <a:gd name="connsiteX2" fmla="*/ 1052952 w 1052952"/>
              <a:gd name="connsiteY2" fmla="*/ 791752 h 79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2952" h="791752">
                <a:moveTo>
                  <a:pt x="0" y="0"/>
                </a:moveTo>
                <a:lnTo>
                  <a:pt x="176832" y="0"/>
                </a:lnTo>
                <a:lnTo>
                  <a:pt x="1052952" y="791752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1991129" y="4334298"/>
            <a:ext cx="2170205" cy="245162"/>
          </a:xfrm>
          <a:custGeom>
            <a:avLst/>
            <a:gdLst>
              <a:gd name="connsiteX0" fmla="*/ 0 w 2170205"/>
              <a:gd name="connsiteY0" fmla="*/ 0 h 245162"/>
              <a:gd name="connsiteX1" fmla="*/ 1081084 w 2170205"/>
              <a:gd name="connsiteY1" fmla="*/ 0 h 245162"/>
              <a:gd name="connsiteX2" fmla="*/ 2170205 w 2170205"/>
              <a:gd name="connsiteY2" fmla="*/ 245162 h 24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0205" h="245162">
                <a:moveTo>
                  <a:pt x="0" y="0"/>
                </a:moveTo>
                <a:lnTo>
                  <a:pt x="1081084" y="0"/>
                </a:lnTo>
                <a:lnTo>
                  <a:pt x="2170205" y="245162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1862524" y="4720126"/>
            <a:ext cx="2218432" cy="691276"/>
          </a:xfrm>
          <a:custGeom>
            <a:avLst/>
            <a:gdLst>
              <a:gd name="connsiteX0" fmla="*/ 2218432 w 2218432"/>
              <a:gd name="connsiteY0" fmla="*/ 0 h 691276"/>
              <a:gd name="connsiteX1" fmla="*/ 8038 w 2218432"/>
              <a:gd name="connsiteY1" fmla="*/ 0 h 691276"/>
              <a:gd name="connsiteX2" fmla="*/ 0 w 2218432"/>
              <a:gd name="connsiteY2" fmla="*/ 691276 h 691276"/>
              <a:gd name="connsiteX3" fmla="*/ 1917015 w 2218432"/>
              <a:gd name="connsiteY3" fmla="*/ 691276 h 69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8432" h="691276">
                <a:moveTo>
                  <a:pt x="2218432" y="0"/>
                </a:moveTo>
                <a:lnTo>
                  <a:pt x="8038" y="0"/>
                </a:lnTo>
                <a:cubicBezTo>
                  <a:pt x="5359" y="230425"/>
                  <a:pt x="2679" y="460851"/>
                  <a:pt x="0" y="691276"/>
                </a:cubicBezTo>
                <a:lnTo>
                  <a:pt x="1917015" y="691276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53" name="Straight Connector 52"/>
          <p:cNvCxnSpPr/>
          <p:nvPr/>
        </p:nvCxnSpPr>
        <p:spPr bwMode="auto">
          <a:xfrm>
            <a:off x="2469378" y="5957993"/>
            <a:ext cx="145484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15.2b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Internal anatomy of the kidney.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334980" y="1081123"/>
            <a:ext cx="695270" cy="349657"/>
          </a:xfrm>
          <a:custGeom>
            <a:avLst/>
            <a:gdLst>
              <a:gd name="connsiteX0" fmla="*/ 0 w 695270"/>
              <a:gd name="connsiteY0" fmla="*/ 0 h 349657"/>
              <a:gd name="connsiteX1" fmla="*/ 144681 w 695270"/>
              <a:gd name="connsiteY1" fmla="*/ 0 h 349657"/>
              <a:gd name="connsiteX2" fmla="*/ 695270 w 695270"/>
              <a:gd name="connsiteY2" fmla="*/ 349657 h 34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5270" h="349657">
                <a:moveTo>
                  <a:pt x="0" y="0"/>
                </a:moveTo>
                <a:lnTo>
                  <a:pt x="144681" y="0"/>
                </a:lnTo>
                <a:lnTo>
                  <a:pt x="695270" y="349657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170205" y="1744266"/>
            <a:ext cx="1052952" cy="791752"/>
          </a:xfrm>
          <a:custGeom>
            <a:avLst/>
            <a:gdLst>
              <a:gd name="connsiteX0" fmla="*/ 0 w 1052952"/>
              <a:gd name="connsiteY0" fmla="*/ 0 h 791752"/>
              <a:gd name="connsiteX1" fmla="*/ 176832 w 1052952"/>
              <a:gd name="connsiteY1" fmla="*/ 0 h 791752"/>
              <a:gd name="connsiteX2" fmla="*/ 1052952 w 1052952"/>
              <a:gd name="connsiteY2" fmla="*/ 791752 h 79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2952" h="791752">
                <a:moveTo>
                  <a:pt x="0" y="0"/>
                </a:moveTo>
                <a:lnTo>
                  <a:pt x="176832" y="0"/>
                </a:lnTo>
                <a:lnTo>
                  <a:pt x="1052952" y="791752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993374" y="4336551"/>
            <a:ext cx="2170205" cy="245162"/>
          </a:xfrm>
          <a:custGeom>
            <a:avLst/>
            <a:gdLst>
              <a:gd name="connsiteX0" fmla="*/ 0 w 2170205"/>
              <a:gd name="connsiteY0" fmla="*/ 0 h 245162"/>
              <a:gd name="connsiteX1" fmla="*/ 1081084 w 2170205"/>
              <a:gd name="connsiteY1" fmla="*/ 0 h 245162"/>
              <a:gd name="connsiteX2" fmla="*/ 2170205 w 2170205"/>
              <a:gd name="connsiteY2" fmla="*/ 245162 h 24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0205" h="245162">
                <a:moveTo>
                  <a:pt x="0" y="0"/>
                </a:moveTo>
                <a:lnTo>
                  <a:pt x="1081084" y="0"/>
                </a:lnTo>
                <a:lnTo>
                  <a:pt x="2170205" y="245162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864769" y="4722379"/>
            <a:ext cx="2218432" cy="691276"/>
          </a:xfrm>
          <a:custGeom>
            <a:avLst/>
            <a:gdLst>
              <a:gd name="connsiteX0" fmla="*/ 2218432 w 2218432"/>
              <a:gd name="connsiteY0" fmla="*/ 0 h 691276"/>
              <a:gd name="connsiteX1" fmla="*/ 8038 w 2218432"/>
              <a:gd name="connsiteY1" fmla="*/ 0 h 691276"/>
              <a:gd name="connsiteX2" fmla="*/ 0 w 2218432"/>
              <a:gd name="connsiteY2" fmla="*/ 691276 h 691276"/>
              <a:gd name="connsiteX3" fmla="*/ 1917015 w 2218432"/>
              <a:gd name="connsiteY3" fmla="*/ 691276 h 69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8432" h="691276">
                <a:moveTo>
                  <a:pt x="2218432" y="0"/>
                </a:moveTo>
                <a:lnTo>
                  <a:pt x="8038" y="0"/>
                </a:lnTo>
                <a:cubicBezTo>
                  <a:pt x="5359" y="230425"/>
                  <a:pt x="2679" y="460851"/>
                  <a:pt x="0" y="691276"/>
                </a:cubicBezTo>
                <a:lnTo>
                  <a:pt x="1917015" y="691276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398577" y="5063998"/>
            <a:ext cx="474230" cy="40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2471623" y="5960246"/>
            <a:ext cx="145484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654591" y="5128303"/>
            <a:ext cx="43002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Freeform 14"/>
          <p:cNvSpPr/>
          <p:nvPr/>
        </p:nvSpPr>
        <p:spPr>
          <a:xfrm>
            <a:off x="4380600" y="3830151"/>
            <a:ext cx="1704013" cy="1004762"/>
          </a:xfrm>
          <a:custGeom>
            <a:avLst/>
            <a:gdLst>
              <a:gd name="connsiteX0" fmla="*/ 1704013 w 1704013"/>
              <a:gd name="connsiteY0" fmla="*/ 1000743 h 1004762"/>
              <a:gd name="connsiteX1" fmla="*/ 1704013 w 1704013"/>
              <a:gd name="connsiteY1" fmla="*/ 1000743 h 1004762"/>
              <a:gd name="connsiteX2" fmla="*/ 1495030 w 1704013"/>
              <a:gd name="connsiteY2" fmla="*/ 1004762 h 1004762"/>
              <a:gd name="connsiteX3" fmla="*/ 0 w 1704013"/>
              <a:gd name="connsiteY3" fmla="*/ 0 h 100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013" h="1004762">
                <a:moveTo>
                  <a:pt x="1704013" y="1000743"/>
                </a:moveTo>
                <a:lnTo>
                  <a:pt x="1704013" y="1000743"/>
                </a:lnTo>
                <a:lnTo>
                  <a:pt x="1495030" y="1004762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935208" y="3793980"/>
            <a:ext cx="1149405" cy="655104"/>
          </a:xfrm>
          <a:custGeom>
            <a:avLst/>
            <a:gdLst>
              <a:gd name="connsiteX0" fmla="*/ 1149405 w 1149405"/>
              <a:gd name="connsiteY0" fmla="*/ 647066 h 655104"/>
              <a:gd name="connsiteX1" fmla="*/ 952479 w 1149405"/>
              <a:gd name="connsiteY1" fmla="*/ 655104 h 655104"/>
              <a:gd name="connsiteX2" fmla="*/ 0 w 1149405"/>
              <a:gd name="connsiteY2" fmla="*/ 0 h 65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9405" h="655104">
                <a:moveTo>
                  <a:pt x="1149405" y="647066"/>
                </a:moveTo>
                <a:lnTo>
                  <a:pt x="952479" y="655104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5686742" y="3420208"/>
            <a:ext cx="393852" cy="687257"/>
          </a:xfrm>
          <a:custGeom>
            <a:avLst/>
            <a:gdLst>
              <a:gd name="connsiteX0" fmla="*/ 393852 w 393852"/>
              <a:gd name="connsiteY0" fmla="*/ 683238 h 687257"/>
              <a:gd name="connsiteX1" fmla="*/ 221040 w 393852"/>
              <a:gd name="connsiteY1" fmla="*/ 687257 h 687257"/>
              <a:gd name="connsiteX2" fmla="*/ 0 w 393852"/>
              <a:gd name="connsiteY2" fmla="*/ 0 h 68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3852" h="687257">
                <a:moveTo>
                  <a:pt x="393852" y="683238"/>
                </a:moveTo>
                <a:lnTo>
                  <a:pt x="221040" y="687257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919838" y="3371980"/>
            <a:ext cx="168794" cy="389847"/>
          </a:xfrm>
          <a:custGeom>
            <a:avLst/>
            <a:gdLst>
              <a:gd name="connsiteX0" fmla="*/ 168794 w 168794"/>
              <a:gd name="connsiteY0" fmla="*/ 389847 h 389847"/>
              <a:gd name="connsiteX1" fmla="*/ 84397 w 168794"/>
              <a:gd name="connsiteY1" fmla="*/ 389847 h 389847"/>
              <a:gd name="connsiteX2" fmla="*/ 0 w 168794"/>
              <a:gd name="connsiteY2" fmla="*/ 0 h 38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794" h="389847">
                <a:moveTo>
                  <a:pt x="168794" y="389847"/>
                </a:moveTo>
                <a:lnTo>
                  <a:pt x="84397" y="389847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4055069" y="2596304"/>
            <a:ext cx="2021506" cy="876152"/>
          </a:xfrm>
          <a:custGeom>
            <a:avLst/>
            <a:gdLst>
              <a:gd name="connsiteX0" fmla="*/ 2021506 w 2021506"/>
              <a:gd name="connsiteY0" fmla="*/ 4019 h 876152"/>
              <a:gd name="connsiteX1" fmla="*/ 1732146 w 2021506"/>
              <a:gd name="connsiteY1" fmla="*/ 0 h 876152"/>
              <a:gd name="connsiteX2" fmla="*/ 0 w 2021506"/>
              <a:gd name="connsiteY2" fmla="*/ 876152 h 87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1506" h="876152">
                <a:moveTo>
                  <a:pt x="2021506" y="4019"/>
                </a:moveTo>
                <a:lnTo>
                  <a:pt x="1732146" y="0"/>
                </a:lnTo>
                <a:lnTo>
                  <a:pt x="0" y="876152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1" name="Straight Connector 20"/>
          <p:cNvCxnSpPr>
            <a:stCxn id="19" idx="1"/>
          </p:cNvCxnSpPr>
          <p:nvPr/>
        </p:nvCxnSpPr>
        <p:spPr bwMode="auto">
          <a:xfrm flipH="1">
            <a:off x="4477054" y="2596304"/>
            <a:ext cx="1310161" cy="99270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3560745" y="2194399"/>
            <a:ext cx="251583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Freeform 23"/>
          <p:cNvSpPr/>
          <p:nvPr/>
        </p:nvSpPr>
        <p:spPr>
          <a:xfrm>
            <a:off x="3854124" y="1828666"/>
            <a:ext cx="2222451" cy="245162"/>
          </a:xfrm>
          <a:custGeom>
            <a:avLst/>
            <a:gdLst>
              <a:gd name="connsiteX0" fmla="*/ 2222451 w 2222451"/>
              <a:gd name="connsiteY0" fmla="*/ 4019 h 245162"/>
              <a:gd name="connsiteX1" fmla="*/ 1981317 w 2222451"/>
              <a:gd name="connsiteY1" fmla="*/ 0 h 245162"/>
              <a:gd name="connsiteX2" fmla="*/ 0 w 2222451"/>
              <a:gd name="connsiteY2" fmla="*/ 245162 h 24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2451" h="245162">
                <a:moveTo>
                  <a:pt x="2222451" y="4019"/>
                </a:moveTo>
                <a:lnTo>
                  <a:pt x="1981317" y="0"/>
                </a:lnTo>
                <a:lnTo>
                  <a:pt x="0" y="245162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5059794" y="1479009"/>
            <a:ext cx="1028838" cy="120571"/>
          </a:xfrm>
          <a:custGeom>
            <a:avLst/>
            <a:gdLst>
              <a:gd name="connsiteX0" fmla="*/ 1028838 w 1028838"/>
              <a:gd name="connsiteY0" fmla="*/ 8038 h 120571"/>
              <a:gd name="connsiteX1" fmla="*/ 807799 w 1028838"/>
              <a:gd name="connsiteY1" fmla="*/ 0 h 120571"/>
              <a:gd name="connsiteX2" fmla="*/ 0 w 1028838"/>
              <a:gd name="connsiteY2" fmla="*/ 120571 h 12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8838" h="120571">
                <a:moveTo>
                  <a:pt x="1028838" y="8038"/>
                </a:moveTo>
                <a:lnTo>
                  <a:pt x="807799" y="0"/>
                </a:lnTo>
                <a:lnTo>
                  <a:pt x="0" y="120571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4919132" y="1105238"/>
            <a:ext cx="1165481" cy="405923"/>
          </a:xfrm>
          <a:custGeom>
            <a:avLst/>
            <a:gdLst>
              <a:gd name="connsiteX0" fmla="*/ 1165481 w 1165481"/>
              <a:gd name="connsiteY0" fmla="*/ 4019 h 405923"/>
              <a:gd name="connsiteX1" fmla="*/ 936404 w 1165481"/>
              <a:gd name="connsiteY1" fmla="*/ 0 h 405923"/>
              <a:gd name="connsiteX2" fmla="*/ 0 w 1165481"/>
              <a:gd name="connsiteY2" fmla="*/ 405923 h 40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5481" h="405923">
                <a:moveTo>
                  <a:pt x="1165481" y="4019"/>
                </a:moveTo>
                <a:lnTo>
                  <a:pt x="936404" y="0"/>
                </a:lnTo>
                <a:lnTo>
                  <a:pt x="0" y="405923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4826698" y="598838"/>
            <a:ext cx="1249877" cy="566685"/>
          </a:xfrm>
          <a:custGeom>
            <a:avLst/>
            <a:gdLst>
              <a:gd name="connsiteX0" fmla="*/ 1249877 w 1249877"/>
              <a:gd name="connsiteY0" fmla="*/ 4019 h 566685"/>
              <a:gd name="connsiteX1" fmla="*/ 1028838 w 1249877"/>
              <a:gd name="connsiteY1" fmla="*/ 0 h 566685"/>
              <a:gd name="connsiteX2" fmla="*/ 0 w 1249877"/>
              <a:gd name="connsiteY2" fmla="*/ 566685 h 56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9877" h="566685">
                <a:moveTo>
                  <a:pt x="1249877" y="4019"/>
                </a:moveTo>
                <a:lnTo>
                  <a:pt x="1028838" y="0"/>
                </a:lnTo>
                <a:lnTo>
                  <a:pt x="0" y="56668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4722206" y="273295"/>
            <a:ext cx="1354369" cy="831943"/>
          </a:xfrm>
          <a:custGeom>
            <a:avLst/>
            <a:gdLst>
              <a:gd name="connsiteX0" fmla="*/ 1354369 w 1354369"/>
              <a:gd name="connsiteY0" fmla="*/ 4019 h 831943"/>
              <a:gd name="connsiteX1" fmla="*/ 1129311 w 1354369"/>
              <a:gd name="connsiteY1" fmla="*/ 0 h 831943"/>
              <a:gd name="connsiteX2" fmla="*/ 0 w 1354369"/>
              <a:gd name="connsiteY2" fmla="*/ 831943 h 83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4369" h="831943">
                <a:moveTo>
                  <a:pt x="1354369" y="4019"/>
                </a:moveTo>
                <a:lnTo>
                  <a:pt x="1129311" y="0"/>
                </a:lnTo>
                <a:lnTo>
                  <a:pt x="0" y="831943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618108" y="1597231"/>
            <a:ext cx="945091" cy="16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Renal column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639919" y="929781"/>
            <a:ext cx="945091" cy="16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Renal cortex</a:t>
            </a:r>
            <a:endParaRPr lang="en-US" sz="18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613623" y="6256789"/>
            <a:ext cx="945091" cy="16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(b)</a:t>
            </a:r>
            <a:endParaRPr lang="en-US" sz="18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656435" y="4172489"/>
            <a:ext cx="789754" cy="18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Minor calyx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640189" y="5797743"/>
            <a:ext cx="1094131" cy="18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Fibrous capsule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650499" y="4916964"/>
            <a:ext cx="686719" cy="34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Renal</a:t>
            </a:r>
            <a:b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pyramid</a:t>
            </a:r>
            <a:endParaRPr lang="en-US" sz="18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6143805" y="145598"/>
            <a:ext cx="1424114" cy="16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Cortical radiate vein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6126000" y="469032"/>
            <a:ext cx="1424114" cy="16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Cortical radiate artery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6129175" y="969238"/>
            <a:ext cx="871664" cy="16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Arcuate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 vein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6132349" y="1321620"/>
            <a:ext cx="1033589" cy="16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Arcuate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 artery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6113299" y="1692220"/>
            <a:ext cx="1033589" cy="16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Interlobar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 vein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6116474" y="2059229"/>
            <a:ext cx="1033589" cy="16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Interlobar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 artery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6125999" y="2457988"/>
            <a:ext cx="1354265" cy="16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Segmental arteries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6126000" y="3631624"/>
            <a:ext cx="871664" cy="16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Renal vein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6122825" y="3962613"/>
            <a:ext cx="871664" cy="16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Renal artery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6128760" y="4311404"/>
            <a:ext cx="871664" cy="16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 Black"/>
                <a:cs typeface="Arial Black"/>
              </a:rPr>
              <a:t>Renal pelvis</a:t>
            </a:r>
            <a:endParaRPr lang="en-US" sz="18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6125585" y="4693872"/>
            <a:ext cx="871664" cy="16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Major calyx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6122825" y="4988010"/>
            <a:ext cx="525589" cy="16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Ureter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6553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15_02c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33"/>
          <a:stretch/>
        </p:blipFill>
        <p:spPr>
          <a:xfrm>
            <a:off x="298704" y="2365248"/>
            <a:ext cx="8546592" cy="1801277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15.2c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Internal anatomy of the kidney.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349922" y="2372271"/>
            <a:ext cx="499107" cy="21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D30E27"/>
                </a:solidFill>
                <a:latin typeface="Arial"/>
                <a:cs typeface="Arial"/>
              </a:rPr>
              <a:t>Aorta</a:t>
            </a:r>
            <a:endParaRPr lang="en-US" sz="1300" dirty="0">
              <a:solidFill>
                <a:srgbClr val="D30E27"/>
              </a:solidFill>
              <a:latin typeface="Arial"/>
              <a:cs typeface="Arial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1337286" y="2373334"/>
            <a:ext cx="646257" cy="40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D30E27"/>
                </a:solidFill>
                <a:latin typeface="Arial"/>
                <a:cs typeface="Arial"/>
              </a:rPr>
              <a:t>Renal</a:t>
            </a:r>
            <a:br>
              <a:rPr lang="en-US" sz="1300" dirty="0" smtClean="0">
                <a:solidFill>
                  <a:srgbClr val="D30E27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D30E27"/>
                </a:solidFill>
                <a:latin typeface="Arial"/>
                <a:cs typeface="Arial"/>
              </a:rPr>
              <a:t>artery</a:t>
            </a:r>
            <a:endParaRPr lang="en-US" sz="1300" dirty="0">
              <a:solidFill>
                <a:srgbClr val="D30E27"/>
              </a:solidFill>
              <a:latin typeface="Arial"/>
              <a:cs typeface="Arial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2322805" y="2366205"/>
            <a:ext cx="1104063" cy="3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D30E27"/>
                </a:solidFill>
                <a:latin typeface="Arial"/>
                <a:cs typeface="Arial"/>
              </a:rPr>
              <a:t>Segmental</a:t>
            </a:r>
            <a:br>
              <a:rPr lang="en-US" sz="1300" dirty="0" smtClean="0">
                <a:solidFill>
                  <a:srgbClr val="D30E27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D30E27"/>
                </a:solidFill>
                <a:latin typeface="Arial"/>
                <a:cs typeface="Arial"/>
              </a:rPr>
              <a:t>artery</a:t>
            </a:r>
            <a:endParaRPr lang="en-US" sz="1300" dirty="0">
              <a:solidFill>
                <a:srgbClr val="D30E27"/>
              </a:solidFill>
              <a:latin typeface="Arial"/>
              <a:cs typeface="Arial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3698566" y="2359062"/>
            <a:ext cx="899685" cy="3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err="1" smtClean="0">
                <a:solidFill>
                  <a:srgbClr val="D30E27"/>
                </a:solidFill>
                <a:latin typeface="Arial"/>
                <a:cs typeface="Arial"/>
              </a:rPr>
              <a:t>Interlobar</a:t>
            </a:r>
            <a:r>
              <a:rPr lang="en-US" sz="1300" dirty="0" smtClean="0">
                <a:solidFill>
                  <a:srgbClr val="D30E27"/>
                </a:solidFill>
                <a:latin typeface="Arial"/>
                <a:cs typeface="Arial"/>
              </a:rPr>
              <a:t/>
            </a:r>
            <a:br>
              <a:rPr lang="en-US" sz="1300" dirty="0" smtClean="0">
                <a:solidFill>
                  <a:srgbClr val="D30E27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D30E27"/>
                </a:solidFill>
                <a:latin typeface="Arial"/>
                <a:cs typeface="Arial"/>
              </a:rPr>
              <a:t>artery</a:t>
            </a:r>
            <a:endParaRPr lang="en-US" sz="1300" dirty="0">
              <a:solidFill>
                <a:srgbClr val="D30E27"/>
              </a:solidFill>
              <a:latin typeface="Arial"/>
              <a:cs typeface="Arial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5004308" y="2380455"/>
            <a:ext cx="899685" cy="3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err="1" smtClean="0">
                <a:solidFill>
                  <a:srgbClr val="D30E27"/>
                </a:solidFill>
                <a:latin typeface="Arial"/>
                <a:cs typeface="Arial"/>
              </a:rPr>
              <a:t>Arcuate</a:t>
            </a:r>
            <a:r>
              <a:rPr lang="en-US" sz="1300" dirty="0" smtClean="0">
                <a:solidFill>
                  <a:srgbClr val="D30E27"/>
                </a:solidFill>
                <a:latin typeface="Arial"/>
                <a:cs typeface="Arial"/>
              </a:rPr>
              <a:t/>
            </a:r>
            <a:br>
              <a:rPr lang="en-US" sz="1300" dirty="0" smtClean="0">
                <a:solidFill>
                  <a:srgbClr val="D30E27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D30E27"/>
                </a:solidFill>
                <a:latin typeface="Arial"/>
                <a:cs typeface="Arial"/>
              </a:rPr>
              <a:t>artery</a:t>
            </a:r>
            <a:endParaRPr lang="en-US" sz="1300" dirty="0">
              <a:solidFill>
                <a:srgbClr val="D30E27"/>
              </a:solidFill>
              <a:latin typeface="Arial"/>
              <a:cs typeface="Arial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6180321" y="2379398"/>
            <a:ext cx="728008" cy="55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D30E27"/>
                </a:solidFill>
                <a:latin typeface="Arial"/>
                <a:cs typeface="Arial"/>
              </a:rPr>
              <a:t>Cortical</a:t>
            </a:r>
            <a:br>
              <a:rPr lang="en-US" sz="1300" dirty="0" smtClean="0">
                <a:solidFill>
                  <a:srgbClr val="D30E27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D30E27"/>
                </a:solidFill>
                <a:latin typeface="Arial"/>
                <a:cs typeface="Arial"/>
              </a:rPr>
              <a:t>radiate</a:t>
            </a:r>
            <a:br>
              <a:rPr lang="en-US" sz="1300" dirty="0" smtClean="0">
                <a:solidFill>
                  <a:srgbClr val="D30E27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D30E27"/>
                </a:solidFill>
                <a:latin typeface="Arial"/>
                <a:cs typeface="Arial"/>
              </a:rPr>
              <a:t>artery</a:t>
            </a:r>
            <a:endParaRPr lang="en-US" sz="1300" dirty="0">
              <a:solidFill>
                <a:srgbClr val="D30E27"/>
              </a:solidFill>
              <a:latin typeface="Arial"/>
              <a:cs typeface="Arial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7368489" y="2372265"/>
            <a:ext cx="817933" cy="40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D30E27"/>
                </a:solidFill>
                <a:latin typeface="Arial"/>
                <a:cs typeface="Arial"/>
              </a:rPr>
              <a:t>Afferent</a:t>
            </a:r>
            <a:br>
              <a:rPr lang="en-US" sz="1300" dirty="0" smtClean="0">
                <a:solidFill>
                  <a:srgbClr val="D30E27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D30E27"/>
                </a:solidFill>
                <a:latin typeface="Arial"/>
                <a:cs typeface="Arial"/>
              </a:rPr>
              <a:t>arteriole</a:t>
            </a:r>
            <a:endParaRPr lang="en-US" sz="1300" dirty="0">
              <a:solidFill>
                <a:srgbClr val="D30E27"/>
              </a:solidFill>
              <a:latin typeface="Arial"/>
              <a:cs typeface="Arial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7388836" y="3467106"/>
            <a:ext cx="817933" cy="40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D30E27"/>
                </a:solidFill>
                <a:latin typeface="Arial"/>
                <a:cs typeface="Arial"/>
              </a:rPr>
              <a:t>Efferent</a:t>
            </a:r>
            <a:br>
              <a:rPr lang="en-US" sz="1300" dirty="0" smtClean="0">
                <a:solidFill>
                  <a:srgbClr val="D30E27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D30E27"/>
                </a:solidFill>
                <a:latin typeface="Arial"/>
                <a:cs typeface="Arial"/>
              </a:rPr>
              <a:t>arteriole</a:t>
            </a:r>
            <a:endParaRPr lang="en-US" sz="1300" dirty="0">
              <a:solidFill>
                <a:srgbClr val="D30E27"/>
              </a:solidFill>
              <a:latin typeface="Arial"/>
              <a:cs typeface="Arial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7886707" y="2867661"/>
            <a:ext cx="1147012" cy="42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7F2F84"/>
                </a:solidFill>
                <a:latin typeface="Arial"/>
                <a:cs typeface="Arial"/>
              </a:rPr>
              <a:t>Glomerulus</a:t>
            </a:r>
            <a:br>
              <a:rPr lang="en-US" sz="1300" dirty="0" smtClean="0">
                <a:solidFill>
                  <a:srgbClr val="7F2F84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7F2F84"/>
                </a:solidFill>
                <a:latin typeface="Arial"/>
                <a:cs typeface="Arial"/>
              </a:rPr>
              <a:t>(capillaries)</a:t>
            </a:r>
            <a:endParaRPr lang="en-US" sz="1300" dirty="0">
              <a:solidFill>
                <a:srgbClr val="7F2F84"/>
              </a:solidFill>
              <a:latin typeface="Arial"/>
              <a:cs typeface="Arial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5998759" y="3473153"/>
            <a:ext cx="1048771" cy="38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err="1" smtClean="0">
                <a:solidFill>
                  <a:srgbClr val="7F2F84"/>
                </a:solidFill>
                <a:latin typeface="Arial"/>
                <a:cs typeface="Arial"/>
              </a:rPr>
              <a:t>Peritubular</a:t>
            </a:r>
            <a:r>
              <a:rPr lang="en-US" sz="1300" dirty="0" smtClean="0">
                <a:solidFill>
                  <a:srgbClr val="7F2F84"/>
                </a:solidFill>
                <a:latin typeface="Arial"/>
                <a:cs typeface="Arial"/>
              </a:rPr>
              <a:t/>
            </a:r>
            <a:br>
              <a:rPr lang="en-US" sz="1300" dirty="0" smtClean="0">
                <a:solidFill>
                  <a:srgbClr val="7F2F84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7F2F84"/>
                </a:solidFill>
                <a:latin typeface="Arial"/>
                <a:cs typeface="Arial"/>
              </a:rPr>
              <a:t>capillaries</a:t>
            </a:r>
            <a:endParaRPr lang="en-US" sz="1300" dirty="0">
              <a:solidFill>
                <a:srgbClr val="7F2F84"/>
              </a:solidFill>
              <a:latin typeface="Arial"/>
              <a:cs typeface="Arial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4849467" y="3474549"/>
            <a:ext cx="728008" cy="55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4770AA"/>
                </a:solidFill>
                <a:latin typeface="Arial"/>
                <a:cs typeface="Arial"/>
              </a:rPr>
              <a:t>Cortical</a:t>
            </a:r>
            <a:br>
              <a:rPr lang="en-US" sz="1300" dirty="0" smtClean="0">
                <a:solidFill>
                  <a:srgbClr val="4770AA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4770AA"/>
                </a:solidFill>
                <a:latin typeface="Arial"/>
                <a:cs typeface="Arial"/>
              </a:rPr>
              <a:t>radiate</a:t>
            </a:r>
            <a:br>
              <a:rPr lang="en-US" sz="1300" dirty="0" smtClean="0">
                <a:solidFill>
                  <a:srgbClr val="4770AA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4770AA"/>
                </a:solidFill>
                <a:latin typeface="Arial"/>
                <a:cs typeface="Arial"/>
              </a:rPr>
              <a:t>vein</a:t>
            </a:r>
            <a:endParaRPr lang="en-US" sz="1300" dirty="0">
              <a:solidFill>
                <a:srgbClr val="4770AA"/>
              </a:solidFill>
              <a:latin typeface="Arial"/>
              <a:cs typeface="Arial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3696372" y="3474550"/>
            <a:ext cx="700904" cy="3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err="1" smtClean="0">
                <a:solidFill>
                  <a:srgbClr val="4770AA"/>
                </a:solidFill>
                <a:latin typeface="Arial"/>
                <a:cs typeface="Arial"/>
              </a:rPr>
              <a:t>Arcuate</a:t>
            </a:r>
            <a:r>
              <a:rPr lang="en-US" sz="1300" dirty="0" smtClean="0">
                <a:solidFill>
                  <a:srgbClr val="4770AA"/>
                </a:solidFill>
                <a:latin typeface="Arial"/>
                <a:cs typeface="Arial"/>
              </a:rPr>
              <a:t/>
            </a:r>
            <a:br>
              <a:rPr lang="en-US" sz="1300" dirty="0" smtClean="0">
                <a:solidFill>
                  <a:srgbClr val="4770AA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4770AA"/>
                </a:solidFill>
                <a:latin typeface="Arial"/>
                <a:cs typeface="Arial"/>
              </a:rPr>
              <a:t>vein</a:t>
            </a:r>
            <a:endParaRPr lang="en-US" sz="1300" dirty="0">
              <a:solidFill>
                <a:srgbClr val="4770AA"/>
              </a:solidFill>
              <a:latin typeface="Arial"/>
              <a:cs typeface="Arial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2389345" y="3477735"/>
            <a:ext cx="910201" cy="39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err="1" smtClean="0">
                <a:solidFill>
                  <a:srgbClr val="4770AA"/>
                </a:solidFill>
                <a:latin typeface="Arial"/>
                <a:cs typeface="Arial"/>
              </a:rPr>
              <a:t>Interlobar</a:t>
            </a:r>
            <a:r>
              <a:rPr lang="en-US" sz="1300" dirty="0" smtClean="0">
                <a:solidFill>
                  <a:srgbClr val="4770AA"/>
                </a:solidFill>
                <a:latin typeface="Arial"/>
                <a:cs typeface="Arial"/>
              </a:rPr>
              <a:t/>
            </a:r>
            <a:br>
              <a:rPr lang="en-US" sz="1300" dirty="0" smtClean="0">
                <a:solidFill>
                  <a:srgbClr val="4770AA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4770AA"/>
                </a:solidFill>
                <a:latin typeface="Arial"/>
                <a:cs typeface="Arial"/>
              </a:rPr>
              <a:t>vein</a:t>
            </a:r>
            <a:endParaRPr lang="en-US" sz="1300" dirty="0">
              <a:solidFill>
                <a:srgbClr val="4770AA"/>
              </a:solidFill>
              <a:latin typeface="Arial"/>
              <a:cs typeface="Arial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1421670" y="3485565"/>
            <a:ext cx="700904" cy="3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4770AA"/>
                </a:solidFill>
                <a:latin typeface="Arial"/>
                <a:cs typeface="Arial"/>
              </a:rPr>
              <a:t>Renal</a:t>
            </a:r>
            <a:br>
              <a:rPr lang="en-US" sz="1300" dirty="0" smtClean="0">
                <a:solidFill>
                  <a:srgbClr val="4770AA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4770AA"/>
                </a:solidFill>
                <a:latin typeface="Arial"/>
                <a:cs typeface="Arial"/>
              </a:rPr>
              <a:t>vein</a:t>
            </a:r>
            <a:endParaRPr lang="en-US" sz="1300" dirty="0">
              <a:solidFill>
                <a:srgbClr val="4770AA"/>
              </a:solidFill>
              <a:latin typeface="Arial"/>
              <a:cs typeface="Arial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40000" y="3474572"/>
            <a:ext cx="676893" cy="58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4770AA"/>
                </a:solidFill>
                <a:latin typeface="Arial"/>
                <a:cs typeface="Arial"/>
              </a:rPr>
              <a:t>Inferior</a:t>
            </a:r>
            <a:br>
              <a:rPr lang="en-US" sz="1300" dirty="0" smtClean="0">
                <a:solidFill>
                  <a:srgbClr val="4770AA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4770AA"/>
                </a:solidFill>
                <a:latin typeface="Arial"/>
                <a:cs typeface="Arial"/>
              </a:rPr>
              <a:t>vena</a:t>
            </a:r>
            <a:br>
              <a:rPr lang="en-US" sz="1300" dirty="0" smtClean="0">
                <a:solidFill>
                  <a:srgbClr val="4770AA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4770AA"/>
                </a:solidFill>
                <a:latin typeface="Arial"/>
                <a:cs typeface="Arial"/>
              </a:rPr>
              <a:t>cava</a:t>
            </a:r>
            <a:endParaRPr lang="en-US" sz="1300" dirty="0">
              <a:solidFill>
                <a:srgbClr val="4770A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2822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Nephrons</a:t>
            </a:r>
            <a:endParaRPr lang="en-US" altLang="en-US" dirty="0" smtClean="0"/>
          </a:p>
        </p:txBody>
      </p:sp>
      <p:sp>
        <p:nvSpPr>
          <p:cNvPr id="20486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Nephrons:</a:t>
            </a:r>
          </a:p>
          <a:p>
            <a:pPr lvl="1"/>
            <a:r>
              <a:rPr lang="en-US" altLang="en-US" dirty="0" smtClean="0"/>
              <a:t>Structural and functional units of the kidneys</a:t>
            </a:r>
          </a:p>
          <a:p>
            <a:pPr lvl="1"/>
            <a:r>
              <a:rPr lang="en-US" altLang="en-US" dirty="0" smtClean="0"/>
              <a:t>Responsible for forming urine</a:t>
            </a:r>
          </a:p>
          <a:p>
            <a:r>
              <a:rPr lang="en-US" altLang="en-US" dirty="0" smtClean="0"/>
              <a:t>Each nephron consists of two main structures: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Renal corpuscle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Renal tubule</a:t>
            </a:r>
          </a:p>
          <a:p>
            <a:pPr lvl="1"/>
            <a:endParaRPr lang="en-US" alt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" name="Picture 9215" descr="figure_15_03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2"/>
          <a:stretch/>
        </p:blipFill>
        <p:spPr>
          <a:xfrm>
            <a:off x="298704" y="1124712"/>
            <a:ext cx="8546592" cy="4346220"/>
          </a:xfrm>
          <a:prstGeom prst="rect">
            <a:avLst/>
          </a:prstGeom>
        </p:spPr>
      </p:pic>
      <p:cxnSp>
        <p:nvCxnSpPr>
          <p:cNvPr id="49" name="Straight Connector 48"/>
          <p:cNvCxnSpPr/>
          <p:nvPr/>
        </p:nvCxnSpPr>
        <p:spPr bwMode="auto">
          <a:xfrm>
            <a:off x="4229260" y="1369476"/>
            <a:ext cx="0" cy="74298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Freeform 49"/>
          <p:cNvSpPr/>
          <p:nvPr/>
        </p:nvSpPr>
        <p:spPr>
          <a:xfrm>
            <a:off x="4816757" y="1239886"/>
            <a:ext cx="1136116" cy="267819"/>
          </a:xfrm>
          <a:custGeom>
            <a:avLst/>
            <a:gdLst>
              <a:gd name="connsiteX0" fmla="*/ 1136116 w 1136116"/>
              <a:gd name="connsiteY0" fmla="*/ 0 h 267819"/>
              <a:gd name="connsiteX1" fmla="*/ 1136116 w 1136116"/>
              <a:gd name="connsiteY1" fmla="*/ 0 h 267819"/>
              <a:gd name="connsiteX2" fmla="*/ 444943 w 1136116"/>
              <a:gd name="connsiteY2" fmla="*/ 0 h 267819"/>
              <a:gd name="connsiteX3" fmla="*/ 0 w 1136116"/>
              <a:gd name="connsiteY3" fmla="*/ 267819 h 26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6116" h="267819">
                <a:moveTo>
                  <a:pt x="1136116" y="0"/>
                </a:moveTo>
                <a:lnTo>
                  <a:pt x="1136116" y="0"/>
                </a:lnTo>
                <a:lnTo>
                  <a:pt x="444943" y="0"/>
                </a:lnTo>
                <a:lnTo>
                  <a:pt x="0" y="267819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4816757" y="1555222"/>
            <a:ext cx="1123156" cy="237581"/>
          </a:xfrm>
          <a:custGeom>
            <a:avLst/>
            <a:gdLst>
              <a:gd name="connsiteX0" fmla="*/ 1123156 w 1123156"/>
              <a:gd name="connsiteY0" fmla="*/ 0 h 237581"/>
              <a:gd name="connsiteX1" fmla="*/ 1123156 w 1123156"/>
              <a:gd name="connsiteY1" fmla="*/ 0 h 237581"/>
              <a:gd name="connsiteX2" fmla="*/ 1045399 w 1123156"/>
              <a:gd name="connsiteY2" fmla="*/ 0 h 237581"/>
              <a:gd name="connsiteX3" fmla="*/ 885566 w 1123156"/>
              <a:gd name="connsiteY3" fmla="*/ 0 h 237581"/>
              <a:gd name="connsiteX4" fmla="*/ 0 w 1123156"/>
              <a:gd name="connsiteY4" fmla="*/ 237581 h 23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3156" h="237581">
                <a:moveTo>
                  <a:pt x="1123156" y="0"/>
                </a:moveTo>
                <a:lnTo>
                  <a:pt x="1123156" y="0"/>
                </a:lnTo>
                <a:lnTo>
                  <a:pt x="1045399" y="0"/>
                </a:lnTo>
                <a:lnTo>
                  <a:pt x="885566" y="0"/>
                </a:lnTo>
                <a:lnTo>
                  <a:pt x="0" y="237581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5032749" y="2073581"/>
            <a:ext cx="911484" cy="423326"/>
          </a:xfrm>
          <a:custGeom>
            <a:avLst/>
            <a:gdLst>
              <a:gd name="connsiteX0" fmla="*/ 911484 w 911484"/>
              <a:gd name="connsiteY0" fmla="*/ 0 h 423326"/>
              <a:gd name="connsiteX1" fmla="*/ 911484 w 911484"/>
              <a:gd name="connsiteY1" fmla="*/ 0 h 423326"/>
              <a:gd name="connsiteX2" fmla="*/ 768930 w 911484"/>
              <a:gd name="connsiteY2" fmla="*/ 0 h 423326"/>
              <a:gd name="connsiteX3" fmla="*/ 0 w 911484"/>
              <a:gd name="connsiteY3" fmla="*/ 423326 h 42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1484" h="423326">
                <a:moveTo>
                  <a:pt x="911484" y="0"/>
                </a:moveTo>
                <a:lnTo>
                  <a:pt x="911484" y="0"/>
                </a:lnTo>
                <a:lnTo>
                  <a:pt x="768930" y="0"/>
                </a:lnTo>
                <a:lnTo>
                  <a:pt x="0" y="423326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5309218" y="2596260"/>
            <a:ext cx="647974" cy="203024"/>
          </a:xfrm>
          <a:custGeom>
            <a:avLst/>
            <a:gdLst>
              <a:gd name="connsiteX0" fmla="*/ 647974 w 647974"/>
              <a:gd name="connsiteY0" fmla="*/ 203024 h 203024"/>
              <a:gd name="connsiteX1" fmla="*/ 647974 w 647974"/>
              <a:gd name="connsiteY1" fmla="*/ 203024 h 203024"/>
              <a:gd name="connsiteX2" fmla="*/ 557258 w 647974"/>
              <a:gd name="connsiteY2" fmla="*/ 203024 h 203024"/>
              <a:gd name="connsiteX3" fmla="*/ 0 w 647974"/>
              <a:gd name="connsiteY3" fmla="*/ 0 h 20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974" h="203024">
                <a:moveTo>
                  <a:pt x="647974" y="203024"/>
                </a:moveTo>
                <a:lnTo>
                  <a:pt x="647974" y="203024"/>
                </a:lnTo>
                <a:lnTo>
                  <a:pt x="557258" y="203024"/>
                </a:lnTo>
                <a:lnTo>
                  <a:pt x="0" y="0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5287619" y="2997988"/>
            <a:ext cx="125275" cy="1062636"/>
          </a:xfrm>
          <a:custGeom>
            <a:avLst/>
            <a:gdLst>
              <a:gd name="connsiteX0" fmla="*/ 0 w 125275"/>
              <a:gd name="connsiteY0" fmla="*/ 0 h 1062636"/>
              <a:gd name="connsiteX1" fmla="*/ 125275 w 125275"/>
              <a:gd name="connsiteY1" fmla="*/ 0 h 1062636"/>
              <a:gd name="connsiteX2" fmla="*/ 116635 w 125275"/>
              <a:gd name="connsiteY2" fmla="*/ 1058317 h 1062636"/>
              <a:gd name="connsiteX3" fmla="*/ 8639 w 125275"/>
              <a:gd name="connsiteY3" fmla="*/ 1062636 h 106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75" h="1062636">
                <a:moveTo>
                  <a:pt x="0" y="0"/>
                </a:moveTo>
                <a:lnTo>
                  <a:pt x="125275" y="0"/>
                </a:lnTo>
                <a:lnTo>
                  <a:pt x="116635" y="1058317"/>
                </a:lnTo>
                <a:lnTo>
                  <a:pt x="8639" y="1062636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 flipH="1">
            <a:off x="5408574" y="3853281"/>
            <a:ext cx="53565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Freeform 55"/>
          <p:cNvSpPr/>
          <p:nvPr/>
        </p:nvSpPr>
        <p:spPr>
          <a:xfrm>
            <a:off x="5365059" y="2870671"/>
            <a:ext cx="570184" cy="220311"/>
          </a:xfrm>
          <a:custGeom>
            <a:avLst/>
            <a:gdLst>
              <a:gd name="connsiteX0" fmla="*/ 570184 w 570184"/>
              <a:gd name="connsiteY0" fmla="*/ 213832 h 220311"/>
              <a:gd name="connsiteX1" fmla="*/ 472993 w 570184"/>
              <a:gd name="connsiteY1" fmla="*/ 220311 h 220311"/>
              <a:gd name="connsiteX2" fmla="*/ 0 w 570184"/>
              <a:gd name="connsiteY2" fmla="*/ 0 h 220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0184" h="220311">
                <a:moveTo>
                  <a:pt x="570184" y="213832"/>
                </a:moveTo>
                <a:lnTo>
                  <a:pt x="472993" y="220311"/>
                </a:lnTo>
                <a:lnTo>
                  <a:pt x="0" y="0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15.3a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Structure of the nephron.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908020" y="1548892"/>
            <a:ext cx="741847" cy="178033"/>
          </a:xfrm>
          <a:custGeom>
            <a:avLst/>
            <a:gdLst>
              <a:gd name="connsiteX0" fmla="*/ 0 w 741847"/>
              <a:gd name="connsiteY0" fmla="*/ 5934 h 178033"/>
              <a:gd name="connsiteX1" fmla="*/ 201782 w 741847"/>
              <a:gd name="connsiteY1" fmla="*/ 0 h 178033"/>
              <a:gd name="connsiteX2" fmla="*/ 741847 w 741847"/>
              <a:gd name="connsiteY2" fmla="*/ 178033 h 17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1847" h="178033">
                <a:moveTo>
                  <a:pt x="0" y="5934"/>
                </a:moveTo>
                <a:lnTo>
                  <a:pt x="201782" y="0"/>
                </a:lnTo>
                <a:lnTo>
                  <a:pt x="741847" y="178033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925975" y="2100863"/>
            <a:ext cx="64781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Freeform 5"/>
          <p:cNvSpPr/>
          <p:nvPr/>
        </p:nvSpPr>
        <p:spPr>
          <a:xfrm>
            <a:off x="914995" y="2565688"/>
            <a:ext cx="1046754" cy="150062"/>
          </a:xfrm>
          <a:custGeom>
            <a:avLst/>
            <a:gdLst>
              <a:gd name="connsiteX0" fmla="*/ 0 w 1046754"/>
              <a:gd name="connsiteY0" fmla="*/ 150062 h 150062"/>
              <a:gd name="connsiteX1" fmla="*/ 172019 w 1046754"/>
              <a:gd name="connsiteY1" fmla="*/ 150062 h 150062"/>
              <a:gd name="connsiteX2" fmla="*/ 1046754 w 1046754"/>
              <a:gd name="connsiteY2" fmla="*/ 0 h 15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6754" h="150062">
                <a:moveTo>
                  <a:pt x="0" y="150062"/>
                </a:moveTo>
                <a:lnTo>
                  <a:pt x="172019" y="150062"/>
                </a:lnTo>
                <a:lnTo>
                  <a:pt x="1046754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2411926" y="3158615"/>
            <a:ext cx="18299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Freeform 8"/>
          <p:cNvSpPr/>
          <p:nvPr/>
        </p:nvSpPr>
        <p:spPr>
          <a:xfrm>
            <a:off x="3429400" y="1610418"/>
            <a:ext cx="128100" cy="1496956"/>
          </a:xfrm>
          <a:custGeom>
            <a:avLst/>
            <a:gdLst>
              <a:gd name="connsiteX0" fmla="*/ 128100 w 128100"/>
              <a:gd name="connsiteY0" fmla="*/ 0 h 1496956"/>
              <a:gd name="connsiteX1" fmla="*/ 3660 w 128100"/>
              <a:gd name="connsiteY1" fmla="*/ 0 h 1496956"/>
              <a:gd name="connsiteX2" fmla="*/ 0 w 128100"/>
              <a:gd name="connsiteY2" fmla="*/ 1496956 h 1496956"/>
              <a:gd name="connsiteX3" fmla="*/ 124440 w 128100"/>
              <a:gd name="connsiteY3" fmla="*/ 1496956 h 149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00" h="1496956">
                <a:moveTo>
                  <a:pt x="128100" y="0"/>
                </a:moveTo>
                <a:lnTo>
                  <a:pt x="3660" y="0"/>
                </a:lnTo>
                <a:lnTo>
                  <a:pt x="0" y="1496956"/>
                </a:lnTo>
                <a:lnTo>
                  <a:pt x="124440" y="1496956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319601" y="2346086"/>
            <a:ext cx="1171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Freeform 11"/>
          <p:cNvSpPr/>
          <p:nvPr/>
        </p:nvSpPr>
        <p:spPr>
          <a:xfrm>
            <a:off x="3433060" y="3191555"/>
            <a:ext cx="120780" cy="2038642"/>
          </a:xfrm>
          <a:custGeom>
            <a:avLst/>
            <a:gdLst>
              <a:gd name="connsiteX0" fmla="*/ 120780 w 120780"/>
              <a:gd name="connsiteY0" fmla="*/ 0 h 2038642"/>
              <a:gd name="connsiteX1" fmla="*/ 3660 w 120780"/>
              <a:gd name="connsiteY1" fmla="*/ 3660 h 2038642"/>
              <a:gd name="connsiteX2" fmla="*/ 0 w 120780"/>
              <a:gd name="connsiteY2" fmla="*/ 2038642 h 2038642"/>
              <a:gd name="connsiteX3" fmla="*/ 117120 w 120780"/>
              <a:gd name="connsiteY3" fmla="*/ 2031322 h 2038642"/>
              <a:gd name="connsiteX0" fmla="*/ 120780 w 124440"/>
              <a:gd name="connsiteY0" fmla="*/ 0 h 2045962"/>
              <a:gd name="connsiteX1" fmla="*/ 3660 w 124440"/>
              <a:gd name="connsiteY1" fmla="*/ 3660 h 2045962"/>
              <a:gd name="connsiteX2" fmla="*/ 0 w 124440"/>
              <a:gd name="connsiteY2" fmla="*/ 2038642 h 2045962"/>
              <a:gd name="connsiteX3" fmla="*/ 124440 w 124440"/>
              <a:gd name="connsiteY3" fmla="*/ 2045962 h 2045962"/>
              <a:gd name="connsiteX0" fmla="*/ 120780 w 124440"/>
              <a:gd name="connsiteY0" fmla="*/ 0 h 2038642"/>
              <a:gd name="connsiteX1" fmla="*/ 3660 w 124440"/>
              <a:gd name="connsiteY1" fmla="*/ 3660 h 2038642"/>
              <a:gd name="connsiteX2" fmla="*/ 0 w 124440"/>
              <a:gd name="connsiteY2" fmla="*/ 2038642 h 2038642"/>
              <a:gd name="connsiteX3" fmla="*/ 124440 w 124440"/>
              <a:gd name="connsiteY3" fmla="*/ 2033262 h 2038642"/>
              <a:gd name="connsiteX0" fmla="*/ 120780 w 124440"/>
              <a:gd name="connsiteY0" fmla="*/ 0 h 2042787"/>
              <a:gd name="connsiteX1" fmla="*/ 3660 w 124440"/>
              <a:gd name="connsiteY1" fmla="*/ 3660 h 2042787"/>
              <a:gd name="connsiteX2" fmla="*/ 0 w 124440"/>
              <a:gd name="connsiteY2" fmla="*/ 2038642 h 2042787"/>
              <a:gd name="connsiteX3" fmla="*/ 124440 w 124440"/>
              <a:gd name="connsiteY3" fmla="*/ 2042787 h 2042787"/>
              <a:gd name="connsiteX0" fmla="*/ 120780 w 124440"/>
              <a:gd name="connsiteY0" fmla="*/ 0 h 2038642"/>
              <a:gd name="connsiteX1" fmla="*/ 3660 w 124440"/>
              <a:gd name="connsiteY1" fmla="*/ 3660 h 2038642"/>
              <a:gd name="connsiteX2" fmla="*/ 0 w 124440"/>
              <a:gd name="connsiteY2" fmla="*/ 2038642 h 2038642"/>
              <a:gd name="connsiteX3" fmla="*/ 124440 w 124440"/>
              <a:gd name="connsiteY3" fmla="*/ 2033262 h 2038642"/>
              <a:gd name="connsiteX0" fmla="*/ 120780 w 124440"/>
              <a:gd name="connsiteY0" fmla="*/ 0 h 2042787"/>
              <a:gd name="connsiteX1" fmla="*/ 3660 w 124440"/>
              <a:gd name="connsiteY1" fmla="*/ 3660 h 2042787"/>
              <a:gd name="connsiteX2" fmla="*/ 0 w 124440"/>
              <a:gd name="connsiteY2" fmla="*/ 2038642 h 2042787"/>
              <a:gd name="connsiteX3" fmla="*/ 124440 w 124440"/>
              <a:gd name="connsiteY3" fmla="*/ 2042787 h 2042787"/>
              <a:gd name="connsiteX0" fmla="*/ 120780 w 120780"/>
              <a:gd name="connsiteY0" fmla="*/ 0 h 2038642"/>
              <a:gd name="connsiteX1" fmla="*/ 3660 w 120780"/>
              <a:gd name="connsiteY1" fmla="*/ 3660 h 2038642"/>
              <a:gd name="connsiteX2" fmla="*/ 0 w 120780"/>
              <a:gd name="connsiteY2" fmla="*/ 2038642 h 2038642"/>
              <a:gd name="connsiteX3" fmla="*/ 118090 w 120780"/>
              <a:gd name="connsiteY3" fmla="*/ 2036437 h 203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80" h="2038642">
                <a:moveTo>
                  <a:pt x="120780" y="0"/>
                </a:moveTo>
                <a:lnTo>
                  <a:pt x="3660" y="3660"/>
                </a:lnTo>
                <a:lnTo>
                  <a:pt x="0" y="2038642"/>
                </a:lnTo>
                <a:lnTo>
                  <a:pt x="118090" y="2036437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3319601" y="4190746"/>
            <a:ext cx="12077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4229113" y="1369332"/>
            <a:ext cx="0" cy="74298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Freeform 17"/>
          <p:cNvSpPr/>
          <p:nvPr/>
        </p:nvSpPr>
        <p:spPr>
          <a:xfrm>
            <a:off x="4816610" y="1239742"/>
            <a:ext cx="1136116" cy="267819"/>
          </a:xfrm>
          <a:custGeom>
            <a:avLst/>
            <a:gdLst>
              <a:gd name="connsiteX0" fmla="*/ 1136116 w 1136116"/>
              <a:gd name="connsiteY0" fmla="*/ 0 h 267819"/>
              <a:gd name="connsiteX1" fmla="*/ 1136116 w 1136116"/>
              <a:gd name="connsiteY1" fmla="*/ 0 h 267819"/>
              <a:gd name="connsiteX2" fmla="*/ 444943 w 1136116"/>
              <a:gd name="connsiteY2" fmla="*/ 0 h 267819"/>
              <a:gd name="connsiteX3" fmla="*/ 0 w 1136116"/>
              <a:gd name="connsiteY3" fmla="*/ 267819 h 26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6116" h="267819">
                <a:moveTo>
                  <a:pt x="1136116" y="0"/>
                </a:moveTo>
                <a:lnTo>
                  <a:pt x="1136116" y="0"/>
                </a:lnTo>
                <a:lnTo>
                  <a:pt x="444943" y="0"/>
                </a:lnTo>
                <a:lnTo>
                  <a:pt x="0" y="267819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4816610" y="1555078"/>
            <a:ext cx="1123156" cy="237581"/>
          </a:xfrm>
          <a:custGeom>
            <a:avLst/>
            <a:gdLst>
              <a:gd name="connsiteX0" fmla="*/ 1123156 w 1123156"/>
              <a:gd name="connsiteY0" fmla="*/ 0 h 237581"/>
              <a:gd name="connsiteX1" fmla="*/ 1123156 w 1123156"/>
              <a:gd name="connsiteY1" fmla="*/ 0 h 237581"/>
              <a:gd name="connsiteX2" fmla="*/ 1045399 w 1123156"/>
              <a:gd name="connsiteY2" fmla="*/ 0 h 237581"/>
              <a:gd name="connsiteX3" fmla="*/ 885566 w 1123156"/>
              <a:gd name="connsiteY3" fmla="*/ 0 h 237581"/>
              <a:gd name="connsiteX4" fmla="*/ 0 w 1123156"/>
              <a:gd name="connsiteY4" fmla="*/ 237581 h 23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3156" h="237581">
                <a:moveTo>
                  <a:pt x="1123156" y="0"/>
                </a:moveTo>
                <a:lnTo>
                  <a:pt x="1123156" y="0"/>
                </a:lnTo>
                <a:lnTo>
                  <a:pt x="1045399" y="0"/>
                </a:lnTo>
                <a:lnTo>
                  <a:pt x="885566" y="0"/>
                </a:lnTo>
                <a:lnTo>
                  <a:pt x="0" y="237581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5032602" y="2073437"/>
            <a:ext cx="911484" cy="423326"/>
          </a:xfrm>
          <a:custGeom>
            <a:avLst/>
            <a:gdLst>
              <a:gd name="connsiteX0" fmla="*/ 911484 w 911484"/>
              <a:gd name="connsiteY0" fmla="*/ 0 h 423326"/>
              <a:gd name="connsiteX1" fmla="*/ 911484 w 911484"/>
              <a:gd name="connsiteY1" fmla="*/ 0 h 423326"/>
              <a:gd name="connsiteX2" fmla="*/ 768930 w 911484"/>
              <a:gd name="connsiteY2" fmla="*/ 0 h 423326"/>
              <a:gd name="connsiteX3" fmla="*/ 0 w 911484"/>
              <a:gd name="connsiteY3" fmla="*/ 423326 h 42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1484" h="423326">
                <a:moveTo>
                  <a:pt x="911484" y="0"/>
                </a:moveTo>
                <a:lnTo>
                  <a:pt x="911484" y="0"/>
                </a:lnTo>
                <a:lnTo>
                  <a:pt x="768930" y="0"/>
                </a:lnTo>
                <a:lnTo>
                  <a:pt x="0" y="423326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309071" y="2596116"/>
            <a:ext cx="647974" cy="203024"/>
          </a:xfrm>
          <a:custGeom>
            <a:avLst/>
            <a:gdLst>
              <a:gd name="connsiteX0" fmla="*/ 647974 w 647974"/>
              <a:gd name="connsiteY0" fmla="*/ 203024 h 203024"/>
              <a:gd name="connsiteX1" fmla="*/ 647974 w 647974"/>
              <a:gd name="connsiteY1" fmla="*/ 203024 h 203024"/>
              <a:gd name="connsiteX2" fmla="*/ 557258 w 647974"/>
              <a:gd name="connsiteY2" fmla="*/ 203024 h 203024"/>
              <a:gd name="connsiteX3" fmla="*/ 0 w 647974"/>
              <a:gd name="connsiteY3" fmla="*/ 0 h 20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974" h="203024">
                <a:moveTo>
                  <a:pt x="647974" y="203024"/>
                </a:moveTo>
                <a:lnTo>
                  <a:pt x="647974" y="203024"/>
                </a:lnTo>
                <a:lnTo>
                  <a:pt x="557258" y="203024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5287472" y="2997844"/>
            <a:ext cx="125275" cy="1062636"/>
          </a:xfrm>
          <a:custGeom>
            <a:avLst/>
            <a:gdLst>
              <a:gd name="connsiteX0" fmla="*/ 0 w 125275"/>
              <a:gd name="connsiteY0" fmla="*/ 0 h 1062636"/>
              <a:gd name="connsiteX1" fmla="*/ 125275 w 125275"/>
              <a:gd name="connsiteY1" fmla="*/ 0 h 1062636"/>
              <a:gd name="connsiteX2" fmla="*/ 116635 w 125275"/>
              <a:gd name="connsiteY2" fmla="*/ 1058317 h 1062636"/>
              <a:gd name="connsiteX3" fmla="*/ 8639 w 125275"/>
              <a:gd name="connsiteY3" fmla="*/ 1062636 h 106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75" h="1062636">
                <a:moveTo>
                  <a:pt x="0" y="0"/>
                </a:moveTo>
                <a:lnTo>
                  <a:pt x="125275" y="0"/>
                </a:lnTo>
                <a:lnTo>
                  <a:pt x="116635" y="1058317"/>
                </a:lnTo>
                <a:lnTo>
                  <a:pt x="8639" y="1062636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flipH="1">
            <a:off x="5408427" y="3853137"/>
            <a:ext cx="535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Freeform 26"/>
          <p:cNvSpPr/>
          <p:nvPr/>
        </p:nvSpPr>
        <p:spPr>
          <a:xfrm>
            <a:off x="7099512" y="1965444"/>
            <a:ext cx="114605" cy="1615553"/>
          </a:xfrm>
          <a:custGeom>
            <a:avLst/>
            <a:gdLst>
              <a:gd name="connsiteX0" fmla="*/ 12959 w 120955"/>
              <a:gd name="connsiteY0" fmla="*/ 4320 h 1624192"/>
              <a:gd name="connsiteX1" fmla="*/ 120955 w 120955"/>
              <a:gd name="connsiteY1" fmla="*/ 0 h 1624192"/>
              <a:gd name="connsiteX2" fmla="*/ 116635 w 120955"/>
              <a:gd name="connsiteY2" fmla="*/ 1615553 h 1624192"/>
              <a:gd name="connsiteX3" fmla="*/ 0 w 120955"/>
              <a:gd name="connsiteY3" fmla="*/ 1624192 h 1624192"/>
              <a:gd name="connsiteX0" fmla="*/ 9784 w 117780"/>
              <a:gd name="connsiteY0" fmla="*/ 4320 h 1615553"/>
              <a:gd name="connsiteX1" fmla="*/ 117780 w 117780"/>
              <a:gd name="connsiteY1" fmla="*/ 0 h 1615553"/>
              <a:gd name="connsiteX2" fmla="*/ 113460 w 117780"/>
              <a:gd name="connsiteY2" fmla="*/ 1615553 h 1615553"/>
              <a:gd name="connsiteX3" fmla="*/ 0 w 117780"/>
              <a:gd name="connsiteY3" fmla="*/ 1608317 h 1615553"/>
              <a:gd name="connsiteX0" fmla="*/ 9784 w 117780"/>
              <a:gd name="connsiteY0" fmla="*/ 4320 h 1621017"/>
              <a:gd name="connsiteX1" fmla="*/ 117780 w 117780"/>
              <a:gd name="connsiteY1" fmla="*/ 0 h 1621017"/>
              <a:gd name="connsiteX2" fmla="*/ 113460 w 117780"/>
              <a:gd name="connsiteY2" fmla="*/ 1615553 h 1621017"/>
              <a:gd name="connsiteX3" fmla="*/ 0 w 117780"/>
              <a:gd name="connsiteY3" fmla="*/ 1621017 h 1621017"/>
              <a:gd name="connsiteX0" fmla="*/ 6609 w 114605"/>
              <a:gd name="connsiteY0" fmla="*/ 4320 h 1615553"/>
              <a:gd name="connsiteX1" fmla="*/ 114605 w 114605"/>
              <a:gd name="connsiteY1" fmla="*/ 0 h 1615553"/>
              <a:gd name="connsiteX2" fmla="*/ 110285 w 114605"/>
              <a:gd name="connsiteY2" fmla="*/ 1615553 h 1615553"/>
              <a:gd name="connsiteX3" fmla="*/ 0 w 114605"/>
              <a:gd name="connsiteY3" fmla="*/ 1608317 h 1615553"/>
              <a:gd name="connsiteX0" fmla="*/ 6609 w 114605"/>
              <a:gd name="connsiteY0" fmla="*/ 4320 h 1624192"/>
              <a:gd name="connsiteX1" fmla="*/ 114605 w 114605"/>
              <a:gd name="connsiteY1" fmla="*/ 0 h 1624192"/>
              <a:gd name="connsiteX2" fmla="*/ 110285 w 114605"/>
              <a:gd name="connsiteY2" fmla="*/ 1615553 h 1624192"/>
              <a:gd name="connsiteX3" fmla="*/ 0 w 114605"/>
              <a:gd name="connsiteY3" fmla="*/ 1624192 h 1624192"/>
              <a:gd name="connsiteX0" fmla="*/ 6609 w 114605"/>
              <a:gd name="connsiteY0" fmla="*/ 4320 h 1615553"/>
              <a:gd name="connsiteX1" fmla="*/ 114605 w 114605"/>
              <a:gd name="connsiteY1" fmla="*/ 0 h 1615553"/>
              <a:gd name="connsiteX2" fmla="*/ 110285 w 114605"/>
              <a:gd name="connsiteY2" fmla="*/ 1615553 h 1615553"/>
              <a:gd name="connsiteX3" fmla="*/ 0 w 114605"/>
              <a:gd name="connsiteY3" fmla="*/ 1614667 h 161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05" h="1615553">
                <a:moveTo>
                  <a:pt x="6609" y="4320"/>
                </a:moveTo>
                <a:lnTo>
                  <a:pt x="114605" y="0"/>
                </a:lnTo>
                <a:lnTo>
                  <a:pt x="110285" y="1615553"/>
                </a:lnTo>
                <a:lnTo>
                  <a:pt x="0" y="1614667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 flipH="1">
            <a:off x="7214116" y="2777541"/>
            <a:ext cx="12095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338549" y="1439756"/>
            <a:ext cx="762944" cy="44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Renal 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cortex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341723" y="1991966"/>
            <a:ext cx="753289" cy="45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Renal 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medulla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38419" y="2591672"/>
            <a:ext cx="575171" cy="44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Renal 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pelvis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2706383" y="2097139"/>
            <a:ext cx="452027" cy="31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Renal 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cortex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2630115" y="3024117"/>
            <a:ext cx="391702" cy="15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Ureter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2591435" y="3954528"/>
            <a:ext cx="452027" cy="31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Renal 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medulla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3381716" y="1125554"/>
            <a:ext cx="1050166" cy="18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Cortical nephron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6012339" y="1125554"/>
            <a:ext cx="1050166" cy="18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Fibrous capsule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7382721" y="2667387"/>
            <a:ext cx="1422734" cy="46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err="1" smtClean="0">
                <a:solidFill>
                  <a:srgbClr val="000000"/>
                </a:solidFill>
                <a:latin typeface="Arial"/>
                <a:cs typeface="Arial"/>
              </a:rPr>
              <a:t>Juxtamedullary</a:t>
            </a: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nephron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5997661" y="1436947"/>
            <a:ext cx="719936" cy="29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Collecting</a:t>
            </a:r>
            <a:b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duct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5999252" y="1948009"/>
            <a:ext cx="1128046" cy="69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Proximal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convoluted 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tubule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5996208" y="2676645"/>
            <a:ext cx="740973" cy="15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Glomerulus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5999380" y="2964730"/>
            <a:ext cx="1043687" cy="71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Distal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convoluted 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tubule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6012340" y="3738731"/>
            <a:ext cx="883848" cy="15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Nephron loop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3600343" y="5315845"/>
            <a:ext cx="280794" cy="25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(a)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5364912" y="2870527"/>
            <a:ext cx="570184" cy="220311"/>
          </a:xfrm>
          <a:custGeom>
            <a:avLst/>
            <a:gdLst>
              <a:gd name="connsiteX0" fmla="*/ 570184 w 570184"/>
              <a:gd name="connsiteY0" fmla="*/ 213832 h 220311"/>
              <a:gd name="connsiteX1" fmla="*/ 472993 w 570184"/>
              <a:gd name="connsiteY1" fmla="*/ 220311 h 220311"/>
              <a:gd name="connsiteX2" fmla="*/ 0 w 570184"/>
              <a:gd name="connsiteY2" fmla="*/ 0 h 220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0184" h="220311">
                <a:moveTo>
                  <a:pt x="570184" y="213832"/>
                </a:moveTo>
                <a:lnTo>
                  <a:pt x="472993" y="220311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61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Functions of the Urinary System</a:t>
            </a:r>
          </a:p>
        </p:txBody>
      </p:sp>
      <p:sp>
        <p:nvSpPr>
          <p:cNvPr id="4099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Elimination of waste products</a:t>
            </a:r>
          </a:p>
          <a:p>
            <a:pPr lvl="1"/>
            <a:r>
              <a:rPr lang="en-US" altLang="en-US" smtClean="0"/>
              <a:t>Nitrogenous wastes</a:t>
            </a:r>
          </a:p>
          <a:p>
            <a:pPr lvl="1"/>
            <a:r>
              <a:rPr lang="en-US" altLang="en-US" smtClean="0"/>
              <a:t>Toxins</a:t>
            </a:r>
          </a:p>
          <a:p>
            <a:pPr lvl="1"/>
            <a:r>
              <a:rPr lang="en-US" altLang="en-US" smtClean="0"/>
              <a:t>Drugs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Nephrons</a:t>
            </a:r>
            <a:endParaRPr lang="en-US" altLang="en-US" dirty="0" smtClean="0"/>
          </a:p>
        </p:txBody>
      </p:sp>
      <p:sp>
        <p:nvSpPr>
          <p:cNvPr id="22531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Renal corpuscle consists of: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Glomerulus, a knot of capillaries made of </a:t>
            </a:r>
            <a:r>
              <a:rPr lang="en-US" altLang="en-US" dirty="0" err="1" smtClean="0"/>
              <a:t>podocytes</a:t>
            </a:r>
            <a:endParaRPr lang="en-US" altLang="en-US" dirty="0" smtClean="0"/>
          </a:p>
          <a:p>
            <a:pPr lvl="2"/>
            <a:r>
              <a:rPr lang="en-US" altLang="en-US" dirty="0" err="1" smtClean="0"/>
              <a:t>Podocytes</a:t>
            </a:r>
            <a:r>
              <a:rPr lang="en-US" altLang="en-US" dirty="0" smtClean="0"/>
              <a:t> have </a:t>
            </a:r>
            <a:r>
              <a:rPr lang="en-US" altLang="en-US" i="1" dirty="0" smtClean="0"/>
              <a:t>filtration slits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foot processes</a:t>
            </a:r>
            <a:r>
              <a:rPr lang="en-US" altLang="en-US" dirty="0" smtClean="0"/>
              <a:t> that stick to the glomerulus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Glomerular (Bowman’s) capsule surrounds the glomerulus</a:t>
            </a:r>
          </a:p>
          <a:p>
            <a:pPr lvl="2"/>
            <a:r>
              <a:rPr lang="en-US" altLang="en-US" dirty="0" smtClean="0"/>
              <a:t>First part of the renal tubule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igure_15_03c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9"/>
          <a:stretch/>
        </p:blipFill>
        <p:spPr>
          <a:xfrm>
            <a:off x="2148840" y="823156"/>
            <a:ext cx="4846320" cy="5019967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15.3c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Structure of the nephron.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097318" y="1170628"/>
            <a:ext cx="436303" cy="354212"/>
          </a:xfrm>
          <a:custGeom>
            <a:avLst/>
            <a:gdLst>
              <a:gd name="connsiteX0" fmla="*/ 0 w 436303"/>
              <a:gd name="connsiteY0" fmla="*/ 354212 h 354212"/>
              <a:gd name="connsiteX1" fmla="*/ 164154 w 436303"/>
              <a:gd name="connsiteY1" fmla="*/ 354212 h 354212"/>
              <a:gd name="connsiteX2" fmla="*/ 436303 w 436303"/>
              <a:gd name="connsiteY2" fmla="*/ 0 h 354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6303" h="354212">
                <a:moveTo>
                  <a:pt x="0" y="354212"/>
                </a:moveTo>
                <a:lnTo>
                  <a:pt x="164154" y="354212"/>
                </a:lnTo>
                <a:lnTo>
                  <a:pt x="436303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496943" y="1157669"/>
            <a:ext cx="1041079" cy="708424"/>
          </a:xfrm>
          <a:custGeom>
            <a:avLst/>
            <a:gdLst>
              <a:gd name="connsiteX0" fmla="*/ 1041079 w 1041079"/>
              <a:gd name="connsiteY0" fmla="*/ 0 h 708424"/>
              <a:gd name="connsiteX1" fmla="*/ 682533 w 1041079"/>
              <a:gd name="connsiteY1" fmla="*/ 0 h 708424"/>
              <a:gd name="connsiteX2" fmla="*/ 0 w 1041079"/>
              <a:gd name="connsiteY2" fmla="*/ 708424 h 70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1079" h="708424">
                <a:moveTo>
                  <a:pt x="1041079" y="0"/>
                </a:moveTo>
                <a:lnTo>
                  <a:pt x="682533" y="0"/>
                </a:lnTo>
                <a:lnTo>
                  <a:pt x="0" y="708424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4514222" y="2168469"/>
            <a:ext cx="10281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3213953" y="4012964"/>
            <a:ext cx="164153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3209634" y="4868257"/>
            <a:ext cx="85964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2569768" y="1412729"/>
            <a:ext cx="505284" cy="26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7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PCT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5576178" y="1016225"/>
            <a:ext cx="1373013" cy="80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21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Glomerular</a:t>
            </a:r>
            <a:b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capsular </a:t>
            </a:r>
            <a:b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space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5604716" y="2050495"/>
            <a:ext cx="1451494" cy="113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21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Glomerular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capillary</a:t>
            </a:r>
            <a:b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covered by </a:t>
            </a:r>
            <a:b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000" dirty="0" err="1" smtClean="0">
                <a:solidFill>
                  <a:srgbClr val="000000"/>
                </a:solidFill>
                <a:latin typeface="Arial"/>
                <a:cs typeface="Arial"/>
              </a:rPr>
              <a:t>podocytes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2181441" y="3897004"/>
            <a:ext cx="1079113" cy="53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21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Efferent </a:t>
            </a:r>
            <a:b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arteriole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2178268" y="4737073"/>
            <a:ext cx="1068017" cy="52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21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Afferent</a:t>
            </a:r>
            <a:b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arteriole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2730354" y="5557273"/>
            <a:ext cx="408909" cy="35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(c)</a:t>
            </a:r>
            <a:endParaRPr lang="en-US" sz="20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580624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igure_15_03d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4"/>
          <a:stretch/>
        </p:blipFill>
        <p:spPr>
          <a:xfrm>
            <a:off x="1533144" y="868680"/>
            <a:ext cx="6077712" cy="4945819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 bwMode="auto">
          <a:xfrm flipH="1">
            <a:off x="5281520" y="1691410"/>
            <a:ext cx="980507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5138690" y="3513391"/>
            <a:ext cx="1127197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5320123" y="3517251"/>
            <a:ext cx="721869" cy="33969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3054148" y="1143272"/>
            <a:ext cx="0" cy="122752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2892017" y="1432782"/>
            <a:ext cx="158271" cy="77974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15.3d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Structure of the nephron.</a:t>
            </a:r>
            <a:endParaRPr lang="en-US" sz="900" b="1" dirty="0"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5284701" y="1690978"/>
            <a:ext cx="98050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H="1">
            <a:off x="5141871" y="3512959"/>
            <a:ext cx="112719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5323304" y="3516819"/>
            <a:ext cx="721869" cy="33969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3053711" y="1146458"/>
            <a:ext cx="0" cy="122752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2891580" y="1435968"/>
            <a:ext cx="158271" cy="77974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2229150" y="847591"/>
            <a:ext cx="1729739" cy="30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Filtration slits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6308242" y="1534757"/>
            <a:ext cx="1178994" cy="63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err="1" smtClean="0">
                <a:solidFill>
                  <a:srgbClr val="000000"/>
                </a:solidFill>
                <a:latin typeface="Arial"/>
                <a:cs typeface="Arial"/>
              </a:rPr>
              <a:t>Podocyte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cell body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6314721" y="3353276"/>
            <a:ext cx="1178994" cy="63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Foot</a:t>
            </a:r>
            <a:b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processes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1567431" y="5491147"/>
            <a:ext cx="441169" cy="35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(d)</a:t>
            </a:r>
            <a:endParaRPr lang="en-US" sz="20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896999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Nephrons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Renal tubule extends from glomerular capsule and ends when it empties into the collecting duct</a:t>
            </a:r>
          </a:p>
          <a:p>
            <a:r>
              <a:rPr lang="en-US" altLang="en-US" dirty="0" smtClean="0"/>
              <a:t>From the glomerular (Bowman’s) capsule, the subdivisions of the renal tubule are: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Proximal convoluted tubule (PCT)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Nephron loop (loop of Henle)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Distal convoluted tubule (DCT)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" name="Picture 9215" descr="figure_15_03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2"/>
          <a:stretch/>
        </p:blipFill>
        <p:spPr>
          <a:xfrm>
            <a:off x="298704" y="1124712"/>
            <a:ext cx="8546592" cy="4346220"/>
          </a:xfrm>
          <a:prstGeom prst="rect">
            <a:avLst/>
          </a:prstGeom>
        </p:spPr>
      </p:pic>
      <p:cxnSp>
        <p:nvCxnSpPr>
          <p:cNvPr id="49" name="Straight Connector 48"/>
          <p:cNvCxnSpPr/>
          <p:nvPr/>
        </p:nvCxnSpPr>
        <p:spPr bwMode="auto">
          <a:xfrm>
            <a:off x="4229260" y="1369476"/>
            <a:ext cx="0" cy="74298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Freeform 49"/>
          <p:cNvSpPr/>
          <p:nvPr/>
        </p:nvSpPr>
        <p:spPr>
          <a:xfrm>
            <a:off x="4816757" y="1239886"/>
            <a:ext cx="1136116" cy="267819"/>
          </a:xfrm>
          <a:custGeom>
            <a:avLst/>
            <a:gdLst>
              <a:gd name="connsiteX0" fmla="*/ 1136116 w 1136116"/>
              <a:gd name="connsiteY0" fmla="*/ 0 h 267819"/>
              <a:gd name="connsiteX1" fmla="*/ 1136116 w 1136116"/>
              <a:gd name="connsiteY1" fmla="*/ 0 h 267819"/>
              <a:gd name="connsiteX2" fmla="*/ 444943 w 1136116"/>
              <a:gd name="connsiteY2" fmla="*/ 0 h 267819"/>
              <a:gd name="connsiteX3" fmla="*/ 0 w 1136116"/>
              <a:gd name="connsiteY3" fmla="*/ 267819 h 26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6116" h="267819">
                <a:moveTo>
                  <a:pt x="1136116" y="0"/>
                </a:moveTo>
                <a:lnTo>
                  <a:pt x="1136116" y="0"/>
                </a:lnTo>
                <a:lnTo>
                  <a:pt x="444943" y="0"/>
                </a:lnTo>
                <a:lnTo>
                  <a:pt x="0" y="267819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4816757" y="1555222"/>
            <a:ext cx="1123156" cy="237581"/>
          </a:xfrm>
          <a:custGeom>
            <a:avLst/>
            <a:gdLst>
              <a:gd name="connsiteX0" fmla="*/ 1123156 w 1123156"/>
              <a:gd name="connsiteY0" fmla="*/ 0 h 237581"/>
              <a:gd name="connsiteX1" fmla="*/ 1123156 w 1123156"/>
              <a:gd name="connsiteY1" fmla="*/ 0 h 237581"/>
              <a:gd name="connsiteX2" fmla="*/ 1045399 w 1123156"/>
              <a:gd name="connsiteY2" fmla="*/ 0 h 237581"/>
              <a:gd name="connsiteX3" fmla="*/ 885566 w 1123156"/>
              <a:gd name="connsiteY3" fmla="*/ 0 h 237581"/>
              <a:gd name="connsiteX4" fmla="*/ 0 w 1123156"/>
              <a:gd name="connsiteY4" fmla="*/ 237581 h 23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3156" h="237581">
                <a:moveTo>
                  <a:pt x="1123156" y="0"/>
                </a:moveTo>
                <a:lnTo>
                  <a:pt x="1123156" y="0"/>
                </a:lnTo>
                <a:lnTo>
                  <a:pt x="1045399" y="0"/>
                </a:lnTo>
                <a:lnTo>
                  <a:pt x="885566" y="0"/>
                </a:lnTo>
                <a:lnTo>
                  <a:pt x="0" y="237581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5032749" y="2073581"/>
            <a:ext cx="911484" cy="423326"/>
          </a:xfrm>
          <a:custGeom>
            <a:avLst/>
            <a:gdLst>
              <a:gd name="connsiteX0" fmla="*/ 911484 w 911484"/>
              <a:gd name="connsiteY0" fmla="*/ 0 h 423326"/>
              <a:gd name="connsiteX1" fmla="*/ 911484 w 911484"/>
              <a:gd name="connsiteY1" fmla="*/ 0 h 423326"/>
              <a:gd name="connsiteX2" fmla="*/ 768930 w 911484"/>
              <a:gd name="connsiteY2" fmla="*/ 0 h 423326"/>
              <a:gd name="connsiteX3" fmla="*/ 0 w 911484"/>
              <a:gd name="connsiteY3" fmla="*/ 423326 h 42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1484" h="423326">
                <a:moveTo>
                  <a:pt x="911484" y="0"/>
                </a:moveTo>
                <a:lnTo>
                  <a:pt x="911484" y="0"/>
                </a:lnTo>
                <a:lnTo>
                  <a:pt x="768930" y="0"/>
                </a:lnTo>
                <a:lnTo>
                  <a:pt x="0" y="423326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5309218" y="2596260"/>
            <a:ext cx="647974" cy="203024"/>
          </a:xfrm>
          <a:custGeom>
            <a:avLst/>
            <a:gdLst>
              <a:gd name="connsiteX0" fmla="*/ 647974 w 647974"/>
              <a:gd name="connsiteY0" fmla="*/ 203024 h 203024"/>
              <a:gd name="connsiteX1" fmla="*/ 647974 w 647974"/>
              <a:gd name="connsiteY1" fmla="*/ 203024 h 203024"/>
              <a:gd name="connsiteX2" fmla="*/ 557258 w 647974"/>
              <a:gd name="connsiteY2" fmla="*/ 203024 h 203024"/>
              <a:gd name="connsiteX3" fmla="*/ 0 w 647974"/>
              <a:gd name="connsiteY3" fmla="*/ 0 h 20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974" h="203024">
                <a:moveTo>
                  <a:pt x="647974" y="203024"/>
                </a:moveTo>
                <a:lnTo>
                  <a:pt x="647974" y="203024"/>
                </a:lnTo>
                <a:lnTo>
                  <a:pt x="557258" y="203024"/>
                </a:lnTo>
                <a:lnTo>
                  <a:pt x="0" y="0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5287619" y="2997988"/>
            <a:ext cx="125275" cy="1062636"/>
          </a:xfrm>
          <a:custGeom>
            <a:avLst/>
            <a:gdLst>
              <a:gd name="connsiteX0" fmla="*/ 0 w 125275"/>
              <a:gd name="connsiteY0" fmla="*/ 0 h 1062636"/>
              <a:gd name="connsiteX1" fmla="*/ 125275 w 125275"/>
              <a:gd name="connsiteY1" fmla="*/ 0 h 1062636"/>
              <a:gd name="connsiteX2" fmla="*/ 116635 w 125275"/>
              <a:gd name="connsiteY2" fmla="*/ 1058317 h 1062636"/>
              <a:gd name="connsiteX3" fmla="*/ 8639 w 125275"/>
              <a:gd name="connsiteY3" fmla="*/ 1062636 h 106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75" h="1062636">
                <a:moveTo>
                  <a:pt x="0" y="0"/>
                </a:moveTo>
                <a:lnTo>
                  <a:pt x="125275" y="0"/>
                </a:lnTo>
                <a:lnTo>
                  <a:pt x="116635" y="1058317"/>
                </a:lnTo>
                <a:lnTo>
                  <a:pt x="8639" y="1062636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 flipH="1">
            <a:off x="5408574" y="3853281"/>
            <a:ext cx="53565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Freeform 55"/>
          <p:cNvSpPr/>
          <p:nvPr/>
        </p:nvSpPr>
        <p:spPr>
          <a:xfrm>
            <a:off x="5365059" y="2870671"/>
            <a:ext cx="570184" cy="220311"/>
          </a:xfrm>
          <a:custGeom>
            <a:avLst/>
            <a:gdLst>
              <a:gd name="connsiteX0" fmla="*/ 570184 w 570184"/>
              <a:gd name="connsiteY0" fmla="*/ 213832 h 220311"/>
              <a:gd name="connsiteX1" fmla="*/ 472993 w 570184"/>
              <a:gd name="connsiteY1" fmla="*/ 220311 h 220311"/>
              <a:gd name="connsiteX2" fmla="*/ 0 w 570184"/>
              <a:gd name="connsiteY2" fmla="*/ 0 h 220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0184" h="220311">
                <a:moveTo>
                  <a:pt x="570184" y="213832"/>
                </a:moveTo>
                <a:lnTo>
                  <a:pt x="472993" y="220311"/>
                </a:lnTo>
                <a:lnTo>
                  <a:pt x="0" y="0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15.3a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Structure of the nephron.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908020" y="1548892"/>
            <a:ext cx="741847" cy="178033"/>
          </a:xfrm>
          <a:custGeom>
            <a:avLst/>
            <a:gdLst>
              <a:gd name="connsiteX0" fmla="*/ 0 w 741847"/>
              <a:gd name="connsiteY0" fmla="*/ 5934 h 178033"/>
              <a:gd name="connsiteX1" fmla="*/ 201782 w 741847"/>
              <a:gd name="connsiteY1" fmla="*/ 0 h 178033"/>
              <a:gd name="connsiteX2" fmla="*/ 741847 w 741847"/>
              <a:gd name="connsiteY2" fmla="*/ 178033 h 17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1847" h="178033">
                <a:moveTo>
                  <a:pt x="0" y="5934"/>
                </a:moveTo>
                <a:lnTo>
                  <a:pt x="201782" y="0"/>
                </a:lnTo>
                <a:lnTo>
                  <a:pt x="741847" y="178033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925975" y="2100863"/>
            <a:ext cx="64781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Freeform 5"/>
          <p:cNvSpPr/>
          <p:nvPr/>
        </p:nvSpPr>
        <p:spPr>
          <a:xfrm>
            <a:off x="914995" y="2565688"/>
            <a:ext cx="1046754" cy="150062"/>
          </a:xfrm>
          <a:custGeom>
            <a:avLst/>
            <a:gdLst>
              <a:gd name="connsiteX0" fmla="*/ 0 w 1046754"/>
              <a:gd name="connsiteY0" fmla="*/ 150062 h 150062"/>
              <a:gd name="connsiteX1" fmla="*/ 172019 w 1046754"/>
              <a:gd name="connsiteY1" fmla="*/ 150062 h 150062"/>
              <a:gd name="connsiteX2" fmla="*/ 1046754 w 1046754"/>
              <a:gd name="connsiteY2" fmla="*/ 0 h 15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6754" h="150062">
                <a:moveTo>
                  <a:pt x="0" y="150062"/>
                </a:moveTo>
                <a:lnTo>
                  <a:pt x="172019" y="150062"/>
                </a:lnTo>
                <a:lnTo>
                  <a:pt x="1046754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2411926" y="3158615"/>
            <a:ext cx="18299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Freeform 8"/>
          <p:cNvSpPr/>
          <p:nvPr/>
        </p:nvSpPr>
        <p:spPr>
          <a:xfrm>
            <a:off x="3429400" y="1610418"/>
            <a:ext cx="128100" cy="1496956"/>
          </a:xfrm>
          <a:custGeom>
            <a:avLst/>
            <a:gdLst>
              <a:gd name="connsiteX0" fmla="*/ 128100 w 128100"/>
              <a:gd name="connsiteY0" fmla="*/ 0 h 1496956"/>
              <a:gd name="connsiteX1" fmla="*/ 3660 w 128100"/>
              <a:gd name="connsiteY1" fmla="*/ 0 h 1496956"/>
              <a:gd name="connsiteX2" fmla="*/ 0 w 128100"/>
              <a:gd name="connsiteY2" fmla="*/ 1496956 h 1496956"/>
              <a:gd name="connsiteX3" fmla="*/ 124440 w 128100"/>
              <a:gd name="connsiteY3" fmla="*/ 1496956 h 149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00" h="1496956">
                <a:moveTo>
                  <a:pt x="128100" y="0"/>
                </a:moveTo>
                <a:lnTo>
                  <a:pt x="3660" y="0"/>
                </a:lnTo>
                <a:lnTo>
                  <a:pt x="0" y="1496956"/>
                </a:lnTo>
                <a:lnTo>
                  <a:pt x="124440" y="1496956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319601" y="2346086"/>
            <a:ext cx="1171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Freeform 11"/>
          <p:cNvSpPr/>
          <p:nvPr/>
        </p:nvSpPr>
        <p:spPr>
          <a:xfrm>
            <a:off x="3433060" y="3191555"/>
            <a:ext cx="120780" cy="2038642"/>
          </a:xfrm>
          <a:custGeom>
            <a:avLst/>
            <a:gdLst>
              <a:gd name="connsiteX0" fmla="*/ 120780 w 120780"/>
              <a:gd name="connsiteY0" fmla="*/ 0 h 2038642"/>
              <a:gd name="connsiteX1" fmla="*/ 3660 w 120780"/>
              <a:gd name="connsiteY1" fmla="*/ 3660 h 2038642"/>
              <a:gd name="connsiteX2" fmla="*/ 0 w 120780"/>
              <a:gd name="connsiteY2" fmla="*/ 2038642 h 2038642"/>
              <a:gd name="connsiteX3" fmla="*/ 117120 w 120780"/>
              <a:gd name="connsiteY3" fmla="*/ 2031322 h 2038642"/>
              <a:gd name="connsiteX0" fmla="*/ 120780 w 124440"/>
              <a:gd name="connsiteY0" fmla="*/ 0 h 2045962"/>
              <a:gd name="connsiteX1" fmla="*/ 3660 w 124440"/>
              <a:gd name="connsiteY1" fmla="*/ 3660 h 2045962"/>
              <a:gd name="connsiteX2" fmla="*/ 0 w 124440"/>
              <a:gd name="connsiteY2" fmla="*/ 2038642 h 2045962"/>
              <a:gd name="connsiteX3" fmla="*/ 124440 w 124440"/>
              <a:gd name="connsiteY3" fmla="*/ 2045962 h 2045962"/>
              <a:gd name="connsiteX0" fmla="*/ 120780 w 124440"/>
              <a:gd name="connsiteY0" fmla="*/ 0 h 2038642"/>
              <a:gd name="connsiteX1" fmla="*/ 3660 w 124440"/>
              <a:gd name="connsiteY1" fmla="*/ 3660 h 2038642"/>
              <a:gd name="connsiteX2" fmla="*/ 0 w 124440"/>
              <a:gd name="connsiteY2" fmla="*/ 2038642 h 2038642"/>
              <a:gd name="connsiteX3" fmla="*/ 124440 w 124440"/>
              <a:gd name="connsiteY3" fmla="*/ 2033262 h 2038642"/>
              <a:gd name="connsiteX0" fmla="*/ 120780 w 124440"/>
              <a:gd name="connsiteY0" fmla="*/ 0 h 2042787"/>
              <a:gd name="connsiteX1" fmla="*/ 3660 w 124440"/>
              <a:gd name="connsiteY1" fmla="*/ 3660 h 2042787"/>
              <a:gd name="connsiteX2" fmla="*/ 0 w 124440"/>
              <a:gd name="connsiteY2" fmla="*/ 2038642 h 2042787"/>
              <a:gd name="connsiteX3" fmla="*/ 124440 w 124440"/>
              <a:gd name="connsiteY3" fmla="*/ 2042787 h 2042787"/>
              <a:gd name="connsiteX0" fmla="*/ 120780 w 124440"/>
              <a:gd name="connsiteY0" fmla="*/ 0 h 2038642"/>
              <a:gd name="connsiteX1" fmla="*/ 3660 w 124440"/>
              <a:gd name="connsiteY1" fmla="*/ 3660 h 2038642"/>
              <a:gd name="connsiteX2" fmla="*/ 0 w 124440"/>
              <a:gd name="connsiteY2" fmla="*/ 2038642 h 2038642"/>
              <a:gd name="connsiteX3" fmla="*/ 124440 w 124440"/>
              <a:gd name="connsiteY3" fmla="*/ 2033262 h 2038642"/>
              <a:gd name="connsiteX0" fmla="*/ 120780 w 124440"/>
              <a:gd name="connsiteY0" fmla="*/ 0 h 2042787"/>
              <a:gd name="connsiteX1" fmla="*/ 3660 w 124440"/>
              <a:gd name="connsiteY1" fmla="*/ 3660 h 2042787"/>
              <a:gd name="connsiteX2" fmla="*/ 0 w 124440"/>
              <a:gd name="connsiteY2" fmla="*/ 2038642 h 2042787"/>
              <a:gd name="connsiteX3" fmla="*/ 124440 w 124440"/>
              <a:gd name="connsiteY3" fmla="*/ 2042787 h 2042787"/>
              <a:gd name="connsiteX0" fmla="*/ 120780 w 120780"/>
              <a:gd name="connsiteY0" fmla="*/ 0 h 2038642"/>
              <a:gd name="connsiteX1" fmla="*/ 3660 w 120780"/>
              <a:gd name="connsiteY1" fmla="*/ 3660 h 2038642"/>
              <a:gd name="connsiteX2" fmla="*/ 0 w 120780"/>
              <a:gd name="connsiteY2" fmla="*/ 2038642 h 2038642"/>
              <a:gd name="connsiteX3" fmla="*/ 118090 w 120780"/>
              <a:gd name="connsiteY3" fmla="*/ 2036437 h 203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80" h="2038642">
                <a:moveTo>
                  <a:pt x="120780" y="0"/>
                </a:moveTo>
                <a:lnTo>
                  <a:pt x="3660" y="3660"/>
                </a:lnTo>
                <a:lnTo>
                  <a:pt x="0" y="2038642"/>
                </a:lnTo>
                <a:lnTo>
                  <a:pt x="118090" y="2036437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3319601" y="4190746"/>
            <a:ext cx="12077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4229113" y="1369332"/>
            <a:ext cx="0" cy="74298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Freeform 17"/>
          <p:cNvSpPr/>
          <p:nvPr/>
        </p:nvSpPr>
        <p:spPr>
          <a:xfrm>
            <a:off x="4816610" y="1239742"/>
            <a:ext cx="1136116" cy="267819"/>
          </a:xfrm>
          <a:custGeom>
            <a:avLst/>
            <a:gdLst>
              <a:gd name="connsiteX0" fmla="*/ 1136116 w 1136116"/>
              <a:gd name="connsiteY0" fmla="*/ 0 h 267819"/>
              <a:gd name="connsiteX1" fmla="*/ 1136116 w 1136116"/>
              <a:gd name="connsiteY1" fmla="*/ 0 h 267819"/>
              <a:gd name="connsiteX2" fmla="*/ 444943 w 1136116"/>
              <a:gd name="connsiteY2" fmla="*/ 0 h 267819"/>
              <a:gd name="connsiteX3" fmla="*/ 0 w 1136116"/>
              <a:gd name="connsiteY3" fmla="*/ 267819 h 26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6116" h="267819">
                <a:moveTo>
                  <a:pt x="1136116" y="0"/>
                </a:moveTo>
                <a:lnTo>
                  <a:pt x="1136116" y="0"/>
                </a:lnTo>
                <a:lnTo>
                  <a:pt x="444943" y="0"/>
                </a:lnTo>
                <a:lnTo>
                  <a:pt x="0" y="267819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4816610" y="1555078"/>
            <a:ext cx="1123156" cy="237581"/>
          </a:xfrm>
          <a:custGeom>
            <a:avLst/>
            <a:gdLst>
              <a:gd name="connsiteX0" fmla="*/ 1123156 w 1123156"/>
              <a:gd name="connsiteY0" fmla="*/ 0 h 237581"/>
              <a:gd name="connsiteX1" fmla="*/ 1123156 w 1123156"/>
              <a:gd name="connsiteY1" fmla="*/ 0 h 237581"/>
              <a:gd name="connsiteX2" fmla="*/ 1045399 w 1123156"/>
              <a:gd name="connsiteY2" fmla="*/ 0 h 237581"/>
              <a:gd name="connsiteX3" fmla="*/ 885566 w 1123156"/>
              <a:gd name="connsiteY3" fmla="*/ 0 h 237581"/>
              <a:gd name="connsiteX4" fmla="*/ 0 w 1123156"/>
              <a:gd name="connsiteY4" fmla="*/ 237581 h 23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3156" h="237581">
                <a:moveTo>
                  <a:pt x="1123156" y="0"/>
                </a:moveTo>
                <a:lnTo>
                  <a:pt x="1123156" y="0"/>
                </a:lnTo>
                <a:lnTo>
                  <a:pt x="1045399" y="0"/>
                </a:lnTo>
                <a:lnTo>
                  <a:pt x="885566" y="0"/>
                </a:lnTo>
                <a:lnTo>
                  <a:pt x="0" y="237581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5032602" y="2073437"/>
            <a:ext cx="911484" cy="423326"/>
          </a:xfrm>
          <a:custGeom>
            <a:avLst/>
            <a:gdLst>
              <a:gd name="connsiteX0" fmla="*/ 911484 w 911484"/>
              <a:gd name="connsiteY0" fmla="*/ 0 h 423326"/>
              <a:gd name="connsiteX1" fmla="*/ 911484 w 911484"/>
              <a:gd name="connsiteY1" fmla="*/ 0 h 423326"/>
              <a:gd name="connsiteX2" fmla="*/ 768930 w 911484"/>
              <a:gd name="connsiteY2" fmla="*/ 0 h 423326"/>
              <a:gd name="connsiteX3" fmla="*/ 0 w 911484"/>
              <a:gd name="connsiteY3" fmla="*/ 423326 h 42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1484" h="423326">
                <a:moveTo>
                  <a:pt x="911484" y="0"/>
                </a:moveTo>
                <a:lnTo>
                  <a:pt x="911484" y="0"/>
                </a:lnTo>
                <a:lnTo>
                  <a:pt x="768930" y="0"/>
                </a:lnTo>
                <a:lnTo>
                  <a:pt x="0" y="423326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309071" y="2596116"/>
            <a:ext cx="647974" cy="203024"/>
          </a:xfrm>
          <a:custGeom>
            <a:avLst/>
            <a:gdLst>
              <a:gd name="connsiteX0" fmla="*/ 647974 w 647974"/>
              <a:gd name="connsiteY0" fmla="*/ 203024 h 203024"/>
              <a:gd name="connsiteX1" fmla="*/ 647974 w 647974"/>
              <a:gd name="connsiteY1" fmla="*/ 203024 h 203024"/>
              <a:gd name="connsiteX2" fmla="*/ 557258 w 647974"/>
              <a:gd name="connsiteY2" fmla="*/ 203024 h 203024"/>
              <a:gd name="connsiteX3" fmla="*/ 0 w 647974"/>
              <a:gd name="connsiteY3" fmla="*/ 0 h 20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974" h="203024">
                <a:moveTo>
                  <a:pt x="647974" y="203024"/>
                </a:moveTo>
                <a:lnTo>
                  <a:pt x="647974" y="203024"/>
                </a:lnTo>
                <a:lnTo>
                  <a:pt x="557258" y="203024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5287472" y="2997844"/>
            <a:ext cx="125275" cy="1062636"/>
          </a:xfrm>
          <a:custGeom>
            <a:avLst/>
            <a:gdLst>
              <a:gd name="connsiteX0" fmla="*/ 0 w 125275"/>
              <a:gd name="connsiteY0" fmla="*/ 0 h 1062636"/>
              <a:gd name="connsiteX1" fmla="*/ 125275 w 125275"/>
              <a:gd name="connsiteY1" fmla="*/ 0 h 1062636"/>
              <a:gd name="connsiteX2" fmla="*/ 116635 w 125275"/>
              <a:gd name="connsiteY2" fmla="*/ 1058317 h 1062636"/>
              <a:gd name="connsiteX3" fmla="*/ 8639 w 125275"/>
              <a:gd name="connsiteY3" fmla="*/ 1062636 h 106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75" h="1062636">
                <a:moveTo>
                  <a:pt x="0" y="0"/>
                </a:moveTo>
                <a:lnTo>
                  <a:pt x="125275" y="0"/>
                </a:lnTo>
                <a:lnTo>
                  <a:pt x="116635" y="1058317"/>
                </a:lnTo>
                <a:lnTo>
                  <a:pt x="8639" y="1062636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flipH="1">
            <a:off x="5408427" y="3853137"/>
            <a:ext cx="535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Freeform 26"/>
          <p:cNvSpPr/>
          <p:nvPr/>
        </p:nvSpPr>
        <p:spPr>
          <a:xfrm>
            <a:off x="7099512" y="1965444"/>
            <a:ext cx="114605" cy="1615553"/>
          </a:xfrm>
          <a:custGeom>
            <a:avLst/>
            <a:gdLst>
              <a:gd name="connsiteX0" fmla="*/ 12959 w 120955"/>
              <a:gd name="connsiteY0" fmla="*/ 4320 h 1624192"/>
              <a:gd name="connsiteX1" fmla="*/ 120955 w 120955"/>
              <a:gd name="connsiteY1" fmla="*/ 0 h 1624192"/>
              <a:gd name="connsiteX2" fmla="*/ 116635 w 120955"/>
              <a:gd name="connsiteY2" fmla="*/ 1615553 h 1624192"/>
              <a:gd name="connsiteX3" fmla="*/ 0 w 120955"/>
              <a:gd name="connsiteY3" fmla="*/ 1624192 h 1624192"/>
              <a:gd name="connsiteX0" fmla="*/ 9784 w 117780"/>
              <a:gd name="connsiteY0" fmla="*/ 4320 h 1615553"/>
              <a:gd name="connsiteX1" fmla="*/ 117780 w 117780"/>
              <a:gd name="connsiteY1" fmla="*/ 0 h 1615553"/>
              <a:gd name="connsiteX2" fmla="*/ 113460 w 117780"/>
              <a:gd name="connsiteY2" fmla="*/ 1615553 h 1615553"/>
              <a:gd name="connsiteX3" fmla="*/ 0 w 117780"/>
              <a:gd name="connsiteY3" fmla="*/ 1608317 h 1615553"/>
              <a:gd name="connsiteX0" fmla="*/ 9784 w 117780"/>
              <a:gd name="connsiteY0" fmla="*/ 4320 h 1621017"/>
              <a:gd name="connsiteX1" fmla="*/ 117780 w 117780"/>
              <a:gd name="connsiteY1" fmla="*/ 0 h 1621017"/>
              <a:gd name="connsiteX2" fmla="*/ 113460 w 117780"/>
              <a:gd name="connsiteY2" fmla="*/ 1615553 h 1621017"/>
              <a:gd name="connsiteX3" fmla="*/ 0 w 117780"/>
              <a:gd name="connsiteY3" fmla="*/ 1621017 h 1621017"/>
              <a:gd name="connsiteX0" fmla="*/ 6609 w 114605"/>
              <a:gd name="connsiteY0" fmla="*/ 4320 h 1615553"/>
              <a:gd name="connsiteX1" fmla="*/ 114605 w 114605"/>
              <a:gd name="connsiteY1" fmla="*/ 0 h 1615553"/>
              <a:gd name="connsiteX2" fmla="*/ 110285 w 114605"/>
              <a:gd name="connsiteY2" fmla="*/ 1615553 h 1615553"/>
              <a:gd name="connsiteX3" fmla="*/ 0 w 114605"/>
              <a:gd name="connsiteY3" fmla="*/ 1608317 h 1615553"/>
              <a:gd name="connsiteX0" fmla="*/ 6609 w 114605"/>
              <a:gd name="connsiteY0" fmla="*/ 4320 h 1624192"/>
              <a:gd name="connsiteX1" fmla="*/ 114605 w 114605"/>
              <a:gd name="connsiteY1" fmla="*/ 0 h 1624192"/>
              <a:gd name="connsiteX2" fmla="*/ 110285 w 114605"/>
              <a:gd name="connsiteY2" fmla="*/ 1615553 h 1624192"/>
              <a:gd name="connsiteX3" fmla="*/ 0 w 114605"/>
              <a:gd name="connsiteY3" fmla="*/ 1624192 h 1624192"/>
              <a:gd name="connsiteX0" fmla="*/ 6609 w 114605"/>
              <a:gd name="connsiteY0" fmla="*/ 4320 h 1615553"/>
              <a:gd name="connsiteX1" fmla="*/ 114605 w 114605"/>
              <a:gd name="connsiteY1" fmla="*/ 0 h 1615553"/>
              <a:gd name="connsiteX2" fmla="*/ 110285 w 114605"/>
              <a:gd name="connsiteY2" fmla="*/ 1615553 h 1615553"/>
              <a:gd name="connsiteX3" fmla="*/ 0 w 114605"/>
              <a:gd name="connsiteY3" fmla="*/ 1614667 h 161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05" h="1615553">
                <a:moveTo>
                  <a:pt x="6609" y="4320"/>
                </a:moveTo>
                <a:lnTo>
                  <a:pt x="114605" y="0"/>
                </a:lnTo>
                <a:lnTo>
                  <a:pt x="110285" y="1615553"/>
                </a:lnTo>
                <a:lnTo>
                  <a:pt x="0" y="1614667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 flipH="1">
            <a:off x="7214116" y="2777541"/>
            <a:ext cx="12095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338549" y="1439756"/>
            <a:ext cx="762944" cy="44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Renal 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cortex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341723" y="1991966"/>
            <a:ext cx="753289" cy="45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Renal 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medulla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38419" y="2591672"/>
            <a:ext cx="575171" cy="44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Renal 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pelvis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2706383" y="2097139"/>
            <a:ext cx="452027" cy="31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Renal 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cortex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2630115" y="3024117"/>
            <a:ext cx="391702" cy="15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Ureter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2591435" y="3954528"/>
            <a:ext cx="452027" cy="31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Renal 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medulla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3381716" y="1125554"/>
            <a:ext cx="1050166" cy="18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Cortical nephron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6012339" y="1125554"/>
            <a:ext cx="1050166" cy="18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Fibrous capsule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7382721" y="2667387"/>
            <a:ext cx="1422734" cy="46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err="1" smtClean="0">
                <a:solidFill>
                  <a:srgbClr val="000000"/>
                </a:solidFill>
                <a:latin typeface="Arial"/>
                <a:cs typeface="Arial"/>
              </a:rPr>
              <a:t>Juxtamedullary</a:t>
            </a: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nephron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5997661" y="1436947"/>
            <a:ext cx="719936" cy="29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Collecting</a:t>
            </a:r>
            <a:b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duct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5999252" y="1948009"/>
            <a:ext cx="1128046" cy="69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Proximal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convoluted 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tubule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5996208" y="2676645"/>
            <a:ext cx="740973" cy="15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Glomerulus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5999380" y="2964730"/>
            <a:ext cx="1043687" cy="71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Distal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convoluted 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tubule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6012340" y="3738731"/>
            <a:ext cx="883848" cy="15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Nephron loop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3600343" y="5315845"/>
            <a:ext cx="280794" cy="25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(a)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5364912" y="2870527"/>
            <a:ext cx="570184" cy="220311"/>
          </a:xfrm>
          <a:custGeom>
            <a:avLst/>
            <a:gdLst>
              <a:gd name="connsiteX0" fmla="*/ 570184 w 570184"/>
              <a:gd name="connsiteY0" fmla="*/ 213832 h 220311"/>
              <a:gd name="connsiteX1" fmla="*/ 472993 w 570184"/>
              <a:gd name="connsiteY1" fmla="*/ 220311 h 220311"/>
              <a:gd name="connsiteX2" fmla="*/ 0 w 570184"/>
              <a:gd name="connsiteY2" fmla="*/ 0 h 220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0184" h="220311">
                <a:moveTo>
                  <a:pt x="570184" y="213832"/>
                </a:moveTo>
                <a:lnTo>
                  <a:pt x="472993" y="220311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61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9218" descr="figure_15_03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6"/>
          <a:stretch/>
        </p:blipFill>
        <p:spPr>
          <a:xfrm>
            <a:off x="1642872" y="137160"/>
            <a:ext cx="5858256" cy="6406826"/>
          </a:xfrm>
          <a:prstGeom prst="rect">
            <a:avLst/>
          </a:prstGeom>
        </p:spPr>
      </p:pic>
      <p:cxnSp>
        <p:nvCxnSpPr>
          <p:cNvPr id="46" name="Straight Connector 45"/>
          <p:cNvCxnSpPr/>
          <p:nvPr/>
        </p:nvCxnSpPr>
        <p:spPr bwMode="auto">
          <a:xfrm flipH="1">
            <a:off x="3361841" y="6216130"/>
            <a:ext cx="40949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 flipH="1">
            <a:off x="2934537" y="5883800"/>
            <a:ext cx="83086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 flipH="1">
            <a:off x="5462750" y="2643590"/>
            <a:ext cx="39763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 flipH="1">
            <a:off x="4839599" y="4008514"/>
            <a:ext cx="100891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 flipV="1">
            <a:off x="4252057" y="4453598"/>
            <a:ext cx="0" cy="2670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 flipH="1">
            <a:off x="4822062" y="3310198"/>
            <a:ext cx="103711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Freeform 51"/>
          <p:cNvSpPr/>
          <p:nvPr/>
        </p:nvSpPr>
        <p:spPr>
          <a:xfrm>
            <a:off x="4775200" y="3133725"/>
            <a:ext cx="244475" cy="257175"/>
          </a:xfrm>
          <a:custGeom>
            <a:avLst/>
            <a:gdLst>
              <a:gd name="connsiteX0" fmla="*/ 79375 w 244475"/>
              <a:gd name="connsiteY0" fmla="*/ 0 h 257175"/>
              <a:gd name="connsiteX1" fmla="*/ 244475 w 244475"/>
              <a:gd name="connsiteY1" fmla="*/ 180975 h 257175"/>
              <a:gd name="connsiteX2" fmla="*/ 0 w 244475"/>
              <a:gd name="connsiteY2" fmla="*/ 257175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475" h="257175">
                <a:moveTo>
                  <a:pt x="79375" y="0"/>
                </a:moveTo>
                <a:lnTo>
                  <a:pt x="244475" y="180975"/>
                </a:lnTo>
                <a:lnTo>
                  <a:pt x="0" y="257175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4905375" y="2857500"/>
            <a:ext cx="952500" cy="127000"/>
          </a:xfrm>
          <a:custGeom>
            <a:avLst/>
            <a:gdLst>
              <a:gd name="connsiteX0" fmla="*/ 952500 w 952500"/>
              <a:gd name="connsiteY0" fmla="*/ 120650 h 127000"/>
              <a:gd name="connsiteX1" fmla="*/ 336550 w 952500"/>
              <a:gd name="connsiteY1" fmla="*/ 127000 h 127000"/>
              <a:gd name="connsiteX2" fmla="*/ 0 w 952500"/>
              <a:gd name="connsiteY2" fmla="*/ 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2500" h="127000">
                <a:moveTo>
                  <a:pt x="952500" y="120650"/>
                </a:moveTo>
                <a:lnTo>
                  <a:pt x="336550" y="127000"/>
                </a:lnTo>
                <a:lnTo>
                  <a:pt x="0" y="0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4543425" y="4089400"/>
            <a:ext cx="409575" cy="742950"/>
          </a:xfrm>
          <a:custGeom>
            <a:avLst/>
            <a:gdLst>
              <a:gd name="connsiteX0" fmla="*/ 409575 w 409575"/>
              <a:gd name="connsiteY0" fmla="*/ 742950 h 742950"/>
              <a:gd name="connsiteX1" fmla="*/ 406400 w 409575"/>
              <a:gd name="connsiteY1" fmla="*/ 539750 h 742950"/>
              <a:gd name="connsiteX2" fmla="*/ 0 w 409575"/>
              <a:gd name="connsiteY2" fmla="*/ 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9575" h="742950">
                <a:moveTo>
                  <a:pt x="409575" y="742950"/>
                </a:moveTo>
                <a:cubicBezTo>
                  <a:pt x="408517" y="675217"/>
                  <a:pt x="407458" y="607483"/>
                  <a:pt x="406400" y="539750"/>
                </a:cubicBezTo>
                <a:lnTo>
                  <a:pt x="0" y="0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5092700" y="1616075"/>
            <a:ext cx="768350" cy="765175"/>
          </a:xfrm>
          <a:custGeom>
            <a:avLst/>
            <a:gdLst>
              <a:gd name="connsiteX0" fmla="*/ 768350 w 768350"/>
              <a:gd name="connsiteY0" fmla="*/ 0 h 765175"/>
              <a:gd name="connsiteX1" fmla="*/ 660400 w 768350"/>
              <a:gd name="connsiteY1" fmla="*/ 3175 h 765175"/>
              <a:gd name="connsiteX2" fmla="*/ 0 w 768350"/>
              <a:gd name="connsiteY2" fmla="*/ 765175 h 76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8350" h="765175">
                <a:moveTo>
                  <a:pt x="768350" y="0"/>
                </a:moveTo>
                <a:lnTo>
                  <a:pt x="660400" y="3175"/>
                </a:lnTo>
                <a:lnTo>
                  <a:pt x="0" y="765175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4918075" y="1069975"/>
            <a:ext cx="225425" cy="1257300"/>
          </a:xfrm>
          <a:custGeom>
            <a:avLst/>
            <a:gdLst>
              <a:gd name="connsiteX0" fmla="*/ 225425 w 225425"/>
              <a:gd name="connsiteY0" fmla="*/ 0 h 1257300"/>
              <a:gd name="connsiteX1" fmla="*/ 225425 w 225425"/>
              <a:gd name="connsiteY1" fmla="*/ 149225 h 1257300"/>
              <a:gd name="connsiteX2" fmla="*/ 0 w 225425"/>
              <a:gd name="connsiteY2" fmla="*/ 125730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425" h="1257300">
                <a:moveTo>
                  <a:pt x="225425" y="0"/>
                </a:moveTo>
                <a:lnTo>
                  <a:pt x="225425" y="149225"/>
                </a:lnTo>
                <a:lnTo>
                  <a:pt x="0" y="1257300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2330450" y="1254125"/>
            <a:ext cx="1212850" cy="1501775"/>
          </a:xfrm>
          <a:custGeom>
            <a:avLst/>
            <a:gdLst>
              <a:gd name="connsiteX0" fmla="*/ 0 w 1212850"/>
              <a:gd name="connsiteY0" fmla="*/ 3175 h 1501775"/>
              <a:gd name="connsiteX1" fmla="*/ 758825 w 1212850"/>
              <a:gd name="connsiteY1" fmla="*/ 0 h 1501775"/>
              <a:gd name="connsiteX2" fmla="*/ 1212850 w 1212850"/>
              <a:gd name="connsiteY2" fmla="*/ 1501775 h 150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2850" h="1501775">
                <a:moveTo>
                  <a:pt x="0" y="3175"/>
                </a:moveTo>
                <a:lnTo>
                  <a:pt x="758825" y="0"/>
                </a:lnTo>
                <a:lnTo>
                  <a:pt x="1212850" y="1501775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8" name="Freeform 57"/>
          <p:cNvSpPr/>
          <p:nvPr/>
        </p:nvSpPr>
        <p:spPr>
          <a:xfrm>
            <a:off x="2736850" y="682625"/>
            <a:ext cx="1317625" cy="730250"/>
          </a:xfrm>
          <a:custGeom>
            <a:avLst/>
            <a:gdLst>
              <a:gd name="connsiteX0" fmla="*/ 0 w 1317625"/>
              <a:gd name="connsiteY0" fmla="*/ 0 h 730250"/>
              <a:gd name="connsiteX1" fmla="*/ 368300 w 1317625"/>
              <a:gd name="connsiteY1" fmla="*/ 6350 h 730250"/>
              <a:gd name="connsiteX2" fmla="*/ 1317625 w 1317625"/>
              <a:gd name="connsiteY2" fmla="*/ 730250 h 7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7625" h="730250">
                <a:moveTo>
                  <a:pt x="0" y="0"/>
                </a:moveTo>
                <a:lnTo>
                  <a:pt x="368300" y="6350"/>
                </a:lnTo>
                <a:lnTo>
                  <a:pt x="1317625" y="730250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3889375" y="584200"/>
            <a:ext cx="257175" cy="758825"/>
          </a:xfrm>
          <a:custGeom>
            <a:avLst/>
            <a:gdLst>
              <a:gd name="connsiteX0" fmla="*/ 3175 w 257175"/>
              <a:gd name="connsiteY0" fmla="*/ 0 h 758825"/>
              <a:gd name="connsiteX1" fmla="*/ 0 w 257175"/>
              <a:gd name="connsiteY1" fmla="*/ 346075 h 758825"/>
              <a:gd name="connsiteX2" fmla="*/ 257175 w 257175"/>
              <a:gd name="connsiteY2" fmla="*/ 758825 h 75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175" h="758825">
                <a:moveTo>
                  <a:pt x="3175" y="0"/>
                </a:moveTo>
                <a:cubicBezTo>
                  <a:pt x="2117" y="115358"/>
                  <a:pt x="1058" y="230717"/>
                  <a:pt x="0" y="346075"/>
                </a:cubicBezTo>
                <a:lnTo>
                  <a:pt x="257175" y="758825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60" name="Freeform 59"/>
          <p:cNvSpPr/>
          <p:nvPr/>
        </p:nvSpPr>
        <p:spPr>
          <a:xfrm>
            <a:off x="5203825" y="4273550"/>
            <a:ext cx="654050" cy="193675"/>
          </a:xfrm>
          <a:custGeom>
            <a:avLst/>
            <a:gdLst>
              <a:gd name="connsiteX0" fmla="*/ 654050 w 654050"/>
              <a:gd name="connsiteY0" fmla="*/ 193675 h 193675"/>
              <a:gd name="connsiteX1" fmla="*/ 488950 w 654050"/>
              <a:gd name="connsiteY1" fmla="*/ 193675 h 193675"/>
              <a:gd name="connsiteX2" fmla="*/ 0 w 654050"/>
              <a:gd name="connsiteY2" fmla="*/ 0 h 19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4050" h="193675">
                <a:moveTo>
                  <a:pt x="654050" y="193675"/>
                </a:moveTo>
                <a:lnTo>
                  <a:pt x="488950" y="193675"/>
                </a:lnTo>
                <a:lnTo>
                  <a:pt x="0" y="0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15.3b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Structure of the nephron.</a:t>
            </a:r>
            <a:endParaRPr lang="en-US" sz="900" b="1" dirty="0"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3365016" y="6219305"/>
            <a:ext cx="40949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H="1">
            <a:off x="2937712" y="5886975"/>
            <a:ext cx="83086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5465925" y="2643590"/>
            <a:ext cx="39763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4842774" y="4011689"/>
            <a:ext cx="100891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4252057" y="4456773"/>
            <a:ext cx="0" cy="2670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4825237" y="3313373"/>
            <a:ext cx="103711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Freeform 16"/>
          <p:cNvSpPr/>
          <p:nvPr/>
        </p:nvSpPr>
        <p:spPr>
          <a:xfrm>
            <a:off x="4778375" y="3133725"/>
            <a:ext cx="244475" cy="257175"/>
          </a:xfrm>
          <a:custGeom>
            <a:avLst/>
            <a:gdLst>
              <a:gd name="connsiteX0" fmla="*/ 79375 w 244475"/>
              <a:gd name="connsiteY0" fmla="*/ 0 h 257175"/>
              <a:gd name="connsiteX1" fmla="*/ 244475 w 244475"/>
              <a:gd name="connsiteY1" fmla="*/ 180975 h 257175"/>
              <a:gd name="connsiteX2" fmla="*/ 0 w 244475"/>
              <a:gd name="connsiteY2" fmla="*/ 257175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475" h="257175">
                <a:moveTo>
                  <a:pt x="79375" y="0"/>
                </a:moveTo>
                <a:lnTo>
                  <a:pt x="244475" y="180975"/>
                </a:lnTo>
                <a:lnTo>
                  <a:pt x="0" y="25717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908550" y="2857500"/>
            <a:ext cx="952500" cy="127000"/>
          </a:xfrm>
          <a:custGeom>
            <a:avLst/>
            <a:gdLst>
              <a:gd name="connsiteX0" fmla="*/ 952500 w 952500"/>
              <a:gd name="connsiteY0" fmla="*/ 120650 h 127000"/>
              <a:gd name="connsiteX1" fmla="*/ 336550 w 952500"/>
              <a:gd name="connsiteY1" fmla="*/ 127000 h 127000"/>
              <a:gd name="connsiteX2" fmla="*/ 0 w 952500"/>
              <a:gd name="connsiteY2" fmla="*/ 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2500" h="127000">
                <a:moveTo>
                  <a:pt x="952500" y="120650"/>
                </a:moveTo>
                <a:lnTo>
                  <a:pt x="336550" y="127000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4546600" y="4092575"/>
            <a:ext cx="409575" cy="742950"/>
          </a:xfrm>
          <a:custGeom>
            <a:avLst/>
            <a:gdLst>
              <a:gd name="connsiteX0" fmla="*/ 409575 w 409575"/>
              <a:gd name="connsiteY0" fmla="*/ 742950 h 742950"/>
              <a:gd name="connsiteX1" fmla="*/ 406400 w 409575"/>
              <a:gd name="connsiteY1" fmla="*/ 539750 h 742950"/>
              <a:gd name="connsiteX2" fmla="*/ 0 w 409575"/>
              <a:gd name="connsiteY2" fmla="*/ 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9575" h="742950">
                <a:moveTo>
                  <a:pt x="409575" y="742950"/>
                </a:moveTo>
                <a:cubicBezTo>
                  <a:pt x="408517" y="675217"/>
                  <a:pt x="407458" y="607483"/>
                  <a:pt x="406400" y="539750"/>
                </a:cubicBez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089525" y="1619250"/>
            <a:ext cx="768350" cy="765175"/>
          </a:xfrm>
          <a:custGeom>
            <a:avLst/>
            <a:gdLst>
              <a:gd name="connsiteX0" fmla="*/ 768350 w 768350"/>
              <a:gd name="connsiteY0" fmla="*/ 0 h 765175"/>
              <a:gd name="connsiteX1" fmla="*/ 660400 w 768350"/>
              <a:gd name="connsiteY1" fmla="*/ 3175 h 765175"/>
              <a:gd name="connsiteX2" fmla="*/ 0 w 768350"/>
              <a:gd name="connsiteY2" fmla="*/ 765175 h 76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8350" h="765175">
                <a:moveTo>
                  <a:pt x="768350" y="0"/>
                </a:moveTo>
                <a:lnTo>
                  <a:pt x="660400" y="3175"/>
                </a:lnTo>
                <a:lnTo>
                  <a:pt x="0" y="76517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918075" y="1073150"/>
            <a:ext cx="225425" cy="1257300"/>
          </a:xfrm>
          <a:custGeom>
            <a:avLst/>
            <a:gdLst>
              <a:gd name="connsiteX0" fmla="*/ 225425 w 225425"/>
              <a:gd name="connsiteY0" fmla="*/ 0 h 1257300"/>
              <a:gd name="connsiteX1" fmla="*/ 225425 w 225425"/>
              <a:gd name="connsiteY1" fmla="*/ 149225 h 1257300"/>
              <a:gd name="connsiteX2" fmla="*/ 0 w 225425"/>
              <a:gd name="connsiteY2" fmla="*/ 125730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425" h="1257300">
                <a:moveTo>
                  <a:pt x="225425" y="0"/>
                </a:moveTo>
                <a:lnTo>
                  <a:pt x="225425" y="149225"/>
                </a:lnTo>
                <a:lnTo>
                  <a:pt x="0" y="125730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333625" y="1257300"/>
            <a:ext cx="1212850" cy="1501775"/>
          </a:xfrm>
          <a:custGeom>
            <a:avLst/>
            <a:gdLst>
              <a:gd name="connsiteX0" fmla="*/ 0 w 1212850"/>
              <a:gd name="connsiteY0" fmla="*/ 3175 h 1501775"/>
              <a:gd name="connsiteX1" fmla="*/ 758825 w 1212850"/>
              <a:gd name="connsiteY1" fmla="*/ 0 h 1501775"/>
              <a:gd name="connsiteX2" fmla="*/ 1212850 w 1212850"/>
              <a:gd name="connsiteY2" fmla="*/ 1501775 h 150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2850" h="1501775">
                <a:moveTo>
                  <a:pt x="0" y="3175"/>
                </a:moveTo>
                <a:lnTo>
                  <a:pt x="758825" y="0"/>
                </a:lnTo>
                <a:lnTo>
                  <a:pt x="1212850" y="150177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2740025" y="685800"/>
            <a:ext cx="1317625" cy="730250"/>
          </a:xfrm>
          <a:custGeom>
            <a:avLst/>
            <a:gdLst>
              <a:gd name="connsiteX0" fmla="*/ 0 w 1317625"/>
              <a:gd name="connsiteY0" fmla="*/ 0 h 730250"/>
              <a:gd name="connsiteX1" fmla="*/ 368300 w 1317625"/>
              <a:gd name="connsiteY1" fmla="*/ 6350 h 730250"/>
              <a:gd name="connsiteX2" fmla="*/ 1317625 w 1317625"/>
              <a:gd name="connsiteY2" fmla="*/ 730250 h 7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7625" h="730250">
                <a:moveTo>
                  <a:pt x="0" y="0"/>
                </a:moveTo>
                <a:lnTo>
                  <a:pt x="368300" y="6350"/>
                </a:lnTo>
                <a:lnTo>
                  <a:pt x="1317625" y="73025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3892550" y="587375"/>
            <a:ext cx="257175" cy="758825"/>
          </a:xfrm>
          <a:custGeom>
            <a:avLst/>
            <a:gdLst>
              <a:gd name="connsiteX0" fmla="*/ 3175 w 257175"/>
              <a:gd name="connsiteY0" fmla="*/ 0 h 758825"/>
              <a:gd name="connsiteX1" fmla="*/ 0 w 257175"/>
              <a:gd name="connsiteY1" fmla="*/ 346075 h 758825"/>
              <a:gd name="connsiteX2" fmla="*/ 257175 w 257175"/>
              <a:gd name="connsiteY2" fmla="*/ 758825 h 75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175" h="758825">
                <a:moveTo>
                  <a:pt x="3175" y="0"/>
                </a:moveTo>
                <a:cubicBezTo>
                  <a:pt x="2117" y="115358"/>
                  <a:pt x="1058" y="230717"/>
                  <a:pt x="0" y="346075"/>
                </a:cubicBezTo>
                <a:lnTo>
                  <a:pt x="257175" y="75882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1692650" y="561835"/>
            <a:ext cx="691403" cy="30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err="1" smtClean="0">
                <a:solidFill>
                  <a:srgbClr val="000000"/>
                </a:solidFill>
                <a:latin typeface="Arial"/>
                <a:cs typeface="Arial"/>
              </a:rPr>
              <a:t>Peritubular</a:t>
            </a: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capillaries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4645589" y="613014"/>
            <a:ext cx="1091823" cy="47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Glomerular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capillaries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5898967" y="1525920"/>
            <a:ext cx="1227974" cy="64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7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Glomerular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(Bowman’s)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capsule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5895793" y="2545847"/>
            <a:ext cx="1589737" cy="30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Efferent arteriole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5902143" y="2869506"/>
            <a:ext cx="1027953" cy="16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Afferent arteriole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906439" y="3205870"/>
            <a:ext cx="1407268" cy="66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7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Cells of the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juxtaglomerular</a:t>
            </a:r>
          </a:p>
          <a:p>
            <a:pPr algn="l" eaLnBrk="0" hangingPunct="0">
              <a:lnSpc>
                <a:spcPts val="17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apparatus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5891495" y="3902128"/>
            <a:ext cx="1437152" cy="43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7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Cortical radiate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artery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5898966" y="4435350"/>
            <a:ext cx="1721033" cy="27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100"/>
              </a:lnSpc>
            </a:pPr>
            <a:r>
              <a:rPr lang="en-US" sz="1500" dirty="0" err="1" smtClean="0">
                <a:solidFill>
                  <a:srgbClr val="000000"/>
                </a:solidFill>
                <a:latin typeface="Arial"/>
                <a:cs typeface="Arial"/>
              </a:rPr>
              <a:t>Arcuate</a:t>
            </a: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 artery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4750551" y="4823439"/>
            <a:ext cx="1047003" cy="27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7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Cortical radiate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vein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3924865" y="4713064"/>
            <a:ext cx="804019" cy="4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700"/>
              </a:lnSpc>
            </a:pPr>
            <a:r>
              <a:rPr lang="en-US" sz="1500" dirty="0" err="1" smtClean="0">
                <a:solidFill>
                  <a:srgbClr val="000000"/>
                </a:solidFill>
                <a:latin typeface="Arial"/>
                <a:cs typeface="Arial"/>
              </a:rPr>
              <a:t>Arcuate</a:t>
            </a: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vein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1682004" y="1174429"/>
            <a:ext cx="1186701" cy="79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600"/>
              </a:lnSpc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Distal</a:t>
            </a:r>
            <a:b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convoluted</a:t>
            </a:r>
            <a:b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tubule</a:t>
            </a:r>
            <a:b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(DCT)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3288930" y="168887"/>
            <a:ext cx="2209425" cy="41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700"/>
              </a:lnSpc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Proximal convoluted</a:t>
            </a:r>
            <a:b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tubule (PCT)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2248387" y="6296872"/>
            <a:ext cx="314025" cy="29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(b)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3839002" y="5773157"/>
            <a:ext cx="1696704" cy="28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Collecting duct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3839003" y="6110978"/>
            <a:ext cx="1080277" cy="16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Nephron loop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9218" name="Freeform 9217"/>
          <p:cNvSpPr/>
          <p:nvPr/>
        </p:nvSpPr>
        <p:spPr>
          <a:xfrm>
            <a:off x="5207000" y="4276725"/>
            <a:ext cx="654050" cy="193675"/>
          </a:xfrm>
          <a:custGeom>
            <a:avLst/>
            <a:gdLst>
              <a:gd name="connsiteX0" fmla="*/ 654050 w 654050"/>
              <a:gd name="connsiteY0" fmla="*/ 193675 h 193675"/>
              <a:gd name="connsiteX1" fmla="*/ 488950 w 654050"/>
              <a:gd name="connsiteY1" fmla="*/ 193675 h 193675"/>
              <a:gd name="connsiteX2" fmla="*/ 0 w 654050"/>
              <a:gd name="connsiteY2" fmla="*/ 0 h 19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4050" h="193675">
                <a:moveTo>
                  <a:pt x="654050" y="193675"/>
                </a:moveTo>
                <a:lnTo>
                  <a:pt x="488950" y="193675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44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Nephrons</a:t>
            </a:r>
          </a:p>
        </p:txBody>
      </p:sp>
      <p:sp>
        <p:nvSpPr>
          <p:cNvPr id="2867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Cortical nephrons</a:t>
            </a:r>
          </a:p>
          <a:p>
            <a:pPr lvl="1"/>
            <a:r>
              <a:rPr lang="en-US" altLang="en-US" dirty="0" smtClean="0"/>
              <a:t>Located entirely in the cortex</a:t>
            </a:r>
          </a:p>
          <a:p>
            <a:pPr lvl="1"/>
            <a:r>
              <a:rPr lang="en-US" altLang="en-US" dirty="0" smtClean="0"/>
              <a:t>Include most nephrons</a:t>
            </a:r>
          </a:p>
          <a:p>
            <a:r>
              <a:rPr lang="en-US" altLang="en-US" dirty="0" err="1" smtClean="0"/>
              <a:t>Juxtamedullary</a:t>
            </a:r>
            <a:r>
              <a:rPr lang="en-US" altLang="en-US" dirty="0" smtClean="0"/>
              <a:t> nephrons</a:t>
            </a:r>
          </a:p>
          <a:p>
            <a:pPr lvl="1"/>
            <a:r>
              <a:rPr lang="en-US" altLang="en-US" dirty="0" smtClean="0"/>
              <a:t>Found at the boundary of the cortex and medulla</a:t>
            </a:r>
          </a:p>
          <a:p>
            <a:pPr lvl="1"/>
            <a:r>
              <a:rPr lang="en-US" altLang="en-US" dirty="0" smtClean="0"/>
              <a:t>Nephron loop dips deep into the medulla</a:t>
            </a:r>
          </a:p>
          <a:p>
            <a:r>
              <a:rPr lang="en-US" altLang="en-US" dirty="0" smtClean="0"/>
              <a:t>Collecting ducts collect urine from both types of nephrons, through the renal pyramids, to the calyces, and then to the renal pelvis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" name="Picture 9215" descr="figure_15_03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2"/>
          <a:stretch/>
        </p:blipFill>
        <p:spPr>
          <a:xfrm>
            <a:off x="298704" y="1124712"/>
            <a:ext cx="8546592" cy="4346220"/>
          </a:xfrm>
          <a:prstGeom prst="rect">
            <a:avLst/>
          </a:prstGeom>
        </p:spPr>
      </p:pic>
      <p:cxnSp>
        <p:nvCxnSpPr>
          <p:cNvPr id="49" name="Straight Connector 48"/>
          <p:cNvCxnSpPr/>
          <p:nvPr/>
        </p:nvCxnSpPr>
        <p:spPr bwMode="auto">
          <a:xfrm>
            <a:off x="4229260" y="1369476"/>
            <a:ext cx="0" cy="74298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Freeform 49"/>
          <p:cNvSpPr/>
          <p:nvPr/>
        </p:nvSpPr>
        <p:spPr>
          <a:xfrm>
            <a:off x="4816757" y="1239886"/>
            <a:ext cx="1136116" cy="267819"/>
          </a:xfrm>
          <a:custGeom>
            <a:avLst/>
            <a:gdLst>
              <a:gd name="connsiteX0" fmla="*/ 1136116 w 1136116"/>
              <a:gd name="connsiteY0" fmla="*/ 0 h 267819"/>
              <a:gd name="connsiteX1" fmla="*/ 1136116 w 1136116"/>
              <a:gd name="connsiteY1" fmla="*/ 0 h 267819"/>
              <a:gd name="connsiteX2" fmla="*/ 444943 w 1136116"/>
              <a:gd name="connsiteY2" fmla="*/ 0 h 267819"/>
              <a:gd name="connsiteX3" fmla="*/ 0 w 1136116"/>
              <a:gd name="connsiteY3" fmla="*/ 267819 h 26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6116" h="267819">
                <a:moveTo>
                  <a:pt x="1136116" y="0"/>
                </a:moveTo>
                <a:lnTo>
                  <a:pt x="1136116" y="0"/>
                </a:lnTo>
                <a:lnTo>
                  <a:pt x="444943" y="0"/>
                </a:lnTo>
                <a:lnTo>
                  <a:pt x="0" y="267819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4816757" y="1555222"/>
            <a:ext cx="1123156" cy="237581"/>
          </a:xfrm>
          <a:custGeom>
            <a:avLst/>
            <a:gdLst>
              <a:gd name="connsiteX0" fmla="*/ 1123156 w 1123156"/>
              <a:gd name="connsiteY0" fmla="*/ 0 h 237581"/>
              <a:gd name="connsiteX1" fmla="*/ 1123156 w 1123156"/>
              <a:gd name="connsiteY1" fmla="*/ 0 h 237581"/>
              <a:gd name="connsiteX2" fmla="*/ 1045399 w 1123156"/>
              <a:gd name="connsiteY2" fmla="*/ 0 h 237581"/>
              <a:gd name="connsiteX3" fmla="*/ 885566 w 1123156"/>
              <a:gd name="connsiteY3" fmla="*/ 0 h 237581"/>
              <a:gd name="connsiteX4" fmla="*/ 0 w 1123156"/>
              <a:gd name="connsiteY4" fmla="*/ 237581 h 23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3156" h="237581">
                <a:moveTo>
                  <a:pt x="1123156" y="0"/>
                </a:moveTo>
                <a:lnTo>
                  <a:pt x="1123156" y="0"/>
                </a:lnTo>
                <a:lnTo>
                  <a:pt x="1045399" y="0"/>
                </a:lnTo>
                <a:lnTo>
                  <a:pt x="885566" y="0"/>
                </a:lnTo>
                <a:lnTo>
                  <a:pt x="0" y="237581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5032749" y="2073581"/>
            <a:ext cx="911484" cy="423326"/>
          </a:xfrm>
          <a:custGeom>
            <a:avLst/>
            <a:gdLst>
              <a:gd name="connsiteX0" fmla="*/ 911484 w 911484"/>
              <a:gd name="connsiteY0" fmla="*/ 0 h 423326"/>
              <a:gd name="connsiteX1" fmla="*/ 911484 w 911484"/>
              <a:gd name="connsiteY1" fmla="*/ 0 h 423326"/>
              <a:gd name="connsiteX2" fmla="*/ 768930 w 911484"/>
              <a:gd name="connsiteY2" fmla="*/ 0 h 423326"/>
              <a:gd name="connsiteX3" fmla="*/ 0 w 911484"/>
              <a:gd name="connsiteY3" fmla="*/ 423326 h 42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1484" h="423326">
                <a:moveTo>
                  <a:pt x="911484" y="0"/>
                </a:moveTo>
                <a:lnTo>
                  <a:pt x="911484" y="0"/>
                </a:lnTo>
                <a:lnTo>
                  <a:pt x="768930" y="0"/>
                </a:lnTo>
                <a:lnTo>
                  <a:pt x="0" y="423326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5309218" y="2596260"/>
            <a:ext cx="647974" cy="203024"/>
          </a:xfrm>
          <a:custGeom>
            <a:avLst/>
            <a:gdLst>
              <a:gd name="connsiteX0" fmla="*/ 647974 w 647974"/>
              <a:gd name="connsiteY0" fmla="*/ 203024 h 203024"/>
              <a:gd name="connsiteX1" fmla="*/ 647974 w 647974"/>
              <a:gd name="connsiteY1" fmla="*/ 203024 h 203024"/>
              <a:gd name="connsiteX2" fmla="*/ 557258 w 647974"/>
              <a:gd name="connsiteY2" fmla="*/ 203024 h 203024"/>
              <a:gd name="connsiteX3" fmla="*/ 0 w 647974"/>
              <a:gd name="connsiteY3" fmla="*/ 0 h 20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974" h="203024">
                <a:moveTo>
                  <a:pt x="647974" y="203024"/>
                </a:moveTo>
                <a:lnTo>
                  <a:pt x="647974" y="203024"/>
                </a:lnTo>
                <a:lnTo>
                  <a:pt x="557258" y="203024"/>
                </a:lnTo>
                <a:lnTo>
                  <a:pt x="0" y="0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5287619" y="2997988"/>
            <a:ext cx="125275" cy="1062636"/>
          </a:xfrm>
          <a:custGeom>
            <a:avLst/>
            <a:gdLst>
              <a:gd name="connsiteX0" fmla="*/ 0 w 125275"/>
              <a:gd name="connsiteY0" fmla="*/ 0 h 1062636"/>
              <a:gd name="connsiteX1" fmla="*/ 125275 w 125275"/>
              <a:gd name="connsiteY1" fmla="*/ 0 h 1062636"/>
              <a:gd name="connsiteX2" fmla="*/ 116635 w 125275"/>
              <a:gd name="connsiteY2" fmla="*/ 1058317 h 1062636"/>
              <a:gd name="connsiteX3" fmla="*/ 8639 w 125275"/>
              <a:gd name="connsiteY3" fmla="*/ 1062636 h 106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75" h="1062636">
                <a:moveTo>
                  <a:pt x="0" y="0"/>
                </a:moveTo>
                <a:lnTo>
                  <a:pt x="125275" y="0"/>
                </a:lnTo>
                <a:lnTo>
                  <a:pt x="116635" y="1058317"/>
                </a:lnTo>
                <a:lnTo>
                  <a:pt x="8639" y="1062636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 flipH="1">
            <a:off x="5408574" y="3853281"/>
            <a:ext cx="53565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Freeform 55"/>
          <p:cNvSpPr/>
          <p:nvPr/>
        </p:nvSpPr>
        <p:spPr>
          <a:xfrm>
            <a:off x="5365059" y="2870671"/>
            <a:ext cx="570184" cy="220311"/>
          </a:xfrm>
          <a:custGeom>
            <a:avLst/>
            <a:gdLst>
              <a:gd name="connsiteX0" fmla="*/ 570184 w 570184"/>
              <a:gd name="connsiteY0" fmla="*/ 213832 h 220311"/>
              <a:gd name="connsiteX1" fmla="*/ 472993 w 570184"/>
              <a:gd name="connsiteY1" fmla="*/ 220311 h 220311"/>
              <a:gd name="connsiteX2" fmla="*/ 0 w 570184"/>
              <a:gd name="connsiteY2" fmla="*/ 0 h 220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0184" h="220311">
                <a:moveTo>
                  <a:pt x="570184" y="213832"/>
                </a:moveTo>
                <a:lnTo>
                  <a:pt x="472993" y="220311"/>
                </a:lnTo>
                <a:lnTo>
                  <a:pt x="0" y="0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15.3a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Structure of the nephron.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908020" y="1548892"/>
            <a:ext cx="741847" cy="178033"/>
          </a:xfrm>
          <a:custGeom>
            <a:avLst/>
            <a:gdLst>
              <a:gd name="connsiteX0" fmla="*/ 0 w 741847"/>
              <a:gd name="connsiteY0" fmla="*/ 5934 h 178033"/>
              <a:gd name="connsiteX1" fmla="*/ 201782 w 741847"/>
              <a:gd name="connsiteY1" fmla="*/ 0 h 178033"/>
              <a:gd name="connsiteX2" fmla="*/ 741847 w 741847"/>
              <a:gd name="connsiteY2" fmla="*/ 178033 h 17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1847" h="178033">
                <a:moveTo>
                  <a:pt x="0" y="5934"/>
                </a:moveTo>
                <a:lnTo>
                  <a:pt x="201782" y="0"/>
                </a:lnTo>
                <a:lnTo>
                  <a:pt x="741847" y="178033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925975" y="2100863"/>
            <a:ext cx="64781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Freeform 5"/>
          <p:cNvSpPr/>
          <p:nvPr/>
        </p:nvSpPr>
        <p:spPr>
          <a:xfrm>
            <a:off x="914995" y="2565688"/>
            <a:ext cx="1046754" cy="150062"/>
          </a:xfrm>
          <a:custGeom>
            <a:avLst/>
            <a:gdLst>
              <a:gd name="connsiteX0" fmla="*/ 0 w 1046754"/>
              <a:gd name="connsiteY0" fmla="*/ 150062 h 150062"/>
              <a:gd name="connsiteX1" fmla="*/ 172019 w 1046754"/>
              <a:gd name="connsiteY1" fmla="*/ 150062 h 150062"/>
              <a:gd name="connsiteX2" fmla="*/ 1046754 w 1046754"/>
              <a:gd name="connsiteY2" fmla="*/ 0 h 15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6754" h="150062">
                <a:moveTo>
                  <a:pt x="0" y="150062"/>
                </a:moveTo>
                <a:lnTo>
                  <a:pt x="172019" y="150062"/>
                </a:lnTo>
                <a:lnTo>
                  <a:pt x="1046754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2411926" y="3158615"/>
            <a:ext cx="18299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Freeform 8"/>
          <p:cNvSpPr/>
          <p:nvPr/>
        </p:nvSpPr>
        <p:spPr>
          <a:xfrm>
            <a:off x="3429400" y="1610418"/>
            <a:ext cx="128100" cy="1496956"/>
          </a:xfrm>
          <a:custGeom>
            <a:avLst/>
            <a:gdLst>
              <a:gd name="connsiteX0" fmla="*/ 128100 w 128100"/>
              <a:gd name="connsiteY0" fmla="*/ 0 h 1496956"/>
              <a:gd name="connsiteX1" fmla="*/ 3660 w 128100"/>
              <a:gd name="connsiteY1" fmla="*/ 0 h 1496956"/>
              <a:gd name="connsiteX2" fmla="*/ 0 w 128100"/>
              <a:gd name="connsiteY2" fmla="*/ 1496956 h 1496956"/>
              <a:gd name="connsiteX3" fmla="*/ 124440 w 128100"/>
              <a:gd name="connsiteY3" fmla="*/ 1496956 h 149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00" h="1496956">
                <a:moveTo>
                  <a:pt x="128100" y="0"/>
                </a:moveTo>
                <a:lnTo>
                  <a:pt x="3660" y="0"/>
                </a:lnTo>
                <a:lnTo>
                  <a:pt x="0" y="1496956"/>
                </a:lnTo>
                <a:lnTo>
                  <a:pt x="124440" y="1496956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319601" y="2346086"/>
            <a:ext cx="1171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Freeform 11"/>
          <p:cNvSpPr/>
          <p:nvPr/>
        </p:nvSpPr>
        <p:spPr>
          <a:xfrm>
            <a:off x="3433060" y="3191555"/>
            <a:ext cx="120780" cy="2038642"/>
          </a:xfrm>
          <a:custGeom>
            <a:avLst/>
            <a:gdLst>
              <a:gd name="connsiteX0" fmla="*/ 120780 w 120780"/>
              <a:gd name="connsiteY0" fmla="*/ 0 h 2038642"/>
              <a:gd name="connsiteX1" fmla="*/ 3660 w 120780"/>
              <a:gd name="connsiteY1" fmla="*/ 3660 h 2038642"/>
              <a:gd name="connsiteX2" fmla="*/ 0 w 120780"/>
              <a:gd name="connsiteY2" fmla="*/ 2038642 h 2038642"/>
              <a:gd name="connsiteX3" fmla="*/ 117120 w 120780"/>
              <a:gd name="connsiteY3" fmla="*/ 2031322 h 2038642"/>
              <a:gd name="connsiteX0" fmla="*/ 120780 w 124440"/>
              <a:gd name="connsiteY0" fmla="*/ 0 h 2045962"/>
              <a:gd name="connsiteX1" fmla="*/ 3660 w 124440"/>
              <a:gd name="connsiteY1" fmla="*/ 3660 h 2045962"/>
              <a:gd name="connsiteX2" fmla="*/ 0 w 124440"/>
              <a:gd name="connsiteY2" fmla="*/ 2038642 h 2045962"/>
              <a:gd name="connsiteX3" fmla="*/ 124440 w 124440"/>
              <a:gd name="connsiteY3" fmla="*/ 2045962 h 2045962"/>
              <a:gd name="connsiteX0" fmla="*/ 120780 w 124440"/>
              <a:gd name="connsiteY0" fmla="*/ 0 h 2038642"/>
              <a:gd name="connsiteX1" fmla="*/ 3660 w 124440"/>
              <a:gd name="connsiteY1" fmla="*/ 3660 h 2038642"/>
              <a:gd name="connsiteX2" fmla="*/ 0 w 124440"/>
              <a:gd name="connsiteY2" fmla="*/ 2038642 h 2038642"/>
              <a:gd name="connsiteX3" fmla="*/ 124440 w 124440"/>
              <a:gd name="connsiteY3" fmla="*/ 2033262 h 2038642"/>
              <a:gd name="connsiteX0" fmla="*/ 120780 w 124440"/>
              <a:gd name="connsiteY0" fmla="*/ 0 h 2042787"/>
              <a:gd name="connsiteX1" fmla="*/ 3660 w 124440"/>
              <a:gd name="connsiteY1" fmla="*/ 3660 h 2042787"/>
              <a:gd name="connsiteX2" fmla="*/ 0 w 124440"/>
              <a:gd name="connsiteY2" fmla="*/ 2038642 h 2042787"/>
              <a:gd name="connsiteX3" fmla="*/ 124440 w 124440"/>
              <a:gd name="connsiteY3" fmla="*/ 2042787 h 2042787"/>
              <a:gd name="connsiteX0" fmla="*/ 120780 w 124440"/>
              <a:gd name="connsiteY0" fmla="*/ 0 h 2038642"/>
              <a:gd name="connsiteX1" fmla="*/ 3660 w 124440"/>
              <a:gd name="connsiteY1" fmla="*/ 3660 h 2038642"/>
              <a:gd name="connsiteX2" fmla="*/ 0 w 124440"/>
              <a:gd name="connsiteY2" fmla="*/ 2038642 h 2038642"/>
              <a:gd name="connsiteX3" fmla="*/ 124440 w 124440"/>
              <a:gd name="connsiteY3" fmla="*/ 2033262 h 2038642"/>
              <a:gd name="connsiteX0" fmla="*/ 120780 w 124440"/>
              <a:gd name="connsiteY0" fmla="*/ 0 h 2042787"/>
              <a:gd name="connsiteX1" fmla="*/ 3660 w 124440"/>
              <a:gd name="connsiteY1" fmla="*/ 3660 h 2042787"/>
              <a:gd name="connsiteX2" fmla="*/ 0 w 124440"/>
              <a:gd name="connsiteY2" fmla="*/ 2038642 h 2042787"/>
              <a:gd name="connsiteX3" fmla="*/ 124440 w 124440"/>
              <a:gd name="connsiteY3" fmla="*/ 2042787 h 2042787"/>
              <a:gd name="connsiteX0" fmla="*/ 120780 w 120780"/>
              <a:gd name="connsiteY0" fmla="*/ 0 h 2038642"/>
              <a:gd name="connsiteX1" fmla="*/ 3660 w 120780"/>
              <a:gd name="connsiteY1" fmla="*/ 3660 h 2038642"/>
              <a:gd name="connsiteX2" fmla="*/ 0 w 120780"/>
              <a:gd name="connsiteY2" fmla="*/ 2038642 h 2038642"/>
              <a:gd name="connsiteX3" fmla="*/ 118090 w 120780"/>
              <a:gd name="connsiteY3" fmla="*/ 2036437 h 203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80" h="2038642">
                <a:moveTo>
                  <a:pt x="120780" y="0"/>
                </a:moveTo>
                <a:lnTo>
                  <a:pt x="3660" y="3660"/>
                </a:lnTo>
                <a:lnTo>
                  <a:pt x="0" y="2038642"/>
                </a:lnTo>
                <a:lnTo>
                  <a:pt x="118090" y="2036437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3319601" y="4190746"/>
            <a:ext cx="12077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4229113" y="1369332"/>
            <a:ext cx="0" cy="74298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Freeform 17"/>
          <p:cNvSpPr/>
          <p:nvPr/>
        </p:nvSpPr>
        <p:spPr>
          <a:xfrm>
            <a:off x="4816610" y="1239742"/>
            <a:ext cx="1136116" cy="267819"/>
          </a:xfrm>
          <a:custGeom>
            <a:avLst/>
            <a:gdLst>
              <a:gd name="connsiteX0" fmla="*/ 1136116 w 1136116"/>
              <a:gd name="connsiteY0" fmla="*/ 0 h 267819"/>
              <a:gd name="connsiteX1" fmla="*/ 1136116 w 1136116"/>
              <a:gd name="connsiteY1" fmla="*/ 0 h 267819"/>
              <a:gd name="connsiteX2" fmla="*/ 444943 w 1136116"/>
              <a:gd name="connsiteY2" fmla="*/ 0 h 267819"/>
              <a:gd name="connsiteX3" fmla="*/ 0 w 1136116"/>
              <a:gd name="connsiteY3" fmla="*/ 267819 h 26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6116" h="267819">
                <a:moveTo>
                  <a:pt x="1136116" y="0"/>
                </a:moveTo>
                <a:lnTo>
                  <a:pt x="1136116" y="0"/>
                </a:lnTo>
                <a:lnTo>
                  <a:pt x="444943" y="0"/>
                </a:lnTo>
                <a:lnTo>
                  <a:pt x="0" y="267819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4816610" y="1555078"/>
            <a:ext cx="1123156" cy="237581"/>
          </a:xfrm>
          <a:custGeom>
            <a:avLst/>
            <a:gdLst>
              <a:gd name="connsiteX0" fmla="*/ 1123156 w 1123156"/>
              <a:gd name="connsiteY0" fmla="*/ 0 h 237581"/>
              <a:gd name="connsiteX1" fmla="*/ 1123156 w 1123156"/>
              <a:gd name="connsiteY1" fmla="*/ 0 h 237581"/>
              <a:gd name="connsiteX2" fmla="*/ 1045399 w 1123156"/>
              <a:gd name="connsiteY2" fmla="*/ 0 h 237581"/>
              <a:gd name="connsiteX3" fmla="*/ 885566 w 1123156"/>
              <a:gd name="connsiteY3" fmla="*/ 0 h 237581"/>
              <a:gd name="connsiteX4" fmla="*/ 0 w 1123156"/>
              <a:gd name="connsiteY4" fmla="*/ 237581 h 23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3156" h="237581">
                <a:moveTo>
                  <a:pt x="1123156" y="0"/>
                </a:moveTo>
                <a:lnTo>
                  <a:pt x="1123156" y="0"/>
                </a:lnTo>
                <a:lnTo>
                  <a:pt x="1045399" y="0"/>
                </a:lnTo>
                <a:lnTo>
                  <a:pt x="885566" y="0"/>
                </a:lnTo>
                <a:lnTo>
                  <a:pt x="0" y="237581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5032602" y="2073437"/>
            <a:ext cx="911484" cy="423326"/>
          </a:xfrm>
          <a:custGeom>
            <a:avLst/>
            <a:gdLst>
              <a:gd name="connsiteX0" fmla="*/ 911484 w 911484"/>
              <a:gd name="connsiteY0" fmla="*/ 0 h 423326"/>
              <a:gd name="connsiteX1" fmla="*/ 911484 w 911484"/>
              <a:gd name="connsiteY1" fmla="*/ 0 h 423326"/>
              <a:gd name="connsiteX2" fmla="*/ 768930 w 911484"/>
              <a:gd name="connsiteY2" fmla="*/ 0 h 423326"/>
              <a:gd name="connsiteX3" fmla="*/ 0 w 911484"/>
              <a:gd name="connsiteY3" fmla="*/ 423326 h 42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1484" h="423326">
                <a:moveTo>
                  <a:pt x="911484" y="0"/>
                </a:moveTo>
                <a:lnTo>
                  <a:pt x="911484" y="0"/>
                </a:lnTo>
                <a:lnTo>
                  <a:pt x="768930" y="0"/>
                </a:lnTo>
                <a:lnTo>
                  <a:pt x="0" y="423326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309071" y="2596116"/>
            <a:ext cx="647974" cy="203024"/>
          </a:xfrm>
          <a:custGeom>
            <a:avLst/>
            <a:gdLst>
              <a:gd name="connsiteX0" fmla="*/ 647974 w 647974"/>
              <a:gd name="connsiteY0" fmla="*/ 203024 h 203024"/>
              <a:gd name="connsiteX1" fmla="*/ 647974 w 647974"/>
              <a:gd name="connsiteY1" fmla="*/ 203024 h 203024"/>
              <a:gd name="connsiteX2" fmla="*/ 557258 w 647974"/>
              <a:gd name="connsiteY2" fmla="*/ 203024 h 203024"/>
              <a:gd name="connsiteX3" fmla="*/ 0 w 647974"/>
              <a:gd name="connsiteY3" fmla="*/ 0 h 20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974" h="203024">
                <a:moveTo>
                  <a:pt x="647974" y="203024"/>
                </a:moveTo>
                <a:lnTo>
                  <a:pt x="647974" y="203024"/>
                </a:lnTo>
                <a:lnTo>
                  <a:pt x="557258" y="203024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5287472" y="2997844"/>
            <a:ext cx="125275" cy="1062636"/>
          </a:xfrm>
          <a:custGeom>
            <a:avLst/>
            <a:gdLst>
              <a:gd name="connsiteX0" fmla="*/ 0 w 125275"/>
              <a:gd name="connsiteY0" fmla="*/ 0 h 1062636"/>
              <a:gd name="connsiteX1" fmla="*/ 125275 w 125275"/>
              <a:gd name="connsiteY1" fmla="*/ 0 h 1062636"/>
              <a:gd name="connsiteX2" fmla="*/ 116635 w 125275"/>
              <a:gd name="connsiteY2" fmla="*/ 1058317 h 1062636"/>
              <a:gd name="connsiteX3" fmla="*/ 8639 w 125275"/>
              <a:gd name="connsiteY3" fmla="*/ 1062636 h 106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75" h="1062636">
                <a:moveTo>
                  <a:pt x="0" y="0"/>
                </a:moveTo>
                <a:lnTo>
                  <a:pt x="125275" y="0"/>
                </a:lnTo>
                <a:lnTo>
                  <a:pt x="116635" y="1058317"/>
                </a:lnTo>
                <a:lnTo>
                  <a:pt x="8639" y="1062636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flipH="1">
            <a:off x="5408427" y="3853137"/>
            <a:ext cx="535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Freeform 26"/>
          <p:cNvSpPr/>
          <p:nvPr/>
        </p:nvSpPr>
        <p:spPr>
          <a:xfrm>
            <a:off x="7099512" y="1965444"/>
            <a:ext cx="114605" cy="1615553"/>
          </a:xfrm>
          <a:custGeom>
            <a:avLst/>
            <a:gdLst>
              <a:gd name="connsiteX0" fmla="*/ 12959 w 120955"/>
              <a:gd name="connsiteY0" fmla="*/ 4320 h 1624192"/>
              <a:gd name="connsiteX1" fmla="*/ 120955 w 120955"/>
              <a:gd name="connsiteY1" fmla="*/ 0 h 1624192"/>
              <a:gd name="connsiteX2" fmla="*/ 116635 w 120955"/>
              <a:gd name="connsiteY2" fmla="*/ 1615553 h 1624192"/>
              <a:gd name="connsiteX3" fmla="*/ 0 w 120955"/>
              <a:gd name="connsiteY3" fmla="*/ 1624192 h 1624192"/>
              <a:gd name="connsiteX0" fmla="*/ 9784 w 117780"/>
              <a:gd name="connsiteY0" fmla="*/ 4320 h 1615553"/>
              <a:gd name="connsiteX1" fmla="*/ 117780 w 117780"/>
              <a:gd name="connsiteY1" fmla="*/ 0 h 1615553"/>
              <a:gd name="connsiteX2" fmla="*/ 113460 w 117780"/>
              <a:gd name="connsiteY2" fmla="*/ 1615553 h 1615553"/>
              <a:gd name="connsiteX3" fmla="*/ 0 w 117780"/>
              <a:gd name="connsiteY3" fmla="*/ 1608317 h 1615553"/>
              <a:gd name="connsiteX0" fmla="*/ 9784 w 117780"/>
              <a:gd name="connsiteY0" fmla="*/ 4320 h 1621017"/>
              <a:gd name="connsiteX1" fmla="*/ 117780 w 117780"/>
              <a:gd name="connsiteY1" fmla="*/ 0 h 1621017"/>
              <a:gd name="connsiteX2" fmla="*/ 113460 w 117780"/>
              <a:gd name="connsiteY2" fmla="*/ 1615553 h 1621017"/>
              <a:gd name="connsiteX3" fmla="*/ 0 w 117780"/>
              <a:gd name="connsiteY3" fmla="*/ 1621017 h 1621017"/>
              <a:gd name="connsiteX0" fmla="*/ 6609 w 114605"/>
              <a:gd name="connsiteY0" fmla="*/ 4320 h 1615553"/>
              <a:gd name="connsiteX1" fmla="*/ 114605 w 114605"/>
              <a:gd name="connsiteY1" fmla="*/ 0 h 1615553"/>
              <a:gd name="connsiteX2" fmla="*/ 110285 w 114605"/>
              <a:gd name="connsiteY2" fmla="*/ 1615553 h 1615553"/>
              <a:gd name="connsiteX3" fmla="*/ 0 w 114605"/>
              <a:gd name="connsiteY3" fmla="*/ 1608317 h 1615553"/>
              <a:gd name="connsiteX0" fmla="*/ 6609 w 114605"/>
              <a:gd name="connsiteY0" fmla="*/ 4320 h 1624192"/>
              <a:gd name="connsiteX1" fmla="*/ 114605 w 114605"/>
              <a:gd name="connsiteY1" fmla="*/ 0 h 1624192"/>
              <a:gd name="connsiteX2" fmla="*/ 110285 w 114605"/>
              <a:gd name="connsiteY2" fmla="*/ 1615553 h 1624192"/>
              <a:gd name="connsiteX3" fmla="*/ 0 w 114605"/>
              <a:gd name="connsiteY3" fmla="*/ 1624192 h 1624192"/>
              <a:gd name="connsiteX0" fmla="*/ 6609 w 114605"/>
              <a:gd name="connsiteY0" fmla="*/ 4320 h 1615553"/>
              <a:gd name="connsiteX1" fmla="*/ 114605 w 114605"/>
              <a:gd name="connsiteY1" fmla="*/ 0 h 1615553"/>
              <a:gd name="connsiteX2" fmla="*/ 110285 w 114605"/>
              <a:gd name="connsiteY2" fmla="*/ 1615553 h 1615553"/>
              <a:gd name="connsiteX3" fmla="*/ 0 w 114605"/>
              <a:gd name="connsiteY3" fmla="*/ 1614667 h 161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05" h="1615553">
                <a:moveTo>
                  <a:pt x="6609" y="4320"/>
                </a:moveTo>
                <a:lnTo>
                  <a:pt x="114605" y="0"/>
                </a:lnTo>
                <a:lnTo>
                  <a:pt x="110285" y="1615553"/>
                </a:lnTo>
                <a:lnTo>
                  <a:pt x="0" y="1614667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 flipH="1">
            <a:off x="7214116" y="2777541"/>
            <a:ext cx="12095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338549" y="1439756"/>
            <a:ext cx="762944" cy="44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Renal 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cortex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341723" y="1991966"/>
            <a:ext cx="753289" cy="45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Renal 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medulla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38419" y="2591672"/>
            <a:ext cx="575171" cy="44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Renal 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pelvis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2706383" y="2097139"/>
            <a:ext cx="452027" cy="31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Renal 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cortex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2630115" y="3024117"/>
            <a:ext cx="391702" cy="15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Ureter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2591435" y="3954528"/>
            <a:ext cx="452027" cy="31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Renal 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medulla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3381716" y="1125554"/>
            <a:ext cx="1050166" cy="18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Cortical nephron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6012339" y="1125554"/>
            <a:ext cx="1050166" cy="18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Fibrous capsule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7382721" y="2667387"/>
            <a:ext cx="1422734" cy="46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err="1" smtClean="0">
                <a:solidFill>
                  <a:srgbClr val="000000"/>
                </a:solidFill>
                <a:latin typeface="Arial"/>
                <a:cs typeface="Arial"/>
              </a:rPr>
              <a:t>Juxtamedullary</a:t>
            </a: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nephron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5997661" y="1436947"/>
            <a:ext cx="719936" cy="29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Collecting</a:t>
            </a:r>
            <a:b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duct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5999252" y="1948009"/>
            <a:ext cx="1128046" cy="69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Proximal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convoluted 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tubule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5996208" y="2676645"/>
            <a:ext cx="740973" cy="15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Glomerulus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5999380" y="2964730"/>
            <a:ext cx="1043687" cy="71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Distal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convoluted 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tubule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6012340" y="3738731"/>
            <a:ext cx="883848" cy="15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Nephron loop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3600343" y="5315845"/>
            <a:ext cx="280794" cy="25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(a)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5364912" y="2870527"/>
            <a:ext cx="570184" cy="220311"/>
          </a:xfrm>
          <a:custGeom>
            <a:avLst/>
            <a:gdLst>
              <a:gd name="connsiteX0" fmla="*/ 570184 w 570184"/>
              <a:gd name="connsiteY0" fmla="*/ 213832 h 220311"/>
              <a:gd name="connsiteX1" fmla="*/ 472993 w 570184"/>
              <a:gd name="connsiteY1" fmla="*/ 220311 h 220311"/>
              <a:gd name="connsiteX2" fmla="*/ 0 w 570184"/>
              <a:gd name="connsiteY2" fmla="*/ 0 h 220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0184" h="220311">
                <a:moveTo>
                  <a:pt x="570184" y="213832"/>
                </a:moveTo>
                <a:lnTo>
                  <a:pt x="472993" y="220311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61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307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Nephrons</a:t>
            </a:r>
          </a:p>
        </p:txBody>
      </p:sp>
      <p:sp>
        <p:nvSpPr>
          <p:cNvPr id="30723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Two capillary beds associated with each nephron: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Glomerulus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err="1" smtClean="0"/>
              <a:t>Peritubular</a:t>
            </a:r>
            <a:r>
              <a:rPr lang="en-US" altLang="en-US" dirty="0" smtClean="0"/>
              <a:t> capillary bed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Nephrons</a:t>
            </a:r>
          </a:p>
        </p:txBody>
      </p:sp>
      <p:sp>
        <p:nvSpPr>
          <p:cNvPr id="31747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Glomerulus</a:t>
            </a:r>
          </a:p>
          <a:p>
            <a:pPr lvl="1"/>
            <a:r>
              <a:rPr lang="en-US" altLang="en-US" smtClean="0"/>
              <a:t>Fed and drained by arterioles</a:t>
            </a:r>
          </a:p>
          <a:p>
            <a:pPr lvl="2"/>
            <a:r>
              <a:rPr lang="en-US" altLang="en-US" smtClean="0"/>
              <a:t>Afferent arteriole—arises from a cortical radiate artery and feeds the glomerulus</a:t>
            </a:r>
          </a:p>
          <a:p>
            <a:pPr lvl="2"/>
            <a:r>
              <a:rPr lang="en-US" altLang="en-US" smtClean="0"/>
              <a:t>Efferent arteriole—receives blood that has passed through the glomerulus</a:t>
            </a:r>
          </a:p>
          <a:p>
            <a:pPr lvl="1"/>
            <a:r>
              <a:rPr lang="en-US" altLang="en-US" smtClean="0"/>
              <a:t>Specialized for filtration</a:t>
            </a:r>
          </a:p>
          <a:p>
            <a:pPr lvl="1"/>
            <a:r>
              <a:rPr lang="en-US" altLang="en-US" smtClean="0"/>
              <a:t>High pressure forces fluid and solutes out of blood and into the glomerular capsule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Functions of the Urinary System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Regulation of aspects of homeostasis</a:t>
            </a:r>
          </a:p>
          <a:p>
            <a:pPr lvl="1"/>
            <a:r>
              <a:rPr lang="en-US" altLang="en-US" dirty="0" smtClean="0"/>
              <a:t>Water balance</a:t>
            </a:r>
          </a:p>
          <a:p>
            <a:pPr lvl="1"/>
            <a:r>
              <a:rPr lang="en-US" altLang="en-US" dirty="0" smtClean="0"/>
              <a:t>Electrolytes</a:t>
            </a:r>
          </a:p>
          <a:p>
            <a:pPr lvl="1"/>
            <a:r>
              <a:rPr lang="en-US" altLang="en-US" dirty="0" smtClean="0"/>
              <a:t>Acid-base balance in the blood</a:t>
            </a:r>
          </a:p>
          <a:p>
            <a:pPr lvl="1"/>
            <a:r>
              <a:rPr lang="en-US" altLang="en-US" dirty="0" smtClean="0"/>
              <a:t>Blood pressure</a:t>
            </a:r>
          </a:p>
          <a:p>
            <a:pPr lvl="1"/>
            <a:r>
              <a:rPr lang="en-US" altLang="en-US" dirty="0" smtClean="0"/>
              <a:t>Red blood cell production</a:t>
            </a:r>
          </a:p>
          <a:p>
            <a:pPr lvl="1"/>
            <a:r>
              <a:rPr lang="en-US" altLang="en-US" dirty="0" smtClean="0"/>
              <a:t>Activation of vitamin 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igure_15_03c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9"/>
          <a:stretch/>
        </p:blipFill>
        <p:spPr>
          <a:xfrm>
            <a:off x="2148840" y="823156"/>
            <a:ext cx="4846320" cy="5019967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15.3c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Structure of the nephron.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097318" y="1170628"/>
            <a:ext cx="436303" cy="354212"/>
          </a:xfrm>
          <a:custGeom>
            <a:avLst/>
            <a:gdLst>
              <a:gd name="connsiteX0" fmla="*/ 0 w 436303"/>
              <a:gd name="connsiteY0" fmla="*/ 354212 h 354212"/>
              <a:gd name="connsiteX1" fmla="*/ 164154 w 436303"/>
              <a:gd name="connsiteY1" fmla="*/ 354212 h 354212"/>
              <a:gd name="connsiteX2" fmla="*/ 436303 w 436303"/>
              <a:gd name="connsiteY2" fmla="*/ 0 h 354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6303" h="354212">
                <a:moveTo>
                  <a:pt x="0" y="354212"/>
                </a:moveTo>
                <a:lnTo>
                  <a:pt x="164154" y="354212"/>
                </a:lnTo>
                <a:lnTo>
                  <a:pt x="436303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496943" y="1157669"/>
            <a:ext cx="1041079" cy="708424"/>
          </a:xfrm>
          <a:custGeom>
            <a:avLst/>
            <a:gdLst>
              <a:gd name="connsiteX0" fmla="*/ 1041079 w 1041079"/>
              <a:gd name="connsiteY0" fmla="*/ 0 h 708424"/>
              <a:gd name="connsiteX1" fmla="*/ 682533 w 1041079"/>
              <a:gd name="connsiteY1" fmla="*/ 0 h 708424"/>
              <a:gd name="connsiteX2" fmla="*/ 0 w 1041079"/>
              <a:gd name="connsiteY2" fmla="*/ 708424 h 70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1079" h="708424">
                <a:moveTo>
                  <a:pt x="1041079" y="0"/>
                </a:moveTo>
                <a:lnTo>
                  <a:pt x="682533" y="0"/>
                </a:lnTo>
                <a:lnTo>
                  <a:pt x="0" y="708424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4514222" y="2168469"/>
            <a:ext cx="10281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3213953" y="4012964"/>
            <a:ext cx="164153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3209634" y="4868257"/>
            <a:ext cx="85964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2569768" y="1412729"/>
            <a:ext cx="505284" cy="26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7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PCT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5576178" y="1016225"/>
            <a:ext cx="1373013" cy="80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21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Glomerular</a:t>
            </a:r>
            <a:b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capsular </a:t>
            </a:r>
            <a:b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space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5604716" y="2050495"/>
            <a:ext cx="1451494" cy="113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21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Glomerular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capillary</a:t>
            </a:r>
            <a:b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covered by </a:t>
            </a:r>
            <a:b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000" dirty="0" err="1" smtClean="0">
                <a:solidFill>
                  <a:srgbClr val="000000"/>
                </a:solidFill>
                <a:latin typeface="Arial"/>
                <a:cs typeface="Arial"/>
              </a:rPr>
              <a:t>podocytes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2181441" y="3897004"/>
            <a:ext cx="1079113" cy="53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21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Efferent </a:t>
            </a:r>
            <a:b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arteriole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2178268" y="4737073"/>
            <a:ext cx="1068017" cy="52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21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Afferent</a:t>
            </a:r>
            <a:b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arteriole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2730354" y="5557273"/>
            <a:ext cx="408909" cy="35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(c)</a:t>
            </a:r>
            <a:endParaRPr lang="en-US" sz="20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580624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337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Nephrons</a:t>
            </a:r>
          </a:p>
        </p:txBody>
      </p:sp>
      <p:sp>
        <p:nvSpPr>
          <p:cNvPr id="3379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 smtClean="0"/>
              <a:t>Peritubular</a:t>
            </a:r>
            <a:r>
              <a:rPr lang="en-US" altLang="en-US" dirty="0" smtClean="0"/>
              <a:t> capillary beds</a:t>
            </a:r>
          </a:p>
          <a:p>
            <a:pPr lvl="1"/>
            <a:r>
              <a:rPr lang="en-US" altLang="en-US" dirty="0" smtClean="0"/>
              <a:t>Arise from efferent arteriole of the glomerulus</a:t>
            </a:r>
          </a:p>
          <a:p>
            <a:pPr lvl="1"/>
            <a:r>
              <a:rPr lang="en-US" altLang="en-US" dirty="0" smtClean="0"/>
              <a:t>Normal, low-pressure, porous capillaries</a:t>
            </a:r>
          </a:p>
          <a:p>
            <a:pPr lvl="1"/>
            <a:r>
              <a:rPr lang="en-US" altLang="en-US" dirty="0" smtClean="0"/>
              <a:t>Adapted for absorption instead of filtration</a:t>
            </a:r>
          </a:p>
          <a:p>
            <a:pPr lvl="1"/>
            <a:r>
              <a:rPr lang="en-US" altLang="en-US" dirty="0" smtClean="0"/>
              <a:t>Cling close to the renal tubule to reabsorb (reclaim) some substances from collecting tubes</a:t>
            </a:r>
          </a:p>
          <a:p>
            <a:pPr lvl="1"/>
            <a:r>
              <a:rPr lang="en-US" altLang="en-US" dirty="0" smtClean="0"/>
              <a:t>Drain into the </a:t>
            </a:r>
            <a:r>
              <a:rPr lang="en-US" altLang="en-US" dirty="0" err="1" smtClean="0"/>
              <a:t>interlobar</a:t>
            </a:r>
            <a:r>
              <a:rPr lang="en-US" altLang="en-US" dirty="0" smtClean="0"/>
              <a:t> veins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9218" descr="figure_15_03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6"/>
          <a:stretch/>
        </p:blipFill>
        <p:spPr>
          <a:xfrm>
            <a:off x="1642872" y="137160"/>
            <a:ext cx="5858256" cy="6406826"/>
          </a:xfrm>
          <a:prstGeom prst="rect">
            <a:avLst/>
          </a:prstGeom>
        </p:spPr>
      </p:pic>
      <p:cxnSp>
        <p:nvCxnSpPr>
          <p:cNvPr id="46" name="Straight Connector 45"/>
          <p:cNvCxnSpPr/>
          <p:nvPr/>
        </p:nvCxnSpPr>
        <p:spPr bwMode="auto">
          <a:xfrm flipH="1">
            <a:off x="3361841" y="6216130"/>
            <a:ext cx="40949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 flipH="1">
            <a:off x="2934537" y="5883800"/>
            <a:ext cx="83086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 flipH="1">
            <a:off x="5462750" y="2643590"/>
            <a:ext cx="39763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 flipH="1">
            <a:off x="4839599" y="4008514"/>
            <a:ext cx="100891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 flipV="1">
            <a:off x="4252057" y="4453598"/>
            <a:ext cx="0" cy="2670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 flipH="1">
            <a:off x="4822062" y="3310198"/>
            <a:ext cx="103711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Freeform 51"/>
          <p:cNvSpPr/>
          <p:nvPr/>
        </p:nvSpPr>
        <p:spPr>
          <a:xfrm>
            <a:off x="4775200" y="3133725"/>
            <a:ext cx="244475" cy="257175"/>
          </a:xfrm>
          <a:custGeom>
            <a:avLst/>
            <a:gdLst>
              <a:gd name="connsiteX0" fmla="*/ 79375 w 244475"/>
              <a:gd name="connsiteY0" fmla="*/ 0 h 257175"/>
              <a:gd name="connsiteX1" fmla="*/ 244475 w 244475"/>
              <a:gd name="connsiteY1" fmla="*/ 180975 h 257175"/>
              <a:gd name="connsiteX2" fmla="*/ 0 w 244475"/>
              <a:gd name="connsiteY2" fmla="*/ 257175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475" h="257175">
                <a:moveTo>
                  <a:pt x="79375" y="0"/>
                </a:moveTo>
                <a:lnTo>
                  <a:pt x="244475" y="180975"/>
                </a:lnTo>
                <a:lnTo>
                  <a:pt x="0" y="257175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4905375" y="2857500"/>
            <a:ext cx="952500" cy="127000"/>
          </a:xfrm>
          <a:custGeom>
            <a:avLst/>
            <a:gdLst>
              <a:gd name="connsiteX0" fmla="*/ 952500 w 952500"/>
              <a:gd name="connsiteY0" fmla="*/ 120650 h 127000"/>
              <a:gd name="connsiteX1" fmla="*/ 336550 w 952500"/>
              <a:gd name="connsiteY1" fmla="*/ 127000 h 127000"/>
              <a:gd name="connsiteX2" fmla="*/ 0 w 952500"/>
              <a:gd name="connsiteY2" fmla="*/ 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2500" h="127000">
                <a:moveTo>
                  <a:pt x="952500" y="120650"/>
                </a:moveTo>
                <a:lnTo>
                  <a:pt x="336550" y="127000"/>
                </a:lnTo>
                <a:lnTo>
                  <a:pt x="0" y="0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4543425" y="4089400"/>
            <a:ext cx="409575" cy="742950"/>
          </a:xfrm>
          <a:custGeom>
            <a:avLst/>
            <a:gdLst>
              <a:gd name="connsiteX0" fmla="*/ 409575 w 409575"/>
              <a:gd name="connsiteY0" fmla="*/ 742950 h 742950"/>
              <a:gd name="connsiteX1" fmla="*/ 406400 w 409575"/>
              <a:gd name="connsiteY1" fmla="*/ 539750 h 742950"/>
              <a:gd name="connsiteX2" fmla="*/ 0 w 409575"/>
              <a:gd name="connsiteY2" fmla="*/ 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9575" h="742950">
                <a:moveTo>
                  <a:pt x="409575" y="742950"/>
                </a:moveTo>
                <a:cubicBezTo>
                  <a:pt x="408517" y="675217"/>
                  <a:pt x="407458" y="607483"/>
                  <a:pt x="406400" y="539750"/>
                </a:cubicBezTo>
                <a:lnTo>
                  <a:pt x="0" y="0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5092700" y="1616075"/>
            <a:ext cx="768350" cy="765175"/>
          </a:xfrm>
          <a:custGeom>
            <a:avLst/>
            <a:gdLst>
              <a:gd name="connsiteX0" fmla="*/ 768350 w 768350"/>
              <a:gd name="connsiteY0" fmla="*/ 0 h 765175"/>
              <a:gd name="connsiteX1" fmla="*/ 660400 w 768350"/>
              <a:gd name="connsiteY1" fmla="*/ 3175 h 765175"/>
              <a:gd name="connsiteX2" fmla="*/ 0 w 768350"/>
              <a:gd name="connsiteY2" fmla="*/ 765175 h 76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8350" h="765175">
                <a:moveTo>
                  <a:pt x="768350" y="0"/>
                </a:moveTo>
                <a:lnTo>
                  <a:pt x="660400" y="3175"/>
                </a:lnTo>
                <a:lnTo>
                  <a:pt x="0" y="765175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4918075" y="1069975"/>
            <a:ext cx="225425" cy="1257300"/>
          </a:xfrm>
          <a:custGeom>
            <a:avLst/>
            <a:gdLst>
              <a:gd name="connsiteX0" fmla="*/ 225425 w 225425"/>
              <a:gd name="connsiteY0" fmla="*/ 0 h 1257300"/>
              <a:gd name="connsiteX1" fmla="*/ 225425 w 225425"/>
              <a:gd name="connsiteY1" fmla="*/ 149225 h 1257300"/>
              <a:gd name="connsiteX2" fmla="*/ 0 w 225425"/>
              <a:gd name="connsiteY2" fmla="*/ 125730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425" h="1257300">
                <a:moveTo>
                  <a:pt x="225425" y="0"/>
                </a:moveTo>
                <a:lnTo>
                  <a:pt x="225425" y="149225"/>
                </a:lnTo>
                <a:lnTo>
                  <a:pt x="0" y="1257300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2330450" y="1254125"/>
            <a:ext cx="1212850" cy="1501775"/>
          </a:xfrm>
          <a:custGeom>
            <a:avLst/>
            <a:gdLst>
              <a:gd name="connsiteX0" fmla="*/ 0 w 1212850"/>
              <a:gd name="connsiteY0" fmla="*/ 3175 h 1501775"/>
              <a:gd name="connsiteX1" fmla="*/ 758825 w 1212850"/>
              <a:gd name="connsiteY1" fmla="*/ 0 h 1501775"/>
              <a:gd name="connsiteX2" fmla="*/ 1212850 w 1212850"/>
              <a:gd name="connsiteY2" fmla="*/ 1501775 h 150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2850" h="1501775">
                <a:moveTo>
                  <a:pt x="0" y="3175"/>
                </a:moveTo>
                <a:lnTo>
                  <a:pt x="758825" y="0"/>
                </a:lnTo>
                <a:lnTo>
                  <a:pt x="1212850" y="1501775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8" name="Freeform 57"/>
          <p:cNvSpPr/>
          <p:nvPr/>
        </p:nvSpPr>
        <p:spPr>
          <a:xfrm>
            <a:off x="2736850" y="682625"/>
            <a:ext cx="1317625" cy="730250"/>
          </a:xfrm>
          <a:custGeom>
            <a:avLst/>
            <a:gdLst>
              <a:gd name="connsiteX0" fmla="*/ 0 w 1317625"/>
              <a:gd name="connsiteY0" fmla="*/ 0 h 730250"/>
              <a:gd name="connsiteX1" fmla="*/ 368300 w 1317625"/>
              <a:gd name="connsiteY1" fmla="*/ 6350 h 730250"/>
              <a:gd name="connsiteX2" fmla="*/ 1317625 w 1317625"/>
              <a:gd name="connsiteY2" fmla="*/ 730250 h 7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7625" h="730250">
                <a:moveTo>
                  <a:pt x="0" y="0"/>
                </a:moveTo>
                <a:lnTo>
                  <a:pt x="368300" y="6350"/>
                </a:lnTo>
                <a:lnTo>
                  <a:pt x="1317625" y="730250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3889375" y="584200"/>
            <a:ext cx="257175" cy="758825"/>
          </a:xfrm>
          <a:custGeom>
            <a:avLst/>
            <a:gdLst>
              <a:gd name="connsiteX0" fmla="*/ 3175 w 257175"/>
              <a:gd name="connsiteY0" fmla="*/ 0 h 758825"/>
              <a:gd name="connsiteX1" fmla="*/ 0 w 257175"/>
              <a:gd name="connsiteY1" fmla="*/ 346075 h 758825"/>
              <a:gd name="connsiteX2" fmla="*/ 257175 w 257175"/>
              <a:gd name="connsiteY2" fmla="*/ 758825 h 75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175" h="758825">
                <a:moveTo>
                  <a:pt x="3175" y="0"/>
                </a:moveTo>
                <a:cubicBezTo>
                  <a:pt x="2117" y="115358"/>
                  <a:pt x="1058" y="230717"/>
                  <a:pt x="0" y="346075"/>
                </a:cubicBezTo>
                <a:lnTo>
                  <a:pt x="257175" y="758825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60" name="Freeform 59"/>
          <p:cNvSpPr/>
          <p:nvPr/>
        </p:nvSpPr>
        <p:spPr>
          <a:xfrm>
            <a:off x="5203825" y="4273550"/>
            <a:ext cx="654050" cy="193675"/>
          </a:xfrm>
          <a:custGeom>
            <a:avLst/>
            <a:gdLst>
              <a:gd name="connsiteX0" fmla="*/ 654050 w 654050"/>
              <a:gd name="connsiteY0" fmla="*/ 193675 h 193675"/>
              <a:gd name="connsiteX1" fmla="*/ 488950 w 654050"/>
              <a:gd name="connsiteY1" fmla="*/ 193675 h 193675"/>
              <a:gd name="connsiteX2" fmla="*/ 0 w 654050"/>
              <a:gd name="connsiteY2" fmla="*/ 0 h 19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4050" h="193675">
                <a:moveTo>
                  <a:pt x="654050" y="193675"/>
                </a:moveTo>
                <a:lnTo>
                  <a:pt x="488950" y="193675"/>
                </a:lnTo>
                <a:lnTo>
                  <a:pt x="0" y="0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15.3b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Structure of the nephron.</a:t>
            </a:r>
            <a:endParaRPr lang="en-US" sz="900" b="1" dirty="0"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3365016" y="6219305"/>
            <a:ext cx="40949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H="1">
            <a:off x="2937712" y="5886975"/>
            <a:ext cx="83086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5465925" y="2643590"/>
            <a:ext cx="39763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4842774" y="4011689"/>
            <a:ext cx="100891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4252057" y="4456773"/>
            <a:ext cx="0" cy="2670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4825237" y="3313373"/>
            <a:ext cx="103711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Freeform 16"/>
          <p:cNvSpPr/>
          <p:nvPr/>
        </p:nvSpPr>
        <p:spPr>
          <a:xfrm>
            <a:off x="4778375" y="3133725"/>
            <a:ext cx="244475" cy="257175"/>
          </a:xfrm>
          <a:custGeom>
            <a:avLst/>
            <a:gdLst>
              <a:gd name="connsiteX0" fmla="*/ 79375 w 244475"/>
              <a:gd name="connsiteY0" fmla="*/ 0 h 257175"/>
              <a:gd name="connsiteX1" fmla="*/ 244475 w 244475"/>
              <a:gd name="connsiteY1" fmla="*/ 180975 h 257175"/>
              <a:gd name="connsiteX2" fmla="*/ 0 w 244475"/>
              <a:gd name="connsiteY2" fmla="*/ 257175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475" h="257175">
                <a:moveTo>
                  <a:pt x="79375" y="0"/>
                </a:moveTo>
                <a:lnTo>
                  <a:pt x="244475" y="180975"/>
                </a:lnTo>
                <a:lnTo>
                  <a:pt x="0" y="25717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908550" y="2857500"/>
            <a:ext cx="952500" cy="127000"/>
          </a:xfrm>
          <a:custGeom>
            <a:avLst/>
            <a:gdLst>
              <a:gd name="connsiteX0" fmla="*/ 952500 w 952500"/>
              <a:gd name="connsiteY0" fmla="*/ 120650 h 127000"/>
              <a:gd name="connsiteX1" fmla="*/ 336550 w 952500"/>
              <a:gd name="connsiteY1" fmla="*/ 127000 h 127000"/>
              <a:gd name="connsiteX2" fmla="*/ 0 w 952500"/>
              <a:gd name="connsiteY2" fmla="*/ 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2500" h="127000">
                <a:moveTo>
                  <a:pt x="952500" y="120650"/>
                </a:moveTo>
                <a:lnTo>
                  <a:pt x="336550" y="127000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4546600" y="4092575"/>
            <a:ext cx="409575" cy="742950"/>
          </a:xfrm>
          <a:custGeom>
            <a:avLst/>
            <a:gdLst>
              <a:gd name="connsiteX0" fmla="*/ 409575 w 409575"/>
              <a:gd name="connsiteY0" fmla="*/ 742950 h 742950"/>
              <a:gd name="connsiteX1" fmla="*/ 406400 w 409575"/>
              <a:gd name="connsiteY1" fmla="*/ 539750 h 742950"/>
              <a:gd name="connsiteX2" fmla="*/ 0 w 409575"/>
              <a:gd name="connsiteY2" fmla="*/ 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9575" h="742950">
                <a:moveTo>
                  <a:pt x="409575" y="742950"/>
                </a:moveTo>
                <a:cubicBezTo>
                  <a:pt x="408517" y="675217"/>
                  <a:pt x="407458" y="607483"/>
                  <a:pt x="406400" y="539750"/>
                </a:cubicBez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089525" y="1619250"/>
            <a:ext cx="768350" cy="765175"/>
          </a:xfrm>
          <a:custGeom>
            <a:avLst/>
            <a:gdLst>
              <a:gd name="connsiteX0" fmla="*/ 768350 w 768350"/>
              <a:gd name="connsiteY0" fmla="*/ 0 h 765175"/>
              <a:gd name="connsiteX1" fmla="*/ 660400 w 768350"/>
              <a:gd name="connsiteY1" fmla="*/ 3175 h 765175"/>
              <a:gd name="connsiteX2" fmla="*/ 0 w 768350"/>
              <a:gd name="connsiteY2" fmla="*/ 765175 h 76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8350" h="765175">
                <a:moveTo>
                  <a:pt x="768350" y="0"/>
                </a:moveTo>
                <a:lnTo>
                  <a:pt x="660400" y="3175"/>
                </a:lnTo>
                <a:lnTo>
                  <a:pt x="0" y="76517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918075" y="1073150"/>
            <a:ext cx="225425" cy="1257300"/>
          </a:xfrm>
          <a:custGeom>
            <a:avLst/>
            <a:gdLst>
              <a:gd name="connsiteX0" fmla="*/ 225425 w 225425"/>
              <a:gd name="connsiteY0" fmla="*/ 0 h 1257300"/>
              <a:gd name="connsiteX1" fmla="*/ 225425 w 225425"/>
              <a:gd name="connsiteY1" fmla="*/ 149225 h 1257300"/>
              <a:gd name="connsiteX2" fmla="*/ 0 w 225425"/>
              <a:gd name="connsiteY2" fmla="*/ 125730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425" h="1257300">
                <a:moveTo>
                  <a:pt x="225425" y="0"/>
                </a:moveTo>
                <a:lnTo>
                  <a:pt x="225425" y="149225"/>
                </a:lnTo>
                <a:lnTo>
                  <a:pt x="0" y="125730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333625" y="1257300"/>
            <a:ext cx="1212850" cy="1501775"/>
          </a:xfrm>
          <a:custGeom>
            <a:avLst/>
            <a:gdLst>
              <a:gd name="connsiteX0" fmla="*/ 0 w 1212850"/>
              <a:gd name="connsiteY0" fmla="*/ 3175 h 1501775"/>
              <a:gd name="connsiteX1" fmla="*/ 758825 w 1212850"/>
              <a:gd name="connsiteY1" fmla="*/ 0 h 1501775"/>
              <a:gd name="connsiteX2" fmla="*/ 1212850 w 1212850"/>
              <a:gd name="connsiteY2" fmla="*/ 1501775 h 150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2850" h="1501775">
                <a:moveTo>
                  <a:pt x="0" y="3175"/>
                </a:moveTo>
                <a:lnTo>
                  <a:pt x="758825" y="0"/>
                </a:lnTo>
                <a:lnTo>
                  <a:pt x="1212850" y="150177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2740025" y="685800"/>
            <a:ext cx="1317625" cy="730250"/>
          </a:xfrm>
          <a:custGeom>
            <a:avLst/>
            <a:gdLst>
              <a:gd name="connsiteX0" fmla="*/ 0 w 1317625"/>
              <a:gd name="connsiteY0" fmla="*/ 0 h 730250"/>
              <a:gd name="connsiteX1" fmla="*/ 368300 w 1317625"/>
              <a:gd name="connsiteY1" fmla="*/ 6350 h 730250"/>
              <a:gd name="connsiteX2" fmla="*/ 1317625 w 1317625"/>
              <a:gd name="connsiteY2" fmla="*/ 730250 h 7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7625" h="730250">
                <a:moveTo>
                  <a:pt x="0" y="0"/>
                </a:moveTo>
                <a:lnTo>
                  <a:pt x="368300" y="6350"/>
                </a:lnTo>
                <a:lnTo>
                  <a:pt x="1317625" y="73025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3892550" y="587375"/>
            <a:ext cx="257175" cy="758825"/>
          </a:xfrm>
          <a:custGeom>
            <a:avLst/>
            <a:gdLst>
              <a:gd name="connsiteX0" fmla="*/ 3175 w 257175"/>
              <a:gd name="connsiteY0" fmla="*/ 0 h 758825"/>
              <a:gd name="connsiteX1" fmla="*/ 0 w 257175"/>
              <a:gd name="connsiteY1" fmla="*/ 346075 h 758825"/>
              <a:gd name="connsiteX2" fmla="*/ 257175 w 257175"/>
              <a:gd name="connsiteY2" fmla="*/ 758825 h 75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175" h="758825">
                <a:moveTo>
                  <a:pt x="3175" y="0"/>
                </a:moveTo>
                <a:cubicBezTo>
                  <a:pt x="2117" y="115358"/>
                  <a:pt x="1058" y="230717"/>
                  <a:pt x="0" y="346075"/>
                </a:cubicBezTo>
                <a:lnTo>
                  <a:pt x="257175" y="75882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1692650" y="561835"/>
            <a:ext cx="691403" cy="30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err="1" smtClean="0">
                <a:solidFill>
                  <a:srgbClr val="000000"/>
                </a:solidFill>
                <a:latin typeface="Arial"/>
                <a:cs typeface="Arial"/>
              </a:rPr>
              <a:t>Peritubular</a:t>
            </a: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capillaries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4645589" y="613014"/>
            <a:ext cx="1091823" cy="47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Glomerular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capillaries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5898967" y="1525920"/>
            <a:ext cx="1227974" cy="64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7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Glomerular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(Bowman’s)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capsule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5895793" y="2545847"/>
            <a:ext cx="1589737" cy="30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Efferent arteriole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5902143" y="2869506"/>
            <a:ext cx="1027953" cy="16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Afferent arteriole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906439" y="3205870"/>
            <a:ext cx="1407268" cy="66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7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Cells of the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juxtaglomerular</a:t>
            </a:r>
          </a:p>
          <a:p>
            <a:pPr algn="l" eaLnBrk="0" hangingPunct="0">
              <a:lnSpc>
                <a:spcPts val="17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apparatus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5891495" y="3902128"/>
            <a:ext cx="1437152" cy="43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7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Cortical radiate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artery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5898966" y="4435350"/>
            <a:ext cx="1721033" cy="27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100"/>
              </a:lnSpc>
            </a:pPr>
            <a:r>
              <a:rPr lang="en-US" sz="1500" dirty="0" err="1" smtClean="0">
                <a:solidFill>
                  <a:srgbClr val="000000"/>
                </a:solidFill>
                <a:latin typeface="Arial"/>
                <a:cs typeface="Arial"/>
              </a:rPr>
              <a:t>Arcuate</a:t>
            </a: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 artery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4750551" y="4823439"/>
            <a:ext cx="1047003" cy="27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7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Cortical radiate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vein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3924865" y="4713064"/>
            <a:ext cx="804019" cy="4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700"/>
              </a:lnSpc>
            </a:pPr>
            <a:r>
              <a:rPr lang="en-US" sz="1500" dirty="0" err="1" smtClean="0">
                <a:solidFill>
                  <a:srgbClr val="000000"/>
                </a:solidFill>
                <a:latin typeface="Arial"/>
                <a:cs typeface="Arial"/>
              </a:rPr>
              <a:t>Arcuate</a:t>
            </a: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vein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1682004" y="1174429"/>
            <a:ext cx="1186701" cy="79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600"/>
              </a:lnSpc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Distal</a:t>
            </a:r>
            <a:b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convoluted</a:t>
            </a:r>
            <a:b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tubule</a:t>
            </a:r>
            <a:b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(DCT)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3288930" y="168887"/>
            <a:ext cx="2209425" cy="41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700"/>
              </a:lnSpc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Proximal convoluted</a:t>
            </a:r>
            <a:b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tubule (PCT)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2248387" y="6296872"/>
            <a:ext cx="314025" cy="29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(b)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3839002" y="5773157"/>
            <a:ext cx="1696704" cy="28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Collecting duct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3839003" y="6110978"/>
            <a:ext cx="1080277" cy="16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Nephron loop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9218" name="Freeform 9217"/>
          <p:cNvSpPr/>
          <p:nvPr/>
        </p:nvSpPr>
        <p:spPr>
          <a:xfrm>
            <a:off x="5207000" y="4276725"/>
            <a:ext cx="654050" cy="193675"/>
          </a:xfrm>
          <a:custGeom>
            <a:avLst/>
            <a:gdLst>
              <a:gd name="connsiteX0" fmla="*/ 654050 w 654050"/>
              <a:gd name="connsiteY0" fmla="*/ 193675 h 193675"/>
              <a:gd name="connsiteX1" fmla="*/ 488950 w 654050"/>
              <a:gd name="connsiteY1" fmla="*/ 193675 h 193675"/>
              <a:gd name="connsiteX2" fmla="*/ 0 w 654050"/>
              <a:gd name="connsiteY2" fmla="*/ 0 h 19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4050" h="193675">
                <a:moveTo>
                  <a:pt x="654050" y="193675"/>
                </a:moveTo>
                <a:lnTo>
                  <a:pt x="488950" y="193675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44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358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Urine Formation</a:t>
            </a:r>
          </a:p>
        </p:txBody>
      </p:sp>
      <p:sp>
        <p:nvSpPr>
          <p:cNvPr id="35843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Urine formation is the result of three processes: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Glomerular filtration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Tubular reabsorption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Tubular secretion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9218" descr="figure_15_04_0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3"/>
          <a:stretch/>
        </p:blipFill>
        <p:spPr>
          <a:xfrm>
            <a:off x="298704" y="505968"/>
            <a:ext cx="8546592" cy="562843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15.4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The kidney depicted schematically as a single large, uncoiled nephron.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852246" y="840154"/>
            <a:ext cx="308708" cy="476738"/>
          </a:xfrm>
          <a:custGeom>
            <a:avLst/>
            <a:gdLst>
              <a:gd name="connsiteX0" fmla="*/ 308708 w 308708"/>
              <a:gd name="connsiteY0" fmla="*/ 0 h 476738"/>
              <a:gd name="connsiteX1" fmla="*/ 101600 w 308708"/>
              <a:gd name="connsiteY1" fmla="*/ 0 h 476738"/>
              <a:gd name="connsiteX2" fmla="*/ 0 w 308708"/>
              <a:gd name="connsiteY2" fmla="*/ 476738 h 47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8708" h="476738">
                <a:moveTo>
                  <a:pt x="308708" y="0"/>
                </a:moveTo>
                <a:lnTo>
                  <a:pt x="101600" y="0"/>
                </a:lnTo>
                <a:lnTo>
                  <a:pt x="0" y="476738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" name="Arc 4"/>
          <p:cNvSpPr/>
          <p:nvPr/>
        </p:nvSpPr>
        <p:spPr bwMode="auto">
          <a:xfrm rot="348126">
            <a:off x="1786373" y="1311617"/>
            <a:ext cx="94067" cy="339969"/>
          </a:xfrm>
          <a:prstGeom prst="arc">
            <a:avLst>
              <a:gd name="adj1" fmla="val 4515228"/>
              <a:gd name="adj2" fmla="val 1688136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031875" y="1885950"/>
            <a:ext cx="1492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Arc 9"/>
          <p:cNvSpPr/>
          <p:nvPr/>
        </p:nvSpPr>
        <p:spPr bwMode="auto">
          <a:xfrm rot="16200000">
            <a:off x="1357069" y="1659183"/>
            <a:ext cx="121139" cy="460372"/>
          </a:xfrm>
          <a:prstGeom prst="arc">
            <a:avLst>
              <a:gd name="adj1" fmla="val 4382392"/>
              <a:gd name="adj2" fmla="val 1688136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1" name="Arc 10"/>
          <p:cNvSpPr/>
          <p:nvPr/>
        </p:nvSpPr>
        <p:spPr bwMode="auto">
          <a:xfrm rot="14881302">
            <a:off x="3396000" y="1626809"/>
            <a:ext cx="78416" cy="219273"/>
          </a:xfrm>
          <a:prstGeom prst="arc">
            <a:avLst>
              <a:gd name="adj1" fmla="val 3888027"/>
              <a:gd name="adj2" fmla="val 1748771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H="1">
            <a:off x="3527425" y="1647825"/>
            <a:ext cx="190501" cy="50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Freeform 16"/>
          <p:cNvSpPr/>
          <p:nvPr/>
        </p:nvSpPr>
        <p:spPr>
          <a:xfrm>
            <a:off x="2914650" y="993775"/>
            <a:ext cx="812800" cy="1212850"/>
          </a:xfrm>
          <a:custGeom>
            <a:avLst/>
            <a:gdLst>
              <a:gd name="connsiteX0" fmla="*/ 812800 w 812800"/>
              <a:gd name="connsiteY0" fmla="*/ 3175 h 1212850"/>
              <a:gd name="connsiteX1" fmla="*/ 733425 w 812800"/>
              <a:gd name="connsiteY1" fmla="*/ 0 h 1212850"/>
              <a:gd name="connsiteX2" fmla="*/ 0 w 812800"/>
              <a:gd name="connsiteY2" fmla="*/ 1212850 h 12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2800" h="1212850">
                <a:moveTo>
                  <a:pt x="812800" y="3175"/>
                </a:moveTo>
                <a:lnTo>
                  <a:pt x="733425" y="0"/>
                </a:lnTo>
                <a:lnTo>
                  <a:pt x="0" y="121285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flipV="1">
            <a:off x="2705100" y="1704976"/>
            <a:ext cx="511175" cy="50164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Arc 20"/>
          <p:cNvSpPr/>
          <p:nvPr/>
        </p:nvSpPr>
        <p:spPr bwMode="auto">
          <a:xfrm rot="16200000">
            <a:off x="2796041" y="2129711"/>
            <a:ext cx="61811" cy="177538"/>
          </a:xfrm>
          <a:prstGeom prst="arc">
            <a:avLst>
              <a:gd name="adj1" fmla="val 3888027"/>
              <a:gd name="adj2" fmla="val 1748771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2" name="Arc 21"/>
          <p:cNvSpPr/>
          <p:nvPr/>
        </p:nvSpPr>
        <p:spPr bwMode="auto">
          <a:xfrm rot="16200000">
            <a:off x="2586492" y="2129711"/>
            <a:ext cx="61811" cy="177538"/>
          </a:xfrm>
          <a:prstGeom prst="arc">
            <a:avLst>
              <a:gd name="adj1" fmla="val 3888027"/>
              <a:gd name="adj2" fmla="val 1748771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 flipH="1">
            <a:off x="3105150" y="2473325"/>
            <a:ext cx="6191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2797175" y="3063875"/>
            <a:ext cx="9334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3006725" y="4086225"/>
            <a:ext cx="7016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Arc 32"/>
          <p:cNvSpPr/>
          <p:nvPr/>
        </p:nvSpPr>
        <p:spPr bwMode="auto">
          <a:xfrm rot="16200000">
            <a:off x="2834836" y="3958786"/>
            <a:ext cx="82550" cy="261228"/>
          </a:xfrm>
          <a:prstGeom prst="arc">
            <a:avLst>
              <a:gd name="adj1" fmla="val 3888027"/>
              <a:gd name="adj2" fmla="val 17354405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4" name="Arc 33"/>
          <p:cNvSpPr/>
          <p:nvPr/>
        </p:nvSpPr>
        <p:spPr bwMode="auto">
          <a:xfrm rot="16200000">
            <a:off x="2400300" y="2730500"/>
            <a:ext cx="114300" cy="666750"/>
          </a:xfrm>
          <a:prstGeom prst="arc">
            <a:avLst>
              <a:gd name="adj1" fmla="val 4992236"/>
              <a:gd name="adj2" fmla="val 16730064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2320925" y="4749800"/>
            <a:ext cx="203200" cy="200025"/>
          </a:xfrm>
          <a:prstGeom prst="ellipse">
            <a:avLst/>
          </a:prstGeom>
          <a:solidFill>
            <a:srgbClr val="00429C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2373210" y="4735525"/>
            <a:ext cx="112815" cy="36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5048250" y="3000375"/>
            <a:ext cx="203200" cy="200025"/>
          </a:xfrm>
          <a:prstGeom prst="ellipse">
            <a:avLst/>
          </a:prstGeom>
          <a:solidFill>
            <a:srgbClr val="88027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5097361" y="2986100"/>
            <a:ext cx="103290" cy="3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2333625" y="4184650"/>
            <a:ext cx="203200" cy="200025"/>
          </a:xfrm>
          <a:prstGeom prst="ellipse">
            <a:avLst/>
          </a:prstGeom>
          <a:solidFill>
            <a:srgbClr val="D2071B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2389085" y="4164025"/>
            <a:ext cx="112815" cy="36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2536825" y="2482850"/>
            <a:ext cx="203200" cy="200025"/>
          </a:xfrm>
          <a:prstGeom prst="ellipse">
            <a:avLst/>
          </a:prstGeom>
          <a:solidFill>
            <a:srgbClr val="88027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2585936" y="2468575"/>
            <a:ext cx="103290" cy="3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5045075" y="5232400"/>
            <a:ext cx="203200" cy="200025"/>
          </a:xfrm>
          <a:prstGeom prst="ellipse">
            <a:avLst/>
          </a:prstGeom>
          <a:solidFill>
            <a:srgbClr val="00429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5097360" y="5218125"/>
            <a:ext cx="112815" cy="36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5048250" y="4130675"/>
            <a:ext cx="203200" cy="200025"/>
          </a:xfrm>
          <a:prstGeom prst="ellipse">
            <a:avLst/>
          </a:prstGeom>
          <a:solidFill>
            <a:srgbClr val="D2071B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5103710" y="4110050"/>
            <a:ext cx="112815" cy="36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2189834" y="708527"/>
            <a:ext cx="1569489" cy="21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Afferent arteriole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3750429" y="879126"/>
            <a:ext cx="981896" cy="39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Glomerular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capillaries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3756746" y="1536253"/>
            <a:ext cx="981896" cy="39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Efferent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arteriole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3750429" y="2357663"/>
            <a:ext cx="981896" cy="39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Glomerular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capsule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3756746" y="2945285"/>
            <a:ext cx="943986" cy="93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Rest of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renal tubule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containing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filtrate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3750428" y="3968895"/>
            <a:ext cx="981896" cy="39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Peritubular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capillary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3592475" y="5144147"/>
            <a:ext cx="981896" cy="39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To cortical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radiate vein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2253017" y="5978195"/>
            <a:ext cx="476440" cy="20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Urine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332288" y="1770038"/>
            <a:ext cx="684941" cy="62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Cortical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radiate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artery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5039339" y="2395572"/>
            <a:ext cx="1683214" cy="39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Three major</a:t>
            </a:r>
            <a:b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renal processes:</a:t>
            </a:r>
            <a:endParaRPr lang="en-US" sz="14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5728021" y="2957925"/>
            <a:ext cx="3073217" cy="101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580"/>
              </a:lnSpc>
            </a:pPr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Glomerular</a:t>
            </a:r>
            <a:r>
              <a:rPr lang="en-US" sz="1400" b="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filtration: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Water and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solutes smaller than proteins are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forced through the capillary walls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and pores of the glomerular capsule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into the renal tubule.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5734339" y="4095263"/>
            <a:ext cx="3073217" cy="101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580"/>
              </a:lnSpc>
            </a:pPr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Tubular reabsorption: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Water, 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glucose, amino acids, and needed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ions are transported out of the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filtrate into the tubule cells and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then enter the capillary blood.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5734339" y="5194689"/>
            <a:ext cx="3073217" cy="101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580"/>
              </a:lnSpc>
            </a:pPr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Tubular secretion: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H</a:t>
            </a:r>
            <a:r>
              <a:rPr lang="en-US" sz="1400" baseline="30000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, K</a:t>
            </a:r>
            <a:r>
              <a:rPr lang="en-US" sz="1400" baseline="30000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creatinine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, and drugs are removed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from the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peritubular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blood and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secreted by the tubule cells into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the filtrate.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5001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Concept Link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9"/>
          <a:stretch/>
        </p:blipFill>
        <p:spPr>
          <a:xfrm>
            <a:off x="298704" y="1475232"/>
            <a:ext cx="8546592" cy="3706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389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Glomerular Filtration</a:t>
            </a:r>
          </a:p>
        </p:txBody>
      </p:sp>
      <p:sp>
        <p:nvSpPr>
          <p:cNvPr id="3891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glomerulus is a filter</a:t>
            </a:r>
          </a:p>
          <a:p>
            <a:r>
              <a:rPr lang="en-US" altLang="en-US" smtClean="0"/>
              <a:t>Filtration is a nonselective passive process</a:t>
            </a:r>
          </a:p>
          <a:p>
            <a:pPr lvl="1"/>
            <a:r>
              <a:rPr lang="en-US" altLang="en-US" smtClean="0"/>
              <a:t>Water and solutes smaller than proteins are forced through capillary walls</a:t>
            </a:r>
          </a:p>
          <a:p>
            <a:pPr lvl="1"/>
            <a:r>
              <a:rPr lang="en-US" altLang="en-US" smtClean="0"/>
              <a:t>Proteins and blood cells are normally too large to pass through the filtration membrane</a:t>
            </a:r>
          </a:p>
          <a:p>
            <a:pPr lvl="1"/>
            <a:r>
              <a:rPr lang="en-US" altLang="en-US" smtClean="0"/>
              <a:t>Filtrate is collected in the glomerular capsule and leaves via the renal tubule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399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Glomerular Filtration</a:t>
            </a:r>
          </a:p>
        </p:txBody>
      </p:sp>
      <p:sp>
        <p:nvSpPr>
          <p:cNvPr id="39939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Filtrate will be formed as long as systemic blood pressure is normal</a:t>
            </a:r>
          </a:p>
          <a:p>
            <a:pPr lvl="1"/>
            <a:r>
              <a:rPr lang="en-US" altLang="en-US" dirty="0" smtClean="0"/>
              <a:t>If arterial blood pressure is </a:t>
            </a:r>
            <a:r>
              <a:rPr lang="en-US" altLang="en-US" i="1" dirty="0" smtClean="0"/>
              <a:t>too low</a:t>
            </a:r>
            <a:r>
              <a:rPr lang="en-US" altLang="en-US" dirty="0" smtClean="0"/>
              <a:t>, filtrate formation stops because glomerular pressure will be too low to form filtrate</a:t>
            </a:r>
          </a:p>
          <a:p>
            <a:r>
              <a:rPr lang="en-US" altLang="en-US" dirty="0" err="1" smtClean="0"/>
              <a:t>Oligouria</a:t>
            </a:r>
            <a:r>
              <a:rPr lang="en-US" altLang="en-US" dirty="0" smtClean="0"/>
              <a:t> is abnormally low urine output (between 100 and 400 ml per day)</a:t>
            </a:r>
          </a:p>
          <a:p>
            <a:r>
              <a:rPr lang="en-US" altLang="en-US" dirty="0" smtClean="0"/>
              <a:t>Anuria is less than 100 ml of urine produced per day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409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Tubular Reabsorption</a:t>
            </a:r>
          </a:p>
        </p:txBody>
      </p:sp>
      <p:sp>
        <p:nvSpPr>
          <p:cNvPr id="40963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</a:t>
            </a:r>
            <a:r>
              <a:rPr lang="en-US" altLang="en-US" dirty="0" err="1" smtClean="0"/>
              <a:t>peritubular</a:t>
            </a:r>
            <a:r>
              <a:rPr lang="en-US" altLang="en-US" dirty="0" smtClean="0"/>
              <a:t> capillaries reabsorb useful substances from the renal tubule cells, such as:</a:t>
            </a:r>
          </a:p>
          <a:p>
            <a:pPr lvl="1"/>
            <a:r>
              <a:rPr lang="en-US" altLang="en-US" dirty="0" smtClean="0"/>
              <a:t>Water</a:t>
            </a:r>
          </a:p>
          <a:p>
            <a:pPr lvl="1"/>
            <a:r>
              <a:rPr lang="en-US" altLang="en-US" dirty="0" smtClean="0"/>
              <a:t>Glucose</a:t>
            </a:r>
          </a:p>
          <a:p>
            <a:pPr lvl="1"/>
            <a:r>
              <a:rPr lang="en-US" altLang="en-US" dirty="0" smtClean="0"/>
              <a:t>Amino acids</a:t>
            </a:r>
          </a:p>
          <a:p>
            <a:pPr lvl="1"/>
            <a:r>
              <a:rPr lang="en-US" altLang="en-US" dirty="0" smtClean="0"/>
              <a:t>Ions</a:t>
            </a:r>
          </a:p>
          <a:p>
            <a:r>
              <a:rPr lang="en-US" altLang="en-US" dirty="0" smtClean="0"/>
              <a:t>Some reabsorption is passive; most is active</a:t>
            </a:r>
          </a:p>
          <a:p>
            <a:r>
              <a:rPr lang="en-US" altLang="en-US" dirty="0" smtClean="0"/>
              <a:t>Most reabsorption occurs in the proximal convoluted tubule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" name="Picture 9215" descr="figure_15_05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9"/>
          <a:stretch/>
        </p:blipFill>
        <p:spPr>
          <a:xfrm>
            <a:off x="542544" y="137160"/>
            <a:ext cx="8058912" cy="636972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15.5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Sites of filtration, reabsorption, and secretion in a nephron.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171535" y="1978766"/>
            <a:ext cx="2062491" cy="438085"/>
          </a:xfrm>
          <a:custGeom>
            <a:avLst/>
            <a:gdLst>
              <a:gd name="connsiteX0" fmla="*/ 0 w 2062491"/>
              <a:gd name="connsiteY0" fmla="*/ 438085 h 438085"/>
              <a:gd name="connsiteX1" fmla="*/ 1717922 w 2062491"/>
              <a:gd name="connsiteY1" fmla="*/ 433163 h 438085"/>
              <a:gd name="connsiteX2" fmla="*/ 2062491 w 2062491"/>
              <a:gd name="connsiteY2" fmla="*/ 0 h 438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2491" h="438085">
                <a:moveTo>
                  <a:pt x="0" y="438085"/>
                </a:moveTo>
                <a:lnTo>
                  <a:pt x="1717922" y="433163"/>
                </a:lnTo>
                <a:lnTo>
                  <a:pt x="2062491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791009" y="1407779"/>
            <a:ext cx="374103" cy="251037"/>
          </a:xfrm>
          <a:custGeom>
            <a:avLst/>
            <a:gdLst>
              <a:gd name="connsiteX0" fmla="*/ 0 w 374103"/>
              <a:gd name="connsiteY0" fmla="*/ 0 h 251037"/>
              <a:gd name="connsiteX1" fmla="*/ 4922 w 374103"/>
              <a:gd name="connsiteY1" fmla="*/ 63990 h 251037"/>
              <a:gd name="connsiteX2" fmla="*/ 374103 w 374103"/>
              <a:gd name="connsiteY2" fmla="*/ 251037 h 25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103" h="251037">
                <a:moveTo>
                  <a:pt x="0" y="0"/>
                </a:moveTo>
                <a:lnTo>
                  <a:pt x="4922" y="63990"/>
                </a:lnTo>
                <a:lnTo>
                  <a:pt x="374103" y="251037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7280251" y="2539909"/>
            <a:ext cx="398715" cy="300260"/>
          </a:xfrm>
          <a:custGeom>
            <a:avLst/>
            <a:gdLst>
              <a:gd name="connsiteX0" fmla="*/ 393793 w 398715"/>
              <a:gd name="connsiteY0" fmla="*/ 0 h 300260"/>
              <a:gd name="connsiteX1" fmla="*/ 398715 w 398715"/>
              <a:gd name="connsiteY1" fmla="*/ 78757 h 300260"/>
              <a:gd name="connsiteX2" fmla="*/ 0 w 398715"/>
              <a:gd name="connsiteY2" fmla="*/ 300260 h 30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8715" h="300260">
                <a:moveTo>
                  <a:pt x="393793" y="0"/>
                </a:moveTo>
                <a:lnTo>
                  <a:pt x="398715" y="78757"/>
                </a:lnTo>
                <a:lnTo>
                  <a:pt x="0" y="30026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642715" y="2300499"/>
            <a:ext cx="569399" cy="17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Filtrate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2408015" y="1852824"/>
            <a:ext cx="569399" cy="17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Blood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881090" y="2503699"/>
            <a:ext cx="569399" cy="17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Cortex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2881090" y="2814849"/>
            <a:ext cx="569399" cy="17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Medulla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737965" y="2564023"/>
            <a:ext cx="1589310" cy="132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lang="en-US" sz="120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b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Salts (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NaCl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, etc.)</a:t>
            </a:r>
            <a:b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HCO</a:t>
            </a:r>
            <a:r>
              <a:rPr lang="en-US" sz="1200" baseline="-25000" dirty="0" smtClean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− 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(bicarbonate)</a:t>
            </a:r>
            <a:b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lang="en-US" sz="1200" baseline="30000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Urea</a:t>
            </a:r>
            <a:b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Glucose; amino acids</a:t>
            </a:r>
            <a:b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Some drugs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636365" y="4361073"/>
            <a:ext cx="1043210" cy="20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Reabsorption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737965" y="4621423"/>
            <a:ext cx="1271810" cy="20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Active transport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737965" y="4834148"/>
            <a:ext cx="1271810" cy="20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Passive transport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636365" y="5040523"/>
            <a:ext cx="747935" cy="16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Secretion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731615" y="5237373"/>
            <a:ext cx="1290860" cy="22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(active transport)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4443191" y="3348248"/>
            <a:ext cx="605060" cy="36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Nephron</a:t>
            </a:r>
            <a:b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loop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4563840" y="4202323"/>
            <a:ext cx="309785" cy="21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lang="en-US" sz="120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b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5950962" y="5045880"/>
            <a:ext cx="309785" cy="21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NaCl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5974394" y="3485301"/>
            <a:ext cx="309785" cy="21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NaCl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7516163" y="3157251"/>
            <a:ext cx="309785" cy="21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lang="en-US" sz="120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b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7478673" y="3747741"/>
            <a:ext cx="309785" cy="21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NaCl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7445869" y="4319483"/>
            <a:ext cx="309785" cy="21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lang="en-US" sz="1200" baseline="30000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endParaRPr lang="en-US" sz="12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7300596" y="5059943"/>
            <a:ext cx="309785" cy="21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lang="en-US" sz="120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b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7291223" y="4830305"/>
            <a:ext cx="361385" cy="19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Urea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7033637" y="6166655"/>
            <a:ext cx="1154688" cy="367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Urine</a:t>
            </a:r>
            <a:b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(to renal pelvis)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6382244" y="2033483"/>
            <a:ext cx="497981" cy="54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lang="en-US" sz="1200" baseline="30000" dirty="0" smtClean="0">
                <a:solidFill>
                  <a:srgbClr val="000000"/>
                </a:solidFill>
                <a:latin typeface="Arial"/>
                <a:cs typeface="Arial"/>
              </a:rPr>
              <a:t>+ 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b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some</a:t>
            </a:r>
            <a:b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drugs</a:t>
            </a:r>
            <a:endParaRPr lang="en-US" sz="12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7523795" y="2180376"/>
            <a:ext cx="731206" cy="35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Collecting</a:t>
            </a:r>
            <a:b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duct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4594719" y="2043008"/>
            <a:ext cx="309785" cy="21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lang="en-US" sz="1200" baseline="30000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endParaRPr lang="en-US" sz="12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3436715" y="2059197"/>
            <a:ext cx="887635" cy="36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Some drugs</a:t>
            </a:r>
            <a:b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and poisons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2512791" y="1052723"/>
            <a:ext cx="833660" cy="37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Glomerular</a:t>
            </a:r>
          </a:p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capsule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871690" y="893974"/>
            <a:ext cx="1182910" cy="17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Proximal tubule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6087840" y="890799"/>
            <a:ext cx="1182910" cy="17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Distal tubule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6256969" y="1237401"/>
            <a:ext cx="309785" cy="21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NaCl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3437569" y="1307251"/>
            <a:ext cx="309785" cy="21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NaCl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4515344" y="1131783"/>
            <a:ext cx="929781" cy="35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Glucose and</a:t>
            </a:r>
            <a:b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amino acids</a:t>
            </a:r>
            <a:endParaRPr lang="en-US" sz="12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3805015" y="1138448"/>
            <a:ext cx="525685" cy="24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HCO</a:t>
            </a:r>
            <a:r>
              <a:rPr lang="en-US" sz="1200" baseline="-25000" dirty="0" smtClean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r>
              <a:rPr lang="en-US" sz="1200" baseline="30000" dirty="0" smtClean="0">
                <a:solidFill>
                  <a:srgbClr val="000000"/>
                </a:solidFill>
                <a:latin typeface="Arial"/>
                <a:cs typeface="Arial"/>
              </a:rPr>
              <a:t>−</a:t>
            </a:r>
            <a:endParaRPr lang="en-US" sz="12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4157440" y="1351173"/>
            <a:ext cx="322485" cy="20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lang="en-US" sz="120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b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064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Organs of the Urinary System</a:t>
            </a:r>
          </a:p>
        </p:txBody>
      </p:sp>
      <p:sp>
        <p:nvSpPr>
          <p:cNvPr id="6147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Kidneys</a:t>
            </a:r>
          </a:p>
          <a:p>
            <a:r>
              <a:rPr lang="en-US" altLang="en-US" smtClean="0"/>
              <a:t>Ureters</a:t>
            </a:r>
          </a:p>
          <a:p>
            <a:r>
              <a:rPr lang="en-US" altLang="en-US" smtClean="0"/>
              <a:t>Urinary bladder</a:t>
            </a:r>
          </a:p>
          <a:p>
            <a:r>
              <a:rPr lang="en-US" altLang="en-US" smtClean="0"/>
              <a:t>Urethra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430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Tubular Reabsorption</a:t>
            </a:r>
          </a:p>
        </p:txBody>
      </p:sp>
      <p:sp>
        <p:nvSpPr>
          <p:cNvPr id="43011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Nitrogenous waste products are poorly reabsorbed, if at all</a:t>
            </a:r>
          </a:p>
          <a:p>
            <a:pPr lvl="1"/>
            <a:r>
              <a:rPr lang="en-US" altLang="en-US" dirty="0" smtClean="0"/>
              <a:t>Urea—end product of protein breakdown</a:t>
            </a:r>
          </a:p>
          <a:p>
            <a:pPr lvl="1"/>
            <a:r>
              <a:rPr lang="en-US" altLang="en-US" dirty="0" smtClean="0"/>
              <a:t>Uric acid—results from nucleic acid breakdown</a:t>
            </a:r>
          </a:p>
          <a:p>
            <a:pPr lvl="1"/>
            <a:r>
              <a:rPr lang="en-US" altLang="en-US" dirty="0" smtClean="0"/>
              <a:t>Creatinine—associated with </a:t>
            </a:r>
            <a:r>
              <a:rPr lang="en-US" altLang="en-US" dirty="0" err="1" smtClean="0"/>
              <a:t>creatine</a:t>
            </a:r>
            <a:r>
              <a:rPr lang="en-US" altLang="en-US" dirty="0" smtClean="0"/>
              <a:t> metabolism in muscles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440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Tubular Secretion</a:t>
            </a:r>
          </a:p>
        </p:txBody>
      </p:sp>
      <p:sp>
        <p:nvSpPr>
          <p:cNvPr id="4403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Tubular secretion is reabsorption in reverse</a:t>
            </a:r>
          </a:p>
          <a:p>
            <a:r>
              <a:rPr lang="en-US" altLang="en-US" smtClean="0"/>
              <a:t>Some materials move from the blood of the peritubular capillaries into the renal tubules</a:t>
            </a:r>
          </a:p>
          <a:p>
            <a:pPr lvl="1"/>
            <a:r>
              <a:rPr lang="en-US" altLang="en-US" smtClean="0"/>
              <a:t>Hydrogen and potassium ions</a:t>
            </a:r>
          </a:p>
          <a:p>
            <a:pPr lvl="1"/>
            <a:r>
              <a:rPr lang="en-US" altLang="en-US" smtClean="0"/>
              <a:t>Creatinine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Tubular Secretion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Secretion is important for:</a:t>
            </a:r>
          </a:p>
          <a:p>
            <a:pPr lvl="1"/>
            <a:r>
              <a:rPr lang="en-US" altLang="en-US" smtClean="0"/>
              <a:t>Getting rid of substances not already in the filtrate</a:t>
            </a:r>
          </a:p>
          <a:p>
            <a:pPr lvl="1"/>
            <a:r>
              <a:rPr lang="en-US" altLang="en-US" smtClean="0"/>
              <a:t>Removing drugs and excess ions</a:t>
            </a:r>
          </a:p>
          <a:p>
            <a:pPr lvl="1"/>
            <a:r>
              <a:rPr lang="en-US" altLang="en-US" smtClean="0"/>
              <a:t>Maintaining acid-base balance of blood</a:t>
            </a:r>
          </a:p>
          <a:p>
            <a:r>
              <a:rPr lang="en-US" altLang="en-US" smtClean="0"/>
              <a:t>Materials left in the renal tubule move toward the ureter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Concept Link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2"/>
          <a:stretch/>
        </p:blipFill>
        <p:spPr>
          <a:xfrm>
            <a:off x="298704" y="1706880"/>
            <a:ext cx="8546592" cy="3246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" name="Picture 9215" descr="figure_15_05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9"/>
          <a:stretch/>
        </p:blipFill>
        <p:spPr>
          <a:xfrm>
            <a:off x="542544" y="137160"/>
            <a:ext cx="8058912" cy="636972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15.5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Sites of filtration, reabsorption, and secretion in a nephron.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171535" y="1978766"/>
            <a:ext cx="2062491" cy="438085"/>
          </a:xfrm>
          <a:custGeom>
            <a:avLst/>
            <a:gdLst>
              <a:gd name="connsiteX0" fmla="*/ 0 w 2062491"/>
              <a:gd name="connsiteY0" fmla="*/ 438085 h 438085"/>
              <a:gd name="connsiteX1" fmla="*/ 1717922 w 2062491"/>
              <a:gd name="connsiteY1" fmla="*/ 433163 h 438085"/>
              <a:gd name="connsiteX2" fmla="*/ 2062491 w 2062491"/>
              <a:gd name="connsiteY2" fmla="*/ 0 h 438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2491" h="438085">
                <a:moveTo>
                  <a:pt x="0" y="438085"/>
                </a:moveTo>
                <a:lnTo>
                  <a:pt x="1717922" y="433163"/>
                </a:lnTo>
                <a:lnTo>
                  <a:pt x="2062491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791009" y="1407779"/>
            <a:ext cx="374103" cy="251037"/>
          </a:xfrm>
          <a:custGeom>
            <a:avLst/>
            <a:gdLst>
              <a:gd name="connsiteX0" fmla="*/ 0 w 374103"/>
              <a:gd name="connsiteY0" fmla="*/ 0 h 251037"/>
              <a:gd name="connsiteX1" fmla="*/ 4922 w 374103"/>
              <a:gd name="connsiteY1" fmla="*/ 63990 h 251037"/>
              <a:gd name="connsiteX2" fmla="*/ 374103 w 374103"/>
              <a:gd name="connsiteY2" fmla="*/ 251037 h 25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103" h="251037">
                <a:moveTo>
                  <a:pt x="0" y="0"/>
                </a:moveTo>
                <a:lnTo>
                  <a:pt x="4922" y="63990"/>
                </a:lnTo>
                <a:lnTo>
                  <a:pt x="374103" y="251037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7280251" y="2539909"/>
            <a:ext cx="398715" cy="300260"/>
          </a:xfrm>
          <a:custGeom>
            <a:avLst/>
            <a:gdLst>
              <a:gd name="connsiteX0" fmla="*/ 393793 w 398715"/>
              <a:gd name="connsiteY0" fmla="*/ 0 h 300260"/>
              <a:gd name="connsiteX1" fmla="*/ 398715 w 398715"/>
              <a:gd name="connsiteY1" fmla="*/ 78757 h 300260"/>
              <a:gd name="connsiteX2" fmla="*/ 0 w 398715"/>
              <a:gd name="connsiteY2" fmla="*/ 300260 h 30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8715" h="300260">
                <a:moveTo>
                  <a:pt x="393793" y="0"/>
                </a:moveTo>
                <a:lnTo>
                  <a:pt x="398715" y="78757"/>
                </a:lnTo>
                <a:lnTo>
                  <a:pt x="0" y="30026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642715" y="2300499"/>
            <a:ext cx="569399" cy="17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Filtrate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2408015" y="1852824"/>
            <a:ext cx="569399" cy="17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Blood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881090" y="2503699"/>
            <a:ext cx="569399" cy="17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Cortex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2881090" y="2814849"/>
            <a:ext cx="569399" cy="17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Medulla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737965" y="2564023"/>
            <a:ext cx="1589310" cy="132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lang="en-US" sz="120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b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Salts (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NaCl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, etc.)</a:t>
            </a:r>
            <a:b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HCO</a:t>
            </a:r>
            <a:r>
              <a:rPr lang="en-US" sz="1200" baseline="-25000" dirty="0" smtClean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− 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(bicarbonate)</a:t>
            </a:r>
            <a:b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lang="en-US" sz="1200" baseline="30000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Urea</a:t>
            </a:r>
            <a:b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Glucose; amino acids</a:t>
            </a:r>
            <a:b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Some drugs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636365" y="4361073"/>
            <a:ext cx="1043210" cy="20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Reabsorption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737965" y="4621423"/>
            <a:ext cx="1271810" cy="20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Active transport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737965" y="4834148"/>
            <a:ext cx="1271810" cy="20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Passive transport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636365" y="5040523"/>
            <a:ext cx="747935" cy="16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Secretion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731615" y="5237373"/>
            <a:ext cx="1290860" cy="22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(active transport)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4443191" y="3348248"/>
            <a:ext cx="605060" cy="36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Nephron</a:t>
            </a:r>
            <a:b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loop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4563840" y="4202323"/>
            <a:ext cx="309785" cy="21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lang="en-US" sz="120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b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5950962" y="5045880"/>
            <a:ext cx="309785" cy="21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NaCl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5974394" y="3485301"/>
            <a:ext cx="309785" cy="21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NaCl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7516163" y="3157251"/>
            <a:ext cx="309785" cy="21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lang="en-US" sz="120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b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7478673" y="3747741"/>
            <a:ext cx="309785" cy="21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NaCl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7445869" y="4319483"/>
            <a:ext cx="309785" cy="21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lang="en-US" sz="1200" baseline="30000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endParaRPr lang="en-US" sz="12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7300596" y="5059943"/>
            <a:ext cx="309785" cy="21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lang="en-US" sz="120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b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7291223" y="4830305"/>
            <a:ext cx="361385" cy="19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Urea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7033637" y="6166655"/>
            <a:ext cx="1154688" cy="367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Urine</a:t>
            </a:r>
            <a:b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(to renal pelvis)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6382244" y="2033483"/>
            <a:ext cx="497981" cy="54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lang="en-US" sz="1200" baseline="30000" dirty="0" smtClean="0">
                <a:solidFill>
                  <a:srgbClr val="000000"/>
                </a:solidFill>
                <a:latin typeface="Arial"/>
                <a:cs typeface="Arial"/>
              </a:rPr>
              <a:t>+ 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b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some</a:t>
            </a:r>
            <a:b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drugs</a:t>
            </a:r>
            <a:endParaRPr lang="en-US" sz="12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7523795" y="2180376"/>
            <a:ext cx="731206" cy="35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Collecting</a:t>
            </a:r>
            <a:b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duct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4594719" y="2043008"/>
            <a:ext cx="309785" cy="21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lang="en-US" sz="1200" baseline="30000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endParaRPr lang="en-US" sz="12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3436715" y="2059197"/>
            <a:ext cx="887635" cy="36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Some drugs</a:t>
            </a:r>
            <a:b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and poisons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2512791" y="1052723"/>
            <a:ext cx="833660" cy="37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Glomerular</a:t>
            </a:r>
          </a:p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capsule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871690" y="893974"/>
            <a:ext cx="1182910" cy="17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Proximal tubule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6087840" y="890799"/>
            <a:ext cx="1182910" cy="17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Distal tubule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6256969" y="1237401"/>
            <a:ext cx="309785" cy="21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NaCl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3437569" y="1307251"/>
            <a:ext cx="309785" cy="21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NaCl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4515344" y="1131783"/>
            <a:ext cx="929781" cy="35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Glucose and</a:t>
            </a:r>
            <a:b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amino acids</a:t>
            </a:r>
            <a:endParaRPr lang="en-US" sz="12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3805015" y="1138448"/>
            <a:ext cx="525685" cy="24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HCO</a:t>
            </a:r>
            <a:r>
              <a:rPr lang="en-US" sz="1200" baseline="-25000" dirty="0" smtClean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−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4157440" y="1351173"/>
            <a:ext cx="322485" cy="20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lang="en-US" sz="120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b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064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4813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Characteristics of Urine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 24 hours, about 1.0 to 1.8 liters of urine are produced</a:t>
            </a:r>
          </a:p>
          <a:p>
            <a:r>
              <a:rPr lang="en-US" altLang="en-US" smtClean="0"/>
              <a:t>Urine and filtrate are different</a:t>
            </a:r>
          </a:p>
          <a:p>
            <a:pPr lvl="1"/>
            <a:r>
              <a:rPr lang="en-US" altLang="en-US" smtClean="0"/>
              <a:t>Filtrate contains everything that blood plasma does (except proteins)</a:t>
            </a:r>
          </a:p>
          <a:p>
            <a:pPr lvl="1"/>
            <a:r>
              <a:rPr lang="en-US" altLang="en-US" smtClean="0"/>
              <a:t>Urine is what remains after the filtrate has lost most of its water, nutrients, and necessary ions through reabsorption</a:t>
            </a:r>
          </a:p>
          <a:p>
            <a:pPr lvl="1"/>
            <a:r>
              <a:rPr lang="en-US" altLang="en-US" smtClean="0"/>
              <a:t>Urine contains nitrogenous wastes and substances that are not needed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4915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Characteristics of Urine</a:t>
            </a:r>
          </a:p>
        </p:txBody>
      </p:sp>
      <p:sp>
        <p:nvSpPr>
          <p:cNvPr id="4915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Yellow color due to the pigment urochrome (from the destruction of hemoglobin) and solutes</a:t>
            </a:r>
          </a:p>
          <a:p>
            <a:pPr lvl="1"/>
            <a:r>
              <a:rPr lang="en-US" altLang="en-US" smtClean="0"/>
              <a:t>Dilute urine is a pale, straw color</a:t>
            </a:r>
          </a:p>
          <a:p>
            <a:r>
              <a:rPr lang="en-US" altLang="en-US" smtClean="0"/>
              <a:t>Sterile</a:t>
            </a:r>
          </a:p>
          <a:p>
            <a:r>
              <a:rPr lang="en-US" altLang="en-US" smtClean="0"/>
              <a:t>Slightly aromatic</a:t>
            </a:r>
          </a:p>
          <a:p>
            <a:r>
              <a:rPr lang="en-US" altLang="en-US" smtClean="0"/>
              <a:t>Normal pH of around 6 (slightly acidic)</a:t>
            </a:r>
          </a:p>
          <a:p>
            <a:r>
              <a:rPr lang="en-US" altLang="en-US" smtClean="0"/>
              <a:t>Specific gravity of 1.001 to 1.035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5017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Characteristics of Urine</a:t>
            </a:r>
          </a:p>
        </p:txBody>
      </p:sp>
      <p:sp>
        <p:nvSpPr>
          <p:cNvPr id="50179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Solutes normally found in urine</a:t>
            </a:r>
          </a:p>
          <a:p>
            <a:pPr lvl="1"/>
            <a:r>
              <a:rPr lang="en-US" altLang="en-US" smtClean="0"/>
              <a:t>Sodium and potassium ions</a:t>
            </a:r>
          </a:p>
          <a:p>
            <a:pPr lvl="1"/>
            <a:r>
              <a:rPr lang="en-US" altLang="en-US" smtClean="0"/>
              <a:t>Urea, uric acid, creatinine</a:t>
            </a:r>
          </a:p>
          <a:p>
            <a:pPr lvl="1"/>
            <a:r>
              <a:rPr lang="en-US" altLang="en-US" smtClean="0"/>
              <a:t>Ammonia</a:t>
            </a:r>
          </a:p>
          <a:p>
            <a:pPr lvl="1"/>
            <a:r>
              <a:rPr lang="en-US" altLang="en-US" smtClean="0"/>
              <a:t>Bicarbonate ions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5120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Characteristics of Urine</a:t>
            </a:r>
          </a:p>
        </p:txBody>
      </p:sp>
      <p:sp>
        <p:nvSpPr>
          <p:cNvPr id="51203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Solutes NOT normally found in urine</a:t>
            </a:r>
          </a:p>
          <a:p>
            <a:pPr lvl="1"/>
            <a:r>
              <a:rPr lang="en-US" altLang="en-US" smtClean="0"/>
              <a:t>Glucose</a:t>
            </a:r>
          </a:p>
          <a:p>
            <a:pPr lvl="1"/>
            <a:r>
              <a:rPr lang="en-US" altLang="en-US" smtClean="0"/>
              <a:t>Blood proteins</a:t>
            </a:r>
          </a:p>
          <a:p>
            <a:pPr lvl="1"/>
            <a:r>
              <a:rPr lang="en-US" altLang="en-US" smtClean="0"/>
              <a:t>Red blood cells</a:t>
            </a:r>
          </a:p>
          <a:p>
            <a:pPr lvl="1"/>
            <a:r>
              <a:rPr lang="en-US" altLang="en-US" smtClean="0"/>
              <a:t>Hemoglobin</a:t>
            </a:r>
          </a:p>
          <a:p>
            <a:pPr lvl="1"/>
            <a:r>
              <a:rPr lang="en-US" altLang="en-US" smtClean="0"/>
              <a:t>Pus (WBCs)</a:t>
            </a:r>
          </a:p>
          <a:p>
            <a:pPr lvl="1"/>
            <a:r>
              <a:rPr lang="en-US" altLang="en-US" smtClean="0"/>
              <a:t>Bile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le_15_01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7"/>
          <a:stretch/>
        </p:blipFill>
        <p:spPr>
          <a:xfrm>
            <a:off x="298704" y="1170432"/>
            <a:ext cx="8546592" cy="4357803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/>
                <a:cs typeface="Arial"/>
              </a:rPr>
              <a:t>Table 15.1</a:t>
            </a:r>
            <a:r>
              <a:rPr lang="en-US" sz="900" b="1" baseline="0" dirty="0" smtClean="0">
                <a:latin typeface="Arial"/>
                <a:cs typeface="Arial"/>
              </a:rPr>
              <a:t> Abnormal Urinary Constituents.</a:t>
            </a:r>
            <a:endParaRPr lang="en-US" sz="9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0107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figure_15_01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7"/>
          <a:stretch/>
        </p:blipFill>
        <p:spPr>
          <a:xfrm>
            <a:off x="298704" y="371856"/>
            <a:ext cx="8546592" cy="581977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15.1a </a:t>
            </a:r>
            <a:r>
              <a:rPr lang="en-US" sz="900" b="1" i="0" baseline="0" dirty="0" smtClean="0">
                <a:solidFill>
                  <a:schemeClr val="tx2"/>
                </a:solidFill>
                <a:effectLst/>
                <a:latin typeface="Arial"/>
                <a:ea typeface="ＭＳ Ｐゴシック" charset="0"/>
                <a:cs typeface="Arial"/>
              </a:rPr>
              <a:t>Organs of the urinary system.</a:t>
            </a:r>
            <a:endParaRPr lang="en-US" sz="900" b="1" dirty="0" smtClean="0">
              <a:effectLst/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595756" y="1270000"/>
            <a:ext cx="187712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H="1" flipV="1">
            <a:off x="5241073" y="1982439"/>
            <a:ext cx="1765610" cy="4956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 flipV="1">
            <a:off x="5024244" y="3227659"/>
            <a:ext cx="1963854" cy="619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4689707" y="5612780"/>
            <a:ext cx="230458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1090341" y="2372732"/>
            <a:ext cx="3642732" cy="247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1616927" y="3029415"/>
            <a:ext cx="172843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1908098" y="4596780"/>
            <a:ext cx="261434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Freeform 16"/>
          <p:cNvSpPr/>
          <p:nvPr/>
        </p:nvSpPr>
        <p:spPr>
          <a:xfrm>
            <a:off x="2682488" y="768195"/>
            <a:ext cx="1846146" cy="223025"/>
          </a:xfrm>
          <a:custGeom>
            <a:avLst/>
            <a:gdLst>
              <a:gd name="connsiteX0" fmla="*/ 0 w 1846146"/>
              <a:gd name="connsiteY0" fmla="*/ 18585 h 223025"/>
              <a:gd name="connsiteX1" fmla="*/ 1561171 w 1846146"/>
              <a:gd name="connsiteY1" fmla="*/ 0 h 223025"/>
              <a:gd name="connsiteX2" fmla="*/ 1846146 w 1846146"/>
              <a:gd name="connsiteY2" fmla="*/ 223025 h 22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6146" h="223025">
                <a:moveTo>
                  <a:pt x="0" y="18585"/>
                </a:moveTo>
                <a:lnTo>
                  <a:pt x="1561171" y="0"/>
                </a:lnTo>
                <a:lnTo>
                  <a:pt x="1846146" y="22302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9" name="Straight Connector 18"/>
          <p:cNvCxnSpPr>
            <a:stCxn id="17" idx="1"/>
          </p:cNvCxnSpPr>
          <p:nvPr/>
        </p:nvCxnSpPr>
        <p:spPr bwMode="auto">
          <a:xfrm>
            <a:off x="4243659" y="768195"/>
            <a:ext cx="134666" cy="21605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Freeform 20"/>
          <p:cNvSpPr/>
          <p:nvPr/>
        </p:nvSpPr>
        <p:spPr>
          <a:xfrm>
            <a:off x="5003437" y="1707999"/>
            <a:ext cx="1998090" cy="218974"/>
          </a:xfrm>
          <a:custGeom>
            <a:avLst/>
            <a:gdLst>
              <a:gd name="connsiteX0" fmla="*/ 1998090 w 1998090"/>
              <a:gd name="connsiteY0" fmla="*/ 0 h 218974"/>
              <a:gd name="connsiteX1" fmla="*/ 158752 w 1998090"/>
              <a:gd name="connsiteY1" fmla="*/ 0 h 218974"/>
              <a:gd name="connsiteX2" fmla="*/ 0 w 1998090"/>
              <a:gd name="connsiteY2" fmla="*/ 218974 h 218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8090" h="218974">
                <a:moveTo>
                  <a:pt x="1998090" y="0"/>
                </a:moveTo>
                <a:lnTo>
                  <a:pt x="158752" y="0"/>
                </a:lnTo>
                <a:lnTo>
                  <a:pt x="0" y="218974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970592" y="2025512"/>
            <a:ext cx="2030935" cy="344884"/>
          </a:xfrm>
          <a:custGeom>
            <a:avLst/>
            <a:gdLst>
              <a:gd name="connsiteX0" fmla="*/ 2030935 w 2030935"/>
              <a:gd name="connsiteY0" fmla="*/ 344884 h 344884"/>
              <a:gd name="connsiteX1" fmla="*/ 1801018 w 2030935"/>
              <a:gd name="connsiteY1" fmla="*/ 344884 h 344884"/>
              <a:gd name="connsiteX2" fmla="*/ 0 w 2030935"/>
              <a:gd name="connsiteY2" fmla="*/ 0 h 344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0935" h="344884">
                <a:moveTo>
                  <a:pt x="2030935" y="344884"/>
                </a:moveTo>
                <a:lnTo>
                  <a:pt x="1801018" y="344884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5370210" y="2299230"/>
            <a:ext cx="1631317" cy="459846"/>
          </a:xfrm>
          <a:custGeom>
            <a:avLst/>
            <a:gdLst>
              <a:gd name="connsiteX0" fmla="*/ 1631317 w 1631317"/>
              <a:gd name="connsiteY0" fmla="*/ 459846 h 459846"/>
              <a:gd name="connsiteX1" fmla="*/ 1406874 w 1631317"/>
              <a:gd name="connsiteY1" fmla="*/ 459846 h 459846"/>
              <a:gd name="connsiteX2" fmla="*/ 0 w 1631317"/>
              <a:gd name="connsiteY2" fmla="*/ 0 h 45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1317" h="459846">
                <a:moveTo>
                  <a:pt x="1631317" y="459846"/>
                </a:moveTo>
                <a:lnTo>
                  <a:pt x="1406874" y="459846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2123997" y="1428807"/>
            <a:ext cx="1811967" cy="388679"/>
          </a:xfrm>
          <a:custGeom>
            <a:avLst/>
            <a:gdLst>
              <a:gd name="connsiteX0" fmla="*/ 0 w 1811967"/>
              <a:gd name="connsiteY0" fmla="*/ 377731 h 388679"/>
              <a:gd name="connsiteX1" fmla="*/ 667855 w 1811967"/>
              <a:gd name="connsiteY1" fmla="*/ 388679 h 388679"/>
              <a:gd name="connsiteX2" fmla="*/ 1811967 w 1811967"/>
              <a:gd name="connsiteY2" fmla="*/ 0 h 388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1967" h="388679">
                <a:moveTo>
                  <a:pt x="0" y="377731"/>
                </a:moveTo>
                <a:lnTo>
                  <a:pt x="667855" y="388679"/>
                </a:lnTo>
                <a:lnTo>
                  <a:pt x="1811967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1970719" y="4111242"/>
            <a:ext cx="2425080" cy="186128"/>
          </a:xfrm>
          <a:custGeom>
            <a:avLst/>
            <a:gdLst>
              <a:gd name="connsiteX0" fmla="*/ 0 w 2425080"/>
              <a:gd name="connsiteY0" fmla="*/ 10948 h 186128"/>
              <a:gd name="connsiteX1" fmla="*/ 492680 w 2425080"/>
              <a:gd name="connsiteY1" fmla="*/ 0 h 186128"/>
              <a:gd name="connsiteX2" fmla="*/ 2425080 w 2425080"/>
              <a:gd name="connsiteY2" fmla="*/ 186128 h 18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5080" h="186128">
                <a:moveTo>
                  <a:pt x="0" y="10948"/>
                </a:moveTo>
                <a:lnTo>
                  <a:pt x="492680" y="0"/>
                </a:lnTo>
                <a:lnTo>
                  <a:pt x="2425080" y="186128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4603819" y="4828382"/>
            <a:ext cx="2403182" cy="218975"/>
          </a:xfrm>
          <a:custGeom>
            <a:avLst/>
            <a:gdLst>
              <a:gd name="connsiteX0" fmla="*/ 2403182 w 2403182"/>
              <a:gd name="connsiteY0" fmla="*/ 0 h 218975"/>
              <a:gd name="connsiteX1" fmla="*/ 2014513 w 2403182"/>
              <a:gd name="connsiteY1" fmla="*/ 0 h 218975"/>
              <a:gd name="connsiteX2" fmla="*/ 0 w 2403182"/>
              <a:gd name="connsiteY2" fmla="*/ 218975 h 21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03182" h="218975">
                <a:moveTo>
                  <a:pt x="2403182" y="0"/>
                </a:moveTo>
                <a:lnTo>
                  <a:pt x="2014513" y="0"/>
                </a:lnTo>
                <a:lnTo>
                  <a:pt x="0" y="21897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364788" y="589583"/>
            <a:ext cx="1603490" cy="23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Hepatic veins (cut)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364789" y="1082189"/>
            <a:ext cx="1541537" cy="19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Inferior vena cava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354964" y="1636748"/>
            <a:ext cx="1197356" cy="19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Adrenal gland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345137" y="2189335"/>
            <a:ext cx="484901" cy="2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Aorta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351522" y="2854008"/>
            <a:ext cx="853175" cy="2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Iliac crest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43168" y="3926739"/>
            <a:ext cx="1097542" cy="2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Rectum (cut)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46610" y="4436055"/>
            <a:ext cx="1149168" cy="85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Uterus (part</a:t>
            </a:r>
            <a:b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of female</a:t>
            </a:r>
            <a:b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reproductive</a:t>
            </a:r>
            <a:b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system)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334814" y="5981244"/>
            <a:ext cx="1097542" cy="2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(a)</a:t>
            </a:r>
            <a:endParaRPr lang="en-US" sz="20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7070103" y="1540857"/>
            <a:ext cx="1317816" cy="2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Renal artery</a:t>
            </a:r>
            <a:endParaRPr lang="en-US" sz="20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7063219" y="1875164"/>
            <a:ext cx="1317816" cy="19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Renal hilum</a:t>
            </a:r>
            <a:endParaRPr lang="en-US" sz="20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7066662" y="2201112"/>
            <a:ext cx="1317816" cy="19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Renal vein</a:t>
            </a:r>
            <a:endParaRPr lang="en-US" sz="20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7063220" y="2595400"/>
            <a:ext cx="1317816" cy="19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Kidney</a:t>
            </a:r>
            <a:endParaRPr lang="en-US" sz="20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7063219" y="3074240"/>
            <a:ext cx="1317816" cy="19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Ureter</a:t>
            </a:r>
            <a:endParaRPr lang="en-US" sz="20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7063220" y="4654817"/>
            <a:ext cx="756803" cy="41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Urinary</a:t>
            </a:r>
            <a:b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bladder</a:t>
            </a:r>
            <a:endParaRPr lang="en-US" sz="20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7054864" y="5483204"/>
            <a:ext cx="1317816" cy="19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Urethra</a:t>
            </a:r>
            <a:endParaRPr lang="en-US" sz="20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466319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Ureters</a:t>
            </a:r>
          </a:p>
        </p:txBody>
      </p:sp>
      <p:sp>
        <p:nvSpPr>
          <p:cNvPr id="5325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Slender tubes attaching the kidney to the urinary bladder</a:t>
            </a:r>
          </a:p>
          <a:p>
            <a:pPr lvl="1"/>
            <a:r>
              <a:rPr lang="en-US" altLang="en-US" smtClean="0"/>
              <a:t>Continuous with the renal pelvis</a:t>
            </a:r>
          </a:p>
          <a:p>
            <a:pPr lvl="1"/>
            <a:r>
              <a:rPr lang="en-US" altLang="en-US" smtClean="0"/>
              <a:t>Enter the posterior aspect of the urinary bladder</a:t>
            </a:r>
          </a:p>
          <a:p>
            <a:r>
              <a:rPr lang="en-US" altLang="en-US" smtClean="0"/>
              <a:t>Runs behind the peritoneum</a:t>
            </a:r>
          </a:p>
          <a:p>
            <a:r>
              <a:rPr lang="en-US" altLang="en-US" smtClean="0"/>
              <a:t>Peristalsis aids gravity in urine transport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figure_15_01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7"/>
          <a:stretch/>
        </p:blipFill>
        <p:spPr>
          <a:xfrm>
            <a:off x="298704" y="371856"/>
            <a:ext cx="8546592" cy="581977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15.1a </a:t>
            </a:r>
            <a:r>
              <a:rPr lang="en-US" sz="900" b="1" i="0" baseline="0" dirty="0" smtClean="0">
                <a:solidFill>
                  <a:schemeClr val="tx2"/>
                </a:solidFill>
                <a:effectLst/>
                <a:latin typeface="Arial"/>
                <a:ea typeface="ＭＳ Ｐゴシック" charset="0"/>
                <a:cs typeface="Arial"/>
              </a:rPr>
              <a:t>Organs of the urinary system.</a:t>
            </a:r>
            <a:endParaRPr lang="en-US" sz="900" b="1" dirty="0" smtClean="0">
              <a:effectLst/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595756" y="1270000"/>
            <a:ext cx="187712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H="1" flipV="1">
            <a:off x="5241073" y="1982439"/>
            <a:ext cx="1765610" cy="4956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 flipV="1">
            <a:off x="5024244" y="3227659"/>
            <a:ext cx="1963854" cy="619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4689707" y="5612780"/>
            <a:ext cx="230458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1090341" y="2372732"/>
            <a:ext cx="3642732" cy="247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1616927" y="3029415"/>
            <a:ext cx="172843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1908098" y="4596780"/>
            <a:ext cx="261434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Freeform 16"/>
          <p:cNvSpPr/>
          <p:nvPr/>
        </p:nvSpPr>
        <p:spPr>
          <a:xfrm>
            <a:off x="2682488" y="768195"/>
            <a:ext cx="1846146" cy="223025"/>
          </a:xfrm>
          <a:custGeom>
            <a:avLst/>
            <a:gdLst>
              <a:gd name="connsiteX0" fmla="*/ 0 w 1846146"/>
              <a:gd name="connsiteY0" fmla="*/ 18585 h 223025"/>
              <a:gd name="connsiteX1" fmla="*/ 1561171 w 1846146"/>
              <a:gd name="connsiteY1" fmla="*/ 0 h 223025"/>
              <a:gd name="connsiteX2" fmla="*/ 1846146 w 1846146"/>
              <a:gd name="connsiteY2" fmla="*/ 223025 h 22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6146" h="223025">
                <a:moveTo>
                  <a:pt x="0" y="18585"/>
                </a:moveTo>
                <a:lnTo>
                  <a:pt x="1561171" y="0"/>
                </a:lnTo>
                <a:lnTo>
                  <a:pt x="1846146" y="22302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9" name="Straight Connector 18"/>
          <p:cNvCxnSpPr>
            <a:stCxn id="17" idx="1"/>
          </p:cNvCxnSpPr>
          <p:nvPr/>
        </p:nvCxnSpPr>
        <p:spPr bwMode="auto">
          <a:xfrm>
            <a:off x="4243659" y="768195"/>
            <a:ext cx="134666" cy="21605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Freeform 20"/>
          <p:cNvSpPr/>
          <p:nvPr/>
        </p:nvSpPr>
        <p:spPr>
          <a:xfrm>
            <a:off x="5003437" y="1707999"/>
            <a:ext cx="1998090" cy="218974"/>
          </a:xfrm>
          <a:custGeom>
            <a:avLst/>
            <a:gdLst>
              <a:gd name="connsiteX0" fmla="*/ 1998090 w 1998090"/>
              <a:gd name="connsiteY0" fmla="*/ 0 h 218974"/>
              <a:gd name="connsiteX1" fmla="*/ 158752 w 1998090"/>
              <a:gd name="connsiteY1" fmla="*/ 0 h 218974"/>
              <a:gd name="connsiteX2" fmla="*/ 0 w 1998090"/>
              <a:gd name="connsiteY2" fmla="*/ 218974 h 218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8090" h="218974">
                <a:moveTo>
                  <a:pt x="1998090" y="0"/>
                </a:moveTo>
                <a:lnTo>
                  <a:pt x="158752" y="0"/>
                </a:lnTo>
                <a:lnTo>
                  <a:pt x="0" y="218974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970592" y="2025512"/>
            <a:ext cx="2030935" cy="344884"/>
          </a:xfrm>
          <a:custGeom>
            <a:avLst/>
            <a:gdLst>
              <a:gd name="connsiteX0" fmla="*/ 2030935 w 2030935"/>
              <a:gd name="connsiteY0" fmla="*/ 344884 h 344884"/>
              <a:gd name="connsiteX1" fmla="*/ 1801018 w 2030935"/>
              <a:gd name="connsiteY1" fmla="*/ 344884 h 344884"/>
              <a:gd name="connsiteX2" fmla="*/ 0 w 2030935"/>
              <a:gd name="connsiteY2" fmla="*/ 0 h 344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0935" h="344884">
                <a:moveTo>
                  <a:pt x="2030935" y="344884"/>
                </a:moveTo>
                <a:lnTo>
                  <a:pt x="1801018" y="344884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5370210" y="2299230"/>
            <a:ext cx="1631317" cy="459846"/>
          </a:xfrm>
          <a:custGeom>
            <a:avLst/>
            <a:gdLst>
              <a:gd name="connsiteX0" fmla="*/ 1631317 w 1631317"/>
              <a:gd name="connsiteY0" fmla="*/ 459846 h 459846"/>
              <a:gd name="connsiteX1" fmla="*/ 1406874 w 1631317"/>
              <a:gd name="connsiteY1" fmla="*/ 459846 h 459846"/>
              <a:gd name="connsiteX2" fmla="*/ 0 w 1631317"/>
              <a:gd name="connsiteY2" fmla="*/ 0 h 45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1317" h="459846">
                <a:moveTo>
                  <a:pt x="1631317" y="459846"/>
                </a:moveTo>
                <a:lnTo>
                  <a:pt x="1406874" y="459846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2123997" y="1428807"/>
            <a:ext cx="1811967" cy="388679"/>
          </a:xfrm>
          <a:custGeom>
            <a:avLst/>
            <a:gdLst>
              <a:gd name="connsiteX0" fmla="*/ 0 w 1811967"/>
              <a:gd name="connsiteY0" fmla="*/ 377731 h 388679"/>
              <a:gd name="connsiteX1" fmla="*/ 667855 w 1811967"/>
              <a:gd name="connsiteY1" fmla="*/ 388679 h 388679"/>
              <a:gd name="connsiteX2" fmla="*/ 1811967 w 1811967"/>
              <a:gd name="connsiteY2" fmla="*/ 0 h 388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1967" h="388679">
                <a:moveTo>
                  <a:pt x="0" y="377731"/>
                </a:moveTo>
                <a:lnTo>
                  <a:pt x="667855" y="388679"/>
                </a:lnTo>
                <a:lnTo>
                  <a:pt x="1811967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1970719" y="4111242"/>
            <a:ext cx="2425080" cy="186128"/>
          </a:xfrm>
          <a:custGeom>
            <a:avLst/>
            <a:gdLst>
              <a:gd name="connsiteX0" fmla="*/ 0 w 2425080"/>
              <a:gd name="connsiteY0" fmla="*/ 10948 h 186128"/>
              <a:gd name="connsiteX1" fmla="*/ 492680 w 2425080"/>
              <a:gd name="connsiteY1" fmla="*/ 0 h 186128"/>
              <a:gd name="connsiteX2" fmla="*/ 2425080 w 2425080"/>
              <a:gd name="connsiteY2" fmla="*/ 186128 h 18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5080" h="186128">
                <a:moveTo>
                  <a:pt x="0" y="10948"/>
                </a:moveTo>
                <a:lnTo>
                  <a:pt x="492680" y="0"/>
                </a:lnTo>
                <a:lnTo>
                  <a:pt x="2425080" y="186128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4603819" y="4828382"/>
            <a:ext cx="2403182" cy="218975"/>
          </a:xfrm>
          <a:custGeom>
            <a:avLst/>
            <a:gdLst>
              <a:gd name="connsiteX0" fmla="*/ 2403182 w 2403182"/>
              <a:gd name="connsiteY0" fmla="*/ 0 h 218975"/>
              <a:gd name="connsiteX1" fmla="*/ 2014513 w 2403182"/>
              <a:gd name="connsiteY1" fmla="*/ 0 h 218975"/>
              <a:gd name="connsiteX2" fmla="*/ 0 w 2403182"/>
              <a:gd name="connsiteY2" fmla="*/ 218975 h 21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03182" h="218975">
                <a:moveTo>
                  <a:pt x="2403182" y="0"/>
                </a:moveTo>
                <a:lnTo>
                  <a:pt x="2014513" y="0"/>
                </a:lnTo>
                <a:lnTo>
                  <a:pt x="0" y="21897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364788" y="589583"/>
            <a:ext cx="1603490" cy="23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Hepatic veins (cut)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364789" y="1082189"/>
            <a:ext cx="1541537" cy="19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Inferior vena cava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354964" y="1636748"/>
            <a:ext cx="1197356" cy="19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Adrenal gland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345137" y="2189335"/>
            <a:ext cx="484901" cy="2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Aorta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351522" y="2854008"/>
            <a:ext cx="853175" cy="2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Iliac crest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43168" y="3926739"/>
            <a:ext cx="1097542" cy="2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Rectum (cut)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46610" y="4436055"/>
            <a:ext cx="1149168" cy="85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Uterus (part</a:t>
            </a:r>
            <a:b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of female</a:t>
            </a:r>
            <a:b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reproductive</a:t>
            </a:r>
            <a:b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system)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334814" y="5981244"/>
            <a:ext cx="1097542" cy="2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(a)</a:t>
            </a:r>
            <a:endParaRPr lang="en-US" sz="20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7070103" y="1540857"/>
            <a:ext cx="1317816" cy="2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Renal artery</a:t>
            </a:r>
            <a:endParaRPr lang="en-US" sz="20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7063219" y="1875164"/>
            <a:ext cx="1317816" cy="19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Renal hilum</a:t>
            </a:r>
            <a:endParaRPr lang="en-US" sz="20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7066662" y="2201112"/>
            <a:ext cx="1317816" cy="19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Renal vein</a:t>
            </a:r>
            <a:endParaRPr lang="en-US" sz="20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7063220" y="2595400"/>
            <a:ext cx="1317816" cy="19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Kidney</a:t>
            </a:r>
            <a:endParaRPr lang="en-US" sz="20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7063219" y="3074240"/>
            <a:ext cx="1317816" cy="19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Ureter</a:t>
            </a:r>
            <a:endParaRPr lang="en-US" sz="20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7063220" y="4654817"/>
            <a:ext cx="756803" cy="41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Urinary</a:t>
            </a:r>
            <a:b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bladder</a:t>
            </a:r>
            <a:endParaRPr lang="en-US" sz="20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7054864" y="5483204"/>
            <a:ext cx="1317816" cy="19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Urethra</a:t>
            </a:r>
            <a:endParaRPr lang="en-US" sz="20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466319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igure_15_06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8"/>
          <a:stretch/>
        </p:blipFill>
        <p:spPr>
          <a:xfrm>
            <a:off x="298704" y="527304"/>
            <a:ext cx="8546592" cy="561549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15.6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Basic structure of the female urinary bladder and urethra.</a:t>
            </a:r>
            <a:endParaRPr lang="en-US" sz="900" b="1" dirty="0"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075765" y="1800412"/>
            <a:ext cx="102347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4422588" y="1060824"/>
            <a:ext cx="0" cy="50052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4706471" y="4848412"/>
            <a:ext cx="227105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4542118" y="5939118"/>
            <a:ext cx="244288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2024529" y="4108824"/>
            <a:ext cx="168835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1538941" y="5468471"/>
            <a:ext cx="151653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Freeform 14"/>
          <p:cNvSpPr/>
          <p:nvPr/>
        </p:nvSpPr>
        <p:spPr>
          <a:xfrm>
            <a:off x="2218765" y="4728882"/>
            <a:ext cx="1576294" cy="679824"/>
          </a:xfrm>
          <a:custGeom>
            <a:avLst/>
            <a:gdLst>
              <a:gd name="connsiteX0" fmla="*/ 0 w 1576294"/>
              <a:gd name="connsiteY0" fmla="*/ 0 h 679824"/>
              <a:gd name="connsiteX1" fmla="*/ 799353 w 1576294"/>
              <a:gd name="connsiteY1" fmla="*/ 0 h 679824"/>
              <a:gd name="connsiteX2" fmla="*/ 1576294 w 1576294"/>
              <a:gd name="connsiteY2" fmla="*/ 679824 h 67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6294" h="679824">
                <a:moveTo>
                  <a:pt x="0" y="0"/>
                </a:moveTo>
                <a:lnTo>
                  <a:pt x="799353" y="0"/>
                </a:lnTo>
                <a:lnTo>
                  <a:pt x="1576294" y="679824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459941" y="3974353"/>
            <a:ext cx="2525059" cy="859118"/>
          </a:xfrm>
          <a:custGeom>
            <a:avLst/>
            <a:gdLst>
              <a:gd name="connsiteX0" fmla="*/ 2525059 w 2525059"/>
              <a:gd name="connsiteY0" fmla="*/ 7471 h 859118"/>
              <a:gd name="connsiteX1" fmla="*/ 2525059 w 2525059"/>
              <a:gd name="connsiteY1" fmla="*/ 7471 h 859118"/>
              <a:gd name="connsiteX2" fmla="*/ 1307353 w 2525059"/>
              <a:gd name="connsiteY2" fmla="*/ 0 h 859118"/>
              <a:gd name="connsiteX3" fmla="*/ 0 w 2525059"/>
              <a:gd name="connsiteY3" fmla="*/ 859118 h 859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5059" h="859118">
                <a:moveTo>
                  <a:pt x="2525059" y="7471"/>
                </a:moveTo>
                <a:lnTo>
                  <a:pt x="2525059" y="7471"/>
                </a:lnTo>
                <a:lnTo>
                  <a:pt x="1307353" y="0"/>
                </a:lnTo>
                <a:lnTo>
                  <a:pt x="0" y="859118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39783" y="1650557"/>
            <a:ext cx="733367" cy="31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Ureter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4029133" y="507557"/>
            <a:ext cx="866717" cy="56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Urinary</a:t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bladder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4052457" y="4022145"/>
            <a:ext cx="891296" cy="31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Trigone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7045920" y="3827751"/>
            <a:ext cx="1759532" cy="5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Internal urethral</a:t>
            </a:r>
          </a:p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orifice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7052399" y="4696036"/>
            <a:ext cx="1759532" cy="5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Internal urethral</a:t>
            </a:r>
          </a:p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sphincter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7052398" y="5797592"/>
            <a:ext cx="904258" cy="28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Urethra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339776" y="5318089"/>
            <a:ext cx="1195830" cy="56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Urogenital</a:t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diaphragm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339782" y="3950866"/>
            <a:ext cx="1636423" cy="26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Ureteral orifice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346260" y="4585880"/>
            <a:ext cx="1882639" cy="54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External urethral</a:t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sphincter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4847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Urinary Bladder</a:t>
            </a:r>
          </a:p>
        </p:txBody>
      </p:sp>
      <p:sp>
        <p:nvSpPr>
          <p:cNvPr id="5632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Smooth, collapsible, muscular sac situated posterior to the pubic symphysis</a:t>
            </a:r>
          </a:p>
          <a:p>
            <a:r>
              <a:rPr lang="en-US" altLang="en-US" dirty="0" smtClean="0"/>
              <a:t>Temporarily stores urine</a:t>
            </a:r>
          </a:p>
          <a:p>
            <a:r>
              <a:rPr lang="en-US" altLang="en-US" dirty="0" err="1" smtClean="0"/>
              <a:t>Trigone</a:t>
            </a:r>
            <a:r>
              <a:rPr lang="en-US" altLang="en-US" dirty="0" smtClean="0"/>
              <a:t>—triangular region of the urinary bladder base</a:t>
            </a:r>
          </a:p>
          <a:p>
            <a:pPr lvl="1"/>
            <a:r>
              <a:rPr lang="en-US" altLang="en-US" dirty="0" smtClean="0"/>
              <a:t>Three openings</a:t>
            </a:r>
          </a:p>
          <a:p>
            <a:pPr lvl="2"/>
            <a:r>
              <a:rPr lang="en-US" altLang="en-US" dirty="0" smtClean="0"/>
              <a:t>Two from the ureters</a:t>
            </a:r>
          </a:p>
          <a:p>
            <a:pPr lvl="2"/>
            <a:r>
              <a:rPr lang="en-US" altLang="en-US" dirty="0" smtClean="0"/>
              <a:t>One to the urethra</a:t>
            </a:r>
          </a:p>
          <a:p>
            <a:r>
              <a:rPr lang="en-US" altLang="en-US" dirty="0" smtClean="0"/>
              <a:t>In males, the prostate surrounds the neck of the urinary bladder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igure_15_06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8"/>
          <a:stretch/>
        </p:blipFill>
        <p:spPr>
          <a:xfrm>
            <a:off x="298704" y="527304"/>
            <a:ext cx="8546592" cy="561549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15.6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Basic structure of the female urinary bladder and urethra.</a:t>
            </a:r>
            <a:endParaRPr lang="en-US" sz="900" b="1" dirty="0"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075765" y="1800412"/>
            <a:ext cx="102347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4422588" y="1060824"/>
            <a:ext cx="0" cy="50052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4706471" y="4848412"/>
            <a:ext cx="227105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4542118" y="5939118"/>
            <a:ext cx="244288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2024529" y="4108824"/>
            <a:ext cx="168835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1538941" y="5468471"/>
            <a:ext cx="151653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Freeform 14"/>
          <p:cNvSpPr/>
          <p:nvPr/>
        </p:nvSpPr>
        <p:spPr>
          <a:xfrm>
            <a:off x="2218765" y="4728882"/>
            <a:ext cx="1576294" cy="679824"/>
          </a:xfrm>
          <a:custGeom>
            <a:avLst/>
            <a:gdLst>
              <a:gd name="connsiteX0" fmla="*/ 0 w 1576294"/>
              <a:gd name="connsiteY0" fmla="*/ 0 h 679824"/>
              <a:gd name="connsiteX1" fmla="*/ 799353 w 1576294"/>
              <a:gd name="connsiteY1" fmla="*/ 0 h 679824"/>
              <a:gd name="connsiteX2" fmla="*/ 1576294 w 1576294"/>
              <a:gd name="connsiteY2" fmla="*/ 679824 h 67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6294" h="679824">
                <a:moveTo>
                  <a:pt x="0" y="0"/>
                </a:moveTo>
                <a:lnTo>
                  <a:pt x="799353" y="0"/>
                </a:lnTo>
                <a:lnTo>
                  <a:pt x="1576294" y="679824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459941" y="3974353"/>
            <a:ext cx="2525059" cy="859118"/>
          </a:xfrm>
          <a:custGeom>
            <a:avLst/>
            <a:gdLst>
              <a:gd name="connsiteX0" fmla="*/ 2525059 w 2525059"/>
              <a:gd name="connsiteY0" fmla="*/ 7471 h 859118"/>
              <a:gd name="connsiteX1" fmla="*/ 2525059 w 2525059"/>
              <a:gd name="connsiteY1" fmla="*/ 7471 h 859118"/>
              <a:gd name="connsiteX2" fmla="*/ 1307353 w 2525059"/>
              <a:gd name="connsiteY2" fmla="*/ 0 h 859118"/>
              <a:gd name="connsiteX3" fmla="*/ 0 w 2525059"/>
              <a:gd name="connsiteY3" fmla="*/ 859118 h 859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5059" h="859118">
                <a:moveTo>
                  <a:pt x="2525059" y="7471"/>
                </a:moveTo>
                <a:lnTo>
                  <a:pt x="2525059" y="7471"/>
                </a:lnTo>
                <a:lnTo>
                  <a:pt x="1307353" y="0"/>
                </a:lnTo>
                <a:lnTo>
                  <a:pt x="0" y="859118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39783" y="1650557"/>
            <a:ext cx="733367" cy="31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Ureter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4029133" y="507557"/>
            <a:ext cx="866717" cy="56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Urinary</a:t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bladder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4052457" y="4022145"/>
            <a:ext cx="891296" cy="31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Trigone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7045920" y="3827751"/>
            <a:ext cx="1759532" cy="5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Internal urethral</a:t>
            </a:r>
          </a:p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orifice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7052399" y="4696036"/>
            <a:ext cx="1759532" cy="5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Internal urethral</a:t>
            </a:r>
          </a:p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sphincter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7052398" y="5797592"/>
            <a:ext cx="904258" cy="28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Urethra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339776" y="5318089"/>
            <a:ext cx="1195830" cy="56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Urogenital</a:t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diaphragm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339782" y="3950866"/>
            <a:ext cx="1636423" cy="26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Ureteral orifice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346260" y="4585880"/>
            <a:ext cx="1882639" cy="54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External urethral</a:t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sphincter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4847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583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Urinary Bladder</a:t>
            </a:r>
          </a:p>
        </p:txBody>
      </p:sp>
      <p:sp>
        <p:nvSpPr>
          <p:cNvPr id="5837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Wall of the urinary bladder:</a:t>
            </a:r>
          </a:p>
          <a:p>
            <a:pPr lvl="1"/>
            <a:r>
              <a:rPr lang="en-US" altLang="en-US" dirty="0" smtClean="0"/>
              <a:t>Three layers of smooth muscle collectively called the </a:t>
            </a:r>
            <a:r>
              <a:rPr lang="en-US" altLang="en-US" i="1" dirty="0" smtClean="0"/>
              <a:t>detrusor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muscle</a:t>
            </a:r>
          </a:p>
          <a:p>
            <a:pPr lvl="1"/>
            <a:r>
              <a:rPr lang="en-US" altLang="en-US" dirty="0" smtClean="0"/>
              <a:t>Mucosa made of transitional epithelium</a:t>
            </a:r>
          </a:p>
          <a:p>
            <a:pPr lvl="1"/>
            <a:r>
              <a:rPr lang="en-US" altLang="en-US" dirty="0" smtClean="0"/>
              <a:t>Walls are thick and folded in an empty urinary bladder</a:t>
            </a:r>
          </a:p>
          <a:p>
            <a:pPr lvl="1"/>
            <a:r>
              <a:rPr lang="en-US" altLang="en-US" dirty="0" smtClean="0"/>
              <a:t>Urinary bladder can expand significantly without increasing internal pressure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593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Urinary Bladder</a:t>
            </a:r>
          </a:p>
        </p:txBody>
      </p:sp>
      <p:sp>
        <p:nvSpPr>
          <p:cNvPr id="5939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Capacity of the urinary bladder</a:t>
            </a:r>
          </a:p>
          <a:p>
            <a:pPr lvl="1"/>
            <a:r>
              <a:rPr lang="en-US" altLang="en-US" dirty="0" smtClean="0"/>
              <a:t>A moderately full bladder is about 5 inches long and holds about 500 ml of urine</a:t>
            </a:r>
          </a:p>
          <a:p>
            <a:pPr lvl="1"/>
            <a:r>
              <a:rPr lang="en-US" altLang="en-US" dirty="0" smtClean="0"/>
              <a:t>Capable of holding twice that amount of urine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igure_15_07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2"/>
          <a:stretch/>
        </p:blipFill>
        <p:spPr>
          <a:xfrm>
            <a:off x="966216" y="419777"/>
            <a:ext cx="7211568" cy="603624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15.7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Position and shape of a distended and an empty urinary bladder in an adult man.</a:t>
            </a:r>
            <a:endParaRPr lang="en-US" sz="900" b="1" dirty="0"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507324" y="1221187"/>
            <a:ext cx="177466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2987623" y="3631002"/>
            <a:ext cx="23119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Freeform 6"/>
          <p:cNvSpPr/>
          <p:nvPr/>
        </p:nvSpPr>
        <p:spPr>
          <a:xfrm>
            <a:off x="2979483" y="2076020"/>
            <a:ext cx="2189838" cy="260520"/>
          </a:xfrm>
          <a:custGeom>
            <a:avLst/>
            <a:gdLst>
              <a:gd name="connsiteX0" fmla="*/ 0 w 2189838"/>
              <a:gd name="connsiteY0" fmla="*/ 8141 h 260520"/>
              <a:gd name="connsiteX1" fmla="*/ 1758383 w 2189838"/>
              <a:gd name="connsiteY1" fmla="*/ 0 h 260520"/>
              <a:gd name="connsiteX2" fmla="*/ 2189838 w 2189838"/>
              <a:gd name="connsiteY2" fmla="*/ 260520 h 26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9838" h="260520">
                <a:moveTo>
                  <a:pt x="0" y="8141"/>
                </a:moveTo>
                <a:lnTo>
                  <a:pt x="1758383" y="0"/>
                </a:lnTo>
                <a:lnTo>
                  <a:pt x="2189838" y="26052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96775" y="4111336"/>
            <a:ext cx="3012045" cy="325651"/>
          </a:xfrm>
          <a:custGeom>
            <a:avLst/>
            <a:gdLst>
              <a:gd name="connsiteX0" fmla="*/ 0 w 3012045"/>
              <a:gd name="connsiteY0" fmla="*/ 325651 h 325651"/>
              <a:gd name="connsiteX1" fmla="*/ 2539886 w 3012045"/>
              <a:gd name="connsiteY1" fmla="*/ 317510 h 325651"/>
              <a:gd name="connsiteX2" fmla="*/ 3012045 w 3012045"/>
              <a:gd name="connsiteY2" fmla="*/ 0 h 32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2045" h="325651">
                <a:moveTo>
                  <a:pt x="0" y="325651"/>
                </a:moveTo>
                <a:lnTo>
                  <a:pt x="2539886" y="317510"/>
                </a:lnTo>
                <a:lnTo>
                  <a:pt x="3012045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999176" y="1007396"/>
            <a:ext cx="1516289" cy="31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Umbilicus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999176" y="1878511"/>
            <a:ext cx="3095578" cy="73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Superior wall</a:t>
            </a:r>
            <a:b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of distended bladder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999177" y="3400928"/>
            <a:ext cx="2517591" cy="73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Superior wall</a:t>
            </a:r>
            <a:b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of empty bladder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1007319" y="4231340"/>
            <a:ext cx="1573273" cy="73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Pubic</a:t>
            </a:r>
            <a:b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symphysis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2700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Urethra</a:t>
            </a:r>
          </a:p>
        </p:txBody>
      </p:sp>
      <p:sp>
        <p:nvSpPr>
          <p:cNvPr id="6144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Thin-walled tube that carries urine from the urinary bladder to the outside of the body by peristalsis</a:t>
            </a:r>
          </a:p>
          <a:p>
            <a:r>
              <a:rPr lang="en-US" altLang="en-US" smtClean="0"/>
              <a:t>Function</a:t>
            </a:r>
          </a:p>
          <a:p>
            <a:pPr lvl="1"/>
            <a:r>
              <a:rPr lang="en-US" altLang="en-US" smtClean="0"/>
              <a:t>Females—only carries urine</a:t>
            </a:r>
          </a:p>
          <a:p>
            <a:pPr lvl="1"/>
            <a:r>
              <a:rPr lang="en-US" altLang="en-US" smtClean="0"/>
              <a:t>Males—carries urine and sperm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624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Urethra</a:t>
            </a:r>
          </a:p>
        </p:txBody>
      </p:sp>
      <p:sp>
        <p:nvSpPr>
          <p:cNvPr id="6246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Release of urine is controlled by two sphincters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Internal urethral sphincter </a:t>
            </a:r>
          </a:p>
          <a:p>
            <a:pPr lvl="2"/>
            <a:r>
              <a:rPr lang="en-US" altLang="en-US" dirty="0" smtClean="0"/>
              <a:t>Involuntary and made of smooth muscle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External urethral sphincter</a:t>
            </a:r>
          </a:p>
          <a:p>
            <a:pPr lvl="2"/>
            <a:r>
              <a:rPr lang="en-US" altLang="en-US" dirty="0" smtClean="0"/>
              <a:t>Voluntary and made of skeletal muscle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Kidneys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Location and structure</a:t>
            </a:r>
          </a:p>
          <a:p>
            <a:pPr lvl="1" eaLnBrk="1" hangingPunct="1"/>
            <a:r>
              <a:rPr lang="en-US" altLang="en-US" dirty="0" smtClean="0"/>
              <a:t>The kidneys are situated against the dorsal body wall in a retroperitoneal position (behind the parietal peritoneum)</a:t>
            </a:r>
          </a:p>
          <a:p>
            <a:pPr lvl="1" eaLnBrk="1" hangingPunct="1"/>
            <a:r>
              <a:rPr lang="en-US" altLang="en-US" dirty="0" smtClean="0"/>
              <a:t>The kidneys are situated at the level of the T</a:t>
            </a:r>
            <a:r>
              <a:rPr lang="en-US" altLang="en-US" baseline="-25000" dirty="0" smtClean="0"/>
              <a:t>12</a:t>
            </a:r>
            <a:r>
              <a:rPr lang="en-US" altLang="en-US" dirty="0" smtClean="0"/>
              <a:t> to L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 vertebrae</a:t>
            </a:r>
          </a:p>
          <a:p>
            <a:pPr lvl="1" eaLnBrk="1" hangingPunct="1"/>
            <a:r>
              <a:rPr lang="en-US" altLang="en-US" dirty="0" smtClean="0"/>
              <a:t>The right kidney is slightly lower than the left (because of position of the liver)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igure_15_06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8"/>
          <a:stretch/>
        </p:blipFill>
        <p:spPr>
          <a:xfrm>
            <a:off x="298704" y="527304"/>
            <a:ext cx="8546592" cy="561549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15.6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Basic structure of the female urinary bladder and urethra.</a:t>
            </a:r>
            <a:endParaRPr lang="en-US" sz="900" b="1" dirty="0"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075765" y="1800412"/>
            <a:ext cx="102347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4422588" y="1060824"/>
            <a:ext cx="0" cy="50052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4706471" y="4848412"/>
            <a:ext cx="227105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4542118" y="5939118"/>
            <a:ext cx="244288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2024529" y="4108824"/>
            <a:ext cx="168835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1538941" y="5468471"/>
            <a:ext cx="151653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Freeform 14"/>
          <p:cNvSpPr/>
          <p:nvPr/>
        </p:nvSpPr>
        <p:spPr>
          <a:xfrm>
            <a:off x="2218765" y="4728882"/>
            <a:ext cx="1576294" cy="679824"/>
          </a:xfrm>
          <a:custGeom>
            <a:avLst/>
            <a:gdLst>
              <a:gd name="connsiteX0" fmla="*/ 0 w 1576294"/>
              <a:gd name="connsiteY0" fmla="*/ 0 h 679824"/>
              <a:gd name="connsiteX1" fmla="*/ 799353 w 1576294"/>
              <a:gd name="connsiteY1" fmla="*/ 0 h 679824"/>
              <a:gd name="connsiteX2" fmla="*/ 1576294 w 1576294"/>
              <a:gd name="connsiteY2" fmla="*/ 679824 h 67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6294" h="679824">
                <a:moveTo>
                  <a:pt x="0" y="0"/>
                </a:moveTo>
                <a:lnTo>
                  <a:pt x="799353" y="0"/>
                </a:lnTo>
                <a:lnTo>
                  <a:pt x="1576294" y="679824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459941" y="3974353"/>
            <a:ext cx="2525059" cy="859118"/>
          </a:xfrm>
          <a:custGeom>
            <a:avLst/>
            <a:gdLst>
              <a:gd name="connsiteX0" fmla="*/ 2525059 w 2525059"/>
              <a:gd name="connsiteY0" fmla="*/ 7471 h 859118"/>
              <a:gd name="connsiteX1" fmla="*/ 2525059 w 2525059"/>
              <a:gd name="connsiteY1" fmla="*/ 7471 h 859118"/>
              <a:gd name="connsiteX2" fmla="*/ 1307353 w 2525059"/>
              <a:gd name="connsiteY2" fmla="*/ 0 h 859118"/>
              <a:gd name="connsiteX3" fmla="*/ 0 w 2525059"/>
              <a:gd name="connsiteY3" fmla="*/ 859118 h 859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5059" h="859118">
                <a:moveTo>
                  <a:pt x="2525059" y="7471"/>
                </a:moveTo>
                <a:lnTo>
                  <a:pt x="2525059" y="7471"/>
                </a:lnTo>
                <a:lnTo>
                  <a:pt x="1307353" y="0"/>
                </a:lnTo>
                <a:lnTo>
                  <a:pt x="0" y="859118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39783" y="1650557"/>
            <a:ext cx="733367" cy="31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Ureter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4029133" y="507557"/>
            <a:ext cx="866717" cy="56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Urinary</a:t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bladder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4052457" y="4022145"/>
            <a:ext cx="891296" cy="31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Trigone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7045920" y="3827751"/>
            <a:ext cx="1759532" cy="5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Internal urethral</a:t>
            </a:r>
          </a:p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orifice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7052399" y="4696036"/>
            <a:ext cx="1759532" cy="5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Internal urethral</a:t>
            </a:r>
          </a:p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sphincter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7052398" y="5797592"/>
            <a:ext cx="904258" cy="28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Urethra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339776" y="5318089"/>
            <a:ext cx="1195830" cy="56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Urogenital</a:t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diaphragm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339782" y="3950866"/>
            <a:ext cx="1636423" cy="26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Ureteral orifice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346260" y="4585880"/>
            <a:ext cx="1882639" cy="54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External urethral</a:t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sphincter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4847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645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Urethra</a:t>
            </a:r>
          </a:p>
        </p:txBody>
      </p:sp>
      <p:sp>
        <p:nvSpPr>
          <p:cNvPr id="6451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Length</a:t>
            </a:r>
          </a:p>
          <a:p>
            <a:pPr lvl="1"/>
            <a:r>
              <a:rPr lang="en-US" altLang="en-US" dirty="0" smtClean="0"/>
              <a:t>In females: 3 to 4 cm (1 inch)</a:t>
            </a:r>
          </a:p>
          <a:p>
            <a:pPr lvl="1"/>
            <a:r>
              <a:rPr lang="en-US" altLang="en-US" dirty="0" smtClean="0"/>
              <a:t>In males: 20 cm (8 inches)</a:t>
            </a:r>
          </a:p>
          <a:p>
            <a:r>
              <a:rPr lang="en-US" altLang="en-US" dirty="0" smtClean="0"/>
              <a:t>Location</a:t>
            </a:r>
          </a:p>
          <a:p>
            <a:pPr lvl="1"/>
            <a:r>
              <a:rPr lang="en-US" altLang="en-US" dirty="0" smtClean="0"/>
              <a:t>Females—anterior to the vaginal opening</a:t>
            </a:r>
          </a:p>
          <a:p>
            <a:pPr lvl="1"/>
            <a:r>
              <a:rPr lang="en-US" altLang="en-US" dirty="0" smtClean="0"/>
              <a:t>Males—travels through the prostate and penis</a:t>
            </a:r>
          </a:p>
          <a:p>
            <a:pPr lvl="2"/>
            <a:r>
              <a:rPr lang="en-US" altLang="en-US" dirty="0" smtClean="0"/>
              <a:t>Prostatic urethra</a:t>
            </a:r>
          </a:p>
          <a:p>
            <a:pPr lvl="2"/>
            <a:r>
              <a:rPr lang="en-US" altLang="en-US" dirty="0" smtClean="0"/>
              <a:t>Membranous urethra</a:t>
            </a:r>
          </a:p>
          <a:p>
            <a:pPr lvl="2"/>
            <a:r>
              <a:rPr lang="en-US" altLang="en-US" dirty="0" smtClean="0"/>
              <a:t>Spongy urethra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igure_15_06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8"/>
          <a:stretch/>
        </p:blipFill>
        <p:spPr>
          <a:xfrm>
            <a:off x="298704" y="527304"/>
            <a:ext cx="8546592" cy="561549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15.6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Basic structure of the female urinary bladder and urethra.</a:t>
            </a:r>
            <a:endParaRPr lang="en-US" sz="900" b="1" dirty="0"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075765" y="1800412"/>
            <a:ext cx="102347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4422588" y="1060824"/>
            <a:ext cx="0" cy="50052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4706471" y="4848412"/>
            <a:ext cx="227105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4542118" y="5939118"/>
            <a:ext cx="244288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2024529" y="4108824"/>
            <a:ext cx="168835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1538941" y="5468471"/>
            <a:ext cx="151653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Freeform 14"/>
          <p:cNvSpPr/>
          <p:nvPr/>
        </p:nvSpPr>
        <p:spPr>
          <a:xfrm>
            <a:off x="2218765" y="4728882"/>
            <a:ext cx="1576294" cy="679824"/>
          </a:xfrm>
          <a:custGeom>
            <a:avLst/>
            <a:gdLst>
              <a:gd name="connsiteX0" fmla="*/ 0 w 1576294"/>
              <a:gd name="connsiteY0" fmla="*/ 0 h 679824"/>
              <a:gd name="connsiteX1" fmla="*/ 799353 w 1576294"/>
              <a:gd name="connsiteY1" fmla="*/ 0 h 679824"/>
              <a:gd name="connsiteX2" fmla="*/ 1576294 w 1576294"/>
              <a:gd name="connsiteY2" fmla="*/ 679824 h 67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6294" h="679824">
                <a:moveTo>
                  <a:pt x="0" y="0"/>
                </a:moveTo>
                <a:lnTo>
                  <a:pt x="799353" y="0"/>
                </a:lnTo>
                <a:lnTo>
                  <a:pt x="1576294" y="679824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459941" y="3974353"/>
            <a:ext cx="2525059" cy="859118"/>
          </a:xfrm>
          <a:custGeom>
            <a:avLst/>
            <a:gdLst>
              <a:gd name="connsiteX0" fmla="*/ 2525059 w 2525059"/>
              <a:gd name="connsiteY0" fmla="*/ 7471 h 859118"/>
              <a:gd name="connsiteX1" fmla="*/ 2525059 w 2525059"/>
              <a:gd name="connsiteY1" fmla="*/ 7471 h 859118"/>
              <a:gd name="connsiteX2" fmla="*/ 1307353 w 2525059"/>
              <a:gd name="connsiteY2" fmla="*/ 0 h 859118"/>
              <a:gd name="connsiteX3" fmla="*/ 0 w 2525059"/>
              <a:gd name="connsiteY3" fmla="*/ 859118 h 859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5059" h="859118">
                <a:moveTo>
                  <a:pt x="2525059" y="7471"/>
                </a:moveTo>
                <a:lnTo>
                  <a:pt x="2525059" y="7471"/>
                </a:lnTo>
                <a:lnTo>
                  <a:pt x="1307353" y="0"/>
                </a:lnTo>
                <a:lnTo>
                  <a:pt x="0" y="859118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39783" y="1650557"/>
            <a:ext cx="733367" cy="31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Ureter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4029133" y="507557"/>
            <a:ext cx="866717" cy="56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Urinary</a:t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bladder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4052457" y="4022145"/>
            <a:ext cx="891296" cy="31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Trigone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7045920" y="3827751"/>
            <a:ext cx="1759532" cy="5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Internal urethral</a:t>
            </a:r>
          </a:p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orifice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7052399" y="4696036"/>
            <a:ext cx="1759532" cy="5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Internal urethral</a:t>
            </a:r>
          </a:p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sphincter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7052398" y="5797592"/>
            <a:ext cx="904258" cy="28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Urethra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339776" y="5318089"/>
            <a:ext cx="1195830" cy="56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Urogenital</a:t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diaphragm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339782" y="3950866"/>
            <a:ext cx="1636423" cy="26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Ureteral orifice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346260" y="4585880"/>
            <a:ext cx="1882639" cy="54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External urethral</a:t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sphincter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4847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665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Urethra</a:t>
            </a:r>
          </a:p>
        </p:txBody>
      </p:sp>
      <p:sp>
        <p:nvSpPr>
          <p:cNvPr id="6656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Urethritis is inflammation of the urethra</a:t>
            </a:r>
          </a:p>
          <a:p>
            <a:r>
              <a:rPr lang="en-US" altLang="en-US" smtClean="0"/>
              <a:t>Cystitis is bladder inflammation</a:t>
            </a:r>
          </a:p>
          <a:p>
            <a:r>
              <a:rPr lang="en-US" altLang="en-US" smtClean="0"/>
              <a:t>Pyelonephritis (pyelitis) is kidney inflammation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675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Micturition (Voiding)</a:t>
            </a:r>
          </a:p>
        </p:txBody>
      </p:sp>
      <p:sp>
        <p:nvSpPr>
          <p:cNvPr id="6758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Micturition is emptying of the urinary bladder</a:t>
            </a:r>
          </a:p>
          <a:p>
            <a:r>
              <a:rPr lang="en-US" altLang="en-US" smtClean="0"/>
              <a:t>Micturition reflex causes the involuntary internal sphincter to open when stretch receptors in the bladder are stimulated</a:t>
            </a:r>
          </a:p>
          <a:p>
            <a:r>
              <a:rPr lang="en-US" altLang="en-US" smtClean="0"/>
              <a:t>The external sphincter is voluntarily controlled, so micturition can usually be delayed</a:t>
            </a:r>
          </a:p>
          <a:p>
            <a:r>
              <a:rPr lang="en-US" altLang="en-US" smtClean="0"/>
              <a:t>Incontinence is the inability to control micturition</a:t>
            </a:r>
          </a:p>
          <a:p>
            <a:r>
              <a:rPr lang="en-US" altLang="en-US" smtClean="0"/>
              <a:t>Urinary retention is the inability to empty the bladder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686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Fluid, Electrolyte, and Acid-Base Balance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Blood composition depends on three factors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Diet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Cellular metabolism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Urine output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696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Fluid, Electrolyte, and Acid-Base Balance</a:t>
            </a:r>
          </a:p>
        </p:txBody>
      </p:sp>
      <p:sp>
        <p:nvSpPr>
          <p:cNvPr id="6963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Kidneys have four roles in maintaining blood composition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Excretion of nitrogen-containing wastes (previously discussed)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Maintaining water balance of the blood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Maintaining electrolyte balance of the blood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Ensuring proper blood pH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706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Bodily Fluids and Fluid Compartments</a:t>
            </a:r>
            <a:endParaRPr lang="en-US" altLang="en-US" dirty="0" smtClean="0"/>
          </a:p>
        </p:txBody>
      </p:sp>
      <p:sp>
        <p:nvSpPr>
          <p:cNvPr id="7065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Normal amount of water in the human body</a:t>
            </a:r>
          </a:p>
          <a:p>
            <a:pPr lvl="1"/>
            <a:r>
              <a:rPr lang="en-US" altLang="en-US" smtClean="0"/>
              <a:t>Young adult females = 50%</a:t>
            </a:r>
          </a:p>
          <a:p>
            <a:pPr lvl="1"/>
            <a:r>
              <a:rPr lang="en-US" altLang="en-US" smtClean="0"/>
              <a:t>Young adult males = 60%</a:t>
            </a:r>
          </a:p>
          <a:p>
            <a:pPr lvl="1"/>
            <a:r>
              <a:rPr lang="en-US" altLang="en-US" smtClean="0"/>
              <a:t>Babies = 75%</a:t>
            </a:r>
          </a:p>
          <a:p>
            <a:pPr lvl="1"/>
            <a:r>
              <a:rPr lang="en-US" altLang="en-US" smtClean="0"/>
              <a:t>The elderly = 45%</a:t>
            </a:r>
          </a:p>
          <a:p>
            <a:r>
              <a:rPr lang="en-US" altLang="en-US" smtClean="0"/>
              <a:t>Water is necessary for many body functions, and levels must be maintained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716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Bodily Fluids and Fluid Compartments</a:t>
            </a:r>
            <a:endParaRPr lang="en-US" altLang="en-US" dirty="0" smtClean="0"/>
          </a:p>
        </p:txBody>
      </p:sp>
      <p:sp>
        <p:nvSpPr>
          <p:cNvPr id="7168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Water occupies three main fluid compartments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Intracellular fluid (ICF)</a:t>
            </a:r>
          </a:p>
          <a:p>
            <a:pPr lvl="2"/>
            <a:r>
              <a:rPr lang="en-US" altLang="en-US" dirty="0" smtClean="0"/>
              <a:t>Fluid inside cells</a:t>
            </a:r>
          </a:p>
          <a:p>
            <a:pPr lvl="2"/>
            <a:r>
              <a:rPr lang="en-US" altLang="en-US" dirty="0" smtClean="0"/>
              <a:t>About two-thirds of body fluid</a:t>
            </a:r>
          </a:p>
          <a:p>
            <a:pPr marL="457200" lvl="1" indent="0">
              <a:buNone/>
            </a:pPr>
            <a:r>
              <a:rPr lang="en-US" altLang="en-US" dirty="0" smtClean="0">
                <a:solidFill>
                  <a:srgbClr val="F63F1B"/>
                </a:solidFill>
              </a:rPr>
              <a:t>2. and 3.</a:t>
            </a:r>
            <a:r>
              <a:rPr lang="en-US" altLang="en-US" dirty="0" smtClean="0"/>
              <a:t> Extracellular fluid (ECF)</a:t>
            </a:r>
          </a:p>
          <a:p>
            <a:pPr lvl="2"/>
            <a:r>
              <a:rPr lang="en-US" altLang="en-US" dirty="0" smtClean="0"/>
              <a:t>Fluids outside cells; includes:</a:t>
            </a:r>
          </a:p>
          <a:p>
            <a:pPr marL="1828800" lvl="3" indent="-457200">
              <a:buFont typeface="+mj-lt"/>
              <a:buAutoNum type="arabicPeriod" startAt="2"/>
            </a:pPr>
            <a:r>
              <a:rPr lang="en-US" altLang="en-US" dirty="0" smtClean="0"/>
              <a:t>Interstitial fluid</a:t>
            </a:r>
          </a:p>
          <a:p>
            <a:pPr marL="1828800" lvl="3" indent="-457200">
              <a:buFont typeface="+mj-lt"/>
              <a:buAutoNum type="arabicPeriod" startAt="2"/>
            </a:pPr>
            <a:r>
              <a:rPr lang="en-US" altLang="en-US" dirty="0" smtClean="0"/>
              <a:t>Blood plasma, cerebrospinal and serous fluids, humors of the eye and lymph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gure_15_08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5"/>
          <a:stretch/>
        </p:blipFill>
        <p:spPr>
          <a:xfrm>
            <a:off x="743712" y="137160"/>
            <a:ext cx="7656576" cy="6335147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15.8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The major fluid compartments of the body.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789644" y="643160"/>
            <a:ext cx="2743404" cy="439629"/>
          </a:xfrm>
          <a:custGeom>
            <a:avLst/>
            <a:gdLst>
              <a:gd name="connsiteX0" fmla="*/ 2743404 w 2743404"/>
              <a:gd name="connsiteY0" fmla="*/ 0 h 439629"/>
              <a:gd name="connsiteX1" fmla="*/ 2743404 w 2743404"/>
              <a:gd name="connsiteY1" fmla="*/ 0 h 439629"/>
              <a:gd name="connsiteX2" fmla="*/ 2629435 w 2743404"/>
              <a:gd name="connsiteY2" fmla="*/ 0 h 439629"/>
              <a:gd name="connsiteX3" fmla="*/ 8141 w 2743404"/>
              <a:gd name="connsiteY3" fmla="*/ 8141 h 439629"/>
              <a:gd name="connsiteX4" fmla="*/ 0 w 2743404"/>
              <a:gd name="connsiteY4" fmla="*/ 439629 h 439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404" h="439629">
                <a:moveTo>
                  <a:pt x="2743404" y="0"/>
                </a:moveTo>
                <a:lnTo>
                  <a:pt x="2743404" y="0"/>
                </a:lnTo>
                <a:lnTo>
                  <a:pt x="2629435" y="0"/>
                </a:lnTo>
                <a:lnTo>
                  <a:pt x="8141" y="8141"/>
                </a:lnTo>
                <a:lnTo>
                  <a:pt x="0" y="439629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048513" y="643160"/>
            <a:ext cx="2287526" cy="439629"/>
          </a:xfrm>
          <a:custGeom>
            <a:avLst/>
            <a:gdLst>
              <a:gd name="connsiteX0" fmla="*/ 0 w 2287526"/>
              <a:gd name="connsiteY0" fmla="*/ 0 h 439629"/>
              <a:gd name="connsiteX1" fmla="*/ 2279386 w 2287526"/>
              <a:gd name="connsiteY1" fmla="*/ 8141 h 439629"/>
              <a:gd name="connsiteX2" fmla="*/ 2287526 w 2287526"/>
              <a:gd name="connsiteY2" fmla="*/ 439629 h 439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7526" h="439629">
                <a:moveTo>
                  <a:pt x="0" y="0"/>
                </a:moveTo>
                <a:lnTo>
                  <a:pt x="2279386" y="8141"/>
                </a:lnTo>
                <a:lnTo>
                  <a:pt x="2287526" y="439629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169321" y="5194129"/>
            <a:ext cx="162813" cy="879256"/>
          </a:xfrm>
          <a:custGeom>
            <a:avLst/>
            <a:gdLst>
              <a:gd name="connsiteX0" fmla="*/ 8141 w 162813"/>
              <a:gd name="connsiteY0" fmla="*/ 0 h 879256"/>
              <a:gd name="connsiteX1" fmla="*/ 0 w 162813"/>
              <a:gd name="connsiteY1" fmla="*/ 879256 h 879256"/>
              <a:gd name="connsiteX2" fmla="*/ 162813 w 162813"/>
              <a:gd name="connsiteY2" fmla="*/ 879256 h 87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813" h="879256">
                <a:moveTo>
                  <a:pt x="8141" y="0"/>
                </a:moveTo>
                <a:cubicBezTo>
                  <a:pt x="5427" y="293085"/>
                  <a:pt x="2714" y="586171"/>
                  <a:pt x="0" y="879256"/>
                </a:cubicBezTo>
                <a:lnTo>
                  <a:pt x="162813" y="879256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8116241" y="5202270"/>
            <a:ext cx="211658" cy="887398"/>
          </a:xfrm>
          <a:custGeom>
            <a:avLst/>
            <a:gdLst>
              <a:gd name="connsiteX0" fmla="*/ 0 w 211658"/>
              <a:gd name="connsiteY0" fmla="*/ 879257 h 887398"/>
              <a:gd name="connsiteX1" fmla="*/ 211658 w 211658"/>
              <a:gd name="connsiteY1" fmla="*/ 887398 h 887398"/>
              <a:gd name="connsiteX2" fmla="*/ 211658 w 211658"/>
              <a:gd name="connsiteY2" fmla="*/ 0 h 88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658" h="887398">
                <a:moveTo>
                  <a:pt x="0" y="879257"/>
                </a:moveTo>
                <a:lnTo>
                  <a:pt x="211658" y="887398"/>
                </a:lnTo>
                <a:lnTo>
                  <a:pt x="211658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3596049" y="437507"/>
            <a:ext cx="2216386" cy="36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Volume = 40 L</a:t>
            </a: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3587910" y="119997"/>
            <a:ext cx="2997890" cy="45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Total body water</a:t>
            </a:r>
            <a:endParaRPr lang="en-US" sz="22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5403279" y="3091559"/>
            <a:ext cx="2216386" cy="36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Volume = 12 L </a:t>
            </a: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1145714" y="2928735"/>
            <a:ext cx="2216386" cy="36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Volume = 25 L </a:t>
            </a: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3587913" y="763159"/>
            <a:ext cx="2216386" cy="36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60% body weight</a:t>
            </a: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1137574" y="3254387"/>
            <a:ext cx="2216386" cy="36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40% body weight</a:t>
            </a: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5395144" y="3409070"/>
            <a:ext cx="1703518" cy="36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80% of ECF</a:t>
            </a: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5403285" y="6168961"/>
            <a:ext cx="2216386" cy="36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20% body weight</a:t>
            </a: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5395136" y="5859589"/>
            <a:ext cx="2216386" cy="36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Volume = 15 L </a:t>
            </a: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1137578" y="2603084"/>
            <a:ext cx="3535164" cy="36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200" b="0" dirty="0" smtClean="0">
                <a:solidFill>
                  <a:srgbClr val="000000"/>
                </a:solidFill>
                <a:latin typeface="Arial Black"/>
                <a:cs typeface="Arial Black"/>
              </a:rPr>
              <a:t>Intracellular fluid (ICF)</a:t>
            </a:r>
            <a:endParaRPr lang="en-US" sz="22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5411427" y="5208290"/>
            <a:ext cx="2908331" cy="66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200" b="0" dirty="0" smtClean="0">
                <a:solidFill>
                  <a:srgbClr val="000000"/>
                </a:solidFill>
                <a:latin typeface="Arial Black"/>
                <a:cs typeface="Arial Black"/>
              </a:rPr>
              <a:t>Extracellular fluid </a:t>
            </a:r>
            <a:br>
              <a:rPr lang="en-US" sz="220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2200" b="0" dirty="0" smtClean="0">
                <a:solidFill>
                  <a:srgbClr val="000000"/>
                </a:solidFill>
                <a:latin typeface="Arial Black"/>
                <a:cs typeface="Arial Black"/>
              </a:rPr>
              <a:t>(ECF)</a:t>
            </a:r>
            <a:endParaRPr lang="en-US" sz="22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5387005" y="2423977"/>
            <a:ext cx="1727935" cy="69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200" b="0" dirty="0" smtClean="0">
                <a:solidFill>
                  <a:srgbClr val="000000"/>
                </a:solidFill>
                <a:latin typeface="Arial Black"/>
                <a:cs typeface="Arial Black"/>
              </a:rPr>
              <a:t>Interstitial</a:t>
            </a:r>
            <a:br>
              <a:rPr lang="en-US" sz="220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2200" b="0" dirty="0" smtClean="0">
                <a:solidFill>
                  <a:srgbClr val="000000"/>
                </a:solidFill>
                <a:latin typeface="Arial Black"/>
                <a:cs typeface="Arial Black"/>
              </a:rPr>
              <a:t>fluid (IF)</a:t>
            </a:r>
            <a:endParaRPr lang="en-US" sz="22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 rot="5400000">
            <a:off x="6070813" y="2953156"/>
            <a:ext cx="3453763" cy="36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Volume = 3 L, 20% of ECF </a:t>
            </a: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 rot="5400000">
            <a:off x="7495435" y="1813381"/>
            <a:ext cx="1215073" cy="40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200" b="0" dirty="0" smtClean="0">
                <a:solidFill>
                  <a:srgbClr val="000000"/>
                </a:solidFill>
                <a:latin typeface="Arial Black"/>
                <a:cs typeface="Arial Black"/>
              </a:rPr>
              <a:t>Plasma</a:t>
            </a:r>
            <a:endParaRPr lang="en-US" sz="22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837352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ure_15_01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4"/>
          <a:stretch/>
        </p:blipFill>
        <p:spPr>
          <a:xfrm>
            <a:off x="1792224" y="137160"/>
            <a:ext cx="5559552" cy="642212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15.1b </a:t>
            </a:r>
            <a:r>
              <a:rPr lang="en-US" sz="900" b="1" i="0" baseline="0" dirty="0" smtClean="0">
                <a:solidFill>
                  <a:schemeClr val="tx2"/>
                </a:solidFill>
                <a:effectLst/>
                <a:latin typeface="Arial"/>
                <a:ea typeface="ＭＳ Ｐゴシック" charset="0"/>
                <a:cs typeface="Arial"/>
              </a:rPr>
              <a:t>Organs of the urinary system.</a:t>
            </a:r>
            <a:endParaRPr lang="en-US" sz="900" b="1" dirty="0" smtClean="0">
              <a:effectLst/>
              <a:latin typeface="Arial"/>
              <a:cs typeface="Arial"/>
            </a:endParaRPr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1851420" y="5192732"/>
            <a:ext cx="1006146" cy="34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12th rib</a:t>
            </a: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1852919" y="6178911"/>
            <a:ext cx="418037" cy="34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200" b="0" dirty="0" smtClean="0">
                <a:solidFill>
                  <a:srgbClr val="000000"/>
                </a:solidFill>
                <a:latin typeface="Arial Black"/>
                <a:cs typeface="Arial Black"/>
              </a:rPr>
              <a:t>(b)</a:t>
            </a:r>
            <a:endParaRPr lang="en-US" sz="22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924409" y="5364406"/>
            <a:ext cx="1888333" cy="250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73409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gure_15_09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6"/>
          <a:stretch/>
        </p:blipFill>
        <p:spPr>
          <a:xfrm>
            <a:off x="957072" y="137160"/>
            <a:ext cx="7229856" cy="6378519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15.9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The continuous mixing of body fluids.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2855254" y="144423"/>
            <a:ext cx="799904" cy="31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Lungs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2018884" y="5674463"/>
            <a:ext cx="0" cy="46405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2022475" y="5692775"/>
            <a:ext cx="511175" cy="3492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4051931" y="136282"/>
            <a:ext cx="1589549" cy="46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Gastrointestinal</a:t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tract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6469708" y="144425"/>
            <a:ext cx="889451" cy="24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Kidneys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275967" y="2635653"/>
            <a:ext cx="865030" cy="50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Blood</a:t>
            </a:r>
            <a:b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plasma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1268884" y="4068516"/>
            <a:ext cx="1214019" cy="50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Interstitial</a:t>
            </a:r>
            <a:b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fluid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1537526" y="6087551"/>
            <a:ext cx="2182757" cy="50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Intracellular</a:t>
            </a:r>
            <a:b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fluid in tissue cells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2620648" y="2621226"/>
            <a:ext cx="268602" cy="32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lang="en-US" sz="160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endParaRPr lang="en-US" sz="1600" baseline="-25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3289739" y="2630970"/>
            <a:ext cx="396767" cy="32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CO</a:t>
            </a:r>
            <a:r>
              <a:rPr lang="en-US" sz="160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endParaRPr lang="en-US" sz="1600" baseline="-25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4043279" y="2634219"/>
            <a:ext cx="926197" cy="24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Nutrients</a:t>
            </a:r>
            <a:endParaRPr lang="en-US" sz="1600" baseline="-25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2620648" y="4050399"/>
            <a:ext cx="268602" cy="32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lang="en-US" sz="160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endParaRPr lang="en-US" sz="1600" baseline="-25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289739" y="4060143"/>
            <a:ext cx="396767" cy="32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CO</a:t>
            </a:r>
            <a:r>
              <a:rPr lang="en-US" sz="160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endParaRPr lang="en-US" sz="1600" baseline="-25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4043279" y="4063392"/>
            <a:ext cx="926197" cy="24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Nutrients</a:t>
            </a:r>
            <a:endParaRPr lang="en-US" sz="1600" baseline="-25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5186588" y="2621228"/>
            <a:ext cx="464976" cy="47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lang="en-US" sz="160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O,</a:t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Ions</a:t>
            </a:r>
            <a:endParaRPr lang="en-US" sz="1600" baseline="-25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5209323" y="4063393"/>
            <a:ext cx="468223" cy="30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lang="en-US" sz="160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endParaRPr lang="en-US" sz="1600" baseline="-25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6144755" y="2617980"/>
            <a:ext cx="464976" cy="47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lang="en-US" sz="160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O,</a:t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Ions</a:t>
            </a:r>
            <a:endParaRPr lang="en-US" sz="1600" baseline="-25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6154499" y="4073139"/>
            <a:ext cx="461727" cy="2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Ions</a:t>
            </a:r>
            <a:endParaRPr lang="en-US" sz="1600" baseline="-25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6713158" y="2627726"/>
            <a:ext cx="1179540" cy="45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Nitrogenous</a:t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wastes</a:t>
            </a:r>
            <a:endParaRPr lang="en-US" sz="1600" baseline="-25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6716406" y="4063396"/>
            <a:ext cx="1179540" cy="45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Nitrogenous</a:t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wastes</a:t>
            </a:r>
            <a:endParaRPr lang="en-US" sz="1600" baseline="-250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8163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747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Link Between Water and Salt</a:t>
            </a:r>
          </a:p>
        </p:txBody>
      </p:sp>
      <p:sp>
        <p:nvSpPr>
          <p:cNvPr id="7475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Solutes in the body include electrolytes such as sodium, potassium, and calcium ions</a:t>
            </a:r>
          </a:p>
          <a:p>
            <a:r>
              <a:rPr lang="en-US" altLang="en-US" dirty="0" smtClean="0"/>
              <a:t>Changes in electrolyte balance causes water to move from one compartment to another</a:t>
            </a:r>
          </a:p>
          <a:p>
            <a:pPr lvl="1"/>
            <a:r>
              <a:rPr lang="en-US" altLang="en-US" dirty="0" smtClean="0"/>
              <a:t>Alters blood volume and blood pressure</a:t>
            </a:r>
          </a:p>
          <a:p>
            <a:pPr lvl="1"/>
            <a:r>
              <a:rPr lang="en-US" altLang="en-US" dirty="0" smtClean="0"/>
              <a:t>Can impair the activity of cells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757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Regulation of Water Intake and Output</a:t>
            </a:r>
          </a:p>
        </p:txBody>
      </p:sp>
      <p:sp>
        <p:nvSpPr>
          <p:cNvPr id="7577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Water intake must equal water output if the body is to remain properly hydrated</a:t>
            </a:r>
          </a:p>
          <a:p>
            <a:r>
              <a:rPr lang="en-US" altLang="en-US" smtClean="0"/>
              <a:t>Sources for water intake</a:t>
            </a:r>
          </a:p>
          <a:p>
            <a:pPr lvl="1"/>
            <a:r>
              <a:rPr lang="en-US" altLang="en-US" smtClean="0"/>
              <a:t>Ingested foods and fluids</a:t>
            </a:r>
          </a:p>
          <a:p>
            <a:pPr lvl="1"/>
            <a:r>
              <a:rPr lang="en-US" altLang="en-US" smtClean="0"/>
              <a:t>Water produced from metabolic processes </a:t>
            </a:r>
          </a:p>
          <a:p>
            <a:r>
              <a:rPr lang="en-US" altLang="en-US" smtClean="0"/>
              <a:t>Thirst mechanism is the driving force for water intake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figure_15_10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9"/>
          <a:stretch/>
        </p:blipFill>
        <p:spPr>
          <a:xfrm>
            <a:off x="1447800" y="880872"/>
            <a:ext cx="6248400" cy="4860863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15.10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Water intake and output.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1490655" y="1603785"/>
            <a:ext cx="1427854" cy="60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Metabolism</a:t>
            </a:r>
            <a:b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10%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1490656" y="2353188"/>
            <a:ext cx="1427854" cy="60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Foods</a:t>
            </a:r>
            <a:b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30%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1482768" y="3788884"/>
            <a:ext cx="1427854" cy="60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Beverages</a:t>
            </a:r>
            <a:b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60%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6396904" y="1524908"/>
            <a:ext cx="1240515" cy="28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Feces 4%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6420569" y="1911443"/>
            <a:ext cx="1240515" cy="28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Sweat 8%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6404794" y="2278630"/>
            <a:ext cx="1341084" cy="132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22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Insensible</a:t>
            </a:r>
            <a:b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losses via</a:t>
            </a:r>
            <a:b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skin and</a:t>
            </a:r>
            <a:b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lungs 28%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6412679" y="3812552"/>
            <a:ext cx="1240515" cy="28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Urine 60%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2713274" y="5200914"/>
            <a:ext cx="1782805" cy="62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Average intake</a:t>
            </a:r>
            <a:b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per day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4866659" y="5200914"/>
            <a:ext cx="1782805" cy="62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Average output</a:t>
            </a:r>
            <a:b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per day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5245275" y="3788890"/>
            <a:ext cx="1240515" cy="28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1500 ml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3131329" y="3788890"/>
            <a:ext cx="1240515" cy="28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1500 ml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3186544" y="2503078"/>
            <a:ext cx="1240515" cy="28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750 ml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5284715" y="2566186"/>
            <a:ext cx="1240515" cy="28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700 ml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5292603" y="2053440"/>
            <a:ext cx="1240515" cy="28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200 ml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5300491" y="1595912"/>
            <a:ext cx="1240515" cy="28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100 ml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3186545" y="1864120"/>
            <a:ext cx="1240515" cy="28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250 ml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 rot="16200000">
            <a:off x="4107358" y="3147850"/>
            <a:ext cx="960686" cy="28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2500 ml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538568" y="3810091"/>
            <a:ext cx="170647" cy="1040309"/>
            <a:chOff x="4538568" y="3810091"/>
            <a:chExt cx="170647" cy="1040309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4538568" y="4850400"/>
              <a:ext cx="17064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4620610" y="3810091"/>
              <a:ext cx="0" cy="103702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6" name="Group 25"/>
          <p:cNvGrpSpPr/>
          <p:nvPr/>
        </p:nvGrpSpPr>
        <p:grpSpPr>
          <a:xfrm rot="10800000">
            <a:off x="4538567" y="1749162"/>
            <a:ext cx="170647" cy="997648"/>
            <a:chOff x="4538568" y="3810091"/>
            <a:chExt cx="170647" cy="1040309"/>
          </a:xfrm>
        </p:grpSpPr>
        <p:cxnSp>
          <p:nvCxnSpPr>
            <p:cNvPr id="27" name="Straight Connector 26"/>
            <p:cNvCxnSpPr/>
            <p:nvPr/>
          </p:nvCxnSpPr>
          <p:spPr bwMode="auto">
            <a:xfrm>
              <a:off x="4538568" y="4850400"/>
              <a:ext cx="17064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620610" y="3810091"/>
              <a:ext cx="0" cy="103702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849272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778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Regulation of Water Intake and Output</a:t>
            </a:r>
          </a:p>
        </p:txBody>
      </p:sp>
      <p:sp>
        <p:nvSpPr>
          <p:cNvPr id="7782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Thirst mechanism</a:t>
            </a:r>
          </a:p>
          <a:p>
            <a:pPr lvl="1"/>
            <a:r>
              <a:rPr lang="en-US" altLang="en-US" smtClean="0"/>
              <a:t>Osmoreceptors are sensitive cells in the hypothalamus that react to small changes in blood composition by becoming more active</a:t>
            </a:r>
          </a:p>
          <a:p>
            <a:pPr lvl="1"/>
            <a:r>
              <a:rPr lang="en-US" altLang="en-US" smtClean="0"/>
              <a:t>When activated, the thirst center in the hypothalamus is notified</a:t>
            </a:r>
          </a:p>
          <a:p>
            <a:pPr lvl="1"/>
            <a:r>
              <a:rPr lang="en-US" altLang="en-US" smtClean="0"/>
              <a:t>A dry mouth due to decreased saliva also promotes the thirst mechanism</a:t>
            </a:r>
          </a:p>
          <a:p>
            <a:pPr lvl="1"/>
            <a:r>
              <a:rPr lang="en-US" altLang="en-US" smtClean="0"/>
              <a:t>Both reinforce the drive to drink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gure_15_11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4"/>
          <a:stretch/>
        </p:blipFill>
        <p:spPr>
          <a:xfrm>
            <a:off x="2593848" y="245788"/>
            <a:ext cx="3956304" cy="642212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15.11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The thirst mechanism for regulating water intake.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3397624" y="336828"/>
            <a:ext cx="936251" cy="1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Plasma solutes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3336925" y="368978"/>
            <a:ext cx="0" cy="127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sm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>
            <a:off x="3009900" y="1283378"/>
            <a:ext cx="0" cy="1333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sm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3073775" y="1244878"/>
            <a:ext cx="450476" cy="1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Saliva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2886449" y="1857653"/>
            <a:ext cx="698125" cy="1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Dry mouth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3911974" y="1244878"/>
            <a:ext cx="1110876" cy="3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100" dirty="0" err="1" smtClean="0">
                <a:solidFill>
                  <a:srgbClr val="000000"/>
                </a:solidFill>
                <a:latin typeface="Arial"/>
                <a:cs typeface="Arial"/>
              </a:rPr>
              <a:t>Osmoreceptors</a:t>
            </a: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in hypothalamus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3149974" y="2978429"/>
            <a:ext cx="936251" cy="3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Hypothalamic</a:t>
            </a:r>
            <a:b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thirst center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3130924" y="3689628"/>
            <a:ext cx="948951" cy="50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Sensation of</a:t>
            </a:r>
            <a:b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thirst; person</a:t>
            </a:r>
            <a:b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takes a drink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2921374" y="4543703"/>
            <a:ext cx="1256926" cy="6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Water moistens</a:t>
            </a:r>
          </a:p>
          <a:p>
            <a:pPr algn="l" eaLnBrk="0" hangingPunct="0"/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mouth, throat;</a:t>
            </a:r>
          </a:p>
          <a:p>
            <a:pPr algn="l" eaLnBrk="0" hangingPunct="0"/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stretches stomach,</a:t>
            </a:r>
            <a:b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intestine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3038849" y="5527953"/>
            <a:ext cx="1056901" cy="3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Water absorbed</a:t>
            </a:r>
            <a:b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from GI tract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3340474" y="6251853"/>
            <a:ext cx="517151" cy="3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Plasma</a:t>
            </a:r>
            <a:b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solutes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3286310" y="6303613"/>
            <a:ext cx="0" cy="1333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sm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4865781" y="5493775"/>
            <a:ext cx="1001619" cy="15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Initial stimulus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4599081" y="5233425"/>
            <a:ext cx="1001619" cy="15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100" b="0" dirty="0" smtClean="0">
                <a:solidFill>
                  <a:srgbClr val="000000"/>
                </a:solidFill>
                <a:latin typeface="Arial Black"/>
                <a:cs typeface="Arial Black"/>
              </a:rPr>
              <a:t>KEY:</a:t>
            </a:r>
            <a:endParaRPr lang="en-US" sz="11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4872131" y="5744600"/>
            <a:ext cx="1477869" cy="15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Physiological response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4862607" y="5995425"/>
            <a:ext cx="490444" cy="15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Result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4862607" y="6220850"/>
            <a:ext cx="1344518" cy="15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Increases, stimulates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4862607" y="6414525"/>
            <a:ext cx="1344518" cy="15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Reduces, inhibits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9935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798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Regulation of Water Intake and Output</a:t>
            </a:r>
          </a:p>
        </p:txBody>
      </p:sp>
      <p:sp>
        <p:nvSpPr>
          <p:cNvPr id="7987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Sources of water output</a:t>
            </a:r>
          </a:p>
          <a:p>
            <a:pPr lvl="1"/>
            <a:r>
              <a:rPr lang="en-US" altLang="en-US" dirty="0" smtClean="0"/>
              <a:t>Lungs (</a:t>
            </a:r>
            <a:r>
              <a:rPr lang="en-US" altLang="en-US" i="1" dirty="0" smtClean="0"/>
              <a:t>insensible</a:t>
            </a:r>
            <a:r>
              <a:rPr lang="en-US" altLang="en-US" dirty="0" smtClean="0"/>
              <a:t> since we cannot sense the water leaving)</a:t>
            </a:r>
          </a:p>
          <a:p>
            <a:pPr lvl="1"/>
            <a:r>
              <a:rPr lang="en-US" altLang="en-US" dirty="0" smtClean="0"/>
              <a:t>Perspiration</a:t>
            </a:r>
          </a:p>
          <a:p>
            <a:pPr lvl="1"/>
            <a:r>
              <a:rPr lang="en-US" altLang="en-US" dirty="0" smtClean="0"/>
              <a:t>Feces</a:t>
            </a:r>
          </a:p>
          <a:p>
            <a:pPr lvl="1"/>
            <a:r>
              <a:rPr lang="en-US" altLang="en-US" dirty="0" smtClean="0"/>
              <a:t>Urine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808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Regulation of Water Intake and Output</a:t>
            </a:r>
            <a:endParaRPr lang="en-US" altLang="en-US" dirty="0" smtClean="0"/>
          </a:p>
        </p:txBody>
      </p:sp>
      <p:sp>
        <p:nvSpPr>
          <p:cNvPr id="8089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Hormones are primarily responsible for reabsorption </a:t>
            </a:r>
            <a:r>
              <a:rPr lang="en-US" dirty="0" smtClean="0"/>
              <a:t>of</a:t>
            </a:r>
            <a:r>
              <a:rPr lang="en-US" altLang="en-US" dirty="0" smtClean="0"/>
              <a:t> water and electrolytes by the kidneys</a:t>
            </a:r>
          </a:p>
          <a:p>
            <a:pPr lvl="1"/>
            <a:r>
              <a:rPr lang="en-US" altLang="en-US" dirty="0" smtClean="0"/>
              <a:t>Antidiuretic hormone (ADH) prevents excessive water loss in the urine and increases water reabsorption</a:t>
            </a:r>
          </a:p>
          <a:p>
            <a:pPr lvl="1"/>
            <a:r>
              <a:rPr lang="en-US" altLang="en-US" dirty="0" smtClean="0"/>
              <a:t>Diabetes insipidus results when ADH is not released</a:t>
            </a:r>
          </a:p>
          <a:p>
            <a:pPr lvl="2"/>
            <a:r>
              <a:rPr lang="en-US" altLang="en-US" dirty="0" smtClean="0"/>
              <a:t>Leads to severe dehydration and electrolyte imbalances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Concept Link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2"/>
          <a:stretch/>
        </p:blipFill>
        <p:spPr>
          <a:xfrm>
            <a:off x="298704" y="1706880"/>
            <a:ext cx="8546592" cy="3246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829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Electrolyte Balance</a:t>
            </a:r>
          </a:p>
        </p:txBody>
      </p:sp>
      <p:sp>
        <p:nvSpPr>
          <p:cNvPr id="8294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Hormones are primarily responsible for reabsorption of</a:t>
            </a:r>
            <a:r>
              <a:rPr lang="en-US" altLang="en-US" dirty="0" smtClean="0"/>
              <a:t> water and electrolytes by the kidneys</a:t>
            </a:r>
          </a:p>
          <a:p>
            <a:pPr lvl="1"/>
            <a:r>
              <a:rPr lang="en-US" altLang="en-US" dirty="0" smtClean="0"/>
              <a:t>Aldosterone increases sodium and water reabsorption and decreases potassium reabsorption</a:t>
            </a:r>
          </a:p>
          <a:p>
            <a:pPr lvl="1"/>
            <a:r>
              <a:rPr lang="en-US" altLang="en-US" i="1" dirty="0" smtClean="0"/>
              <a:t>Water follows salt: </a:t>
            </a:r>
            <a:r>
              <a:rPr lang="en-US" altLang="en-US" dirty="0" smtClean="0"/>
              <a:t>when sodium is reabsorbed, water follows it passively back into the blood</a:t>
            </a:r>
          </a:p>
          <a:p>
            <a:pPr lvl="1"/>
            <a:endParaRPr lang="en-US" alt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Kidneys</a:t>
            </a:r>
            <a:endParaRPr lang="en-US" altLang="en-US" dirty="0" smtClean="0"/>
          </a:p>
        </p:txBody>
      </p:sp>
      <p:sp>
        <p:nvSpPr>
          <p:cNvPr id="10243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Location and structure (</a:t>
            </a:r>
            <a:r>
              <a:rPr lang="en-US" altLang="en-US" i="1" dirty="0" smtClean="0"/>
              <a:t>continued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Renal hilum</a:t>
            </a:r>
          </a:p>
          <a:p>
            <a:pPr lvl="2"/>
            <a:r>
              <a:rPr lang="en-US" altLang="en-US" dirty="0" smtClean="0"/>
              <a:t>A medial indentation where several structures enter or exit the kidney (ureters, renal blood vessels, and nerves)</a:t>
            </a:r>
          </a:p>
          <a:p>
            <a:pPr lvl="1"/>
            <a:r>
              <a:rPr lang="en-US" altLang="en-US" dirty="0" smtClean="0"/>
              <a:t>An adrenal gland sits atop each kidney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839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Electrolyte Balance</a:t>
            </a:r>
          </a:p>
        </p:txBody>
      </p:sp>
      <p:sp>
        <p:nvSpPr>
          <p:cNvPr id="8397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Renin-angiotensin mechanism</a:t>
            </a:r>
          </a:p>
          <a:p>
            <a:pPr lvl="1"/>
            <a:r>
              <a:rPr lang="en-US" altLang="en-US" smtClean="0"/>
              <a:t>Important for regulating blood pressure</a:t>
            </a:r>
          </a:p>
          <a:p>
            <a:pPr lvl="1"/>
            <a:r>
              <a:rPr lang="en-US" altLang="en-US" smtClean="0"/>
              <a:t>Mediated by the juxtaglomerular (JG) apparatus of the renal tubules</a:t>
            </a:r>
          </a:p>
          <a:p>
            <a:pPr lvl="1"/>
            <a:r>
              <a:rPr lang="en-US" altLang="en-US" smtClean="0"/>
              <a:t>When cells of the JG apparatus are stimulated by low blood pressure, the enzyme renin is released into blood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849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Electrolyte Balance</a:t>
            </a:r>
          </a:p>
        </p:txBody>
      </p:sp>
      <p:sp>
        <p:nvSpPr>
          <p:cNvPr id="8499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Renin-angiotensin mechanism (</a:t>
            </a:r>
            <a:r>
              <a:rPr lang="en-US" altLang="en-US" i="1" dirty="0" smtClean="0"/>
              <a:t>continued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Renin catalyzes reactions that produce angiotensin II</a:t>
            </a:r>
          </a:p>
          <a:p>
            <a:pPr lvl="1"/>
            <a:r>
              <a:rPr lang="en-US" altLang="en-US" dirty="0" smtClean="0"/>
              <a:t>Angiotensin II causes vasoconstriction and aldosterone release</a:t>
            </a:r>
          </a:p>
          <a:p>
            <a:pPr lvl="1"/>
            <a:r>
              <a:rPr lang="en-US" altLang="en-US" dirty="0" smtClean="0"/>
              <a:t>Result is increase in blood volume and blood pressure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9222" descr="figure_15_12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895"/>
          <a:stretch/>
        </p:blipFill>
        <p:spPr>
          <a:xfrm>
            <a:off x="278328" y="232424"/>
            <a:ext cx="8546592" cy="6393153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0"/>
            <a:ext cx="8763688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15.12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Flowchart of mechanisms regulating sodium and water balance to help maintain blood pressure homeostasis.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2417260" y="332360"/>
            <a:ext cx="2508843" cy="1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Falling systemic blood pressure/volume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1185737" y="1011063"/>
            <a:ext cx="1454276" cy="43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100"/>
              </a:lnSpc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Reduced filtrate volume</a:t>
            </a:r>
            <a:b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or solute content in</a:t>
            </a:r>
            <a:b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renal tubules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1157162" y="1744488"/>
            <a:ext cx="1181225" cy="15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100"/>
              </a:lnSpc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JG cells of kidneys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2119187" y="2144538"/>
            <a:ext cx="641475" cy="15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100"/>
              </a:lnSpc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Release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1982662" y="1496839"/>
            <a:ext cx="254125" cy="15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100"/>
              </a:lnSpc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1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+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3122487" y="1623839"/>
            <a:ext cx="254125" cy="15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100"/>
              </a:lnSpc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1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+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1735012" y="2544588"/>
            <a:ext cx="641475" cy="15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100"/>
              </a:lnSpc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Renin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2119187" y="2897013"/>
            <a:ext cx="641475" cy="15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100"/>
              </a:lnSpc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Leads to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4427412" y="1376189"/>
            <a:ext cx="254125" cy="15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100"/>
              </a:lnSpc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1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+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4430587" y="1969914"/>
            <a:ext cx="254125" cy="15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100"/>
              </a:lnSpc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1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+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3738437" y="1007888"/>
            <a:ext cx="1333625" cy="27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100"/>
              </a:lnSpc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Inhibits baroreceptors</a:t>
            </a:r>
            <a:b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in blood vessels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3738437" y="1627013"/>
            <a:ext cx="1333625" cy="27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100"/>
              </a:lnSpc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Sympathetic nervous</a:t>
            </a:r>
            <a:b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system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3798763" y="2233439"/>
            <a:ext cx="1171700" cy="13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100"/>
              </a:lnSpc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Systemic arterioles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4579812" y="2455688"/>
            <a:ext cx="641475" cy="15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100"/>
              </a:lnSpc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Causes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865437" y="2709688"/>
            <a:ext cx="1073275" cy="15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100"/>
              </a:lnSpc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Vasoconstriction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4582987" y="2947813"/>
            <a:ext cx="641475" cy="15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100"/>
              </a:lnSpc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Results in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3798762" y="3204988"/>
            <a:ext cx="1320925" cy="15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100"/>
              </a:lnSpc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Peripheral resistance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1338137" y="3278013"/>
            <a:ext cx="1178050" cy="25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ts val="1100"/>
              </a:lnSpc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Angiotensin II</a:t>
            </a:r>
            <a:b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formed in blood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2741487" y="3516139"/>
            <a:ext cx="254125" cy="15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100"/>
              </a:lnSpc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1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+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2944687" y="3678064"/>
            <a:ext cx="254125" cy="15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100"/>
              </a:lnSpc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1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+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811087" y="3681239"/>
            <a:ext cx="254125" cy="15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100"/>
              </a:lnSpc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1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+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1252412" y="4128913"/>
            <a:ext cx="641475" cy="15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100"/>
              </a:lnSpc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Causes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1242887" y="4605163"/>
            <a:ext cx="641475" cy="15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100"/>
              </a:lnSpc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Results in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9220" name="Group 9219"/>
          <p:cNvGrpSpPr/>
          <p:nvPr/>
        </p:nvGrpSpPr>
        <p:grpSpPr>
          <a:xfrm>
            <a:off x="1817687" y="2190665"/>
            <a:ext cx="279400" cy="47625"/>
            <a:chOff x="1838325" y="2149475"/>
            <a:chExt cx="279400" cy="47625"/>
          </a:xfrm>
        </p:grpSpPr>
        <p:sp>
          <p:nvSpPr>
            <p:cNvPr id="3" name="Arc 2"/>
            <p:cNvSpPr/>
            <p:nvPr/>
          </p:nvSpPr>
          <p:spPr bwMode="auto">
            <a:xfrm>
              <a:off x="1838325" y="2149475"/>
              <a:ext cx="168275" cy="47625"/>
            </a:xfrm>
            <a:prstGeom prst="arc">
              <a:avLst>
                <a:gd name="adj1" fmla="val 18123460"/>
                <a:gd name="adj2" fmla="val 14480917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 bwMode="auto">
            <a:xfrm flipH="1">
              <a:off x="2003427" y="2174875"/>
              <a:ext cx="11429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0" name="Group 39"/>
          <p:cNvGrpSpPr/>
          <p:nvPr/>
        </p:nvGrpSpPr>
        <p:grpSpPr>
          <a:xfrm>
            <a:off x="1817687" y="2952665"/>
            <a:ext cx="279400" cy="47625"/>
            <a:chOff x="1838325" y="2149475"/>
            <a:chExt cx="279400" cy="47625"/>
          </a:xfrm>
        </p:grpSpPr>
        <p:sp>
          <p:nvSpPr>
            <p:cNvPr id="41" name="Arc 40"/>
            <p:cNvSpPr/>
            <p:nvPr/>
          </p:nvSpPr>
          <p:spPr bwMode="auto">
            <a:xfrm>
              <a:off x="1838325" y="2149475"/>
              <a:ext cx="168275" cy="47625"/>
            </a:xfrm>
            <a:prstGeom prst="arc">
              <a:avLst>
                <a:gd name="adj1" fmla="val 18123460"/>
                <a:gd name="adj2" fmla="val 14480917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 flipH="1">
              <a:off x="2003427" y="2174875"/>
              <a:ext cx="11429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3" name="Group 42"/>
          <p:cNvGrpSpPr/>
          <p:nvPr/>
        </p:nvGrpSpPr>
        <p:grpSpPr>
          <a:xfrm>
            <a:off x="4275137" y="2511340"/>
            <a:ext cx="279400" cy="47625"/>
            <a:chOff x="1838325" y="2149475"/>
            <a:chExt cx="279400" cy="47625"/>
          </a:xfrm>
        </p:grpSpPr>
        <p:sp>
          <p:nvSpPr>
            <p:cNvPr id="44" name="Arc 43"/>
            <p:cNvSpPr/>
            <p:nvPr/>
          </p:nvSpPr>
          <p:spPr bwMode="auto">
            <a:xfrm>
              <a:off x="1838325" y="2149475"/>
              <a:ext cx="168275" cy="47625"/>
            </a:xfrm>
            <a:prstGeom prst="arc">
              <a:avLst>
                <a:gd name="adj1" fmla="val 18123460"/>
                <a:gd name="adj2" fmla="val 14480917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 flipH="1">
              <a:off x="2003427" y="2174875"/>
              <a:ext cx="11429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6" name="Group 45"/>
          <p:cNvGrpSpPr/>
          <p:nvPr/>
        </p:nvGrpSpPr>
        <p:grpSpPr>
          <a:xfrm>
            <a:off x="4275137" y="2987590"/>
            <a:ext cx="279400" cy="47625"/>
            <a:chOff x="1838325" y="2149475"/>
            <a:chExt cx="279400" cy="47625"/>
          </a:xfrm>
        </p:grpSpPr>
        <p:sp>
          <p:nvSpPr>
            <p:cNvPr id="47" name="Arc 46"/>
            <p:cNvSpPr/>
            <p:nvPr/>
          </p:nvSpPr>
          <p:spPr bwMode="auto">
            <a:xfrm>
              <a:off x="1838325" y="2149475"/>
              <a:ext cx="168275" cy="47625"/>
            </a:xfrm>
            <a:prstGeom prst="arc">
              <a:avLst>
                <a:gd name="adj1" fmla="val 18123460"/>
                <a:gd name="adj2" fmla="val 14480917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 flipH="1">
              <a:off x="2003427" y="2174875"/>
              <a:ext cx="11429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9" name="Group 48"/>
          <p:cNvGrpSpPr/>
          <p:nvPr/>
        </p:nvGrpSpPr>
        <p:grpSpPr>
          <a:xfrm>
            <a:off x="938212" y="4175040"/>
            <a:ext cx="279400" cy="47625"/>
            <a:chOff x="1838325" y="2149475"/>
            <a:chExt cx="279400" cy="47625"/>
          </a:xfrm>
        </p:grpSpPr>
        <p:sp>
          <p:nvSpPr>
            <p:cNvPr id="50" name="Arc 49"/>
            <p:cNvSpPr/>
            <p:nvPr/>
          </p:nvSpPr>
          <p:spPr bwMode="auto">
            <a:xfrm>
              <a:off x="1838325" y="2149475"/>
              <a:ext cx="168275" cy="47625"/>
            </a:xfrm>
            <a:prstGeom prst="arc">
              <a:avLst>
                <a:gd name="adj1" fmla="val 18123460"/>
                <a:gd name="adj2" fmla="val 14480917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 bwMode="auto">
            <a:xfrm flipH="1">
              <a:off x="2003427" y="2174875"/>
              <a:ext cx="11429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2" name="Group 51"/>
          <p:cNvGrpSpPr/>
          <p:nvPr/>
        </p:nvGrpSpPr>
        <p:grpSpPr>
          <a:xfrm>
            <a:off x="2789237" y="4181390"/>
            <a:ext cx="279400" cy="47625"/>
            <a:chOff x="1838325" y="2149475"/>
            <a:chExt cx="279400" cy="47625"/>
          </a:xfrm>
        </p:grpSpPr>
        <p:sp>
          <p:nvSpPr>
            <p:cNvPr id="53" name="Arc 52"/>
            <p:cNvSpPr/>
            <p:nvPr/>
          </p:nvSpPr>
          <p:spPr bwMode="auto">
            <a:xfrm>
              <a:off x="1838325" y="2149475"/>
              <a:ext cx="168275" cy="47625"/>
            </a:xfrm>
            <a:prstGeom prst="arc">
              <a:avLst>
                <a:gd name="adj1" fmla="val 18123460"/>
                <a:gd name="adj2" fmla="val 14480917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 flipH="1">
              <a:off x="2003427" y="2174875"/>
              <a:ext cx="11429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449137" y="3906663"/>
            <a:ext cx="1212975" cy="12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100"/>
              </a:lnSpc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Systemic arterioles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2414463" y="3903488"/>
            <a:ext cx="930400" cy="15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100"/>
              </a:lnSpc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Adrenal cortex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3093913" y="4135263"/>
            <a:ext cx="930400" cy="15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100"/>
              </a:lnSpc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Secretes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3065338" y="4605163"/>
            <a:ext cx="930400" cy="15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100"/>
              </a:lnSpc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Targets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2487488" y="4389263"/>
            <a:ext cx="930400" cy="15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100"/>
              </a:lnSpc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Aldosterone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2411288" y="4859163"/>
            <a:ext cx="930400" cy="15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100"/>
              </a:lnSpc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Kidney tubules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522162" y="4389263"/>
            <a:ext cx="1209799" cy="15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100"/>
              </a:lnSpc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Vasoconstriction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452312" y="4852813"/>
            <a:ext cx="1209799" cy="15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100"/>
              </a:lnSpc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Peripheral resistance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2262062" y="5313188"/>
            <a:ext cx="1349500" cy="287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100"/>
              </a:lnSpc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Na</a:t>
            </a:r>
            <a:r>
              <a:rPr lang="en-US" sz="1000" baseline="30000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 reabsorption (and</a:t>
            </a:r>
            <a:b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lang="en-US" sz="100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O absorption)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3043112" y="5078238"/>
            <a:ext cx="641475" cy="15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100"/>
              </a:lnSpc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Causes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2789237" y="4651290"/>
            <a:ext cx="279400" cy="47625"/>
            <a:chOff x="1838325" y="2149475"/>
            <a:chExt cx="279400" cy="47625"/>
          </a:xfrm>
        </p:grpSpPr>
        <p:sp>
          <p:nvSpPr>
            <p:cNvPr id="66" name="Arc 65"/>
            <p:cNvSpPr/>
            <p:nvPr/>
          </p:nvSpPr>
          <p:spPr bwMode="auto">
            <a:xfrm>
              <a:off x="1838325" y="2149475"/>
              <a:ext cx="168275" cy="47625"/>
            </a:xfrm>
            <a:prstGeom prst="arc">
              <a:avLst>
                <a:gd name="adj1" fmla="val 18123460"/>
                <a:gd name="adj2" fmla="val 14480917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 bwMode="auto">
            <a:xfrm flipH="1">
              <a:off x="2003427" y="2174875"/>
              <a:ext cx="11429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8" name="Group 67"/>
          <p:cNvGrpSpPr/>
          <p:nvPr/>
        </p:nvGrpSpPr>
        <p:grpSpPr>
          <a:xfrm>
            <a:off x="2789237" y="5124365"/>
            <a:ext cx="279400" cy="47625"/>
            <a:chOff x="1838325" y="2149475"/>
            <a:chExt cx="279400" cy="47625"/>
          </a:xfrm>
        </p:grpSpPr>
        <p:sp>
          <p:nvSpPr>
            <p:cNvPr id="69" name="Arc 68"/>
            <p:cNvSpPr/>
            <p:nvPr/>
          </p:nvSpPr>
          <p:spPr bwMode="auto">
            <a:xfrm>
              <a:off x="1838325" y="2149475"/>
              <a:ext cx="168275" cy="47625"/>
            </a:xfrm>
            <a:prstGeom prst="arc">
              <a:avLst>
                <a:gd name="adj1" fmla="val 18123460"/>
                <a:gd name="adj2" fmla="val 14480917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 bwMode="auto">
            <a:xfrm flipH="1">
              <a:off x="2003427" y="2174875"/>
              <a:ext cx="11429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1" name="Group 70"/>
          <p:cNvGrpSpPr/>
          <p:nvPr/>
        </p:nvGrpSpPr>
        <p:grpSpPr>
          <a:xfrm>
            <a:off x="941387" y="4651290"/>
            <a:ext cx="279400" cy="47625"/>
            <a:chOff x="1838325" y="2149475"/>
            <a:chExt cx="279400" cy="47625"/>
          </a:xfrm>
        </p:grpSpPr>
        <p:sp>
          <p:nvSpPr>
            <p:cNvPr id="72" name="Arc 71"/>
            <p:cNvSpPr/>
            <p:nvPr/>
          </p:nvSpPr>
          <p:spPr bwMode="auto">
            <a:xfrm>
              <a:off x="1838325" y="2149475"/>
              <a:ext cx="168275" cy="47625"/>
            </a:xfrm>
            <a:prstGeom prst="arc">
              <a:avLst>
                <a:gd name="adj1" fmla="val 18123460"/>
                <a:gd name="adj2" fmla="val 14480917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 bwMode="auto">
            <a:xfrm flipH="1">
              <a:off x="2003427" y="2174875"/>
              <a:ext cx="11429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4" name="Straight Arrow Connector 73"/>
          <p:cNvCxnSpPr/>
          <p:nvPr/>
        </p:nvCxnSpPr>
        <p:spPr bwMode="auto">
          <a:xfrm flipV="1">
            <a:off x="3742799" y="3201422"/>
            <a:ext cx="0" cy="127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sm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/>
          <p:nvPr/>
        </p:nvCxnSpPr>
        <p:spPr bwMode="auto">
          <a:xfrm flipV="1">
            <a:off x="389999" y="4861947"/>
            <a:ext cx="0" cy="127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sm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Arrow Connector 75"/>
          <p:cNvCxnSpPr/>
          <p:nvPr/>
        </p:nvCxnSpPr>
        <p:spPr bwMode="auto">
          <a:xfrm flipV="1">
            <a:off x="2171174" y="5335022"/>
            <a:ext cx="0" cy="127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sm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Arrow Connector 76"/>
          <p:cNvCxnSpPr/>
          <p:nvPr/>
        </p:nvCxnSpPr>
        <p:spPr bwMode="auto">
          <a:xfrm flipV="1">
            <a:off x="2406124" y="5941447"/>
            <a:ext cx="0" cy="127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sm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8" name="Group 77"/>
          <p:cNvGrpSpPr/>
          <p:nvPr/>
        </p:nvGrpSpPr>
        <p:grpSpPr>
          <a:xfrm>
            <a:off x="2782887" y="5730790"/>
            <a:ext cx="279400" cy="47625"/>
            <a:chOff x="1838325" y="2149475"/>
            <a:chExt cx="279400" cy="47625"/>
          </a:xfrm>
        </p:grpSpPr>
        <p:sp>
          <p:nvSpPr>
            <p:cNvPr id="79" name="Arc 78"/>
            <p:cNvSpPr/>
            <p:nvPr/>
          </p:nvSpPr>
          <p:spPr bwMode="auto">
            <a:xfrm>
              <a:off x="1838325" y="2149475"/>
              <a:ext cx="168275" cy="47625"/>
            </a:xfrm>
            <a:prstGeom prst="arc">
              <a:avLst>
                <a:gd name="adj1" fmla="val 18123460"/>
                <a:gd name="adj2" fmla="val 14480917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 bwMode="auto">
            <a:xfrm flipH="1">
              <a:off x="2003427" y="2174875"/>
              <a:ext cx="11429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1" name="Text Box 31"/>
          <p:cNvSpPr txBox="1">
            <a:spLocks noChangeArrowheads="1"/>
          </p:cNvSpPr>
          <p:nvPr/>
        </p:nvSpPr>
        <p:spPr bwMode="auto">
          <a:xfrm>
            <a:off x="3100262" y="5687838"/>
            <a:ext cx="641475" cy="15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100"/>
              </a:lnSpc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Results in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2" name="Text Box 31"/>
          <p:cNvSpPr txBox="1">
            <a:spLocks noChangeArrowheads="1"/>
          </p:cNvSpPr>
          <p:nvPr/>
        </p:nvSpPr>
        <p:spPr bwMode="auto">
          <a:xfrm>
            <a:off x="2468438" y="5945013"/>
            <a:ext cx="930400" cy="15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100"/>
              </a:lnSpc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Blood volume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3" name="Text Box 31"/>
          <p:cNvSpPr txBox="1">
            <a:spLocks noChangeArrowheads="1"/>
          </p:cNvSpPr>
          <p:nvPr/>
        </p:nvSpPr>
        <p:spPr bwMode="auto">
          <a:xfrm>
            <a:off x="2217613" y="6430788"/>
            <a:ext cx="1378074" cy="15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100"/>
              </a:lnSpc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Rising blood pressure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4" name="Text Box 31"/>
          <p:cNvSpPr txBox="1">
            <a:spLocks noChangeArrowheads="1"/>
          </p:cNvSpPr>
          <p:nvPr/>
        </p:nvSpPr>
        <p:spPr bwMode="auto">
          <a:xfrm>
            <a:off x="6280508" y="773573"/>
            <a:ext cx="254125" cy="15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100"/>
              </a:lnSpc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1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+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5" name="Text Box 31"/>
          <p:cNvSpPr txBox="1">
            <a:spLocks noChangeArrowheads="1"/>
          </p:cNvSpPr>
          <p:nvPr/>
        </p:nvSpPr>
        <p:spPr bwMode="auto">
          <a:xfrm>
            <a:off x="6286987" y="1382669"/>
            <a:ext cx="254125" cy="15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100"/>
              </a:lnSpc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1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+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6" name="Text Box 31"/>
          <p:cNvSpPr txBox="1">
            <a:spLocks noChangeArrowheads="1"/>
          </p:cNvSpPr>
          <p:nvPr/>
        </p:nvSpPr>
        <p:spPr bwMode="auto">
          <a:xfrm>
            <a:off x="6280507" y="2458305"/>
            <a:ext cx="254125" cy="15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100"/>
              </a:lnSpc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1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+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2" name="Text Box 31"/>
          <p:cNvSpPr txBox="1">
            <a:spLocks noChangeArrowheads="1"/>
          </p:cNvSpPr>
          <p:nvPr/>
        </p:nvSpPr>
        <p:spPr bwMode="auto">
          <a:xfrm>
            <a:off x="6381592" y="3067699"/>
            <a:ext cx="641475" cy="15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100"/>
              </a:lnSpc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Causes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9222" name="Group 9221"/>
          <p:cNvGrpSpPr/>
          <p:nvPr/>
        </p:nvGrpSpPr>
        <p:grpSpPr>
          <a:xfrm>
            <a:off x="6121367" y="3110651"/>
            <a:ext cx="241300" cy="47625"/>
            <a:chOff x="6135655" y="2999611"/>
            <a:chExt cx="241300" cy="47625"/>
          </a:xfrm>
        </p:grpSpPr>
        <p:sp>
          <p:nvSpPr>
            <p:cNvPr id="94" name="Arc 93"/>
            <p:cNvSpPr/>
            <p:nvPr/>
          </p:nvSpPr>
          <p:spPr bwMode="auto">
            <a:xfrm>
              <a:off x="6135655" y="2999611"/>
              <a:ext cx="168275" cy="47625"/>
            </a:xfrm>
            <a:prstGeom prst="arc">
              <a:avLst>
                <a:gd name="adj1" fmla="val 18123460"/>
                <a:gd name="adj2" fmla="val 14480917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cxnSp>
          <p:nvCxnSpPr>
            <p:cNvPr id="95" name="Straight Connector 94"/>
            <p:cNvCxnSpPr/>
            <p:nvPr/>
          </p:nvCxnSpPr>
          <p:spPr bwMode="auto">
            <a:xfrm flipH="1">
              <a:off x="6308725" y="3025011"/>
              <a:ext cx="6823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6" name="Text Box 31"/>
          <p:cNvSpPr txBox="1">
            <a:spLocks noChangeArrowheads="1"/>
          </p:cNvSpPr>
          <p:nvPr/>
        </p:nvSpPr>
        <p:spPr bwMode="auto">
          <a:xfrm>
            <a:off x="6421837" y="1853077"/>
            <a:ext cx="641475" cy="15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100"/>
              </a:lnSpc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Release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6120337" y="1899204"/>
            <a:ext cx="279400" cy="47625"/>
            <a:chOff x="1838325" y="2149475"/>
            <a:chExt cx="279400" cy="47625"/>
          </a:xfrm>
        </p:grpSpPr>
        <p:sp>
          <p:nvSpPr>
            <p:cNvPr id="98" name="Arc 97"/>
            <p:cNvSpPr/>
            <p:nvPr/>
          </p:nvSpPr>
          <p:spPr bwMode="auto">
            <a:xfrm>
              <a:off x="1838325" y="2149475"/>
              <a:ext cx="168275" cy="47625"/>
            </a:xfrm>
            <a:prstGeom prst="arc">
              <a:avLst>
                <a:gd name="adj1" fmla="val 18123460"/>
                <a:gd name="adj2" fmla="val 14480917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cxnSp>
          <p:nvCxnSpPr>
            <p:cNvPr id="99" name="Straight Connector 98"/>
            <p:cNvCxnSpPr/>
            <p:nvPr/>
          </p:nvCxnSpPr>
          <p:spPr bwMode="auto">
            <a:xfrm flipH="1">
              <a:off x="2003427" y="2174875"/>
              <a:ext cx="11429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00" name="Straight Arrow Connector 99"/>
          <p:cNvCxnSpPr/>
          <p:nvPr/>
        </p:nvCxnSpPr>
        <p:spPr bwMode="auto">
          <a:xfrm flipV="1">
            <a:off x="5653931" y="3387696"/>
            <a:ext cx="0" cy="127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sm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1" name="Text Box 31"/>
          <p:cNvSpPr txBox="1">
            <a:spLocks noChangeArrowheads="1"/>
          </p:cNvSpPr>
          <p:nvPr/>
        </p:nvSpPr>
        <p:spPr bwMode="auto">
          <a:xfrm>
            <a:off x="6599739" y="5652068"/>
            <a:ext cx="161424" cy="16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100"/>
              </a:lnSpc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1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+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2" name="Text Box 31"/>
          <p:cNvSpPr txBox="1">
            <a:spLocks noChangeArrowheads="1"/>
          </p:cNvSpPr>
          <p:nvPr/>
        </p:nvSpPr>
        <p:spPr bwMode="auto">
          <a:xfrm>
            <a:off x="5636918" y="1021405"/>
            <a:ext cx="1333625" cy="27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100"/>
              </a:lnSpc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Hypothalamic</a:t>
            </a:r>
            <a:b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00" dirty="0" err="1" smtClean="0">
                <a:solidFill>
                  <a:srgbClr val="000000"/>
                </a:solidFill>
                <a:latin typeface="Arial"/>
                <a:cs typeface="Arial"/>
              </a:rPr>
              <a:t>osmoreceptors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3" name="Text Box 31"/>
          <p:cNvSpPr txBox="1">
            <a:spLocks noChangeArrowheads="1"/>
          </p:cNvSpPr>
          <p:nvPr/>
        </p:nvSpPr>
        <p:spPr bwMode="auto">
          <a:xfrm>
            <a:off x="5649618" y="1627831"/>
            <a:ext cx="1254419" cy="15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100"/>
              </a:lnSpc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Posterior pituitary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4" name="Text Box 31"/>
          <p:cNvSpPr txBox="1">
            <a:spLocks noChangeArrowheads="1"/>
          </p:cNvSpPr>
          <p:nvPr/>
        </p:nvSpPr>
        <p:spPr bwMode="auto">
          <a:xfrm>
            <a:off x="5706769" y="2107256"/>
            <a:ext cx="1232194" cy="27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100"/>
              </a:lnSpc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ADH (antidiuretic</a:t>
            </a:r>
            <a:b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hormone)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5" name="Text Box 31"/>
          <p:cNvSpPr txBox="1">
            <a:spLocks noChangeArrowheads="1"/>
          </p:cNvSpPr>
          <p:nvPr/>
        </p:nvSpPr>
        <p:spPr bwMode="auto">
          <a:xfrm>
            <a:off x="5589294" y="2710506"/>
            <a:ext cx="1232194" cy="27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100"/>
              </a:lnSpc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Collecting ducts</a:t>
            </a:r>
            <a:b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of kidneys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8" name="Text Box 31"/>
          <p:cNvSpPr txBox="1">
            <a:spLocks noChangeArrowheads="1"/>
          </p:cNvSpPr>
          <p:nvPr/>
        </p:nvSpPr>
        <p:spPr bwMode="auto">
          <a:xfrm>
            <a:off x="5738519" y="3393131"/>
            <a:ext cx="1057568" cy="16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100"/>
              </a:lnSpc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lang="en-US" sz="100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O reabsorption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9" name="Text Box 31"/>
          <p:cNvSpPr txBox="1">
            <a:spLocks noChangeArrowheads="1"/>
          </p:cNvSpPr>
          <p:nvPr/>
        </p:nvSpPr>
        <p:spPr bwMode="auto">
          <a:xfrm>
            <a:off x="6789458" y="5652155"/>
            <a:ext cx="1019454" cy="13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100"/>
              </a:lnSpc>
            </a:pPr>
            <a:r>
              <a:rPr lang="en-US" sz="1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=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 stimulates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0" name="Text Box 31"/>
          <p:cNvSpPr txBox="1">
            <a:spLocks noChangeArrowheads="1"/>
          </p:cNvSpPr>
          <p:nvPr/>
        </p:nvSpPr>
        <p:spPr bwMode="auto">
          <a:xfrm>
            <a:off x="6830733" y="5883930"/>
            <a:ext cx="1711604" cy="13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100"/>
              </a:lnSpc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Renin-angiotensin system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1" name="Text Box 31"/>
          <p:cNvSpPr txBox="1">
            <a:spLocks noChangeArrowheads="1"/>
          </p:cNvSpPr>
          <p:nvPr/>
        </p:nvSpPr>
        <p:spPr bwMode="auto">
          <a:xfrm>
            <a:off x="6827558" y="6103005"/>
            <a:ext cx="1883054" cy="30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100"/>
              </a:lnSpc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Neural regulation (sympathetic</a:t>
            </a:r>
            <a:b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nervous system effects)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2" name="Text Box 31"/>
          <p:cNvSpPr txBox="1">
            <a:spLocks noChangeArrowheads="1"/>
          </p:cNvSpPr>
          <p:nvPr/>
        </p:nvSpPr>
        <p:spPr bwMode="auto">
          <a:xfrm>
            <a:off x="6830733" y="6442730"/>
            <a:ext cx="1711604" cy="13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100"/>
              </a:lnSpc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Effects of ADH release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3" name="Text Box 31"/>
          <p:cNvSpPr txBox="1">
            <a:spLocks noChangeArrowheads="1"/>
          </p:cNvSpPr>
          <p:nvPr/>
        </p:nvSpPr>
        <p:spPr bwMode="auto">
          <a:xfrm>
            <a:off x="6564033" y="5417205"/>
            <a:ext cx="1019454" cy="13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100"/>
              </a:lnSpc>
            </a:pPr>
            <a:r>
              <a:rPr lang="en-US" sz="1000" dirty="0" smtClean="0">
                <a:solidFill>
                  <a:srgbClr val="000000"/>
                </a:solidFill>
                <a:latin typeface="Arial Black"/>
                <a:cs typeface="Arial Black"/>
              </a:rPr>
              <a:t>KEY:</a:t>
            </a:r>
            <a:endParaRPr lang="en-US" sz="10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003625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870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Maintaining Acid-Base Balance in Blood</a:t>
            </a:r>
          </a:p>
        </p:txBody>
      </p:sp>
      <p:sp>
        <p:nvSpPr>
          <p:cNvPr id="8704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Blood pH must remain between 7.35 and 7.45 to maintain homeostasis</a:t>
            </a:r>
          </a:p>
          <a:p>
            <a:pPr lvl="1"/>
            <a:r>
              <a:rPr lang="en-US" altLang="en-US" smtClean="0"/>
              <a:t>Alkalosis—pH above 7.45</a:t>
            </a:r>
          </a:p>
          <a:p>
            <a:pPr lvl="1"/>
            <a:r>
              <a:rPr lang="en-US" altLang="en-US" smtClean="0"/>
              <a:t>Acidosis—pH below 7.35</a:t>
            </a:r>
          </a:p>
          <a:p>
            <a:pPr lvl="1"/>
            <a:r>
              <a:rPr lang="en-US" altLang="en-US" smtClean="0"/>
              <a:t>Physiological acidosis—pH between 7.35 and 7.0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880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Maintaining Acid-Base Balance in Blood</a:t>
            </a:r>
          </a:p>
        </p:txBody>
      </p:sp>
      <p:sp>
        <p:nvSpPr>
          <p:cNvPr id="8806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Kidneys play greatest role in </a:t>
            </a:r>
            <a:r>
              <a:rPr lang="en-US" dirty="0" smtClean="0"/>
              <a:t>maintaining </a:t>
            </a:r>
            <a:r>
              <a:rPr lang="en-US" altLang="en-US" dirty="0" smtClean="0"/>
              <a:t>acid-base balance</a:t>
            </a:r>
          </a:p>
          <a:p>
            <a:r>
              <a:rPr lang="en-US" altLang="en-US" dirty="0" smtClean="0"/>
              <a:t>Other acid-base controlling systems</a:t>
            </a:r>
          </a:p>
          <a:p>
            <a:pPr lvl="1"/>
            <a:r>
              <a:rPr lang="en-US" altLang="en-US" dirty="0" smtClean="0"/>
              <a:t>Blood buffers</a:t>
            </a:r>
          </a:p>
          <a:p>
            <a:pPr lvl="1"/>
            <a:r>
              <a:rPr lang="en-US" altLang="en-US" dirty="0" smtClean="0"/>
              <a:t>Respiration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Blood Buffers</a:t>
            </a:r>
          </a:p>
        </p:txBody>
      </p:sp>
      <p:sp>
        <p:nvSpPr>
          <p:cNvPr id="8909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Acids are proton (H</a:t>
            </a:r>
            <a:r>
              <a:rPr lang="en-US" altLang="en-US" baseline="30000" smtClean="0"/>
              <a:t>+</a:t>
            </a:r>
            <a:r>
              <a:rPr lang="en-US" altLang="en-US" smtClean="0"/>
              <a:t>) donors</a:t>
            </a:r>
          </a:p>
          <a:p>
            <a:pPr lvl="1" eaLnBrk="1" hangingPunct="1"/>
            <a:r>
              <a:rPr lang="en-US" altLang="en-US" smtClean="0"/>
              <a:t>Strong acids dissociate completely and liberate all of their H</a:t>
            </a:r>
            <a:r>
              <a:rPr lang="en-US" altLang="en-US" baseline="30000" smtClean="0"/>
              <a:t>+</a:t>
            </a:r>
            <a:r>
              <a:rPr lang="en-US" altLang="en-US" smtClean="0"/>
              <a:t> in water</a:t>
            </a:r>
          </a:p>
          <a:p>
            <a:pPr lvl="1" eaLnBrk="1" hangingPunct="1"/>
            <a:r>
              <a:rPr lang="en-US" altLang="en-US" smtClean="0"/>
              <a:t>Weak acids, such as carbonic acid, dissociate only partially</a:t>
            </a:r>
          </a:p>
          <a:p>
            <a:pPr eaLnBrk="1" hangingPunct="1"/>
            <a:r>
              <a:rPr lang="en-US" altLang="en-US" smtClean="0"/>
              <a:t>Bases are proton (H</a:t>
            </a:r>
            <a:r>
              <a:rPr lang="en-US" altLang="en-US" baseline="30000" smtClean="0"/>
              <a:t>+</a:t>
            </a:r>
            <a:r>
              <a:rPr lang="en-US" altLang="en-US" smtClean="0"/>
              <a:t>) </a:t>
            </a:r>
            <a:r>
              <a:rPr lang="en-US" altLang="en-US" i="1" smtClean="0"/>
              <a:t>acceptors</a:t>
            </a:r>
          </a:p>
          <a:p>
            <a:pPr lvl="1" eaLnBrk="1" hangingPunct="1"/>
            <a:r>
              <a:rPr lang="en-US" altLang="en-US" smtClean="0"/>
              <a:t>Strong bases dissociate easily in water and </a:t>
            </a:r>
            <a:br>
              <a:rPr lang="en-US" altLang="en-US" smtClean="0"/>
            </a:br>
            <a:r>
              <a:rPr lang="en-US" altLang="en-US" smtClean="0"/>
              <a:t>tie up H</a:t>
            </a:r>
            <a:r>
              <a:rPr lang="en-US" altLang="en-US" baseline="30000" smtClean="0"/>
              <a:t>+</a:t>
            </a:r>
            <a:r>
              <a:rPr lang="en-US" altLang="en-US" smtClean="0"/>
              <a:t> </a:t>
            </a:r>
          </a:p>
          <a:p>
            <a:pPr lvl="1" eaLnBrk="1" hangingPunct="1"/>
            <a:r>
              <a:rPr lang="en-US" altLang="en-US" smtClean="0"/>
              <a:t>Weak bases, such as bicarbonate ion and ammonia, are slower to accept H</a:t>
            </a:r>
            <a:r>
              <a:rPr lang="en-US" altLang="en-US" baseline="30000" smtClean="0"/>
              <a:t>+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15_13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4"/>
          <a:stretch/>
        </p:blipFill>
        <p:spPr>
          <a:xfrm>
            <a:off x="1496568" y="219341"/>
            <a:ext cx="6150864" cy="633984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15.13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Dissociation of strong and weak acids in water.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3057307" y="445359"/>
            <a:ext cx="730282" cy="51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22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Arial"/>
                <a:cs typeface="Arial"/>
              </a:rPr>
              <a:t>HCl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5574898" y="430418"/>
            <a:ext cx="887164" cy="39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22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lang="en-US" sz="200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CO</a:t>
            </a:r>
            <a:r>
              <a:rPr lang="en-US" sz="2000" baseline="-25000" dirty="0" smtClean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endParaRPr lang="en-US" sz="2000" baseline="-25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5731782" y="3045127"/>
            <a:ext cx="887164" cy="39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22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lang="en-US" sz="200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CO</a:t>
            </a:r>
            <a:r>
              <a:rPr lang="en-US" sz="2000" baseline="-25000" dirty="0" smtClean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endParaRPr lang="en-US" sz="2000" baseline="-25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5686960" y="4068600"/>
            <a:ext cx="887164" cy="39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22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lang="en-US" sz="200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CO</a:t>
            </a:r>
            <a:r>
              <a:rPr lang="en-US" sz="2000" baseline="-25000" dirty="0" smtClean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endParaRPr lang="en-US" sz="2000" baseline="-25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753139" y="4442132"/>
            <a:ext cx="887164" cy="39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22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lang="en-US" sz="200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CO</a:t>
            </a:r>
            <a:r>
              <a:rPr lang="en-US" sz="2000" baseline="-25000" dirty="0" smtClean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endParaRPr lang="en-US" sz="2000" baseline="-25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4581316" y="3515779"/>
            <a:ext cx="887164" cy="39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22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lang="en-US" sz="200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CO</a:t>
            </a:r>
            <a:r>
              <a:rPr lang="en-US" sz="2000" baseline="-25000" dirty="0" smtClean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endParaRPr lang="en-US" sz="2000" baseline="-25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5731787" y="3597958"/>
            <a:ext cx="887164" cy="39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22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HCO</a:t>
            </a:r>
            <a:r>
              <a:rPr lang="en-US" sz="2000" baseline="-25000" dirty="0" smtClean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r>
              <a:rPr lang="en-US" sz="2000" baseline="30000" dirty="0" smtClean="0">
                <a:solidFill>
                  <a:srgbClr val="000000"/>
                </a:solidFill>
                <a:latin typeface="Arial"/>
                <a:cs typeface="Arial"/>
              </a:rPr>
              <a:t>−</a:t>
            </a:r>
            <a:endParaRPr lang="en-US" sz="20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4678434" y="3037664"/>
            <a:ext cx="887164" cy="39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22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HCO</a:t>
            </a:r>
            <a:r>
              <a:rPr lang="en-US" sz="2000" baseline="-25000" dirty="0" smtClean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r>
              <a:rPr lang="en-US" sz="2000" baseline="30000" dirty="0" smtClean="0">
                <a:solidFill>
                  <a:srgbClr val="000000"/>
                </a:solidFill>
                <a:latin typeface="Arial"/>
                <a:cs typeface="Arial"/>
              </a:rPr>
              <a:t>−</a:t>
            </a:r>
            <a:endParaRPr lang="en-US" sz="20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4416968" y="2850900"/>
            <a:ext cx="431446" cy="26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22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lang="en-US" sz="2000" baseline="30000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endParaRPr lang="en-US" sz="20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4514086" y="4083548"/>
            <a:ext cx="431446" cy="26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22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lang="en-US" sz="2000" baseline="30000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endParaRPr lang="en-US" sz="20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2018911" y="4382372"/>
            <a:ext cx="431446" cy="26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22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lang="en-US" sz="2000" baseline="30000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endParaRPr lang="en-US" sz="20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2422323" y="4546726"/>
            <a:ext cx="431446" cy="26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22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lang="en-US" sz="2000" baseline="30000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endParaRPr lang="en-US" sz="20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2571738" y="4158256"/>
            <a:ext cx="431446" cy="26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22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lang="en-US" sz="2000" baseline="30000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endParaRPr lang="en-US" sz="20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3438327" y="4285255"/>
            <a:ext cx="431446" cy="26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22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lang="en-US" sz="2000" baseline="30000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endParaRPr lang="en-US" sz="20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281445" y="3515786"/>
            <a:ext cx="431446" cy="26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22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lang="en-US" sz="2000" baseline="30000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endParaRPr lang="en-US" sz="20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2833212" y="3231903"/>
            <a:ext cx="431446" cy="26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22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lang="en-US" sz="2000" baseline="30000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endParaRPr lang="en-US" sz="20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2310272" y="3157198"/>
            <a:ext cx="431446" cy="26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22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lang="en-US" sz="2000" baseline="30000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endParaRPr lang="en-US" sz="20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1869500" y="2992843"/>
            <a:ext cx="431446" cy="26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22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Arial"/>
                <a:cs typeface="Arial"/>
              </a:rPr>
              <a:t>Cl</a:t>
            </a:r>
            <a:r>
              <a:rPr lang="en-US" sz="2000" baseline="30000" dirty="0">
                <a:solidFill>
                  <a:srgbClr val="000000"/>
                </a:solidFill>
                <a:latin typeface="Arial"/>
                <a:cs typeface="Arial"/>
              </a:rPr>
              <a:t>−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1876971" y="3710019"/>
            <a:ext cx="431446" cy="26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22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Arial"/>
                <a:cs typeface="Arial"/>
              </a:rPr>
              <a:t>Cl</a:t>
            </a:r>
            <a:r>
              <a:rPr lang="en-US" sz="2000" baseline="30000" dirty="0">
                <a:solidFill>
                  <a:srgbClr val="000000"/>
                </a:solidFill>
                <a:latin typeface="Arial"/>
                <a:cs typeface="Arial"/>
              </a:rPr>
              <a:t>−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2392442" y="3635314"/>
            <a:ext cx="431446" cy="26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22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Arial"/>
                <a:cs typeface="Arial"/>
              </a:rPr>
              <a:t>Cl</a:t>
            </a:r>
            <a:r>
              <a:rPr lang="en-US" sz="2000" baseline="30000" dirty="0">
                <a:solidFill>
                  <a:srgbClr val="000000"/>
                </a:solidFill>
                <a:latin typeface="Arial"/>
                <a:cs typeface="Arial"/>
              </a:rPr>
              <a:t>−</a:t>
            </a: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3498091" y="3030197"/>
            <a:ext cx="431446" cy="26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22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Arial"/>
                <a:cs typeface="Arial"/>
              </a:rPr>
              <a:t>Cl</a:t>
            </a:r>
            <a:r>
              <a:rPr lang="en-US" sz="2000" baseline="30000" dirty="0">
                <a:solidFill>
                  <a:srgbClr val="000000"/>
                </a:solidFill>
                <a:latin typeface="Arial"/>
                <a:cs typeface="Arial"/>
              </a:rPr>
              <a:t>−</a:t>
            </a: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2930327" y="3874374"/>
            <a:ext cx="431446" cy="26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22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Arial"/>
                <a:cs typeface="Arial"/>
              </a:rPr>
              <a:t>Cl</a:t>
            </a:r>
            <a:r>
              <a:rPr lang="en-US" sz="2000" baseline="30000" dirty="0">
                <a:solidFill>
                  <a:srgbClr val="000000"/>
                </a:solidFill>
                <a:latin typeface="Arial"/>
                <a:cs typeface="Arial"/>
              </a:rPr>
              <a:t>−</a:t>
            </a: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3565329" y="3822079"/>
            <a:ext cx="431446" cy="26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22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Arial"/>
                <a:cs typeface="Arial"/>
              </a:rPr>
              <a:t>Cl</a:t>
            </a:r>
            <a:r>
              <a:rPr lang="en-US" sz="2000" baseline="30000" dirty="0">
                <a:solidFill>
                  <a:srgbClr val="000000"/>
                </a:solidFill>
                <a:latin typeface="Arial"/>
                <a:cs typeface="Arial"/>
              </a:rPr>
              <a:t>−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3049859" y="4561668"/>
            <a:ext cx="431446" cy="26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22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Arial"/>
                <a:cs typeface="Arial"/>
              </a:rPr>
              <a:t>Cl</a:t>
            </a:r>
            <a:r>
              <a:rPr lang="en-US" sz="2000" baseline="30000" dirty="0">
                <a:solidFill>
                  <a:srgbClr val="000000"/>
                </a:solidFill>
                <a:latin typeface="Arial"/>
                <a:cs typeface="Arial"/>
              </a:rPr>
              <a:t>−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1525837" y="5241477"/>
            <a:ext cx="2321518" cy="145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2200"/>
              </a:lnSpc>
              <a:tabLst>
                <a:tab pos="455613" algn="l"/>
              </a:tabLst>
            </a:pPr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(a) A strong acid</a:t>
            </a:r>
            <a:b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	such as </a:t>
            </a:r>
            <a:r>
              <a:rPr lang="en-US" sz="2000" b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HCl</a:t>
            </a:r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/>
            </a:r>
            <a:b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	dissociates</a:t>
            </a:r>
            <a:b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	completely</a:t>
            </a:r>
            <a:b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	into its ions.</a:t>
            </a:r>
            <a:endParaRPr lang="en-US" sz="20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4297423" y="5248949"/>
            <a:ext cx="3023750" cy="118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2200"/>
              </a:lnSpc>
              <a:tabLst>
                <a:tab pos="455613" algn="l"/>
              </a:tabLst>
            </a:pPr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(b) A weak acid such</a:t>
            </a:r>
            <a:b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	as H</a:t>
            </a:r>
            <a:r>
              <a:rPr lang="en-US" sz="2000" b="0" baseline="-25000" dirty="0" smtClean="0">
                <a:solidFill>
                  <a:srgbClr val="000000"/>
                </a:solidFill>
                <a:latin typeface="Arial Black"/>
                <a:cs typeface="Arial Black"/>
              </a:rPr>
              <a:t>2</a:t>
            </a:r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CO</a:t>
            </a:r>
            <a:r>
              <a:rPr lang="en-US" sz="2000" b="0" baseline="-25000" dirty="0" smtClean="0">
                <a:solidFill>
                  <a:srgbClr val="000000"/>
                </a:solidFill>
                <a:latin typeface="Arial Black"/>
                <a:cs typeface="Arial Black"/>
              </a:rPr>
              <a:t>3</a:t>
            </a:r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 does</a:t>
            </a:r>
            <a:b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	</a:t>
            </a:r>
            <a:r>
              <a:rPr lang="en-US" sz="2000" b="0" i="1" dirty="0" smtClean="0">
                <a:solidFill>
                  <a:srgbClr val="000000"/>
                </a:solidFill>
                <a:latin typeface="Arial Black"/>
                <a:cs typeface="Arial Black"/>
              </a:rPr>
              <a:t>not</a:t>
            </a:r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 dissociate</a:t>
            </a:r>
            <a:b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	completely. </a:t>
            </a:r>
            <a:b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	</a:t>
            </a:r>
            <a:endParaRPr lang="en-US" sz="20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187336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Blood Buffers</a:t>
            </a:r>
          </a:p>
        </p:txBody>
      </p:sp>
      <p:sp>
        <p:nvSpPr>
          <p:cNvPr id="11469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Molecules react to prevent dramatic changes in hydrogen ion (H</a:t>
            </a:r>
            <a:r>
              <a:rPr lang="en-US" altLang="en-US" baseline="30000" smtClean="0"/>
              <a:t>+</a:t>
            </a:r>
            <a:r>
              <a:rPr lang="en-US" altLang="en-US" smtClean="0"/>
              <a:t>) concentrations</a:t>
            </a:r>
          </a:p>
          <a:p>
            <a:pPr lvl="1" eaLnBrk="1" hangingPunct="1">
              <a:defRPr/>
            </a:pPr>
            <a:r>
              <a:rPr lang="en-US" altLang="en-US" smtClean="0"/>
              <a:t>Bind to H</a:t>
            </a:r>
            <a:r>
              <a:rPr lang="en-US" altLang="en-US" baseline="30000" smtClean="0"/>
              <a:t>+</a:t>
            </a:r>
            <a:r>
              <a:rPr lang="en-US" altLang="en-US" smtClean="0"/>
              <a:t> when pH drops</a:t>
            </a:r>
          </a:p>
          <a:p>
            <a:pPr lvl="1" eaLnBrk="1" hangingPunct="1">
              <a:defRPr/>
            </a:pPr>
            <a:r>
              <a:rPr lang="en-US" altLang="en-US" smtClean="0"/>
              <a:t>Release H</a:t>
            </a:r>
            <a:r>
              <a:rPr lang="en-US" altLang="en-US" baseline="30000" smtClean="0"/>
              <a:t>+</a:t>
            </a:r>
            <a:r>
              <a:rPr lang="en-US" altLang="en-US" smtClean="0"/>
              <a:t> when pH rises</a:t>
            </a:r>
          </a:p>
          <a:p>
            <a:pPr eaLnBrk="1" hangingPunct="1">
              <a:defRPr/>
            </a:pPr>
            <a:r>
              <a:rPr lang="en-US" altLang="en-US" smtClean="0"/>
              <a:t>Three major chemical buffer systems</a:t>
            </a:r>
          </a:p>
          <a:p>
            <a:pPr marL="860425" lvl="1" indent="-514350" eaLnBrk="1" hangingPunct="1">
              <a:buFont typeface="+mj-lt"/>
              <a:buAutoNum type="arabicPeriod"/>
              <a:defRPr/>
            </a:pPr>
            <a:r>
              <a:rPr lang="en-US" altLang="en-US" smtClean="0"/>
              <a:t>Bicarbonate buffer system</a:t>
            </a:r>
          </a:p>
          <a:p>
            <a:pPr marL="860425" lvl="1" indent="-514350" eaLnBrk="1" hangingPunct="1">
              <a:buFont typeface="+mj-lt"/>
              <a:buAutoNum type="arabicPeriod"/>
              <a:defRPr/>
            </a:pPr>
            <a:r>
              <a:rPr lang="en-US" altLang="en-US" smtClean="0"/>
              <a:t>Phosphate buffer system</a:t>
            </a:r>
          </a:p>
          <a:p>
            <a:pPr marL="860425" lvl="1" indent="-514350" eaLnBrk="1" hangingPunct="1">
              <a:buFont typeface="+mj-lt"/>
              <a:buAutoNum type="arabicPeriod"/>
              <a:defRPr/>
            </a:pPr>
            <a:r>
              <a:rPr lang="en-US" altLang="en-US" smtClean="0"/>
              <a:t>Protein buffer system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921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Blood Buffers</a:t>
            </a:r>
          </a:p>
        </p:txBody>
      </p:sp>
      <p:sp>
        <p:nvSpPr>
          <p:cNvPr id="11571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bicarbonate buffer system</a:t>
            </a:r>
          </a:p>
          <a:p>
            <a:pPr lvl="1"/>
            <a:r>
              <a:rPr lang="en-US" altLang="en-US" dirty="0" smtClean="0"/>
              <a:t>Mixture of carbonic acid (H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CO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) and sodium bicarbonate (NaHCO</a:t>
            </a:r>
            <a:r>
              <a:rPr lang="en-US" altLang="en-US" baseline="-25000" dirty="0"/>
              <a:t>3</a:t>
            </a:r>
            <a:r>
              <a:rPr lang="en-US" altLang="en-US" dirty="0" smtClean="0"/>
              <a:t>)</a:t>
            </a:r>
          </a:p>
          <a:p>
            <a:pPr lvl="2"/>
            <a:r>
              <a:rPr lang="en-US" altLang="en-US" dirty="0" smtClean="0"/>
              <a:t>Carbonic acid is a weak acid that does not dissociate much in neutral or acid solutions</a:t>
            </a:r>
          </a:p>
          <a:p>
            <a:pPr lvl="2"/>
            <a:r>
              <a:rPr lang="en-US" altLang="en-US" dirty="0" smtClean="0"/>
              <a:t>Bicarbonate ions (HCO</a:t>
            </a:r>
            <a:r>
              <a:rPr lang="en-US" altLang="en-US" baseline="-25000" dirty="0"/>
              <a:t>3</a:t>
            </a:r>
            <a:r>
              <a:rPr lang="en-US" altLang="en-US" baseline="30000" dirty="0" smtClean="0"/>
              <a:t>–</a:t>
            </a:r>
            <a:r>
              <a:rPr lang="en-US" altLang="en-US" dirty="0" smtClean="0"/>
              <a:t>) react with strong acids to change them to weak acids</a:t>
            </a:r>
          </a:p>
          <a:p>
            <a:endParaRPr lang="en-US" altLang="en-US" dirty="0" smtClean="0"/>
          </a:p>
          <a:p>
            <a:pPr marL="0" indent="0" algn="ctr">
              <a:buNone/>
            </a:pPr>
            <a:r>
              <a:rPr lang="en-US" altLang="en-US" sz="2600" dirty="0" err="1" smtClean="0"/>
              <a:t>HCl</a:t>
            </a:r>
            <a:r>
              <a:rPr lang="en-US" altLang="en-US" sz="2600" dirty="0" smtClean="0"/>
              <a:t>      +      NaHCO</a:t>
            </a:r>
            <a:r>
              <a:rPr lang="en-US" altLang="en-US" sz="2600" baseline="-25000" dirty="0"/>
              <a:t>3</a:t>
            </a:r>
            <a:r>
              <a:rPr lang="en-US" altLang="en-US" sz="2600" dirty="0" smtClean="0"/>
              <a:t>   </a:t>
            </a:r>
            <a:r>
              <a:rPr lang="en-US" altLang="en-US" sz="2600" dirty="0" smtClean="0">
                <a:sym typeface="Wingdings" pitchFamily="2" charset="2"/>
              </a:rPr>
              <a:t>   H</a:t>
            </a:r>
            <a:r>
              <a:rPr lang="en-US" altLang="en-US" sz="2600" baseline="-25000" dirty="0" smtClean="0"/>
              <a:t>2</a:t>
            </a:r>
            <a:r>
              <a:rPr lang="en-US" altLang="en-US" sz="2600" dirty="0" smtClean="0">
                <a:sym typeface="Wingdings" pitchFamily="2" charset="2"/>
              </a:rPr>
              <a:t>CO</a:t>
            </a:r>
            <a:r>
              <a:rPr lang="en-US" altLang="en-US" sz="2600" baseline="-25000" dirty="0"/>
              <a:t>3</a:t>
            </a:r>
            <a:r>
              <a:rPr lang="en-US" altLang="en-US" sz="2600" dirty="0" smtClean="0"/>
              <a:t>     </a:t>
            </a:r>
            <a:r>
              <a:rPr lang="en-US" altLang="en-US" sz="2600" dirty="0" smtClean="0">
                <a:sym typeface="Wingdings" pitchFamily="2" charset="2"/>
              </a:rPr>
              <a:t> +      </a:t>
            </a:r>
            <a:r>
              <a:rPr lang="en-US" altLang="en-US" sz="2600" dirty="0" err="1" smtClean="0">
                <a:sym typeface="Wingdings" pitchFamily="2" charset="2"/>
              </a:rPr>
              <a:t>NaCl</a:t>
            </a:r>
            <a:endParaRPr lang="en-US" altLang="en-US" sz="26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altLang="en-US" dirty="0" smtClean="0"/>
              <a:t>   </a:t>
            </a:r>
            <a:r>
              <a:rPr lang="en-US" altLang="en-US" sz="2200" dirty="0" smtClean="0"/>
              <a:t> </a:t>
            </a:r>
            <a:r>
              <a:rPr lang="en-US" altLang="en-US" sz="2000" dirty="0" smtClean="0"/>
              <a:t>strong acid               weak base            weak acid                    salt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931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Blood Buffers</a:t>
            </a:r>
          </a:p>
        </p:txBody>
      </p:sp>
      <p:sp>
        <p:nvSpPr>
          <p:cNvPr id="9318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bicarbonate buffer system (</a:t>
            </a:r>
            <a:r>
              <a:rPr lang="en-US" altLang="en-US" i="1" dirty="0" smtClean="0"/>
              <a:t>continued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Carbonic acid dissociates in the presence of a strong base to form a weak base and water</a:t>
            </a:r>
          </a:p>
          <a:p>
            <a:endParaRPr lang="en-US" altLang="en-US" dirty="0" smtClean="0"/>
          </a:p>
          <a:p>
            <a:pPr marL="0" indent="0" algn="ctr">
              <a:buNone/>
            </a:pPr>
            <a:r>
              <a:rPr lang="en-US" altLang="en-US" sz="2600" dirty="0" err="1" smtClean="0"/>
              <a:t>NaOH</a:t>
            </a:r>
            <a:r>
              <a:rPr lang="en-US" altLang="en-US" sz="2600" dirty="0" smtClean="0"/>
              <a:t>       +      H</a:t>
            </a:r>
            <a:r>
              <a:rPr lang="en-US" altLang="en-US" sz="2600" baseline="-25000" dirty="0" smtClean="0"/>
              <a:t>2</a:t>
            </a:r>
            <a:r>
              <a:rPr lang="en-US" altLang="en-US" sz="2600" dirty="0" smtClean="0"/>
              <a:t>CO</a:t>
            </a:r>
            <a:r>
              <a:rPr lang="en-US" altLang="en-US" sz="2600" baseline="-25000" dirty="0" smtClean="0"/>
              <a:t>3</a:t>
            </a:r>
            <a:r>
              <a:rPr lang="en-US" altLang="en-US" sz="2600" dirty="0" smtClean="0"/>
              <a:t> </a:t>
            </a:r>
            <a:r>
              <a:rPr lang="en-US" altLang="en-US" sz="2600" dirty="0" smtClean="0">
                <a:sym typeface="Wingdings" panose="05000000000000000000" pitchFamily="2" charset="2"/>
              </a:rPr>
              <a:t> NaHCO</a:t>
            </a:r>
            <a:r>
              <a:rPr lang="en-US" altLang="en-US" sz="2600" baseline="-25000" dirty="0" smtClean="0"/>
              <a:t>3</a:t>
            </a:r>
            <a:r>
              <a:rPr lang="en-US" altLang="en-US" sz="2600" dirty="0" smtClean="0"/>
              <a:t>      </a:t>
            </a:r>
            <a:r>
              <a:rPr lang="en-US" altLang="en-US" sz="2600" dirty="0" smtClean="0">
                <a:sym typeface="Wingdings" panose="05000000000000000000" pitchFamily="2" charset="2"/>
              </a:rPr>
              <a:t> +      H</a:t>
            </a:r>
            <a:r>
              <a:rPr lang="en-US" altLang="en-US" sz="2600" baseline="-25000" dirty="0" smtClean="0"/>
              <a:t>2</a:t>
            </a:r>
            <a:r>
              <a:rPr lang="en-US" altLang="en-US" sz="2600" dirty="0" smtClean="0">
                <a:sym typeface="Wingdings" panose="05000000000000000000" pitchFamily="2" charset="2"/>
              </a:rPr>
              <a:t>O</a:t>
            </a:r>
          </a:p>
          <a:p>
            <a:pPr marL="457200" lvl="1" indent="0">
              <a:buNone/>
              <a:tabLst>
                <a:tab pos="569913" algn="l"/>
                <a:tab pos="2743200" algn="ctr"/>
                <a:tab pos="2970213" algn="l"/>
                <a:tab pos="4518025" algn="l"/>
                <a:tab pos="7143750" algn="l"/>
              </a:tabLst>
            </a:pPr>
            <a:r>
              <a:rPr lang="en-US" altLang="en-US" sz="1800" dirty="0" smtClean="0">
                <a:sym typeface="Wingdings" panose="05000000000000000000" pitchFamily="2" charset="2"/>
              </a:rPr>
              <a:t>	strong base		weak acid	weak base	 water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Kidneys</a:t>
            </a:r>
          </a:p>
        </p:txBody>
      </p:sp>
      <p:sp>
        <p:nvSpPr>
          <p:cNvPr id="11267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Location and structure (</a:t>
            </a:r>
            <a:r>
              <a:rPr lang="en-US" altLang="en-US" i="1" dirty="0" smtClean="0"/>
              <a:t>continued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Fibrous capsule encloses each kidney</a:t>
            </a:r>
          </a:p>
          <a:p>
            <a:pPr lvl="1"/>
            <a:r>
              <a:rPr lang="en-US" altLang="en-US" dirty="0" err="1" smtClean="0"/>
              <a:t>Perirenal</a:t>
            </a:r>
            <a:r>
              <a:rPr lang="en-US" altLang="en-US" dirty="0" smtClean="0"/>
              <a:t> fat capsule surrounds the kidney and cushions against blows</a:t>
            </a:r>
          </a:p>
          <a:p>
            <a:pPr lvl="1"/>
            <a:r>
              <a:rPr lang="en-US" altLang="en-US" dirty="0" smtClean="0"/>
              <a:t>Renal fascia is the outermost capsule that anchors the kidney and adrenal gland to surrounding structures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Respiratory System Controls</a:t>
            </a:r>
          </a:p>
        </p:txBody>
      </p:sp>
      <p:sp>
        <p:nvSpPr>
          <p:cNvPr id="11776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Respiratory rate can rise and fall depending on changing blood pH to retain CO</a:t>
            </a:r>
            <a:r>
              <a:rPr lang="en-US" altLang="en-US" baseline="-25000" smtClean="0"/>
              <a:t>2</a:t>
            </a:r>
            <a:r>
              <a:rPr lang="en-US" altLang="en-US" smtClean="0"/>
              <a:t> (decreasing the blood pH) or remove CO</a:t>
            </a:r>
            <a:r>
              <a:rPr lang="en-US" altLang="en-US" baseline="-25000" smtClean="0"/>
              <a:t>2 </a:t>
            </a:r>
            <a:r>
              <a:rPr lang="en-US" altLang="en-US" smtClean="0"/>
              <a:t>(increasing the blood pH)</a:t>
            </a:r>
            <a:endParaRPr lang="en-US" altLang="en-US" baseline="-25000" smtClean="0"/>
          </a:p>
          <a:p>
            <a:pPr marL="0" indent="0" algn="ctr" eaLnBrk="1" hangingPunct="1">
              <a:buFont typeface="Times" panose="02020603050405020304" pitchFamily="18" charset="0"/>
              <a:buNone/>
              <a:defRPr/>
            </a:pPr>
            <a:endParaRPr lang="en-US" baseline="-25000" smtClean="0"/>
          </a:p>
          <a:p>
            <a:pPr marL="0" indent="0" algn="ctr" eaLnBrk="1" hangingPunct="1">
              <a:buFont typeface="Times" panose="02020603050405020304" pitchFamily="18" charset="0"/>
              <a:buNone/>
              <a:defRPr/>
            </a:pPr>
            <a:endParaRPr lang="en-US" baseline="-25000" smtClean="0"/>
          </a:p>
          <a:p>
            <a:pPr marL="0" indent="0" algn="ctr" eaLnBrk="1" hangingPunct="1">
              <a:buFont typeface="Times" panose="02020603050405020304" pitchFamily="18" charset="0"/>
              <a:buNone/>
              <a:defRPr/>
            </a:pPr>
            <a:r>
              <a:rPr lang="pt-BR" smtClean="0"/>
              <a:t>CO</a:t>
            </a:r>
            <a:r>
              <a:rPr lang="pt-BR" baseline="-25000" smtClean="0"/>
              <a:t>2</a:t>
            </a:r>
            <a:r>
              <a:rPr lang="pt-BR" smtClean="0"/>
              <a:t> + H</a:t>
            </a:r>
            <a:r>
              <a:rPr lang="pt-BR" baseline="-25000" smtClean="0"/>
              <a:t>2</a:t>
            </a:r>
            <a:r>
              <a:rPr lang="pt-BR" smtClean="0"/>
              <a:t>O </a:t>
            </a:r>
            <a:r>
              <a:rPr lang="pt-BR" smtClean="0">
                <a:sym typeface="Wingdings 3"/>
              </a:rPr>
              <a:t></a:t>
            </a:r>
            <a:r>
              <a:rPr lang="pt-BR" smtClean="0"/>
              <a:t> H</a:t>
            </a:r>
            <a:r>
              <a:rPr lang="pt-BR" baseline="-25000" smtClean="0"/>
              <a:t>2</a:t>
            </a:r>
            <a:r>
              <a:rPr lang="pt-BR" smtClean="0"/>
              <a:t>CO</a:t>
            </a:r>
            <a:r>
              <a:rPr lang="pt-BR" baseline="-25000" smtClean="0"/>
              <a:t>3</a:t>
            </a:r>
            <a:r>
              <a:rPr lang="pt-BR" smtClean="0"/>
              <a:t> </a:t>
            </a:r>
            <a:r>
              <a:rPr lang="pt-BR" smtClean="0">
                <a:sym typeface="Wingdings 3"/>
              </a:rPr>
              <a:t></a:t>
            </a:r>
            <a:r>
              <a:rPr lang="pt-BR" smtClean="0"/>
              <a:t> H</a:t>
            </a:r>
            <a:r>
              <a:rPr lang="pt-BR" baseline="30000" smtClean="0"/>
              <a:t>+</a:t>
            </a:r>
            <a:r>
              <a:rPr lang="pt-BR" smtClean="0"/>
              <a:t> + HCO</a:t>
            </a:r>
            <a:r>
              <a:rPr lang="pt-BR" baseline="-25000" smtClean="0"/>
              <a:t>3</a:t>
            </a:r>
            <a:r>
              <a:rPr lang="en-US" baseline="30000" smtClean="0"/>
              <a:t>−</a:t>
            </a:r>
            <a:endParaRPr lang="en-US" baseline="300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952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Renal Mechanisms</a:t>
            </a:r>
          </a:p>
        </p:txBody>
      </p:sp>
      <p:sp>
        <p:nvSpPr>
          <p:cNvPr id="9523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When blood pH rises:</a:t>
            </a:r>
          </a:p>
          <a:p>
            <a:pPr lvl="1"/>
            <a:r>
              <a:rPr lang="en-US" altLang="en-US" dirty="0" smtClean="0"/>
              <a:t>Bicarbonate ions are excreted </a:t>
            </a:r>
          </a:p>
          <a:p>
            <a:pPr lvl="1"/>
            <a:r>
              <a:rPr lang="en-US" altLang="en-US" dirty="0" smtClean="0"/>
              <a:t>Hydrogen ions are retained by kidney tubules</a:t>
            </a:r>
          </a:p>
          <a:p>
            <a:r>
              <a:rPr lang="en-US" altLang="en-US" dirty="0" smtClean="0"/>
              <a:t>When blood pH falls:</a:t>
            </a:r>
          </a:p>
          <a:p>
            <a:pPr lvl="1"/>
            <a:r>
              <a:rPr lang="en-US" altLang="en-US" dirty="0" smtClean="0"/>
              <a:t>Bicarbonate ions are reabsorbed</a:t>
            </a:r>
          </a:p>
          <a:p>
            <a:pPr lvl="1"/>
            <a:r>
              <a:rPr lang="en-US" altLang="en-US" dirty="0" smtClean="0"/>
              <a:t>Hydrogen ions are secreted</a:t>
            </a:r>
          </a:p>
          <a:p>
            <a:r>
              <a:rPr lang="en-US" altLang="en-US" dirty="0" smtClean="0"/>
              <a:t>Urine pH varies from 4.5 to 8.0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962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Developmental Aspects of the </a:t>
            </a:r>
            <a:br>
              <a:rPr lang="en-US" altLang="en-US" smtClean="0"/>
            </a:br>
            <a:r>
              <a:rPr lang="en-US" altLang="en-US" smtClean="0"/>
              <a:t>Urinary System</a:t>
            </a:r>
          </a:p>
        </p:txBody>
      </p:sp>
      <p:sp>
        <p:nvSpPr>
          <p:cNvPr id="9625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kidneys begin to develop in the first few weeks of embryonic life and are excreting urine by the third month of fetal life</a:t>
            </a:r>
          </a:p>
          <a:p>
            <a:r>
              <a:rPr lang="en-US" altLang="en-US" dirty="0" smtClean="0"/>
              <a:t>Common congenital abnormalities include polycystic kidney and hypospadias</a:t>
            </a:r>
          </a:p>
          <a:p>
            <a:r>
              <a:rPr lang="en-US" altLang="en-US" dirty="0" smtClean="0"/>
              <a:t>Common urinary system problems in children and young to middle-aged adults include infections caused by fecal microorganisms, microorganisms causing sexually transmitted infections, and </a:t>
            </a:r>
            <a:r>
              <a:rPr lang="en-US" altLang="en-US" i="1" dirty="0" smtClean="0"/>
              <a:t>Streptococcus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972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Developmental Aspects of the </a:t>
            </a:r>
            <a:br>
              <a:rPr lang="en-US" altLang="en-US" smtClean="0"/>
            </a:br>
            <a:r>
              <a:rPr lang="en-US" altLang="en-US" smtClean="0"/>
              <a:t>Urinary System</a:t>
            </a:r>
          </a:p>
        </p:txBody>
      </p:sp>
      <p:sp>
        <p:nvSpPr>
          <p:cNvPr id="9728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Control of the voluntary urethral sphincter does not start until age 18 months</a:t>
            </a:r>
          </a:p>
          <a:p>
            <a:r>
              <a:rPr lang="en-US" altLang="en-US" dirty="0" smtClean="0"/>
              <a:t>Complete nighttime control may not occur until the child is 4 years old</a:t>
            </a:r>
          </a:p>
          <a:p>
            <a:r>
              <a:rPr lang="en-US" altLang="en-US" dirty="0" smtClean="0"/>
              <a:t>Urinary </a:t>
            </a:r>
            <a:r>
              <a:rPr lang="en-US" dirty="0"/>
              <a:t>tract infections (UTIs)</a:t>
            </a:r>
            <a:r>
              <a:rPr lang="en-US" altLang="en-US" dirty="0" smtClean="0"/>
              <a:t> are the only common problems before old age</a:t>
            </a:r>
          </a:p>
          <a:p>
            <a:pPr lvl="1"/>
            <a:r>
              <a:rPr lang="en-US" altLang="en-US" i="1" dirty="0" smtClean="0"/>
              <a:t>Escherichia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coli</a:t>
            </a:r>
            <a:r>
              <a:rPr lang="en-US" altLang="en-US" dirty="0" smtClean="0"/>
              <a:t> (</a:t>
            </a:r>
            <a:r>
              <a:rPr lang="en-US" altLang="en-US" i="1" dirty="0" smtClean="0"/>
              <a:t>E.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coli</a:t>
            </a:r>
            <a:r>
              <a:rPr lang="en-US" altLang="en-US" dirty="0" smtClean="0"/>
              <a:t>), a </a:t>
            </a:r>
            <a:r>
              <a:rPr lang="en-US" dirty="0"/>
              <a:t>bacterium</a:t>
            </a:r>
            <a:r>
              <a:rPr lang="en-US" altLang="en-US" dirty="0" smtClean="0"/>
              <a:t>, accounts for 80 percent of UTIs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983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Developmental Aspects of the Urinary System</a:t>
            </a:r>
          </a:p>
        </p:txBody>
      </p:sp>
      <p:sp>
        <p:nvSpPr>
          <p:cNvPr id="9830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Renal failure is an uncommon but serious problem in which the kidneys are unable to concentrate urine, and dialysis must be done to maintain chemical homeostasis of blood</a:t>
            </a:r>
          </a:p>
          <a:p>
            <a:r>
              <a:rPr lang="en-US" altLang="en-US" smtClean="0"/>
              <a:t>With age, filtration rate decreases and tubule cells become less efficient at concentrating urine, leading to urgency, frequency, and incontinence </a:t>
            </a:r>
          </a:p>
          <a:p>
            <a:r>
              <a:rPr lang="en-US" altLang="en-US" smtClean="0"/>
              <a:t>In men, urinary retention is another common problem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993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Developmental Aspects of the Urinary System</a:t>
            </a:r>
          </a:p>
        </p:txBody>
      </p:sp>
      <p:sp>
        <p:nvSpPr>
          <p:cNvPr id="9933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Problems associated </a:t>
            </a:r>
            <a:r>
              <a:rPr lang="en-US" altLang="en-US" dirty="0" smtClean="0"/>
              <a:t>with aging:</a:t>
            </a:r>
          </a:p>
          <a:p>
            <a:pPr lvl="1"/>
            <a:r>
              <a:rPr lang="en-US" altLang="en-US" dirty="0" smtClean="0"/>
              <a:t>Urgency—feeling that it is necessary to void</a:t>
            </a:r>
          </a:p>
          <a:p>
            <a:pPr lvl="1"/>
            <a:r>
              <a:rPr lang="en-US" altLang="en-US" dirty="0" smtClean="0"/>
              <a:t>Frequency—frequent voiding of small amounts of urine</a:t>
            </a:r>
          </a:p>
          <a:p>
            <a:pPr lvl="1"/>
            <a:r>
              <a:rPr lang="en-US" altLang="en-US" dirty="0" err="1" smtClean="0"/>
              <a:t>Nocturia</a:t>
            </a:r>
            <a:r>
              <a:rPr lang="en-US" altLang="en-US" dirty="0" smtClean="0"/>
              <a:t>—need to get up during the night to urinate</a:t>
            </a:r>
          </a:p>
          <a:p>
            <a:pPr lvl="1"/>
            <a:r>
              <a:rPr lang="en-US" altLang="en-US" dirty="0" smtClean="0"/>
              <a:t>Incontinence—loss of control </a:t>
            </a:r>
          </a:p>
          <a:p>
            <a:pPr lvl="1"/>
            <a:r>
              <a:rPr lang="en-US" altLang="en-US" dirty="0" smtClean="0"/>
              <a:t>Urinary retention—common in males, often the result of hypertrophy of the prostate gland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arieb_EHAP11_Lecture_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rieb_EHAP11_Lecture_Design" id="{9F20172E-CDD5-41F7-B391-F62E076A32D8}" vid="{DC460227-88FF-44E0-8C1B-67F61F8C096E}"/>
    </a:ext>
  </a:extLst>
</a:theme>
</file>

<file path=ppt/theme/theme10.xml><?xml version="1.0" encoding="utf-8"?>
<a:theme xmlns:a="http://schemas.openxmlformats.org/drawingml/2006/main" name="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Marieb_EHAP11_Lecture_Design</Template>
  <TotalTime>6992</TotalTime>
  <Words>4093</Words>
  <Application>Microsoft Macintosh PowerPoint</Application>
  <PresentationFormat>On-screen Show (4:3)</PresentationFormat>
  <Paragraphs>951</Paragraphs>
  <Slides>95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31</vt:i4>
      </vt:variant>
      <vt:variant>
        <vt:lpstr>Slide Titles</vt:lpstr>
      </vt:variant>
      <vt:variant>
        <vt:i4>95</vt:i4>
      </vt:variant>
    </vt:vector>
  </HeadingPairs>
  <TitlesOfParts>
    <vt:vector size="126" baseType="lpstr">
      <vt:lpstr>Marieb_EHAP11_Lecture_Design</vt:lpstr>
      <vt:lpstr>Blank</vt:lpstr>
      <vt:lpstr>1_Blank</vt:lpstr>
      <vt:lpstr>2_Blank</vt:lpstr>
      <vt:lpstr>3_Blank</vt:lpstr>
      <vt:lpstr>4_Blank</vt:lpstr>
      <vt:lpstr>5_Blank</vt:lpstr>
      <vt:lpstr>6_Blank</vt:lpstr>
      <vt:lpstr>7_Blank</vt:lpstr>
      <vt:lpstr>8_Blank</vt:lpstr>
      <vt:lpstr>9_Blank</vt:lpstr>
      <vt:lpstr>10_Blank</vt:lpstr>
      <vt:lpstr>11_Blank</vt:lpstr>
      <vt:lpstr>12_Blank</vt:lpstr>
      <vt:lpstr>13_Blank</vt:lpstr>
      <vt:lpstr>14_Blank</vt:lpstr>
      <vt:lpstr>15_Blank</vt:lpstr>
      <vt:lpstr>16_Blank</vt:lpstr>
      <vt:lpstr>17_Blank</vt:lpstr>
      <vt:lpstr>18_Blank</vt:lpstr>
      <vt:lpstr>19_Blank</vt:lpstr>
      <vt:lpstr>20_Blank</vt:lpstr>
      <vt:lpstr>21_Blank</vt:lpstr>
      <vt:lpstr>22_Blank</vt:lpstr>
      <vt:lpstr>23_Blank</vt:lpstr>
      <vt:lpstr>24_Blank</vt:lpstr>
      <vt:lpstr>25_Blank</vt:lpstr>
      <vt:lpstr>26_Blank</vt:lpstr>
      <vt:lpstr>27_Blank</vt:lpstr>
      <vt:lpstr>28_Blank</vt:lpstr>
      <vt:lpstr>29_Blank</vt:lpstr>
      <vt:lpstr>PowerPoint Presentation</vt:lpstr>
      <vt:lpstr>Functions of the Urinary System</vt:lpstr>
      <vt:lpstr>Functions of the Urinary System</vt:lpstr>
      <vt:lpstr>Organs of the Urinary System</vt:lpstr>
      <vt:lpstr>Figure 15.1a Organs of the urinary system.</vt:lpstr>
      <vt:lpstr>Kidneys</vt:lpstr>
      <vt:lpstr>Figure 15.1b Organs of the urinary system.</vt:lpstr>
      <vt:lpstr>Kidneys</vt:lpstr>
      <vt:lpstr>Kidneys</vt:lpstr>
      <vt:lpstr>Kidneys</vt:lpstr>
      <vt:lpstr>Kidneys</vt:lpstr>
      <vt:lpstr>Figure 15.2a Internal anatomy of the kidney.</vt:lpstr>
      <vt:lpstr>Figure 15.2b Internal anatomy of the kidney.</vt:lpstr>
      <vt:lpstr>Blood Supply</vt:lpstr>
      <vt:lpstr>Blood Supply</vt:lpstr>
      <vt:lpstr>Figure 15.2b Internal anatomy of the kidney.</vt:lpstr>
      <vt:lpstr>Figure 15.2c Internal anatomy of the kidney.</vt:lpstr>
      <vt:lpstr>Nephrons</vt:lpstr>
      <vt:lpstr>Figure 15.3a Structure of the nephron.</vt:lpstr>
      <vt:lpstr>Nephrons</vt:lpstr>
      <vt:lpstr>Figure 15.3c Structure of the nephron.</vt:lpstr>
      <vt:lpstr>Figure 15.3d Structure of the nephron.</vt:lpstr>
      <vt:lpstr>Nephrons</vt:lpstr>
      <vt:lpstr>Figure 15.3a Structure of the nephron.</vt:lpstr>
      <vt:lpstr>Figure 15.3b Structure of the nephron.</vt:lpstr>
      <vt:lpstr>Nephrons</vt:lpstr>
      <vt:lpstr>Figure 15.3a Structure of the nephron.</vt:lpstr>
      <vt:lpstr>Nephrons</vt:lpstr>
      <vt:lpstr>Nephrons</vt:lpstr>
      <vt:lpstr>Figure 15.3c Structure of the nephron.</vt:lpstr>
      <vt:lpstr>Nephrons</vt:lpstr>
      <vt:lpstr>Figure 15.3b Structure of the nephron.</vt:lpstr>
      <vt:lpstr>Urine Formation</vt:lpstr>
      <vt:lpstr>Figure 15.4 The kidney depicted schematically as a single large, uncoiled nephron.</vt:lpstr>
      <vt:lpstr>Concept Link</vt:lpstr>
      <vt:lpstr>Glomerular Filtration</vt:lpstr>
      <vt:lpstr>Glomerular Filtration</vt:lpstr>
      <vt:lpstr>Tubular Reabsorption</vt:lpstr>
      <vt:lpstr>Figure 15.5 Sites of filtration, reabsorption, and secretion in a nephron.</vt:lpstr>
      <vt:lpstr>Tubular Reabsorption</vt:lpstr>
      <vt:lpstr>Tubular Secretion</vt:lpstr>
      <vt:lpstr>Tubular Secretion</vt:lpstr>
      <vt:lpstr>Concept Link</vt:lpstr>
      <vt:lpstr>Figure 15.5 Sites of filtration, reabsorption, and secretion in a nephron.</vt:lpstr>
      <vt:lpstr>Characteristics of Urine</vt:lpstr>
      <vt:lpstr>Characteristics of Urine</vt:lpstr>
      <vt:lpstr>Characteristics of Urine</vt:lpstr>
      <vt:lpstr>Characteristics of Urine</vt:lpstr>
      <vt:lpstr>Table 15.1 Abnormal Urinary Constituents.</vt:lpstr>
      <vt:lpstr>Ureters</vt:lpstr>
      <vt:lpstr>Figure 15.1a Organs of the urinary system.</vt:lpstr>
      <vt:lpstr>Figure 15.6 Basic structure of the female urinary bladder and urethra.</vt:lpstr>
      <vt:lpstr>Urinary Bladder</vt:lpstr>
      <vt:lpstr>Figure 15.6 Basic structure of the female urinary bladder and urethra.</vt:lpstr>
      <vt:lpstr>Urinary Bladder</vt:lpstr>
      <vt:lpstr>Urinary Bladder</vt:lpstr>
      <vt:lpstr>Figure 15.7 Position and shape of a distended and an empty urinary bladder in an adult man.</vt:lpstr>
      <vt:lpstr>Urethra</vt:lpstr>
      <vt:lpstr>Urethra</vt:lpstr>
      <vt:lpstr>Figure 15.6 Basic structure of the female urinary bladder and urethra.</vt:lpstr>
      <vt:lpstr>Urethra</vt:lpstr>
      <vt:lpstr>Figure 15.6 Basic structure of the female urinary bladder and urethra.</vt:lpstr>
      <vt:lpstr>Urethra</vt:lpstr>
      <vt:lpstr>Micturition (Voiding)</vt:lpstr>
      <vt:lpstr>Fluid, Electrolyte, and Acid-Base Balance</vt:lpstr>
      <vt:lpstr>Fluid, Electrolyte, and Acid-Base Balance</vt:lpstr>
      <vt:lpstr>Bodily Fluids and Fluid Compartments</vt:lpstr>
      <vt:lpstr>Bodily Fluids and Fluid Compartments</vt:lpstr>
      <vt:lpstr>Figure 15.8 The major fluid compartments of the body.</vt:lpstr>
      <vt:lpstr>Figure 15.9 The continuous mixing of body fluids.</vt:lpstr>
      <vt:lpstr>The Link Between Water and Salt</vt:lpstr>
      <vt:lpstr>Regulation of Water Intake and Output</vt:lpstr>
      <vt:lpstr>Figure 15.10 Water intake and output.</vt:lpstr>
      <vt:lpstr>Regulation of Water Intake and Output</vt:lpstr>
      <vt:lpstr>Figure 15.11 The thirst mechanism for regulating water intake.</vt:lpstr>
      <vt:lpstr>Regulation of Water Intake and Output</vt:lpstr>
      <vt:lpstr>Regulation of Water Intake and Output</vt:lpstr>
      <vt:lpstr>Concept Link</vt:lpstr>
      <vt:lpstr>Electrolyte Balance</vt:lpstr>
      <vt:lpstr>Electrolyte Balance</vt:lpstr>
      <vt:lpstr>Electrolyte Balance</vt:lpstr>
      <vt:lpstr>Figure 15.12 Flowchart of mechanisms regulating sodium and water balance to help maintain blood pressure homeostasis.</vt:lpstr>
      <vt:lpstr>Maintaining Acid-Base Balance in Blood</vt:lpstr>
      <vt:lpstr>Maintaining Acid-Base Balance in Blood</vt:lpstr>
      <vt:lpstr>Blood Buffers</vt:lpstr>
      <vt:lpstr>Figure 15.13 Dissociation of strong and weak acids in water.</vt:lpstr>
      <vt:lpstr>Blood Buffers</vt:lpstr>
      <vt:lpstr>Blood Buffers</vt:lpstr>
      <vt:lpstr>Blood Buffers</vt:lpstr>
      <vt:lpstr>Respiratory System Controls</vt:lpstr>
      <vt:lpstr>Renal Mechanisms</vt:lpstr>
      <vt:lpstr>Developmental Aspects of the  Urinary System</vt:lpstr>
      <vt:lpstr>Developmental Aspects of the  Urinary System</vt:lpstr>
      <vt:lpstr>Developmental Aspects of the Urinary System</vt:lpstr>
      <vt:lpstr>Developmental Aspects of the Urinary System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Nerve activates contraction</dc:title>
  <dc:creator>Karl Miyajima</dc:creator>
  <cp:lastModifiedBy>Betty Lampe</cp:lastModifiedBy>
  <cp:revision>389</cp:revision>
  <cp:lastPrinted>2007-12-23T22:08:49Z</cp:lastPrinted>
  <dcterms:created xsi:type="dcterms:W3CDTF">2000-12-11T01:39:32Z</dcterms:created>
  <dcterms:modified xsi:type="dcterms:W3CDTF">2015-12-15T14:08:48Z</dcterms:modified>
</cp:coreProperties>
</file>