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theme/theme18.xml" ContentType="application/vnd.openxmlformats-officedocument.theme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24.xml" ContentType="application/vnd.openxmlformats-officedocument.presentationml.slideLayout+xml"/>
  <Override PartName="/ppt/theme/theme20.xml" ContentType="application/vnd.openxmlformats-officedocument.theme+xml"/>
  <Override PartName="/ppt/slideLayouts/slideLayout25.xml" ContentType="application/vnd.openxmlformats-officedocument.presentationml.slideLayout+xml"/>
  <Override PartName="/ppt/theme/theme21.xml" ContentType="application/vnd.openxmlformats-officedocument.theme+xml"/>
  <Override PartName="/ppt/slideLayouts/slideLayout26.xml" ContentType="application/vnd.openxmlformats-officedocument.presentationml.slideLayout+xml"/>
  <Override PartName="/ppt/theme/theme22.xml" ContentType="application/vnd.openxmlformats-officedocument.theme+xml"/>
  <Override PartName="/ppt/slideLayouts/slideLayout27.xml" ContentType="application/vnd.openxmlformats-officedocument.presentationml.slideLayout+xml"/>
  <Override PartName="/ppt/theme/theme23.xml" ContentType="application/vnd.openxmlformats-officedocument.theme+xml"/>
  <Override PartName="/ppt/slideLayouts/slideLayout28.xml" ContentType="application/vnd.openxmlformats-officedocument.presentationml.slideLayout+xml"/>
  <Override PartName="/ppt/theme/theme24.xml" ContentType="application/vnd.openxmlformats-officedocument.theme+xml"/>
  <Override PartName="/ppt/slideLayouts/slideLayout29.xml" ContentType="application/vnd.openxmlformats-officedocument.presentationml.slideLayout+xml"/>
  <Override PartName="/ppt/theme/theme25.xml" ContentType="application/vnd.openxmlformats-officedocument.theme+xml"/>
  <Override PartName="/ppt/slideLayouts/slideLayout30.xml" ContentType="application/vnd.openxmlformats-officedocument.presentationml.slideLayout+xml"/>
  <Override PartName="/ppt/theme/theme26.xml" ContentType="application/vnd.openxmlformats-officedocument.theme+xml"/>
  <Override PartName="/ppt/slideLayouts/slideLayout31.xml" ContentType="application/vnd.openxmlformats-officedocument.presentationml.slideLayout+xml"/>
  <Override PartName="/ppt/theme/theme27.xml" ContentType="application/vnd.openxmlformats-officedocument.theme+xml"/>
  <Override PartName="/ppt/slideLayouts/slideLayout32.xml" ContentType="application/vnd.openxmlformats-officedocument.presentationml.slideLayout+xml"/>
  <Override PartName="/ppt/theme/theme28.xml" ContentType="application/vnd.openxmlformats-officedocument.theme+xml"/>
  <Override PartName="/ppt/slideLayouts/slideLayout33.xml" ContentType="application/vnd.openxmlformats-officedocument.presentationml.slideLayout+xml"/>
  <Override PartName="/ppt/theme/theme29.xml" ContentType="application/vnd.openxmlformats-officedocument.theme+xml"/>
  <Override PartName="/ppt/slideLayouts/slideLayout34.xml" ContentType="application/vnd.openxmlformats-officedocument.presentationml.slideLayout+xml"/>
  <Override PartName="/ppt/theme/theme30.xml" ContentType="application/vnd.openxmlformats-officedocument.theme+xml"/>
  <Override PartName="/ppt/slideLayouts/slideLayout35.xml" ContentType="application/vnd.openxmlformats-officedocument.presentationml.slideLayout+xml"/>
  <Override PartName="/ppt/theme/theme31.xml" ContentType="application/vnd.openxmlformats-officedocument.theme+xml"/>
  <Override PartName="/ppt/slideLayouts/slideLayout36.xml" ContentType="application/vnd.openxmlformats-officedocument.presentationml.slideLayout+xml"/>
  <Override PartName="/ppt/theme/theme32.xml" ContentType="application/vnd.openxmlformats-officedocument.theme+xml"/>
  <Override PartName="/ppt/slideLayouts/slideLayout37.xml" ContentType="application/vnd.openxmlformats-officedocument.presentationml.slideLayout+xml"/>
  <Override PartName="/ppt/theme/theme33.xml" ContentType="application/vnd.openxmlformats-officedocument.theme+xml"/>
  <Override PartName="/ppt/slideLayouts/slideLayout38.xml" ContentType="application/vnd.openxmlformats-officedocument.presentationml.slideLayout+xml"/>
  <Override PartName="/ppt/theme/theme34.xml" ContentType="application/vnd.openxmlformats-officedocument.theme+xml"/>
  <Override PartName="/ppt/slideLayouts/slideLayout39.xml" ContentType="application/vnd.openxmlformats-officedocument.presentationml.slideLayout+xml"/>
  <Override PartName="/ppt/theme/theme35.xml" ContentType="application/vnd.openxmlformats-officedocument.theme+xml"/>
  <Override PartName="/ppt/slideLayouts/slideLayout40.xml" ContentType="application/vnd.openxmlformats-officedocument.presentationml.slideLayout+xml"/>
  <Override PartName="/ppt/theme/theme36.xml" ContentType="application/vnd.openxmlformats-officedocument.theme+xml"/>
  <Override PartName="/ppt/slideLayouts/slideLayout41.xml" ContentType="application/vnd.openxmlformats-officedocument.presentationml.slideLayout+xml"/>
  <Override PartName="/ppt/theme/theme37.xml" ContentType="application/vnd.openxmlformats-officedocument.theme+xml"/>
  <Override PartName="/ppt/slideLayouts/slideLayout42.xml" ContentType="application/vnd.openxmlformats-officedocument.presentationml.slideLayout+xml"/>
  <Override PartName="/ppt/theme/theme38.xml" ContentType="application/vnd.openxmlformats-officedocument.theme+xml"/>
  <Override PartName="/ppt/slideLayouts/slideLayout43.xml" ContentType="application/vnd.openxmlformats-officedocument.presentationml.slideLayout+xml"/>
  <Override PartName="/ppt/theme/theme39.xml" ContentType="application/vnd.openxmlformats-officedocument.theme+xml"/>
  <Override PartName="/ppt/slideLayouts/slideLayout44.xml" ContentType="application/vnd.openxmlformats-officedocument.presentationml.slideLayout+xml"/>
  <Override PartName="/ppt/theme/theme40.xml" ContentType="application/vnd.openxmlformats-officedocument.theme+xml"/>
  <Override PartName="/ppt/slideLayouts/slideLayout45.xml" ContentType="application/vnd.openxmlformats-officedocument.presentationml.slideLayout+xml"/>
  <Override PartName="/ppt/theme/theme41.xml" ContentType="application/vnd.openxmlformats-officedocument.theme+xml"/>
  <Override PartName="/ppt/slideLayouts/slideLayout46.xml" ContentType="application/vnd.openxmlformats-officedocument.presentationml.slideLayout+xml"/>
  <Override PartName="/ppt/theme/theme42.xml" ContentType="application/vnd.openxmlformats-officedocument.theme+xml"/>
  <Override PartName="/ppt/slideLayouts/slideLayout47.xml" ContentType="application/vnd.openxmlformats-officedocument.presentationml.slideLayout+xml"/>
  <Override PartName="/ppt/theme/theme43.xml" ContentType="application/vnd.openxmlformats-officedocument.theme+xml"/>
  <Override PartName="/ppt/slideLayouts/slideLayout48.xml" ContentType="application/vnd.openxmlformats-officedocument.presentationml.slideLayout+xml"/>
  <Override PartName="/ppt/theme/theme44.xml" ContentType="application/vnd.openxmlformats-officedocument.theme+xml"/>
  <Override PartName="/ppt/slideLayouts/slideLayout49.xml" ContentType="application/vnd.openxmlformats-officedocument.presentationml.slideLayout+xml"/>
  <Override PartName="/ppt/theme/theme45.xml" ContentType="application/vnd.openxmlformats-officedocument.theme+xml"/>
  <Override PartName="/ppt/slideLayouts/slideLayout50.xml" ContentType="application/vnd.openxmlformats-officedocument.presentationml.slideLayout+xml"/>
  <Override PartName="/ppt/theme/theme46.xml" ContentType="application/vnd.openxmlformats-officedocument.theme+xml"/>
  <Override PartName="/ppt/slideLayouts/slideLayout51.xml" ContentType="application/vnd.openxmlformats-officedocument.presentationml.slideLayout+xml"/>
  <Override PartName="/ppt/theme/theme47.xml" ContentType="application/vnd.openxmlformats-officedocument.theme+xml"/>
  <Override PartName="/ppt/slideLayouts/slideLayout52.xml" ContentType="application/vnd.openxmlformats-officedocument.presentationml.slideLayout+xml"/>
  <Override PartName="/ppt/theme/theme48.xml" ContentType="application/vnd.openxmlformats-officedocument.theme+xml"/>
  <Override PartName="/ppt/slideLayouts/slideLayout53.xml" ContentType="application/vnd.openxmlformats-officedocument.presentationml.slideLayout+xml"/>
  <Override PartName="/ppt/theme/theme49.xml" ContentType="application/vnd.openxmlformats-officedocument.theme+xml"/>
  <Override PartName="/ppt/slideLayouts/slideLayout54.xml" ContentType="application/vnd.openxmlformats-officedocument.presentationml.slideLayout+xml"/>
  <Override PartName="/ppt/theme/theme50.xml" ContentType="application/vnd.openxmlformats-officedocument.theme+xml"/>
  <Override PartName="/ppt/slideLayouts/slideLayout55.xml" ContentType="application/vnd.openxmlformats-officedocument.presentationml.slideLayout+xml"/>
  <Override PartName="/ppt/theme/theme51.xml" ContentType="application/vnd.openxmlformats-officedocument.theme+xml"/>
  <Override PartName="/ppt/slideLayouts/slideLayout56.xml" ContentType="application/vnd.openxmlformats-officedocument.presentationml.slideLayout+xml"/>
  <Override PartName="/ppt/theme/theme52.xml" ContentType="application/vnd.openxmlformats-officedocument.theme+xml"/>
  <Override PartName="/ppt/slideLayouts/slideLayout57.xml" ContentType="application/vnd.openxmlformats-officedocument.presentationml.slideLayout+xml"/>
  <Override PartName="/ppt/theme/theme53.xml" ContentType="application/vnd.openxmlformats-officedocument.theme+xml"/>
  <Override PartName="/ppt/slideLayouts/slideLayout58.xml" ContentType="application/vnd.openxmlformats-officedocument.presentationml.slideLayout+xml"/>
  <Override PartName="/ppt/theme/theme54.xml" ContentType="application/vnd.openxmlformats-officedocument.theme+xml"/>
  <Override PartName="/ppt/slideLayouts/slideLayout59.xml" ContentType="application/vnd.openxmlformats-officedocument.presentationml.slideLayout+xml"/>
  <Override PartName="/ppt/theme/theme55.xml" ContentType="application/vnd.openxmlformats-officedocument.theme+xml"/>
  <Override PartName="/ppt/slideLayouts/slideLayout60.xml" ContentType="application/vnd.openxmlformats-officedocument.presentationml.slideLayout+xml"/>
  <Override PartName="/ppt/theme/theme56.xml" ContentType="application/vnd.openxmlformats-officedocument.theme+xml"/>
  <Override PartName="/ppt/slideLayouts/slideLayout61.xml" ContentType="application/vnd.openxmlformats-officedocument.presentationml.slideLayout+xml"/>
  <Override PartName="/ppt/theme/theme57.xml" ContentType="application/vnd.openxmlformats-officedocument.theme+xml"/>
  <Override PartName="/ppt/slideLayouts/slideLayout62.xml" ContentType="application/vnd.openxmlformats-officedocument.presentationml.slideLayout+xml"/>
  <Override PartName="/ppt/theme/theme58.xml" ContentType="application/vnd.openxmlformats-officedocument.theme+xml"/>
  <Override PartName="/ppt/slideLayouts/slideLayout63.xml" ContentType="application/vnd.openxmlformats-officedocument.presentationml.slideLayout+xml"/>
  <Override PartName="/ppt/theme/theme59.xml" ContentType="application/vnd.openxmlformats-officedocument.theme+xml"/>
  <Override PartName="/ppt/slideLayouts/slideLayout64.xml" ContentType="application/vnd.openxmlformats-officedocument.presentationml.slideLayout+xml"/>
  <Override PartName="/ppt/theme/theme60.xml" ContentType="application/vnd.openxmlformats-officedocument.theme+xml"/>
  <Override PartName="/ppt/slideLayouts/slideLayout65.xml" ContentType="application/vnd.openxmlformats-officedocument.presentationml.slideLayout+xml"/>
  <Override PartName="/ppt/theme/theme61.xml" ContentType="application/vnd.openxmlformats-officedocument.theme+xml"/>
  <Override PartName="/ppt/slideLayouts/slideLayout66.xml" ContentType="application/vnd.openxmlformats-officedocument.presentationml.slideLayout+xml"/>
  <Override PartName="/ppt/theme/theme62.xml" ContentType="application/vnd.openxmlformats-officedocument.theme+xml"/>
  <Override PartName="/ppt/slideLayouts/slideLayout67.xml" ContentType="application/vnd.openxmlformats-officedocument.presentationml.slideLayout+xml"/>
  <Override PartName="/ppt/theme/theme63.xml" ContentType="application/vnd.openxmlformats-officedocument.theme+xml"/>
  <Override PartName="/ppt/slideLayouts/slideLayout68.xml" ContentType="application/vnd.openxmlformats-officedocument.presentationml.slideLayout+xml"/>
  <Override PartName="/ppt/theme/theme64.xml" ContentType="application/vnd.openxmlformats-officedocument.theme+xml"/>
  <Override PartName="/ppt/slideLayouts/slideLayout69.xml" ContentType="application/vnd.openxmlformats-officedocument.presentationml.slideLayout+xml"/>
  <Override PartName="/ppt/theme/theme65.xml" ContentType="application/vnd.openxmlformats-officedocument.theme+xml"/>
  <Override PartName="/ppt/slideLayouts/slideLayout70.xml" ContentType="application/vnd.openxmlformats-officedocument.presentationml.slideLayout+xml"/>
  <Override PartName="/ppt/theme/theme66.xml" ContentType="application/vnd.openxmlformats-officedocument.theme+xml"/>
  <Override PartName="/ppt/slideLayouts/slideLayout71.xml" ContentType="application/vnd.openxmlformats-officedocument.presentationml.slideLayout+xml"/>
  <Override PartName="/ppt/theme/theme67.xml" ContentType="application/vnd.openxmlformats-officedocument.theme+xml"/>
  <Override PartName="/ppt/slideLayouts/slideLayout72.xml" ContentType="application/vnd.openxmlformats-officedocument.presentationml.slideLayout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6" r:id="rId1"/>
    <p:sldMasterId id="2147483772" r:id="rId2"/>
    <p:sldMasterId id="2147483774" r:id="rId3"/>
    <p:sldMasterId id="2147483776" r:id="rId4"/>
    <p:sldMasterId id="2147483778" r:id="rId5"/>
    <p:sldMasterId id="2147483780" r:id="rId6"/>
    <p:sldMasterId id="2147483782" r:id="rId7"/>
    <p:sldMasterId id="2147483784" r:id="rId8"/>
    <p:sldMasterId id="2147483786" r:id="rId9"/>
    <p:sldMasterId id="2147483788" r:id="rId10"/>
    <p:sldMasterId id="2147483790" r:id="rId11"/>
    <p:sldMasterId id="2147483792" r:id="rId12"/>
    <p:sldMasterId id="2147483794" r:id="rId13"/>
    <p:sldMasterId id="2147483796" r:id="rId14"/>
    <p:sldMasterId id="2147483798" r:id="rId15"/>
    <p:sldMasterId id="2147483800" r:id="rId16"/>
    <p:sldMasterId id="2147483802" r:id="rId17"/>
    <p:sldMasterId id="2147483804" r:id="rId18"/>
    <p:sldMasterId id="2147483806" r:id="rId19"/>
    <p:sldMasterId id="2147483818" r:id="rId20"/>
    <p:sldMasterId id="2147483820" r:id="rId21"/>
    <p:sldMasterId id="2147483822" r:id="rId22"/>
    <p:sldMasterId id="2147483824" r:id="rId23"/>
    <p:sldMasterId id="2147483826" r:id="rId24"/>
    <p:sldMasterId id="2147483828" r:id="rId25"/>
    <p:sldMasterId id="2147483830" r:id="rId26"/>
    <p:sldMasterId id="2147483832" r:id="rId27"/>
    <p:sldMasterId id="2147483834" r:id="rId28"/>
    <p:sldMasterId id="2147483838" r:id="rId29"/>
    <p:sldMasterId id="2147483840" r:id="rId30"/>
    <p:sldMasterId id="2147483842" r:id="rId31"/>
    <p:sldMasterId id="2147483844" r:id="rId32"/>
    <p:sldMasterId id="2147483846" r:id="rId33"/>
    <p:sldMasterId id="2147483848" r:id="rId34"/>
    <p:sldMasterId id="2147483850" r:id="rId35"/>
    <p:sldMasterId id="2147483852" r:id="rId36"/>
    <p:sldMasterId id="2147483854" r:id="rId37"/>
    <p:sldMasterId id="2147483856" r:id="rId38"/>
    <p:sldMasterId id="2147483858" r:id="rId39"/>
    <p:sldMasterId id="2147483860" r:id="rId40"/>
    <p:sldMasterId id="2147483862" r:id="rId41"/>
    <p:sldMasterId id="2147483864" r:id="rId42"/>
    <p:sldMasterId id="2147483866" r:id="rId43"/>
    <p:sldMasterId id="2147483868" r:id="rId44"/>
    <p:sldMasterId id="2147483870" r:id="rId45"/>
    <p:sldMasterId id="2147483872" r:id="rId46"/>
    <p:sldMasterId id="2147483874" r:id="rId47"/>
    <p:sldMasterId id="2147483876" r:id="rId48"/>
    <p:sldMasterId id="2147483878" r:id="rId49"/>
    <p:sldMasterId id="2147483880" r:id="rId50"/>
    <p:sldMasterId id="2147483882" r:id="rId51"/>
    <p:sldMasterId id="2147483884" r:id="rId52"/>
    <p:sldMasterId id="2147483886" r:id="rId53"/>
    <p:sldMasterId id="2147483888" r:id="rId54"/>
    <p:sldMasterId id="2147483890" r:id="rId55"/>
    <p:sldMasterId id="2147483892" r:id="rId56"/>
    <p:sldMasterId id="2147483894" r:id="rId57"/>
    <p:sldMasterId id="2147483896" r:id="rId58"/>
    <p:sldMasterId id="2147483898" r:id="rId59"/>
    <p:sldMasterId id="2147483900" r:id="rId60"/>
    <p:sldMasterId id="2147483902" r:id="rId61"/>
    <p:sldMasterId id="2147483904" r:id="rId62"/>
    <p:sldMasterId id="2147483906" r:id="rId63"/>
    <p:sldMasterId id="2147483908" r:id="rId64"/>
    <p:sldMasterId id="2147483910" r:id="rId65"/>
    <p:sldMasterId id="2147483912" r:id="rId66"/>
    <p:sldMasterId id="2147483914" r:id="rId67"/>
    <p:sldMasterId id="2147483916" r:id="rId68"/>
  </p:sldMasterIdLst>
  <p:notesMasterIdLst>
    <p:notesMasterId r:id="rId237"/>
  </p:notesMasterIdLst>
  <p:handoutMasterIdLst>
    <p:handoutMasterId r:id="rId238"/>
  </p:handoutMasterIdLst>
  <p:sldIdLst>
    <p:sldId id="644" r:id="rId69"/>
    <p:sldId id="368" r:id="rId70"/>
    <p:sldId id="369" r:id="rId71"/>
    <p:sldId id="473" r:id="rId72"/>
    <p:sldId id="645" r:id="rId73"/>
    <p:sldId id="646" r:id="rId74"/>
    <p:sldId id="370" r:id="rId75"/>
    <p:sldId id="647" r:id="rId76"/>
    <p:sldId id="373" r:id="rId77"/>
    <p:sldId id="459" r:id="rId78"/>
    <p:sldId id="372" r:id="rId79"/>
    <p:sldId id="648" r:id="rId80"/>
    <p:sldId id="374" r:id="rId81"/>
    <p:sldId id="376" r:id="rId82"/>
    <p:sldId id="375" r:id="rId83"/>
    <p:sldId id="449" r:id="rId84"/>
    <p:sldId id="649" r:id="rId85"/>
    <p:sldId id="650" r:id="rId86"/>
    <p:sldId id="460" r:id="rId87"/>
    <p:sldId id="377" r:id="rId88"/>
    <p:sldId id="378" r:id="rId89"/>
    <p:sldId id="379" r:id="rId90"/>
    <p:sldId id="651" r:id="rId91"/>
    <p:sldId id="652" r:id="rId92"/>
    <p:sldId id="380" r:id="rId93"/>
    <p:sldId id="385" r:id="rId94"/>
    <p:sldId id="464" r:id="rId95"/>
    <p:sldId id="653" r:id="rId96"/>
    <p:sldId id="381" r:id="rId97"/>
    <p:sldId id="450" r:id="rId98"/>
    <p:sldId id="654" r:id="rId99"/>
    <p:sldId id="655" r:id="rId100"/>
    <p:sldId id="384" r:id="rId101"/>
    <p:sldId id="656" r:id="rId102"/>
    <p:sldId id="657" r:id="rId103"/>
    <p:sldId id="658" r:id="rId104"/>
    <p:sldId id="386" r:id="rId105"/>
    <p:sldId id="624" r:id="rId106"/>
    <p:sldId id="625" r:id="rId107"/>
    <p:sldId id="451" r:id="rId108"/>
    <p:sldId id="659" r:id="rId109"/>
    <p:sldId id="389" r:id="rId110"/>
    <p:sldId id="660" r:id="rId111"/>
    <p:sldId id="661" r:id="rId112"/>
    <p:sldId id="390" r:id="rId113"/>
    <p:sldId id="392" r:id="rId114"/>
    <p:sldId id="662" r:id="rId115"/>
    <p:sldId id="482" r:id="rId116"/>
    <p:sldId id="668" r:id="rId117"/>
    <p:sldId id="484" r:id="rId118"/>
    <p:sldId id="669" r:id="rId119"/>
    <p:sldId id="486" r:id="rId120"/>
    <p:sldId id="487" r:id="rId121"/>
    <p:sldId id="670" r:id="rId122"/>
    <p:sldId id="671" r:id="rId123"/>
    <p:sldId id="489" r:id="rId124"/>
    <p:sldId id="490" r:id="rId125"/>
    <p:sldId id="491" r:id="rId126"/>
    <p:sldId id="672" r:id="rId127"/>
    <p:sldId id="493" r:id="rId128"/>
    <p:sldId id="494" r:id="rId129"/>
    <p:sldId id="496" r:id="rId130"/>
    <p:sldId id="497" r:id="rId131"/>
    <p:sldId id="499" r:id="rId132"/>
    <p:sldId id="673" r:id="rId133"/>
    <p:sldId id="674" r:id="rId134"/>
    <p:sldId id="501" r:id="rId135"/>
    <p:sldId id="675" r:id="rId136"/>
    <p:sldId id="503" r:id="rId137"/>
    <p:sldId id="505" r:id="rId138"/>
    <p:sldId id="507" r:id="rId139"/>
    <p:sldId id="509" r:id="rId140"/>
    <p:sldId id="511" r:id="rId141"/>
    <p:sldId id="676" r:id="rId142"/>
    <p:sldId id="513" r:id="rId143"/>
    <p:sldId id="514" r:id="rId144"/>
    <p:sldId id="515" r:id="rId145"/>
    <p:sldId id="516" r:id="rId146"/>
    <p:sldId id="518" r:id="rId147"/>
    <p:sldId id="519" r:id="rId148"/>
    <p:sldId id="678" r:id="rId149"/>
    <p:sldId id="531" r:id="rId150"/>
    <p:sldId id="532" r:id="rId151"/>
    <p:sldId id="533" r:id="rId152"/>
    <p:sldId id="534" r:id="rId153"/>
    <p:sldId id="535" r:id="rId154"/>
    <p:sldId id="536" r:id="rId155"/>
    <p:sldId id="679" r:id="rId156"/>
    <p:sldId id="680" r:id="rId157"/>
    <p:sldId id="681" r:id="rId158"/>
    <p:sldId id="682" r:id="rId159"/>
    <p:sldId id="541" r:id="rId160"/>
    <p:sldId id="542" r:id="rId161"/>
    <p:sldId id="683" r:id="rId162"/>
    <p:sldId id="545" r:id="rId163"/>
    <p:sldId id="546" r:id="rId164"/>
    <p:sldId id="684" r:id="rId165"/>
    <p:sldId id="685" r:id="rId166"/>
    <p:sldId id="549" r:id="rId167"/>
    <p:sldId id="686" r:id="rId168"/>
    <p:sldId id="551" r:id="rId169"/>
    <p:sldId id="687" r:id="rId170"/>
    <p:sldId id="553" r:id="rId171"/>
    <p:sldId id="554" r:id="rId172"/>
    <p:sldId id="555" r:id="rId173"/>
    <p:sldId id="556" r:id="rId174"/>
    <p:sldId id="557" r:id="rId175"/>
    <p:sldId id="688" r:id="rId176"/>
    <p:sldId id="689" r:id="rId177"/>
    <p:sldId id="690" r:id="rId178"/>
    <p:sldId id="691" r:id="rId179"/>
    <p:sldId id="692" r:id="rId180"/>
    <p:sldId id="693" r:id="rId181"/>
    <p:sldId id="694" r:id="rId182"/>
    <p:sldId id="695" r:id="rId183"/>
    <p:sldId id="696" r:id="rId184"/>
    <p:sldId id="565" r:id="rId185"/>
    <p:sldId id="567" r:id="rId186"/>
    <p:sldId id="633" r:id="rId187"/>
    <p:sldId id="697" r:id="rId188"/>
    <p:sldId id="568" r:id="rId189"/>
    <p:sldId id="698" r:id="rId190"/>
    <p:sldId id="571" r:id="rId191"/>
    <p:sldId id="699" r:id="rId192"/>
    <p:sldId id="700" r:id="rId193"/>
    <p:sldId id="574" r:id="rId194"/>
    <p:sldId id="575" r:id="rId195"/>
    <p:sldId id="701" r:id="rId196"/>
    <p:sldId id="702" r:id="rId197"/>
    <p:sldId id="703" r:id="rId198"/>
    <p:sldId id="704" r:id="rId199"/>
    <p:sldId id="580" r:id="rId200"/>
    <p:sldId id="705" r:id="rId201"/>
    <p:sldId id="582" r:id="rId202"/>
    <p:sldId id="583" r:id="rId203"/>
    <p:sldId id="584" r:id="rId204"/>
    <p:sldId id="585" r:id="rId205"/>
    <p:sldId id="586" r:id="rId206"/>
    <p:sldId id="587" r:id="rId207"/>
    <p:sldId id="638" r:id="rId208"/>
    <p:sldId id="706" r:id="rId209"/>
    <p:sldId id="707" r:id="rId210"/>
    <p:sldId id="708" r:id="rId211"/>
    <p:sldId id="709" r:id="rId212"/>
    <p:sldId id="710" r:id="rId213"/>
    <p:sldId id="711" r:id="rId214"/>
    <p:sldId id="712" r:id="rId215"/>
    <p:sldId id="595" r:id="rId216"/>
    <p:sldId id="713" r:id="rId217"/>
    <p:sldId id="597" r:id="rId218"/>
    <p:sldId id="714" r:id="rId219"/>
    <p:sldId id="599" r:id="rId220"/>
    <p:sldId id="715" r:id="rId221"/>
    <p:sldId id="601" r:id="rId222"/>
    <p:sldId id="639" r:id="rId223"/>
    <p:sldId id="641" r:id="rId224"/>
    <p:sldId id="602" r:id="rId225"/>
    <p:sldId id="603" r:id="rId226"/>
    <p:sldId id="640" r:id="rId227"/>
    <p:sldId id="604" r:id="rId228"/>
    <p:sldId id="605" r:id="rId229"/>
    <p:sldId id="606" r:id="rId230"/>
    <p:sldId id="607" r:id="rId231"/>
    <p:sldId id="608" r:id="rId232"/>
    <p:sldId id="609" r:id="rId233"/>
    <p:sldId id="610" r:id="rId234"/>
    <p:sldId id="716" r:id="rId235"/>
    <p:sldId id="717" r:id="rId2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80"/>
    <a:srgbClr val="006666"/>
    <a:srgbClr val="F63F1B"/>
    <a:srgbClr val="650011"/>
    <a:srgbClr val="FFC247"/>
    <a:srgbClr val="0099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4707" autoAdjust="0"/>
  </p:normalViewPr>
  <p:slideViewPr>
    <p:cSldViewPr>
      <p:cViewPr varScale="1">
        <p:scale>
          <a:sx n="81" d="100"/>
          <a:sy n="81" d="100"/>
        </p:scale>
        <p:origin x="-20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8604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38.xml"/><Relationship Id="rId107" Type="http://schemas.openxmlformats.org/officeDocument/2006/relationships/slide" Target="slides/slide39.xml"/><Relationship Id="rId108" Type="http://schemas.openxmlformats.org/officeDocument/2006/relationships/slide" Target="slides/slide40.xml"/><Relationship Id="rId109" Type="http://schemas.openxmlformats.org/officeDocument/2006/relationships/slide" Target="slides/slide41.xml"/><Relationship Id="rId70" Type="http://schemas.openxmlformats.org/officeDocument/2006/relationships/slide" Target="slides/slide2.xml"/><Relationship Id="rId71" Type="http://schemas.openxmlformats.org/officeDocument/2006/relationships/slide" Target="slides/slide3.xml"/><Relationship Id="rId72" Type="http://schemas.openxmlformats.org/officeDocument/2006/relationships/slide" Target="slides/slide4.xml"/><Relationship Id="rId73" Type="http://schemas.openxmlformats.org/officeDocument/2006/relationships/slide" Target="slides/slide5.xml"/><Relationship Id="rId74" Type="http://schemas.openxmlformats.org/officeDocument/2006/relationships/slide" Target="slides/slide6.xml"/><Relationship Id="rId75" Type="http://schemas.openxmlformats.org/officeDocument/2006/relationships/slide" Target="slides/slide7.xml"/><Relationship Id="rId76" Type="http://schemas.openxmlformats.org/officeDocument/2006/relationships/slide" Target="slides/slide8.xml"/><Relationship Id="rId77" Type="http://schemas.openxmlformats.org/officeDocument/2006/relationships/slide" Target="slides/slide9.xml"/><Relationship Id="rId78" Type="http://schemas.openxmlformats.org/officeDocument/2006/relationships/slide" Target="slides/slide10.xml"/><Relationship Id="rId79" Type="http://schemas.openxmlformats.org/officeDocument/2006/relationships/slide" Target="slides/slide11.xml"/><Relationship Id="rId170" Type="http://schemas.openxmlformats.org/officeDocument/2006/relationships/slide" Target="slides/slide102.xml"/><Relationship Id="rId171" Type="http://schemas.openxmlformats.org/officeDocument/2006/relationships/slide" Target="slides/slide103.xml"/><Relationship Id="rId172" Type="http://schemas.openxmlformats.org/officeDocument/2006/relationships/slide" Target="slides/slide104.xml"/><Relationship Id="rId173" Type="http://schemas.openxmlformats.org/officeDocument/2006/relationships/slide" Target="slides/slide105.xml"/><Relationship Id="rId174" Type="http://schemas.openxmlformats.org/officeDocument/2006/relationships/slide" Target="slides/slide106.xml"/><Relationship Id="rId175" Type="http://schemas.openxmlformats.org/officeDocument/2006/relationships/slide" Target="slides/slide107.xml"/><Relationship Id="rId176" Type="http://schemas.openxmlformats.org/officeDocument/2006/relationships/slide" Target="slides/slide108.xml"/><Relationship Id="rId177" Type="http://schemas.openxmlformats.org/officeDocument/2006/relationships/slide" Target="slides/slide109.xml"/><Relationship Id="rId178" Type="http://schemas.openxmlformats.org/officeDocument/2006/relationships/slide" Target="slides/slide110.xml"/><Relationship Id="rId179" Type="http://schemas.openxmlformats.org/officeDocument/2006/relationships/slide" Target="slides/slide11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10" Type="http://schemas.openxmlformats.org/officeDocument/2006/relationships/slide" Target="slides/slide42.xml"/><Relationship Id="rId111" Type="http://schemas.openxmlformats.org/officeDocument/2006/relationships/slide" Target="slides/slide43.xml"/><Relationship Id="rId112" Type="http://schemas.openxmlformats.org/officeDocument/2006/relationships/slide" Target="slides/slide44.xml"/><Relationship Id="rId113" Type="http://schemas.openxmlformats.org/officeDocument/2006/relationships/slide" Target="slides/slide45.xml"/><Relationship Id="rId114" Type="http://schemas.openxmlformats.org/officeDocument/2006/relationships/slide" Target="slides/slide46.xml"/><Relationship Id="rId115" Type="http://schemas.openxmlformats.org/officeDocument/2006/relationships/slide" Target="slides/slide47.xml"/><Relationship Id="rId116" Type="http://schemas.openxmlformats.org/officeDocument/2006/relationships/slide" Target="slides/slide48.xml"/><Relationship Id="rId117" Type="http://schemas.openxmlformats.org/officeDocument/2006/relationships/slide" Target="slides/slide49.xml"/><Relationship Id="rId118" Type="http://schemas.openxmlformats.org/officeDocument/2006/relationships/slide" Target="slides/slide50.xml"/><Relationship Id="rId119" Type="http://schemas.openxmlformats.org/officeDocument/2006/relationships/slide" Target="slides/slide51.xml"/><Relationship Id="rId200" Type="http://schemas.openxmlformats.org/officeDocument/2006/relationships/slide" Target="slides/slide132.xml"/><Relationship Id="rId201" Type="http://schemas.openxmlformats.org/officeDocument/2006/relationships/slide" Target="slides/slide133.xml"/><Relationship Id="rId202" Type="http://schemas.openxmlformats.org/officeDocument/2006/relationships/slide" Target="slides/slide134.xml"/><Relationship Id="rId203" Type="http://schemas.openxmlformats.org/officeDocument/2006/relationships/slide" Target="slides/slide135.xml"/><Relationship Id="rId204" Type="http://schemas.openxmlformats.org/officeDocument/2006/relationships/slide" Target="slides/slide136.xml"/><Relationship Id="rId205" Type="http://schemas.openxmlformats.org/officeDocument/2006/relationships/slide" Target="slides/slide137.xml"/><Relationship Id="rId206" Type="http://schemas.openxmlformats.org/officeDocument/2006/relationships/slide" Target="slides/slide138.xml"/><Relationship Id="rId207" Type="http://schemas.openxmlformats.org/officeDocument/2006/relationships/slide" Target="slides/slide139.xml"/><Relationship Id="rId208" Type="http://schemas.openxmlformats.org/officeDocument/2006/relationships/slide" Target="slides/slide140.xml"/><Relationship Id="rId209" Type="http://schemas.openxmlformats.org/officeDocument/2006/relationships/slide" Target="slides/slide1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80" Type="http://schemas.openxmlformats.org/officeDocument/2006/relationships/slide" Target="slides/slide12.xml"/><Relationship Id="rId81" Type="http://schemas.openxmlformats.org/officeDocument/2006/relationships/slide" Target="slides/slide13.xml"/><Relationship Id="rId82" Type="http://schemas.openxmlformats.org/officeDocument/2006/relationships/slide" Target="slides/slide14.xml"/><Relationship Id="rId83" Type="http://schemas.openxmlformats.org/officeDocument/2006/relationships/slide" Target="slides/slide15.xml"/><Relationship Id="rId84" Type="http://schemas.openxmlformats.org/officeDocument/2006/relationships/slide" Target="slides/slide16.xml"/><Relationship Id="rId85" Type="http://schemas.openxmlformats.org/officeDocument/2006/relationships/slide" Target="slides/slide17.xml"/><Relationship Id="rId86" Type="http://schemas.openxmlformats.org/officeDocument/2006/relationships/slide" Target="slides/slide18.xml"/><Relationship Id="rId87" Type="http://schemas.openxmlformats.org/officeDocument/2006/relationships/slide" Target="slides/slide19.xml"/><Relationship Id="rId88" Type="http://schemas.openxmlformats.org/officeDocument/2006/relationships/slide" Target="slides/slide20.xml"/><Relationship Id="rId89" Type="http://schemas.openxmlformats.org/officeDocument/2006/relationships/slide" Target="slides/slide21.xml"/><Relationship Id="rId180" Type="http://schemas.openxmlformats.org/officeDocument/2006/relationships/slide" Target="slides/slide112.xml"/><Relationship Id="rId181" Type="http://schemas.openxmlformats.org/officeDocument/2006/relationships/slide" Target="slides/slide113.xml"/><Relationship Id="rId182" Type="http://schemas.openxmlformats.org/officeDocument/2006/relationships/slide" Target="slides/slide114.xml"/><Relationship Id="rId183" Type="http://schemas.openxmlformats.org/officeDocument/2006/relationships/slide" Target="slides/slide115.xml"/><Relationship Id="rId184" Type="http://schemas.openxmlformats.org/officeDocument/2006/relationships/slide" Target="slides/slide116.xml"/><Relationship Id="rId185" Type="http://schemas.openxmlformats.org/officeDocument/2006/relationships/slide" Target="slides/slide117.xml"/><Relationship Id="rId186" Type="http://schemas.openxmlformats.org/officeDocument/2006/relationships/slide" Target="slides/slide118.xml"/><Relationship Id="rId187" Type="http://schemas.openxmlformats.org/officeDocument/2006/relationships/slide" Target="slides/slide119.xml"/><Relationship Id="rId188" Type="http://schemas.openxmlformats.org/officeDocument/2006/relationships/slide" Target="slides/slide120.xml"/><Relationship Id="rId189" Type="http://schemas.openxmlformats.org/officeDocument/2006/relationships/slide" Target="slides/slide12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20" Type="http://schemas.openxmlformats.org/officeDocument/2006/relationships/slide" Target="slides/slide52.xml"/><Relationship Id="rId121" Type="http://schemas.openxmlformats.org/officeDocument/2006/relationships/slide" Target="slides/slide53.xml"/><Relationship Id="rId122" Type="http://schemas.openxmlformats.org/officeDocument/2006/relationships/slide" Target="slides/slide54.xml"/><Relationship Id="rId123" Type="http://schemas.openxmlformats.org/officeDocument/2006/relationships/slide" Target="slides/slide55.xml"/><Relationship Id="rId124" Type="http://schemas.openxmlformats.org/officeDocument/2006/relationships/slide" Target="slides/slide56.xml"/><Relationship Id="rId125" Type="http://schemas.openxmlformats.org/officeDocument/2006/relationships/slide" Target="slides/slide57.xml"/><Relationship Id="rId126" Type="http://schemas.openxmlformats.org/officeDocument/2006/relationships/slide" Target="slides/slide58.xml"/><Relationship Id="rId127" Type="http://schemas.openxmlformats.org/officeDocument/2006/relationships/slide" Target="slides/slide59.xml"/><Relationship Id="rId128" Type="http://schemas.openxmlformats.org/officeDocument/2006/relationships/slide" Target="slides/slide60.xml"/><Relationship Id="rId129" Type="http://schemas.openxmlformats.org/officeDocument/2006/relationships/slide" Target="slides/slide61.xml"/><Relationship Id="rId210" Type="http://schemas.openxmlformats.org/officeDocument/2006/relationships/slide" Target="slides/slide142.xml"/><Relationship Id="rId211" Type="http://schemas.openxmlformats.org/officeDocument/2006/relationships/slide" Target="slides/slide143.xml"/><Relationship Id="rId212" Type="http://schemas.openxmlformats.org/officeDocument/2006/relationships/slide" Target="slides/slide144.xml"/><Relationship Id="rId213" Type="http://schemas.openxmlformats.org/officeDocument/2006/relationships/slide" Target="slides/slide145.xml"/><Relationship Id="rId214" Type="http://schemas.openxmlformats.org/officeDocument/2006/relationships/slide" Target="slides/slide146.xml"/><Relationship Id="rId215" Type="http://schemas.openxmlformats.org/officeDocument/2006/relationships/slide" Target="slides/slide147.xml"/><Relationship Id="rId216" Type="http://schemas.openxmlformats.org/officeDocument/2006/relationships/slide" Target="slides/slide148.xml"/><Relationship Id="rId217" Type="http://schemas.openxmlformats.org/officeDocument/2006/relationships/slide" Target="slides/slide149.xml"/><Relationship Id="rId218" Type="http://schemas.openxmlformats.org/officeDocument/2006/relationships/slide" Target="slides/slide150.xml"/><Relationship Id="rId219" Type="http://schemas.openxmlformats.org/officeDocument/2006/relationships/slide" Target="slides/slide151.xml"/><Relationship Id="rId90" Type="http://schemas.openxmlformats.org/officeDocument/2006/relationships/slide" Target="slides/slide22.xml"/><Relationship Id="rId91" Type="http://schemas.openxmlformats.org/officeDocument/2006/relationships/slide" Target="slides/slide23.xml"/><Relationship Id="rId92" Type="http://schemas.openxmlformats.org/officeDocument/2006/relationships/slide" Target="slides/slide24.xml"/><Relationship Id="rId93" Type="http://schemas.openxmlformats.org/officeDocument/2006/relationships/slide" Target="slides/slide25.xml"/><Relationship Id="rId94" Type="http://schemas.openxmlformats.org/officeDocument/2006/relationships/slide" Target="slides/slide26.xml"/><Relationship Id="rId95" Type="http://schemas.openxmlformats.org/officeDocument/2006/relationships/slide" Target="slides/slide27.xml"/><Relationship Id="rId96" Type="http://schemas.openxmlformats.org/officeDocument/2006/relationships/slide" Target="slides/slide28.xml"/><Relationship Id="rId97" Type="http://schemas.openxmlformats.org/officeDocument/2006/relationships/slide" Target="slides/slide29.xml"/><Relationship Id="rId98" Type="http://schemas.openxmlformats.org/officeDocument/2006/relationships/slide" Target="slides/slide30.xml"/><Relationship Id="rId99" Type="http://schemas.openxmlformats.org/officeDocument/2006/relationships/slide" Target="slides/slide31.xml"/><Relationship Id="rId190" Type="http://schemas.openxmlformats.org/officeDocument/2006/relationships/slide" Target="slides/slide122.xml"/><Relationship Id="rId191" Type="http://schemas.openxmlformats.org/officeDocument/2006/relationships/slide" Target="slides/slide123.xml"/><Relationship Id="rId192" Type="http://schemas.openxmlformats.org/officeDocument/2006/relationships/slide" Target="slides/slide124.xml"/><Relationship Id="rId193" Type="http://schemas.openxmlformats.org/officeDocument/2006/relationships/slide" Target="slides/slide125.xml"/><Relationship Id="rId194" Type="http://schemas.openxmlformats.org/officeDocument/2006/relationships/slide" Target="slides/slide126.xml"/><Relationship Id="rId195" Type="http://schemas.openxmlformats.org/officeDocument/2006/relationships/slide" Target="slides/slide127.xml"/><Relationship Id="rId196" Type="http://schemas.openxmlformats.org/officeDocument/2006/relationships/slide" Target="slides/slide128.xml"/><Relationship Id="rId197" Type="http://schemas.openxmlformats.org/officeDocument/2006/relationships/slide" Target="slides/slide129.xml"/><Relationship Id="rId198" Type="http://schemas.openxmlformats.org/officeDocument/2006/relationships/slide" Target="slides/slide130.xml"/><Relationship Id="rId199" Type="http://schemas.openxmlformats.org/officeDocument/2006/relationships/slide" Target="slides/slide131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130" Type="http://schemas.openxmlformats.org/officeDocument/2006/relationships/slide" Target="slides/slide62.xml"/><Relationship Id="rId131" Type="http://schemas.openxmlformats.org/officeDocument/2006/relationships/slide" Target="slides/slide63.xml"/><Relationship Id="rId132" Type="http://schemas.openxmlformats.org/officeDocument/2006/relationships/slide" Target="slides/slide64.xml"/><Relationship Id="rId133" Type="http://schemas.openxmlformats.org/officeDocument/2006/relationships/slide" Target="slides/slide65.xml"/><Relationship Id="rId220" Type="http://schemas.openxmlformats.org/officeDocument/2006/relationships/slide" Target="slides/slide152.xml"/><Relationship Id="rId221" Type="http://schemas.openxmlformats.org/officeDocument/2006/relationships/slide" Target="slides/slide153.xml"/><Relationship Id="rId222" Type="http://schemas.openxmlformats.org/officeDocument/2006/relationships/slide" Target="slides/slide154.xml"/><Relationship Id="rId223" Type="http://schemas.openxmlformats.org/officeDocument/2006/relationships/slide" Target="slides/slide155.xml"/><Relationship Id="rId224" Type="http://schemas.openxmlformats.org/officeDocument/2006/relationships/slide" Target="slides/slide156.xml"/><Relationship Id="rId225" Type="http://schemas.openxmlformats.org/officeDocument/2006/relationships/slide" Target="slides/slide157.xml"/><Relationship Id="rId226" Type="http://schemas.openxmlformats.org/officeDocument/2006/relationships/slide" Target="slides/slide158.xml"/><Relationship Id="rId227" Type="http://schemas.openxmlformats.org/officeDocument/2006/relationships/slide" Target="slides/slide159.xml"/><Relationship Id="rId228" Type="http://schemas.openxmlformats.org/officeDocument/2006/relationships/slide" Target="slides/slide160.xml"/><Relationship Id="rId229" Type="http://schemas.openxmlformats.org/officeDocument/2006/relationships/slide" Target="slides/slide161.xml"/><Relationship Id="rId134" Type="http://schemas.openxmlformats.org/officeDocument/2006/relationships/slide" Target="slides/slide66.xml"/><Relationship Id="rId135" Type="http://schemas.openxmlformats.org/officeDocument/2006/relationships/slide" Target="slides/slide67.xml"/><Relationship Id="rId136" Type="http://schemas.openxmlformats.org/officeDocument/2006/relationships/slide" Target="slides/slide68.xml"/><Relationship Id="rId137" Type="http://schemas.openxmlformats.org/officeDocument/2006/relationships/slide" Target="slides/slide69.xml"/><Relationship Id="rId138" Type="http://schemas.openxmlformats.org/officeDocument/2006/relationships/slide" Target="slides/slide70.xml"/><Relationship Id="rId139" Type="http://schemas.openxmlformats.org/officeDocument/2006/relationships/slide" Target="slides/slide71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40" Type="http://schemas.openxmlformats.org/officeDocument/2006/relationships/slide" Target="slides/slide72.xml"/><Relationship Id="rId141" Type="http://schemas.openxmlformats.org/officeDocument/2006/relationships/slide" Target="slides/slide73.xml"/><Relationship Id="rId142" Type="http://schemas.openxmlformats.org/officeDocument/2006/relationships/slide" Target="slides/slide74.xml"/><Relationship Id="rId143" Type="http://schemas.openxmlformats.org/officeDocument/2006/relationships/slide" Target="slides/slide75.xml"/><Relationship Id="rId144" Type="http://schemas.openxmlformats.org/officeDocument/2006/relationships/slide" Target="slides/slide76.xml"/><Relationship Id="rId145" Type="http://schemas.openxmlformats.org/officeDocument/2006/relationships/slide" Target="slides/slide77.xml"/><Relationship Id="rId146" Type="http://schemas.openxmlformats.org/officeDocument/2006/relationships/slide" Target="slides/slide78.xml"/><Relationship Id="rId147" Type="http://schemas.openxmlformats.org/officeDocument/2006/relationships/slide" Target="slides/slide79.xml"/><Relationship Id="rId148" Type="http://schemas.openxmlformats.org/officeDocument/2006/relationships/slide" Target="slides/slide80.xml"/><Relationship Id="rId149" Type="http://schemas.openxmlformats.org/officeDocument/2006/relationships/slide" Target="slides/slide81.xml"/><Relationship Id="rId230" Type="http://schemas.openxmlformats.org/officeDocument/2006/relationships/slide" Target="slides/slide162.xml"/><Relationship Id="rId231" Type="http://schemas.openxmlformats.org/officeDocument/2006/relationships/slide" Target="slides/slide163.xml"/><Relationship Id="rId232" Type="http://schemas.openxmlformats.org/officeDocument/2006/relationships/slide" Target="slides/slide164.xml"/><Relationship Id="rId233" Type="http://schemas.openxmlformats.org/officeDocument/2006/relationships/slide" Target="slides/slide165.xml"/><Relationship Id="rId234" Type="http://schemas.openxmlformats.org/officeDocument/2006/relationships/slide" Target="slides/slide166.xml"/><Relationship Id="rId235" Type="http://schemas.openxmlformats.org/officeDocument/2006/relationships/slide" Target="slides/slide167.xml"/><Relationship Id="rId236" Type="http://schemas.openxmlformats.org/officeDocument/2006/relationships/slide" Target="slides/slide168.xml"/><Relationship Id="rId237" Type="http://schemas.openxmlformats.org/officeDocument/2006/relationships/notesMaster" Target="notesMasters/notesMaster1.xml"/><Relationship Id="rId238" Type="http://schemas.openxmlformats.org/officeDocument/2006/relationships/handoutMaster" Target="handoutMasters/handoutMaster1.xml"/><Relationship Id="rId239" Type="http://schemas.openxmlformats.org/officeDocument/2006/relationships/printerSettings" Target="printerSettings/printerSettings1.bin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150" Type="http://schemas.openxmlformats.org/officeDocument/2006/relationships/slide" Target="slides/slide82.xml"/><Relationship Id="rId151" Type="http://schemas.openxmlformats.org/officeDocument/2006/relationships/slide" Target="slides/slide83.xml"/><Relationship Id="rId152" Type="http://schemas.openxmlformats.org/officeDocument/2006/relationships/slide" Target="slides/slide84.xml"/><Relationship Id="rId153" Type="http://schemas.openxmlformats.org/officeDocument/2006/relationships/slide" Target="slides/slide85.xml"/><Relationship Id="rId154" Type="http://schemas.openxmlformats.org/officeDocument/2006/relationships/slide" Target="slides/slide86.xml"/><Relationship Id="rId155" Type="http://schemas.openxmlformats.org/officeDocument/2006/relationships/slide" Target="slides/slide87.xml"/><Relationship Id="rId156" Type="http://schemas.openxmlformats.org/officeDocument/2006/relationships/slide" Target="slides/slide88.xml"/><Relationship Id="rId157" Type="http://schemas.openxmlformats.org/officeDocument/2006/relationships/slide" Target="slides/slide89.xml"/><Relationship Id="rId158" Type="http://schemas.openxmlformats.org/officeDocument/2006/relationships/slide" Target="slides/slide90.xml"/><Relationship Id="rId159" Type="http://schemas.openxmlformats.org/officeDocument/2006/relationships/slide" Target="slides/slide91.xml"/><Relationship Id="rId240" Type="http://schemas.openxmlformats.org/officeDocument/2006/relationships/presProps" Target="presProps.xml"/><Relationship Id="rId241" Type="http://schemas.openxmlformats.org/officeDocument/2006/relationships/viewProps" Target="viewProps.xml"/><Relationship Id="rId242" Type="http://schemas.openxmlformats.org/officeDocument/2006/relationships/theme" Target="theme/theme1.xml"/><Relationship Id="rId243" Type="http://schemas.openxmlformats.org/officeDocument/2006/relationships/tableStyles" Target="tableStyles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" Target="slides/slide1.xml"/><Relationship Id="rId160" Type="http://schemas.openxmlformats.org/officeDocument/2006/relationships/slide" Target="slides/slide92.xml"/><Relationship Id="rId161" Type="http://schemas.openxmlformats.org/officeDocument/2006/relationships/slide" Target="slides/slide93.xml"/><Relationship Id="rId162" Type="http://schemas.openxmlformats.org/officeDocument/2006/relationships/slide" Target="slides/slide94.xml"/><Relationship Id="rId163" Type="http://schemas.openxmlformats.org/officeDocument/2006/relationships/slide" Target="slides/slide95.xml"/><Relationship Id="rId164" Type="http://schemas.openxmlformats.org/officeDocument/2006/relationships/slide" Target="slides/slide96.xml"/><Relationship Id="rId165" Type="http://schemas.openxmlformats.org/officeDocument/2006/relationships/slide" Target="slides/slide97.xml"/><Relationship Id="rId166" Type="http://schemas.openxmlformats.org/officeDocument/2006/relationships/slide" Target="slides/slide98.xml"/><Relationship Id="rId167" Type="http://schemas.openxmlformats.org/officeDocument/2006/relationships/slide" Target="slides/slide99.xml"/><Relationship Id="rId168" Type="http://schemas.openxmlformats.org/officeDocument/2006/relationships/slide" Target="slides/slide100.xml"/><Relationship Id="rId169" Type="http://schemas.openxmlformats.org/officeDocument/2006/relationships/slide" Target="slides/slide101.xml"/><Relationship Id="rId100" Type="http://schemas.openxmlformats.org/officeDocument/2006/relationships/slide" Target="slides/slide32.xml"/><Relationship Id="rId101" Type="http://schemas.openxmlformats.org/officeDocument/2006/relationships/slide" Target="slides/slide33.xml"/><Relationship Id="rId102" Type="http://schemas.openxmlformats.org/officeDocument/2006/relationships/slide" Target="slides/slide34.xml"/><Relationship Id="rId103" Type="http://schemas.openxmlformats.org/officeDocument/2006/relationships/slide" Target="slides/slide35.xml"/><Relationship Id="rId104" Type="http://schemas.openxmlformats.org/officeDocument/2006/relationships/slide" Target="slides/slide36.xml"/><Relationship Id="rId105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4" Type="http://schemas.openxmlformats.org/officeDocument/2006/relationships/slide" Target="slides/slide41.xml"/><Relationship Id="rId5" Type="http://schemas.openxmlformats.org/officeDocument/2006/relationships/slide" Target="slides/slide44.xml"/><Relationship Id="rId1" Type="http://schemas.openxmlformats.org/officeDocument/2006/relationships/slide" Target="slides/slide8.xml"/><Relationship Id="rId2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fld id="{690D6781-C842-4C6B-8E8E-5C8F3E773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4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anose="02020603050405020304" pitchFamily="18" charset="0"/>
              </a:defRPr>
            </a:lvl1pPr>
          </a:lstStyle>
          <a:p>
            <a:fld id="{5F55436B-2FDE-4272-9520-285F53303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3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5436B-2FDE-4272-9520-285F53303F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9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49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59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74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109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07819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54344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04348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085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06419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81493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33955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116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40153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129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133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02480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920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43085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145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660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27214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7684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149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153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167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168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23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53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5691" y="5486003"/>
            <a:ext cx="3683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2A61A4"/>
                </a:solidFill>
              </a:rPr>
              <a:t>Lecture Presentation by </a:t>
            </a:r>
            <a:br>
              <a:rPr lang="en-US" sz="1600" dirty="0" smtClean="0">
                <a:solidFill>
                  <a:srgbClr val="2A61A4"/>
                </a:solidFill>
              </a:rPr>
            </a:br>
            <a:r>
              <a:rPr lang="en-US" sz="1600" dirty="0" smtClean="0">
                <a:solidFill>
                  <a:srgbClr val="2A61A4"/>
                </a:solidFill>
              </a:rPr>
              <a:t>Patty </a:t>
            </a:r>
            <a:r>
              <a:rPr lang="en-US" sz="1600" dirty="0" err="1" smtClean="0">
                <a:solidFill>
                  <a:srgbClr val="2A61A4"/>
                </a:solidFill>
              </a:rPr>
              <a:t>Bostwick</a:t>
            </a:r>
            <a:r>
              <a:rPr lang="en-US" sz="1600" dirty="0" smtClean="0">
                <a:solidFill>
                  <a:srgbClr val="2A61A4"/>
                </a:solidFill>
              </a:rPr>
              <a:t>-Taylor</a:t>
            </a:r>
            <a:br>
              <a:rPr lang="en-US" sz="1600" dirty="0" smtClean="0">
                <a:solidFill>
                  <a:srgbClr val="2A61A4"/>
                </a:solidFill>
              </a:rPr>
            </a:br>
            <a:r>
              <a:rPr lang="en-US" sz="1600" dirty="0" smtClean="0">
                <a:solidFill>
                  <a:srgbClr val="2A61A4"/>
                </a:solidFill>
              </a:rPr>
              <a:t>Florence-Darlington Technical College</a:t>
            </a:r>
            <a:endParaRPr lang="en-US" sz="1600" dirty="0">
              <a:solidFill>
                <a:srgbClr val="2A61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A61A4"/>
                </a:solidFill>
              </a:rPr>
              <a:t>Chapter 16</a:t>
            </a:r>
            <a:endParaRPr lang="en-US" sz="4000" b="1" dirty="0">
              <a:solidFill>
                <a:srgbClr val="2A61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0" dirty="0" smtClean="0">
                <a:solidFill>
                  <a:srgbClr val="E44E24"/>
                </a:solidFill>
              </a:rPr>
              <a:t>The Reproductive</a:t>
            </a:r>
            <a:r>
              <a:rPr lang="en-US" sz="3000" b="0" baseline="0" dirty="0" smtClean="0">
                <a:solidFill>
                  <a:srgbClr val="E44E24"/>
                </a:solidFill>
              </a:rPr>
              <a:t> </a:t>
            </a:r>
            <a:r>
              <a:rPr lang="en-US" sz="3000" b="0" dirty="0" smtClean="0">
                <a:solidFill>
                  <a:srgbClr val="E44E24"/>
                </a:solidFill>
              </a:rPr>
              <a:t>System</a:t>
            </a:r>
            <a:endParaRPr lang="en-US" sz="3000" b="0" dirty="0">
              <a:solidFill>
                <a:srgbClr val="E44E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9887"/>
            <a:ext cx="4564063" cy="584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79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1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1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3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70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4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0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32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5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8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36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49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7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93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78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54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6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86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3" y="1258359"/>
            <a:ext cx="4089400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999" y="1258359"/>
            <a:ext cx="4199467" cy="4956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558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65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56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73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10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89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8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4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67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2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02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9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2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74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40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14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96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4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223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1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-8467" y="50800"/>
            <a:ext cx="9144000" cy="0"/>
          </a:xfrm>
          <a:prstGeom prst="line">
            <a:avLst/>
          </a:prstGeom>
          <a:ln w="127000" cmpd="thickThin">
            <a:solidFill>
              <a:srgbClr val="2A6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768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79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513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6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444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80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7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40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43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97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05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23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31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0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28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915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4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3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81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94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8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44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08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9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theme" Target="../theme/theme68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533" y="192998"/>
            <a:ext cx="8652934" cy="958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1227667"/>
            <a:ext cx="8652934" cy="523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" y="6561667"/>
            <a:ext cx="3086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2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44E2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44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4501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72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0039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9772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1535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4274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8768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074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153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3860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0324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013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6446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5840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303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765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8496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1807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4553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2431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7170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682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5598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1378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7920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1821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3126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293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5049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611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6528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47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813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4195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0116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455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0151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488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3257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5883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8390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917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0115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9334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2198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8245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4611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4966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900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5941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7662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1034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0674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5722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8422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97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2870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4918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376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962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6795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4923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5420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6643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1422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7501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jp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jp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2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jp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jp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5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6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6.jpe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7.jpe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8.jpe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2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jpe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5.jp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6.jp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7.jp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8.jp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9.jp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4.jpe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1.jpe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2.jpe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3.jpe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jpe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5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duct system transports sperm from the body and includes:</a:t>
            </a:r>
          </a:p>
          <a:p>
            <a:pPr lvl="1"/>
            <a:r>
              <a:rPr lang="en-US" altLang="en-US" dirty="0" smtClean="0"/>
              <a:t>Epididymis</a:t>
            </a:r>
          </a:p>
          <a:p>
            <a:pPr lvl="1"/>
            <a:r>
              <a:rPr lang="en-US" altLang="en-US" dirty="0" err="1" smtClean="0"/>
              <a:t>Ductus</a:t>
            </a:r>
            <a:r>
              <a:rPr lang="en-US" altLang="en-US" dirty="0" smtClean="0"/>
              <a:t> (vas) deferens</a:t>
            </a:r>
          </a:p>
          <a:p>
            <a:pPr lvl="1"/>
            <a:r>
              <a:rPr lang="en-US" altLang="en-US" dirty="0" smtClean="0"/>
              <a:t>Urethra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_16_1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3"/>
          <a:stretch/>
        </p:blipFill>
        <p:spPr>
          <a:xfrm>
            <a:off x="298704" y="1679448"/>
            <a:ext cx="8546592" cy="3278552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7620000" y="1847850"/>
            <a:ext cx="60325" cy="377825"/>
          </a:xfrm>
          <a:custGeom>
            <a:avLst/>
            <a:gdLst>
              <a:gd name="connsiteX0" fmla="*/ 0 w 60325"/>
              <a:gd name="connsiteY0" fmla="*/ 0 h 377825"/>
              <a:gd name="connsiteX1" fmla="*/ 60325 w 60325"/>
              <a:gd name="connsiteY1" fmla="*/ 0 h 377825"/>
              <a:gd name="connsiteX2" fmla="*/ 60325 w 60325"/>
              <a:gd name="connsiteY2" fmla="*/ 377825 h 37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25" h="377825">
                <a:moveTo>
                  <a:pt x="0" y="0"/>
                </a:moveTo>
                <a:lnTo>
                  <a:pt x="60325" y="0"/>
                </a:lnTo>
                <a:lnTo>
                  <a:pt x="60325" y="377825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16.14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Mammograms.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36161" y="4585718"/>
            <a:ext cx="3512325" cy="35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Mammogram procedure</a:t>
            </a:r>
            <a:endParaRPr lang="en-US" sz="14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053797" y="4585718"/>
            <a:ext cx="1980627" cy="4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330200" algn="l"/>
              </a:tabLst>
            </a:pPr>
            <a:r>
              <a:rPr lang="en-US" sz="145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Film of normal</a:t>
            </a:r>
            <a:br>
              <a:rPr lang="en-US" sz="145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450" b="0" dirty="0" smtClean="0">
                <a:solidFill>
                  <a:srgbClr val="000000"/>
                </a:solidFill>
                <a:latin typeface="Arial Black"/>
                <a:cs typeface="Arial Black"/>
              </a:rPr>
              <a:t>	breast</a:t>
            </a:r>
            <a:endParaRPr lang="en-US" sz="14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539918" y="4585719"/>
            <a:ext cx="2226930" cy="4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330200" algn="l"/>
              </a:tabLst>
            </a:pPr>
            <a:r>
              <a:rPr lang="en-US" sz="145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Film of breast with</a:t>
            </a:r>
            <a:br>
              <a:rPr lang="en-US" sz="145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450" b="0" dirty="0" smtClean="0">
                <a:solidFill>
                  <a:srgbClr val="000000"/>
                </a:solidFill>
                <a:latin typeface="Arial Black"/>
                <a:cs typeface="Arial Black"/>
              </a:rPr>
              <a:t>	tumor</a:t>
            </a:r>
            <a:endParaRPr lang="en-US" sz="14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569072" y="1739380"/>
            <a:ext cx="1035054" cy="21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330200" algn="l"/>
              </a:tabLst>
            </a:pPr>
            <a:r>
              <a:rPr lang="en-US" sz="1300" b="0" dirty="0" smtClean="0">
                <a:solidFill>
                  <a:srgbClr val="FFFFFF"/>
                </a:solidFill>
                <a:latin typeface="Arial Black"/>
                <a:cs typeface="Arial Black"/>
              </a:rPr>
              <a:t>Malignancy</a:t>
            </a:r>
            <a:endParaRPr lang="en-US" sz="1300" b="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620000" y="1847850"/>
            <a:ext cx="60325" cy="377825"/>
          </a:xfrm>
          <a:custGeom>
            <a:avLst/>
            <a:gdLst>
              <a:gd name="connsiteX0" fmla="*/ 0 w 60325"/>
              <a:gd name="connsiteY0" fmla="*/ 0 h 377825"/>
              <a:gd name="connsiteX1" fmla="*/ 60325 w 60325"/>
              <a:gd name="connsiteY1" fmla="*/ 0 h 377825"/>
              <a:gd name="connsiteX2" fmla="*/ 60325 w 60325"/>
              <a:gd name="connsiteY2" fmla="*/ 377825 h 37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25" h="377825">
                <a:moveTo>
                  <a:pt x="0" y="0"/>
                </a:moveTo>
                <a:lnTo>
                  <a:pt x="60325" y="0"/>
                </a:lnTo>
                <a:lnTo>
                  <a:pt x="60325" y="3778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15225" y="99695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endParaRPr lang="en-US" sz="2400" b="1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7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16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Pregnancy and Embryonic Development</a:t>
            </a:r>
            <a:endParaRPr lang="en-US" altLang="en-US" dirty="0" smtClean="0"/>
          </a:p>
        </p:txBody>
      </p:sp>
      <p:sp>
        <p:nvSpPr>
          <p:cNvPr id="1126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Pregnancy—time from fertilization until infant is born</a:t>
            </a:r>
          </a:p>
          <a:p>
            <a:r>
              <a:rPr lang="en-US" altLang="en-US" smtClean="0"/>
              <a:t>Conceptus—developing offspring</a:t>
            </a:r>
          </a:p>
          <a:p>
            <a:pPr lvl="1"/>
            <a:r>
              <a:rPr lang="en-US" altLang="en-US" smtClean="0"/>
              <a:t>Embryo—period of time from fertilization until week 8</a:t>
            </a:r>
          </a:p>
          <a:p>
            <a:pPr lvl="1"/>
            <a:r>
              <a:rPr lang="en-US" altLang="en-US" smtClean="0"/>
              <a:t>Fetus—week 9 until birth</a:t>
            </a:r>
          </a:p>
          <a:p>
            <a:r>
              <a:rPr lang="en-US" altLang="en-US" smtClean="0"/>
              <a:t>Gestation period—from date of last period until birth (approximately 280 days)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6_1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"/>
          <a:stretch/>
        </p:blipFill>
        <p:spPr>
          <a:xfrm>
            <a:off x="298704" y="774192"/>
            <a:ext cx="8546592" cy="500672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8369059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16.15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Diagrams showing the approximate size of a human </a:t>
            </a:r>
            <a:r>
              <a:rPr lang="en-US" sz="900" b="1" i="0" u="none" strike="noStrike" baseline="0" dirty="0" err="1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conceptus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 from fertilization to the early fetal stage.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2839216" y="2499421"/>
            <a:ext cx="935860" cy="2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50" dirty="0" smtClean="0">
                <a:solidFill>
                  <a:srgbClr val="000000"/>
                </a:solidFill>
                <a:latin typeface="Arial"/>
                <a:cs typeface="Arial"/>
              </a:rPr>
              <a:t>Embryo</a:t>
            </a:r>
            <a:endParaRPr lang="en-US" sz="13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619375" y="2619375"/>
            <a:ext cx="184150" cy="301625"/>
          </a:xfrm>
          <a:custGeom>
            <a:avLst/>
            <a:gdLst>
              <a:gd name="connsiteX0" fmla="*/ 184150 w 184150"/>
              <a:gd name="connsiteY0" fmla="*/ 0 h 301625"/>
              <a:gd name="connsiteX1" fmla="*/ 88900 w 184150"/>
              <a:gd name="connsiteY1" fmla="*/ 0 h 301625"/>
              <a:gd name="connsiteX2" fmla="*/ 0 w 184150"/>
              <a:gd name="connsiteY2" fmla="*/ 301625 h 30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150" h="301625">
                <a:moveTo>
                  <a:pt x="184150" y="0"/>
                </a:moveTo>
                <a:lnTo>
                  <a:pt x="88900" y="0"/>
                </a:lnTo>
                <a:lnTo>
                  <a:pt x="0" y="3016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22873" y="3229349"/>
            <a:ext cx="1042125" cy="2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Fertilization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426740" y="3229349"/>
            <a:ext cx="905625" cy="43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1-week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conceptus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435653" y="3223416"/>
            <a:ext cx="656364" cy="65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3-week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embryo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(3 mm)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171563" y="3223416"/>
            <a:ext cx="1356667" cy="4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5-week embryo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(10 mm)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465344" y="3472664"/>
            <a:ext cx="1356667" cy="4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8-week embryo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(22 mm)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785841" y="5466640"/>
            <a:ext cx="1267645" cy="4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12-week fetus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(90 mm)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67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46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Accomplishing Fertilization</a:t>
            </a:r>
          </a:p>
        </p:txBody>
      </p:sp>
      <p:sp>
        <p:nvSpPr>
          <p:cNvPr id="1146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 oocyte is viable up to 24 hours after ovulation</a:t>
            </a:r>
          </a:p>
          <a:p>
            <a:r>
              <a:rPr lang="en-US" altLang="en-US" smtClean="0"/>
              <a:t>Sperm are viable up to 48 hours after ejaculation</a:t>
            </a:r>
          </a:p>
          <a:p>
            <a:r>
              <a:rPr lang="en-US" altLang="en-US" smtClean="0"/>
              <a:t>For fertilization to occur, sexual intercourse must occur no more than 2 days before ovulation and no later than 24 hours after</a:t>
            </a:r>
          </a:p>
          <a:p>
            <a:r>
              <a:rPr lang="en-US" altLang="en-US" smtClean="0"/>
              <a:t>Sperm cells must make their way to the uterine tube for fertilization to be possible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57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Accomplishing Fertilization</a:t>
            </a:r>
          </a:p>
        </p:txBody>
      </p:sp>
      <p:sp>
        <p:nvSpPr>
          <p:cNvPr id="1157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sperm reach the oocyte, enzymes break down the follicle cells of the corona </a:t>
            </a:r>
            <a:r>
              <a:rPr lang="en-US" altLang="en-US" dirty="0" err="1" smtClean="0"/>
              <a:t>radiata</a:t>
            </a:r>
            <a:r>
              <a:rPr lang="en-US" altLang="en-US" dirty="0" smtClean="0"/>
              <a:t> around the oocyte</a:t>
            </a:r>
          </a:p>
          <a:p>
            <a:r>
              <a:rPr lang="en-US" altLang="en-US" dirty="0" smtClean="0"/>
              <a:t>Once a path is cleared, sperm undergo an </a:t>
            </a:r>
            <a:r>
              <a:rPr lang="en-US" altLang="en-US" dirty="0" err="1" smtClean="0"/>
              <a:t>acrosomal</a:t>
            </a:r>
            <a:r>
              <a:rPr lang="en-US" altLang="en-US" dirty="0" smtClean="0"/>
              <a:t> reaction (</a:t>
            </a:r>
            <a:r>
              <a:rPr lang="en-US" altLang="en-US" dirty="0" err="1" smtClean="0"/>
              <a:t>acrosomal</a:t>
            </a:r>
            <a:r>
              <a:rPr lang="en-US" altLang="en-US" dirty="0" smtClean="0"/>
              <a:t> membranes break down, and enzymes digest holes in the oocyte membrane)</a:t>
            </a:r>
          </a:p>
          <a:p>
            <a:r>
              <a:rPr lang="en-US" altLang="en-US" dirty="0" smtClean="0"/>
              <a:t>Membrane receptors on an oocyte pull in the head of the first sperm cell to make contact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57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Accomplishing Fertilization</a:t>
            </a:r>
          </a:p>
        </p:txBody>
      </p:sp>
      <p:sp>
        <p:nvSpPr>
          <p:cNvPr id="1167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membrane of the oocyte does not permit a second sperm head to enter</a:t>
            </a:r>
          </a:p>
          <a:p>
            <a:r>
              <a:rPr lang="en-US" altLang="en-US" smtClean="0"/>
              <a:t>The oocyte then undergoes its second meiotic division to form the ovum and a polar body</a:t>
            </a:r>
          </a:p>
          <a:p>
            <a:r>
              <a:rPr lang="en-US" altLang="en-US" smtClean="0"/>
              <a:t>Fertilization occurs when the genetic material of a sperm combines with that of an oocyte to form a zygote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67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Events of Embryonic &amp; Fetal Development</a:t>
            </a:r>
          </a:p>
        </p:txBody>
      </p:sp>
      <p:sp>
        <p:nvSpPr>
          <p:cNvPr id="1177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Zygote</a:t>
            </a:r>
          </a:p>
          <a:p>
            <a:pPr lvl="1"/>
            <a:r>
              <a:rPr lang="en-US" altLang="en-US" dirty="0" smtClean="0"/>
              <a:t>First cell of a new individual</a:t>
            </a:r>
          </a:p>
          <a:p>
            <a:pPr lvl="1"/>
            <a:r>
              <a:rPr lang="en-US" altLang="en-US" dirty="0" smtClean="0"/>
              <a:t>The zygote is the result of the fusion of DNA from sperm and egg</a:t>
            </a:r>
          </a:p>
          <a:p>
            <a:pPr lvl="1"/>
            <a:r>
              <a:rPr lang="en-US" altLang="en-US" dirty="0" smtClean="0"/>
              <a:t>The zygote begins rapid mitotic cell divisions, known as </a:t>
            </a:r>
            <a:r>
              <a:rPr lang="en-US" altLang="en-US" i="1" dirty="0" smtClean="0"/>
              <a:t>cleavage</a:t>
            </a:r>
            <a:r>
              <a:rPr lang="en-US" altLang="en-US" dirty="0" smtClean="0"/>
              <a:t>, 24 hours after fertilization</a:t>
            </a:r>
          </a:p>
          <a:p>
            <a:pPr lvl="1"/>
            <a:r>
              <a:rPr lang="en-US" altLang="en-US" dirty="0" smtClean="0"/>
              <a:t>The zygote journeys down the uterine tube, moving toward the uterus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77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Events of Embryonic &amp; Fetal Development</a:t>
            </a:r>
          </a:p>
        </p:txBody>
      </p:sp>
      <p:sp>
        <p:nvSpPr>
          <p:cNvPr id="1187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Cleavage</a:t>
            </a:r>
          </a:p>
          <a:p>
            <a:pPr lvl="1"/>
            <a:r>
              <a:rPr lang="en-US" altLang="en-US" dirty="0" smtClean="0"/>
              <a:t>Rapid series of mitotic divisions that begins with the zygote and ends with the blastocyst</a:t>
            </a:r>
          </a:p>
          <a:p>
            <a:pPr lvl="1"/>
            <a:r>
              <a:rPr lang="en-US" altLang="en-US" dirty="0" smtClean="0"/>
              <a:t>3 to 4 days after ovulation, the </a:t>
            </a:r>
            <a:r>
              <a:rPr lang="en-US" altLang="en-US" dirty="0" err="1" smtClean="0"/>
              <a:t>preembryo</a:t>
            </a:r>
            <a:r>
              <a:rPr lang="en-US" altLang="en-US" dirty="0" smtClean="0"/>
              <a:t> reaches the uterus and floats freely for 2 to 3 days</a:t>
            </a:r>
          </a:p>
          <a:p>
            <a:pPr lvl="1"/>
            <a:r>
              <a:rPr lang="en-US" altLang="en-US" dirty="0" smtClean="0"/>
              <a:t>Late blastocyst stage—embryo attaches to the endometrium (day 7 after ovulation)</a:t>
            </a:r>
          </a:p>
          <a:p>
            <a:pPr lvl="1"/>
            <a:r>
              <a:rPr lang="en-US" altLang="en-US" dirty="0" smtClean="0"/>
              <a:t>By day 14 after ovulation, implantation has occurred and the placenta is forming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9220" descr="figure_16_1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"/>
          <a:stretch/>
        </p:blipFill>
        <p:spPr>
          <a:xfrm>
            <a:off x="298704" y="489066"/>
            <a:ext cx="8546592" cy="60071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75624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Cleavage is a rapid series of mitotic divisions that begins with the zygote and ends with the blastocyst.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802962" y="1856039"/>
            <a:ext cx="834684" cy="4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Zona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pellucida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585605" y="1964591"/>
            <a:ext cx="180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2021459" y="2836283"/>
            <a:ext cx="311860" cy="184107"/>
          </a:xfrm>
          <a:custGeom>
            <a:avLst/>
            <a:gdLst>
              <a:gd name="connsiteX0" fmla="*/ 311860 w 311860"/>
              <a:gd name="connsiteY0" fmla="*/ 180350 h 184107"/>
              <a:gd name="connsiteX1" fmla="*/ 176595 w 311860"/>
              <a:gd name="connsiteY1" fmla="*/ 184107 h 184107"/>
              <a:gd name="connsiteX2" fmla="*/ 0 w 311860"/>
              <a:gd name="connsiteY2" fmla="*/ 0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860" h="184107">
                <a:moveTo>
                  <a:pt x="311860" y="180350"/>
                </a:moveTo>
                <a:lnTo>
                  <a:pt x="176595" y="18410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021459" y="3339760"/>
            <a:ext cx="3118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54097" y="2855069"/>
            <a:ext cx="3494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532459" y="4125034"/>
            <a:ext cx="3758" cy="4734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1033273" y="3557683"/>
            <a:ext cx="755229" cy="176593"/>
          </a:xfrm>
          <a:custGeom>
            <a:avLst/>
            <a:gdLst>
              <a:gd name="connsiteX0" fmla="*/ 0 w 755229"/>
              <a:gd name="connsiteY0" fmla="*/ 172836 h 176593"/>
              <a:gd name="connsiteX1" fmla="*/ 278045 w 755229"/>
              <a:gd name="connsiteY1" fmla="*/ 176593 h 176593"/>
              <a:gd name="connsiteX2" fmla="*/ 755229 w 755229"/>
              <a:gd name="connsiteY2" fmla="*/ 0 h 1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229" h="176593">
                <a:moveTo>
                  <a:pt x="0" y="172836"/>
                </a:moveTo>
                <a:lnTo>
                  <a:pt x="278045" y="176593"/>
                </a:lnTo>
                <a:lnTo>
                  <a:pt x="755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00997" y="3625314"/>
            <a:ext cx="0" cy="172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05661" y="4587182"/>
            <a:ext cx="8040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370322" y="2904327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67470" y="3419078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233969" y="4471121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366563" y="3242483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065973" y="4598867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Ovulation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3830" y="2720222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Fertilization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7588" y="3606943"/>
            <a:ext cx="673141" cy="1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Oocyte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7591" y="3806079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7591" y="2911845"/>
            <a:ext cx="1041359" cy="6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(sperm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meets and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enters 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09147" y="4932853"/>
            <a:ext cx="6838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>
            <a:off x="5575919" y="2280203"/>
            <a:ext cx="368221" cy="420817"/>
          </a:xfrm>
          <a:custGeom>
            <a:avLst/>
            <a:gdLst>
              <a:gd name="connsiteX0" fmla="*/ 0 w 368221"/>
              <a:gd name="connsiteY0" fmla="*/ 420817 h 420817"/>
              <a:gd name="connsiteX1" fmla="*/ 116478 w 368221"/>
              <a:gd name="connsiteY1" fmla="*/ 420817 h 420817"/>
              <a:gd name="connsiteX2" fmla="*/ 368221 w 368221"/>
              <a:gd name="connsiteY2" fmla="*/ 0 h 4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221" h="420817">
                <a:moveTo>
                  <a:pt x="0" y="420817"/>
                </a:moveTo>
                <a:lnTo>
                  <a:pt x="116478" y="420817"/>
                </a:lnTo>
                <a:lnTo>
                  <a:pt x="368221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982257" y="4951639"/>
            <a:ext cx="1266229" cy="424574"/>
          </a:xfrm>
          <a:custGeom>
            <a:avLst/>
            <a:gdLst>
              <a:gd name="connsiteX0" fmla="*/ 0 w 1266229"/>
              <a:gd name="connsiteY0" fmla="*/ 424574 h 424574"/>
              <a:gd name="connsiteX1" fmla="*/ 199139 w 1266229"/>
              <a:gd name="connsiteY1" fmla="*/ 424574 h 424574"/>
              <a:gd name="connsiteX2" fmla="*/ 1266229 w 1266229"/>
              <a:gd name="connsiteY2" fmla="*/ 0 h 4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229" h="424574">
                <a:moveTo>
                  <a:pt x="0" y="424574"/>
                </a:moveTo>
                <a:lnTo>
                  <a:pt x="199139" y="424574"/>
                </a:lnTo>
                <a:lnTo>
                  <a:pt x="1266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711155" y="2592474"/>
            <a:ext cx="861006" cy="4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Blastocyst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230212" y="4820550"/>
            <a:ext cx="1108992" cy="1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226453" y="5263911"/>
            <a:ext cx="797132" cy="3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>
            <a:off x="7048803" y="2355349"/>
            <a:ext cx="5410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V="1">
            <a:off x="7563561" y="3148138"/>
            <a:ext cx="0" cy="5335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0" name="Freeform 9219"/>
          <p:cNvSpPr/>
          <p:nvPr/>
        </p:nvSpPr>
        <p:spPr>
          <a:xfrm>
            <a:off x="7864150" y="2877613"/>
            <a:ext cx="402037" cy="405788"/>
          </a:xfrm>
          <a:custGeom>
            <a:avLst/>
            <a:gdLst>
              <a:gd name="connsiteX0" fmla="*/ 402037 w 402037"/>
              <a:gd name="connsiteY0" fmla="*/ 405788 h 405788"/>
              <a:gd name="connsiteX1" fmla="*/ 402037 w 402037"/>
              <a:gd name="connsiteY1" fmla="*/ 311855 h 405788"/>
              <a:gd name="connsiteX2" fmla="*/ 0 w 402037"/>
              <a:gd name="connsiteY2" fmla="*/ 0 h 4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037" h="405788">
                <a:moveTo>
                  <a:pt x="402037" y="405788"/>
                </a:moveTo>
                <a:lnTo>
                  <a:pt x="402037" y="31185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601105" y="2235532"/>
            <a:ext cx="462726" cy="58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Inner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mass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093319" y="3667063"/>
            <a:ext cx="985000" cy="1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Trophoblast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965025" y="3265034"/>
            <a:ext cx="815919" cy="38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Blastocyst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836071" y="514750"/>
            <a:ext cx="2228685" cy="149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(e) Implanting</a:t>
            </a:r>
            <a:b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	blastocyst	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(Consists of a sphere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of </a:t>
            </a: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trophoblast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 cells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and an eccentric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cell cluster called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the inner cell mass)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7 days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897964" y="514751"/>
            <a:ext cx="1875493" cy="79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(d) Early blastocyst	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Morula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 hollows out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and fills with fluid.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4 days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363354" y="514753"/>
            <a:ext cx="1438922" cy="78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</a:t>
            </a:r>
            <a:r>
              <a:rPr lang="en-US" sz="13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Morula</a:t>
            </a: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	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(a solid ball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blastomeres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3 days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1888275" y="508138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4-cell stage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2 days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3967" y="514753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Zygote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(fertilized egg)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1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6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"/>
          <a:stretch/>
        </p:blipFill>
        <p:spPr>
          <a:xfrm>
            <a:off x="298704" y="489066"/>
            <a:ext cx="8546592" cy="605158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75624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Cleavage is a rapid series of mitotic divisions that begins with the zygote and ends with the blastocyst.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021459" y="3339760"/>
            <a:ext cx="3118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532459" y="4125034"/>
            <a:ext cx="3758" cy="4734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700997" y="3625314"/>
            <a:ext cx="0" cy="172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05661" y="4587182"/>
            <a:ext cx="8040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67470" y="3419078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233969" y="4471121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366563" y="3242483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065973" y="4598867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Ovulation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09147" y="4932853"/>
            <a:ext cx="6838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4982257" y="4951639"/>
            <a:ext cx="1266229" cy="424574"/>
          </a:xfrm>
          <a:custGeom>
            <a:avLst/>
            <a:gdLst>
              <a:gd name="connsiteX0" fmla="*/ 0 w 1266229"/>
              <a:gd name="connsiteY0" fmla="*/ 424574 h 424574"/>
              <a:gd name="connsiteX1" fmla="*/ 199139 w 1266229"/>
              <a:gd name="connsiteY1" fmla="*/ 424574 h 424574"/>
              <a:gd name="connsiteX2" fmla="*/ 1266229 w 1266229"/>
              <a:gd name="connsiteY2" fmla="*/ 0 h 4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229" h="424574">
                <a:moveTo>
                  <a:pt x="0" y="424574"/>
                </a:moveTo>
                <a:lnTo>
                  <a:pt x="199139" y="424574"/>
                </a:lnTo>
                <a:lnTo>
                  <a:pt x="1266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230212" y="4820550"/>
            <a:ext cx="1108992" cy="1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226453" y="5263911"/>
            <a:ext cx="797132" cy="3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8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  <a:endParaRPr lang="en-US" altLang="en-US" dirty="0" smtClean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Epididymis</a:t>
            </a:r>
          </a:p>
          <a:p>
            <a:pPr lvl="1"/>
            <a:r>
              <a:rPr lang="en-US" altLang="en-US" dirty="0" smtClean="0"/>
              <a:t>Comma-shaped, tightly coiled tube</a:t>
            </a:r>
          </a:p>
          <a:p>
            <a:pPr lvl="1"/>
            <a:r>
              <a:rPr lang="en-US" altLang="en-US" dirty="0" smtClean="0"/>
              <a:t>Found on the superior part of the testis and along the posterior lateral side</a:t>
            </a:r>
          </a:p>
          <a:p>
            <a:pPr lvl="1"/>
            <a:r>
              <a:rPr lang="en-US" altLang="en-US" dirty="0" smtClean="0"/>
              <a:t>Sperm cells mature and gain the ability to swim over the course of 20 days in the epididymis</a:t>
            </a:r>
          </a:p>
          <a:p>
            <a:pPr lvl="1"/>
            <a:r>
              <a:rPr lang="en-US" altLang="en-US" dirty="0" smtClean="0"/>
              <a:t>Sperm are expelled with the contraction of muscles in the epididymis walls to the </a:t>
            </a:r>
            <a:r>
              <a:rPr lang="en-US" altLang="en-US" dirty="0" err="1" smtClean="0"/>
              <a:t>ductus</a:t>
            </a:r>
            <a:r>
              <a:rPr lang="en-US" altLang="en-US" dirty="0" smtClean="0"/>
              <a:t> deferens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"/>
          <a:stretch/>
        </p:blipFill>
        <p:spPr>
          <a:xfrm>
            <a:off x="298704" y="489066"/>
            <a:ext cx="8546592" cy="606234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75624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Cleavage is a rapid series of mitotic divisions that begins with the zygote and ends with the blastocyst.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021459" y="3339760"/>
            <a:ext cx="3118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532459" y="4125034"/>
            <a:ext cx="3758" cy="4734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1033273" y="3557683"/>
            <a:ext cx="755229" cy="176593"/>
          </a:xfrm>
          <a:custGeom>
            <a:avLst/>
            <a:gdLst>
              <a:gd name="connsiteX0" fmla="*/ 0 w 755229"/>
              <a:gd name="connsiteY0" fmla="*/ 172836 h 176593"/>
              <a:gd name="connsiteX1" fmla="*/ 278045 w 755229"/>
              <a:gd name="connsiteY1" fmla="*/ 176593 h 176593"/>
              <a:gd name="connsiteX2" fmla="*/ 755229 w 755229"/>
              <a:gd name="connsiteY2" fmla="*/ 0 h 1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229" h="176593">
                <a:moveTo>
                  <a:pt x="0" y="172836"/>
                </a:moveTo>
                <a:lnTo>
                  <a:pt x="278045" y="176593"/>
                </a:lnTo>
                <a:lnTo>
                  <a:pt x="755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00997" y="3625314"/>
            <a:ext cx="0" cy="172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05661" y="4587182"/>
            <a:ext cx="8040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67470" y="3419078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233969" y="4471121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366563" y="3242483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065973" y="4598867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Ovulation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7588" y="3606943"/>
            <a:ext cx="673141" cy="1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Oocyte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7591" y="3806079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09147" y="4932853"/>
            <a:ext cx="6838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4982257" y="4951639"/>
            <a:ext cx="1266229" cy="424574"/>
          </a:xfrm>
          <a:custGeom>
            <a:avLst/>
            <a:gdLst>
              <a:gd name="connsiteX0" fmla="*/ 0 w 1266229"/>
              <a:gd name="connsiteY0" fmla="*/ 424574 h 424574"/>
              <a:gd name="connsiteX1" fmla="*/ 199139 w 1266229"/>
              <a:gd name="connsiteY1" fmla="*/ 424574 h 424574"/>
              <a:gd name="connsiteX2" fmla="*/ 1266229 w 1266229"/>
              <a:gd name="connsiteY2" fmla="*/ 0 h 4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229" h="424574">
                <a:moveTo>
                  <a:pt x="0" y="424574"/>
                </a:moveTo>
                <a:lnTo>
                  <a:pt x="199139" y="424574"/>
                </a:lnTo>
                <a:lnTo>
                  <a:pt x="1266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230212" y="4820550"/>
            <a:ext cx="1108992" cy="1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226453" y="5263911"/>
            <a:ext cx="797132" cy="3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27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"/>
          <a:stretch/>
        </p:blipFill>
        <p:spPr>
          <a:xfrm>
            <a:off x="298704" y="489066"/>
            <a:ext cx="8546592" cy="60300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75624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Cleavage is a rapid series of mitotic divisions that begins with the zygote and ends with the blastocyst.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802962" y="1856039"/>
            <a:ext cx="834684" cy="4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Zona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pellucida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585605" y="1964591"/>
            <a:ext cx="180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2021459" y="2836283"/>
            <a:ext cx="311860" cy="184107"/>
          </a:xfrm>
          <a:custGeom>
            <a:avLst/>
            <a:gdLst>
              <a:gd name="connsiteX0" fmla="*/ 311860 w 311860"/>
              <a:gd name="connsiteY0" fmla="*/ 180350 h 184107"/>
              <a:gd name="connsiteX1" fmla="*/ 176595 w 311860"/>
              <a:gd name="connsiteY1" fmla="*/ 184107 h 184107"/>
              <a:gd name="connsiteX2" fmla="*/ 0 w 311860"/>
              <a:gd name="connsiteY2" fmla="*/ 0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860" h="184107">
                <a:moveTo>
                  <a:pt x="311860" y="180350"/>
                </a:moveTo>
                <a:lnTo>
                  <a:pt x="176595" y="18410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021459" y="3339760"/>
            <a:ext cx="3118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54097" y="2855069"/>
            <a:ext cx="3494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532459" y="4125034"/>
            <a:ext cx="3758" cy="4734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1033273" y="3557683"/>
            <a:ext cx="755229" cy="176593"/>
          </a:xfrm>
          <a:custGeom>
            <a:avLst/>
            <a:gdLst>
              <a:gd name="connsiteX0" fmla="*/ 0 w 755229"/>
              <a:gd name="connsiteY0" fmla="*/ 172836 h 176593"/>
              <a:gd name="connsiteX1" fmla="*/ 278045 w 755229"/>
              <a:gd name="connsiteY1" fmla="*/ 176593 h 176593"/>
              <a:gd name="connsiteX2" fmla="*/ 755229 w 755229"/>
              <a:gd name="connsiteY2" fmla="*/ 0 h 1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229" h="176593">
                <a:moveTo>
                  <a:pt x="0" y="172836"/>
                </a:moveTo>
                <a:lnTo>
                  <a:pt x="278045" y="176593"/>
                </a:lnTo>
                <a:lnTo>
                  <a:pt x="755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00997" y="3625314"/>
            <a:ext cx="0" cy="172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05661" y="4587182"/>
            <a:ext cx="8040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370322" y="2904327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67470" y="3419078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233969" y="4471121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366563" y="3242483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065973" y="4598867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Ovulation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3830" y="2720222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Fertilization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7588" y="3606943"/>
            <a:ext cx="673141" cy="1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Oocyte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7591" y="3806079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7591" y="2911845"/>
            <a:ext cx="1041359" cy="6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(sperm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meets and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enters 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09147" y="4932853"/>
            <a:ext cx="6838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4982257" y="4951639"/>
            <a:ext cx="1266229" cy="424574"/>
          </a:xfrm>
          <a:custGeom>
            <a:avLst/>
            <a:gdLst>
              <a:gd name="connsiteX0" fmla="*/ 0 w 1266229"/>
              <a:gd name="connsiteY0" fmla="*/ 424574 h 424574"/>
              <a:gd name="connsiteX1" fmla="*/ 199139 w 1266229"/>
              <a:gd name="connsiteY1" fmla="*/ 424574 h 424574"/>
              <a:gd name="connsiteX2" fmla="*/ 1266229 w 1266229"/>
              <a:gd name="connsiteY2" fmla="*/ 0 h 4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229" h="424574">
                <a:moveTo>
                  <a:pt x="0" y="424574"/>
                </a:moveTo>
                <a:lnTo>
                  <a:pt x="199139" y="424574"/>
                </a:lnTo>
                <a:lnTo>
                  <a:pt x="1266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230212" y="4820550"/>
            <a:ext cx="1108992" cy="1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226453" y="5263911"/>
            <a:ext cx="797132" cy="3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3967" y="514753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Zygote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(fertilized egg)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4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0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"/>
          <a:stretch/>
        </p:blipFill>
        <p:spPr>
          <a:xfrm>
            <a:off x="298704" y="489066"/>
            <a:ext cx="8546592" cy="601931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75624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Cleavage is a rapid series of mitotic divisions that begins with the zygote and ends with the blastocyst.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802962" y="1856039"/>
            <a:ext cx="834684" cy="4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Zona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pellucida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21459" y="2836283"/>
            <a:ext cx="311860" cy="184107"/>
          </a:xfrm>
          <a:custGeom>
            <a:avLst/>
            <a:gdLst>
              <a:gd name="connsiteX0" fmla="*/ 311860 w 311860"/>
              <a:gd name="connsiteY0" fmla="*/ 180350 h 184107"/>
              <a:gd name="connsiteX1" fmla="*/ 176595 w 311860"/>
              <a:gd name="connsiteY1" fmla="*/ 184107 h 184107"/>
              <a:gd name="connsiteX2" fmla="*/ 0 w 311860"/>
              <a:gd name="connsiteY2" fmla="*/ 0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860" h="184107">
                <a:moveTo>
                  <a:pt x="311860" y="180350"/>
                </a:moveTo>
                <a:lnTo>
                  <a:pt x="176595" y="18410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021459" y="3339760"/>
            <a:ext cx="3118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54097" y="2855069"/>
            <a:ext cx="3494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532459" y="4125034"/>
            <a:ext cx="3758" cy="4734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1033273" y="3557683"/>
            <a:ext cx="755229" cy="176593"/>
          </a:xfrm>
          <a:custGeom>
            <a:avLst/>
            <a:gdLst>
              <a:gd name="connsiteX0" fmla="*/ 0 w 755229"/>
              <a:gd name="connsiteY0" fmla="*/ 172836 h 176593"/>
              <a:gd name="connsiteX1" fmla="*/ 278045 w 755229"/>
              <a:gd name="connsiteY1" fmla="*/ 176593 h 176593"/>
              <a:gd name="connsiteX2" fmla="*/ 755229 w 755229"/>
              <a:gd name="connsiteY2" fmla="*/ 0 h 1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229" h="176593">
                <a:moveTo>
                  <a:pt x="0" y="172836"/>
                </a:moveTo>
                <a:lnTo>
                  <a:pt x="278045" y="176593"/>
                </a:lnTo>
                <a:lnTo>
                  <a:pt x="755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00997" y="3625314"/>
            <a:ext cx="0" cy="172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05661" y="4587182"/>
            <a:ext cx="8040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370322" y="2904327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67470" y="3419078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233969" y="4471121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366563" y="3242483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065973" y="4598867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Ovulation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3830" y="2720222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Fertilization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7588" y="3606943"/>
            <a:ext cx="673141" cy="1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Oocyte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7591" y="3806079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7591" y="2911845"/>
            <a:ext cx="1041359" cy="6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(sperm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meets and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enters 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09147" y="4932853"/>
            <a:ext cx="6838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4982257" y="4951639"/>
            <a:ext cx="1266229" cy="424574"/>
          </a:xfrm>
          <a:custGeom>
            <a:avLst/>
            <a:gdLst>
              <a:gd name="connsiteX0" fmla="*/ 0 w 1266229"/>
              <a:gd name="connsiteY0" fmla="*/ 424574 h 424574"/>
              <a:gd name="connsiteX1" fmla="*/ 199139 w 1266229"/>
              <a:gd name="connsiteY1" fmla="*/ 424574 h 424574"/>
              <a:gd name="connsiteX2" fmla="*/ 1266229 w 1266229"/>
              <a:gd name="connsiteY2" fmla="*/ 0 h 4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229" h="424574">
                <a:moveTo>
                  <a:pt x="0" y="424574"/>
                </a:moveTo>
                <a:lnTo>
                  <a:pt x="199139" y="424574"/>
                </a:lnTo>
                <a:lnTo>
                  <a:pt x="1266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230212" y="4820550"/>
            <a:ext cx="1108992" cy="1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226453" y="5263911"/>
            <a:ext cx="797132" cy="3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3967" y="514753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Zygote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(fertilized egg)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5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 flipH="1">
            <a:off x="1585605" y="1964591"/>
            <a:ext cx="180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942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"/>
          <a:stretch/>
        </p:blipFill>
        <p:spPr>
          <a:xfrm>
            <a:off x="298704" y="489066"/>
            <a:ext cx="8546592" cy="601931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75624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Cleavage is a rapid series of mitotic divisions that begins with the zygote and ends with the blastocyst.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802962" y="1856039"/>
            <a:ext cx="834684" cy="4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Zona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pellucida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585605" y="1964591"/>
            <a:ext cx="180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2021459" y="2836283"/>
            <a:ext cx="311860" cy="184107"/>
          </a:xfrm>
          <a:custGeom>
            <a:avLst/>
            <a:gdLst>
              <a:gd name="connsiteX0" fmla="*/ 311860 w 311860"/>
              <a:gd name="connsiteY0" fmla="*/ 180350 h 184107"/>
              <a:gd name="connsiteX1" fmla="*/ 176595 w 311860"/>
              <a:gd name="connsiteY1" fmla="*/ 184107 h 184107"/>
              <a:gd name="connsiteX2" fmla="*/ 0 w 311860"/>
              <a:gd name="connsiteY2" fmla="*/ 0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860" h="184107">
                <a:moveTo>
                  <a:pt x="311860" y="180350"/>
                </a:moveTo>
                <a:lnTo>
                  <a:pt x="176595" y="18410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021459" y="3339760"/>
            <a:ext cx="3118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54097" y="2855069"/>
            <a:ext cx="3494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532459" y="4125034"/>
            <a:ext cx="3758" cy="4734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1033273" y="3557683"/>
            <a:ext cx="755229" cy="176593"/>
          </a:xfrm>
          <a:custGeom>
            <a:avLst/>
            <a:gdLst>
              <a:gd name="connsiteX0" fmla="*/ 0 w 755229"/>
              <a:gd name="connsiteY0" fmla="*/ 172836 h 176593"/>
              <a:gd name="connsiteX1" fmla="*/ 278045 w 755229"/>
              <a:gd name="connsiteY1" fmla="*/ 176593 h 176593"/>
              <a:gd name="connsiteX2" fmla="*/ 755229 w 755229"/>
              <a:gd name="connsiteY2" fmla="*/ 0 h 1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229" h="176593">
                <a:moveTo>
                  <a:pt x="0" y="172836"/>
                </a:moveTo>
                <a:lnTo>
                  <a:pt x="278045" y="176593"/>
                </a:lnTo>
                <a:lnTo>
                  <a:pt x="755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00997" y="3625314"/>
            <a:ext cx="0" cy="172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05661" y="4587182"/>
            <a:ext cx="8040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370322" y="2904327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67470" y="3419078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233969" y="4471121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366563" y="3242483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065973" y="4598867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Ovulation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3830" y="2720222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Fertilization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7588" y="3606943"/>
            <a:ext cx="673141" cy="1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Oocyte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7591" y="3806079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7591" y="2911845"/>
            <a:ext cx="1041359" cy="6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(sperm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meets and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enters 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09147" y="4932853"/>
            <a:ext cx="6838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4982257" y="4951639"/>
            <a:ext cx="1266229" cy="424574"/>
          </a:xfrm>
          <a:custGeom>
            <a:avLst/>
            <a:gdLst>
              <a:gd name="connsiteX0" fmla="*/ 0 w 1266229"/>
              <a:gd name="connsiteY0" fmla="*/ 424574 h 424574"/>
              <a:gd name="connsiteX1" fmla="*/ 199139 w 1266229"/>
              <a:gd name="connsiteY1" fmla="*/ 424574 h 424574"/>
              <a:gd name="connsiteX2" fmla="*/ 1266229 w 1266229"/>
              <a:gd name="connsiteY2" fmla="*/ 0 h 4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229" h="424574">
                <a:moveTo>
                  <a:pt x="0" y="424574"/>
                </a:moveTo>
                <a:lnTo>
                  <a:pt x="199139" y="424574"/>
                </a:lnTo>
                <a:lnTo>
                  <a:pt x="1266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230212" y="4820550"/>
            <a:ext cx="1108992" cy="1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226453" y="5263911"/>
            <a:ext cx="797132" cy="3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1888275" y="508138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4-cell stage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2 days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3967" y="514753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Zygote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(fertilized egg)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6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"/>
          <a:stretch/>
        </p:blipFill>
        <p:spPr>
          <a:xfrm>
            <a:off x="298704" y="489066"/>
            <a:ext cx="8546592" cy="600855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75624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Cleavage is a rapid series of mitotic divisions that begins with the zygote and ends with the blastocyst.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802962" y="1856039"/>
            <a:ext cx="834684" cy="4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Zona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pellucida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585605" y="1964591"/>
            <a:ext cx="180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2021459" y="2836283"/>
            <a:ext cx="311860" cy="184107"/>
          </a:xfrm>
          <a:custGeom>
            <a:avLst/>
            <a:gdLst>
              <a:gd name="connsiteX0" fmla="*/ 311860 w 311860"/>
              <a:gd name="connsiteY0" fmla="*/ 180350 h 184107"/>
              <a:gd name="connsiteX1" fmla="*/ 176595 w 311860"/>
              <a:gd name="connsiteY1" fmla="*/ 184107 h 184107"/>
              <a:gd name="connsiteX2" fmla="*/ 0 w 311860"/>
              <a:gd name="connsiteY2" fmla="*/ 0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860" h="184107">
                <a:moveTo>
                  <a:pt x="311860" y="180350"/>
                </a:moveTo>
                <a:lnTo>
                  <a:pt x="176595" y="18410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021459" y="3339760"/>
            <a:ext cx="3118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54097" y="2855069"/>
            <a:ext cx="3494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532459" y="4125034"/>
            <a:ext cx="3758" cy="4734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1033273" y="3557683"/>
            <a:ext cx="755229" cy="176593"/>
          </a:xfrm>
          <a:custGeom>
            <a:avLst/>
            <a:gdLst>
              <a:gd name="connsiteX0" fmla="*/ 0 w 755229"/>
              <a:gd name="connsiteY0" fmla="*/ 172836 h 176593"/>
              <a:gd name="connsiteX1" fmla="*/ 278045 w 755229"/>
              <a:gd name="connsiteY1" fmla="*/ 176593 h 176593"/>
              <a:gd name="connsiteX2" fmla="*/ 755229 w 755229"/>
              <a:gd name="connsiteY2" fmla="*/ 0 h 1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229" h="176593">
                <a:moveTo>
                  <a:pt x="0" y="172836"/>
                </a:moveTo>
                <a:lnTo>
                  <a:pt x="278045" y="176593"/>
                </a:lnTo>
                <a:lnTo>
                  <a:pt x="755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00997" y="3625314"/>
            <a:ext cx="0" cy="172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05661" y="4587182"/>
            <a:ext cx="8040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370322" y="2904327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67470" y="3419078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233969" y="4471121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366563" y="3242483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065973" y="4598867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Ovulation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3830" y="2720222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Fertilization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7588" y="3606943"/>
            <a:ext cx="673141" cy="1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Oocyte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7591" y="3806079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7591" y="2911845"/>
            <a:ext cx="1041359" cy="6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(sperm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meets and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enters 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09147" y="4932853"/>
            <a:ext cx="6838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4982257" y="4951639"/>
            <a:ext cx="1266229" cy="424574"/>
          </a:xfrm>
          <a:custGeom>
            <a:avLst/>
            <a:gdLst>
              <a:gd name="connsiteX0" fmla="*/ 0 w 1266229"/>
              <a:gd name="connsiteY0" fmla="*/ 424574 h 424574"/>
              <a:gd name="connsiteX1" fmla="*/ 199139 w 1266229"/>
              <a:gd name="connsiteY1" fmla="*/ 424574 h 424574"/>
              <a:gd name="connsiteX2" fmla="*/ 1266229 w 1266229"/>
              <a:gd name="connsiteY2" fmla="*/ 0 h 4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229" h="424574">
                <a:moveTo>
                  <a:pt x="0" y="424574"/>
                </a:moveTo>
                <a:lnTo>
                  <a:pt x="199139" y="424574"/>
                </a:lnTo>
                <a:lnTo>
                  <a:pt x="1266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230212" y="4820550"/>
            <a:ext cx="1108992" cy="1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226453" y="5263911"/>
            <a:ext cx="797132" cy="3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1888275" y="508138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4-cell stage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2 days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3967" y="514753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Zygote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(fertilized egg)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7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6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"/>
          <a:stretch/>
        </p:blipFill>
        <p:spPr>
          <a:xfrm>
            <a:off x="298704" y="489066"/>
            <a:ext cx="8546592" cy="600855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75624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Cleavage is a rapid series of mitotic divisions that begins with the zygote and ends with the blastocyst.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802962" y="1856039"/>
            <a:ext cx="834684" cy="4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Zona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pellucida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585605" y="1964591"/>
            <a:ext cx="180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2021459" y="2836283"/>
            <a:ext cx="311860" cy="184107"/>
          </a:xfrm>
          <a:custGeom>
            <a:avLst/>
            <a:gdLst>
              <a:gd name="connsiteX0" fmla="*/ 311860 w 311860"/>
              <a:gd name="connsiteY0" fmla="*/ 180350 h 184107"/>
              <a:gd name="connsiteX1" fmla="*/ 176595 w 311860"/>
              <a:gd name="connsiteY1" fmla="*/ 184107 h 184107"/>
              <a:gd name="connsiteX2" fmla="*/ 0 w 311860"/>
              <a:gd name="connsiteY2" fmla="*/ 0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860" h="184107">
                <a:moveTo>
                  <a:pt x="311860" y="180350"/>
                </a:moveTo>
                <a:lnTo>
                  <a:pt x="176595" y="18410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021459" y="3339760"/>
            <a:ext cx="3118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54097" y="2855069"/>
            <a:ext cx="3494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532459" y="4125034"/>
            <a:ext cx="3758" cy="4734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1033273" y="3557683"/>
            <a:ext cx="755229" cy="176593"/>
          </a:xfrm>
          <a:custGeom>
            <a:avLst/>
            <a:gdLst>
              <a:gd name="connsiteX0" fmla="*/ 0 w 755229"/>
              <a:gd name="connsiteY0" fmla="*/ 172836 h 176593"/>
              <a:gd name="connsiteX1" fmla="*/ 278045 w 755229"/>
              <a:gd name="connsiteY1" fmla="*/ 176593 h 176593"/>
              <a:gd name="connsiteX2" fmla="*/ 755229 w 755229"/>
              <a:gd name="connsiteY2" fmla="*/ 0 h 1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229" h="176593">
                <a:moveTo>
                  <a:pt x="0" y="172836"/>
                </a:moveTo>
                <a:lnTo>
                  <a:pt x="278045" y="176593"/>
                </a:lnTo>
                <a:lnTo>
                  <a:pt x="755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00997" y="3625314"/>
            <a:ext cx="0" cy="172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05661" y="4587182"/>
            <a:ext cx="8040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370322" y="2904327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67470" y="3419078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233969" y="4471121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366563" y="3242483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065973" y="4598867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Ovulation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3830" y="2720222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Fertilization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7588" y="3606943"/>
            <a:ext cx="673141" cy="1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Oocyte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7591" y="3806079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7591" y="2911845"/>
            <a:ext cx="1041359" cy="6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(sperm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meets and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enters 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09147" y="4932853"/>
            <a:ext cx="6838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4982257" y="4951639"/>
            <a:ext cx="1266229" cy="424574"/>
          </a:xfrm>
          <a:custGeom>
            <a:avLst/>
            <a:gdLst>
              <a:gd name="connsiteX0" fmla="*/ 0 w 1266229"/>
              <a:gd name="connsiteY0" fmla="*/ 424574 h 424574"/>
              <a:gd name="connsiteX1" fmla="*/ 199139 w 1266229"/>
              <a:gd name="connsiteY1" fmla="*/ 424574 h 424574"/>
              <a:gd name="connsiteX2" fmla="*/ 1266229 w 1266229"/>
              <a:gd name="connsiteY2" fmla="*/ 0 h 4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229" h="424574">
                <a:moveTo>
                  <a:pt x="0" y="424574"/>
                </a:moveTo>
                <a:lnTo>
                  <a:pt x="199139" y="424574"/>
                </a:lnTo>
                <a:lnTo>
                  <a:pt x="1266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230212" y="4820550"/>
            <a:ext cx="1108992" cy="1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226453" y="5263911"/>
            <a:ext cx="797132" cy="3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363354" y="514753"/>
            <a:ext cx="1438922" cy="78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</a:t>
            </a:r>
            <a:r>
              <a:rPr lang="en-US" sz="13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Morula</a:t>
            </a: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	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(a solid ball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blastomeres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3 days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1888275" y="508138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4-cell stage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2 days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3967" y="514753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Zygote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(fertilized egg)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8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9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"/>
          <a:stretch/>
        </p:blipFill>
        <p:spPr>
          <a:xfrm>
            <a:off x="298704" y="489066"/>
            <a:ext cx="8546592" cy="600855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75624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Cleavage is a rapid series of mitotic divisions that begins with the zygote and ends with the blastocyst.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802962" y="1856039"/>
            <a:ext cx="834684" cy="4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Zona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pellucida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585605" y="1964591"/>
            <a:ext cx="1803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2021459" y="2836283"/>
            <a:ext cx="311860" cy="184107"/>
          </a:xfrm>
          <a:custGeom>
            <a:avLst/>
            <a:gdLst>
              <a:gd name="connsiteX0" fmla="*/ 311860 w 311860"/>
              <a:gd name="connsiteY0" fmla="*/ 180350 h 184107"/>
              <a:gd name="connsiteX1" fmla="*/ 176595 w 311860"/>
              <a:gd name="connsiteY1" fmla="*/ 184107 h 184107"/>
              <a:gd name="connsiteX2" fmla="*/ 0 w 311860"/>
              <a:gd name="connsiteY2" fmla="*/ 0 h 18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860" h="184107">
                <a:moveTo>
                  <a:pt x="311860" y="180350"/>
                </a:moveTo>
                <a:lnTo>
                  <a:pt x="176595" y="18410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021459" y="3339760"/>
            <a:ext cx="3118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454097" y="2855069"/>
            <a:ext cx="3494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532459" y="4125034"/>
            <a:ext cx="3758" cy="4734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1033273" y="3557683"/>
            <a:ext cx="755229" cy="176593"/>
          </a:xfrm>
          <a:custGeom>
            <a:avLst/>
            <a:gdLst>
              <a:gd name="connsiteX0" fmla="*/ 0 w 755229"/>
              <a:gd name="connsiteY0" fmla="*/ 172836 h 176593"/>
              <a:gd name="connsiteX1" fmla="*/ 278045 w 755229"/>
              <a:gd name="connsiteY1" fmla="*/ 176593 h 176593"/>
              <a:gd name="connsiteX2" fmla="*/ 755229 w 755229"/>
              <a:gd name="connsiteY2" fmla="*/ 0 h 17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229" h="176593">
                <a:moveTo>
                  <a:pt x="0" y="172836"/>
                </a:moveTo>
                <a:lnTo>
                  <a:pt x="278045" y="176593"/>
                </a:lnTo>
                <a:lnTo>
                  <a:pt x="755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00997" y="3625314"/>
            <a:ext cx="0" cy="1728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05661" y="4587182"/>
            <a:ext cx="8040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370322" y="2904327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467470" y="3419078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233969" y="4471121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366563" y="3242483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2065973" y="4598867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Ovulation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333830" y="2720222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Fertilization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37588" y="3606943"/>
            <a:ext cx="673141" cy="1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 Black"/>
                <a:cs typeface="Arial Black"/>
              </a:rPr>
              <a:t>Oocyte</a:t>
            </a:r>
            <a:endParaRPr lang="en-US" sz="13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37591" y="3806079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7591" y="2911845"/>
            <a:ext cx="1041359" cy="6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(sperm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meets and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enters egg)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309147" y="4932853"/>
            <a:ext cx="6838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>
            <a:off x="5575919" y="2280203"/>
            <a:ext cx="368221" cy="420817"/>
          </a:xfrm>
          <a:custGeom>
            <a:avLst/>
            <a:gdLst>
              <a:gd name="connsiteX0" fmla="*/ 0 w 368221"/>
              <a:gd name="connsiteY0" fmla="*/ 420817 h 420817"/>
              <a:gd name="connsiteX1" fmla="*/ 116478 w 368221"/>
              <a:gd name="connsiteY1" fmla="*/ 420817 h 420817"/>
              <a:gd name="connsiteX2" fmla="*/ 368221 w 368221"/>
              <a:gd name="connsiteY2" fmla="*/ 0 h 42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221" h="420817">
                <a:moveTo>
                  <a:pt x="0" y="420817"/>
                </a:moveTo>
                <a:lnTo>
                  <a:pt x="116478" y="420817"/>
                </a:lnTo>
                <a:lnTo>
                  <a:pt x="368221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982257" y="4951639"/>
            <a:ext cx="1266229" cy="424574"/>
          </a:xfrm>
          <a:custGeom>
            <a:avLst/>
            <a:gdLst>
              <a:gd name="connsiteX0" fmla="*/ 0 w 1266229"/>
              <a:gd name="connsiteY0" fmla="*/ 424574 h 424574"/>
              <a:gd name="connsiteX1" fmla="*/ 199139 w 1266229"/>
              <a:gd name="connsiteY1" fmla="*/ 424574 h 424574"/>
              <a:gd name="connsiteX2" fmla="*/ 1266229 w 1266229"/>
              <a:gd name="connsiteY2" fmla="*/ 0 h 4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6229" h="424574">
                <a:moveTo>
                  <a:pt x="0" y="424574"/>
                </a:moveTo>
                <a:lnTo>
                  <a:pt x="199139" y="424574"/>
                </a:lnTo>
                <a:lnTo>
                  <a:pt x="1266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711155" y="2592474"/>
            <a:ext cx="861006" cy="4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Blastocyst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4230212" y="4820550"/>
            <a:ext cx="1108992" cy="1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226453" y="5263911"/>
            <a:ext cx="797132" cy="3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Cavity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897964" y="514751"/>
            <a:ext cx="1875493" cy="79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(d) Early blastocyst	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Morula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 hollows out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and fills with fluid.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4 days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363354" y="514753"/>
            <a:ext cx="1438922" cy="78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</a:t>
            </a:r>
            <a:r>
              <a:rPr lang="en-US" sz="13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Morula</a:t>
            </a: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	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(a solid ball of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300" dirty="0" err="1" smtClean="0">
                <a:solidFill>
                  <a:srgbClr val="000000"/>
                </a:solidFill>
                <a:latin typeface="Arial"/>
                <a:cs typeface="Arial"/>
              </a:rPr>
              <a:t>blastomeres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3 days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1888275" y="508138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4-cell stage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2 days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43967" y="514753"/>
            <a:ext cx="1425691" cy="3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00"/>
              </a:lnSpc>
              <a:tabLst>
                <a:tab pos="284163" algn="l"/>
              </a:tabLst>
            </a:pPr>
            <a:r>
              <a:rPr lang="en-US" sz="13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Zygote</a:t>
            </a: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300" dirty="0" smtClean="0">
                <a:solidFill>
                  <a:srgbClr val="000000"/>
                </a:solidFill>
                <a:latin typeface="Arial"/>
                <a:cs typeface="Arial"/>
              </a:rPr>
              <a:t>	(fertilized egg)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9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7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290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Events of Embryonic &amp; Fetal Development</a:t>
            </a:r>
            <a:endParaRPr lang="en-US" altLang="en-US" dirty="0" smtClean="0"/>
          </a:p>
        </p:txBody>
      </p:sp>
      <p:sp>
        <p:nvSpPr>
          <p:cNvPr id="1300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Embryo—period of time from fertilization until </a:t>
            </a:r>
            <a:br>
              <a:rPr lang="en-US" altLang="en-US" dirty="0" smtClean="0"/>
            </a:br>
            <a:r>
              <a:rPr lang="en-US" altLang="en-US" dirty="0" smtClean="0"/>
              <a:t>week 8</a:t>
            </a:r>
          </a:p>
          <a:p>
            <a:pPr lvl="1"/>
            <a:r>
              <a:rPr lang="en-US" altLang="en-US" dirty="0" err="1" smtClean="0"/>
              <a:t>Morula</a:t>
            </a:r>
            <a:r>
              <a:rPr lang="en-US" altLang="en-US" dirty="0" smtClean="0"/>
              <a:t>—16-cell stage</a:t>
            </a:r>
          </a:p>
          <a:p>
            <a:pPr lvl="1"/>
            <a:r>
              <a:rPr lang="en-US" altLang="en-US" dirty="0" smtClean="0"/>
              <a:t>Blastocyst (chorionic vesicle)—hollow, ball-like structure containing about 100 cells</a:t>
            </a:r>
          </a:p>
          <a:p>
            <a:r>
              <a:rPr lang="en-US" altLang="en-US" dirty="0" smtClean="0"/>
              <a:t>Fetus–week 9 until birth</a:t>
            </a:r>
          </a:p>
          <a:p>
            <a:pPr lvl="1"/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0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Events of Embryonic &amp; Fetal Development</a:t>
            </a:r>
          </a:p>
        </p:txBody>
      </p:sp>
      <p:sp>
        <p:nvSpPr>
          <p:cNvPr id="1310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Blastocyst (chorionic vesicle)</a:t>
            </a:r>
          </a:p>
          <a:p>
            <a:pPr lvl="1"/>
            <a:r>
              <a:rPr lang="en-US" altLang="en-US" smtClean="0"/>
              <a:t>Hollow, ball-like structure of 100 cells or more </a:t>
            </a:r>
          </a:p>
          <a:p>
            <a:pPr lvl="1"/>
            <a:r>
              <a:rPr lang="en-US" altLang="en-US" smtClean="0"/>
              <a:t>Secretes human chorionic gonadotropin (hCG) to induce the corpus luteum to continue producing hormones, preventing menses, until the placenta assumes its role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1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Events of Embryonic &amp; Fetal Development</a:t>
            </a:r>
          </a:p>
        </p:txBody>
      </p:sp>
      <p:sp>
        <p:nvSpPr>
          <p:cNvPr id="1320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Functional areas of the blastocyst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err="1" smtClean="0"/>
              <a:t>Trophoblast</a:t>
            </a:r>
            <a:r>
              <a:rPr lang="en-US" altLang="en-US" dirty="0" smtClean="0"/>
              <a:t>—large fluid-filled sphere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Inner cell mass—cluster of cells to one side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9226" descr="figure_16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"/>
          <a:stretch/>
        </p:blipFill>
        <p:spPr>
          <a:xfrm>
            <a:off x="1728216" y="224748"/>
            <a:ext cx="5687568" cy="6395137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 bwMode="auto">
          <a:xfrm flipH="1">
            <a:off x="4633495" y="729599"/>
            <a:ext cx="99787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3154126" y="3723322"/>
            <a:ext cx="3489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Freeform 72"/>
          <p:cNvSpPr/>
          <p:nvPr/>
        </p:nvSpPr>
        <p:spPr>
          <a:xfrm>
            <a:off x="2959657" y="2982213"/>
            <a:ext cx="1588373" cy="568070"/>
          </a:xfrm>
          <a:custGeom>
            <a:avLst/>
            <a:gdLst>
              <a:gd name="connsiteX0" fmla="*/ 0 w 1588373"/>
              <a:gd name="connsiteY0" fmla="*/ 7237 h 568070"/>
              <a:gd name="connsiteX1" fmla="*/ 455888 w 1588373"/>
              <a:gd name="connsiteY1" fmla="*/ 0 h 568070"/>
              <a:gd name="connsiteX2" fmla="*/ 1588373 w 1588373"/>
              <a:gd name="connsiteY2" fmla="*/ 568070 h 5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373" h="568070">
                <a:moveTo>
                  <a:pt x="0" y="7237"/>
                </a:moveTo>
                <a:lnTo>
                  <a:pt x="455888" y="0"/>
                </a:lnTo>
                <a:lnTo>
                  <a:pt x="1588373" y="56807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3003074" y="5080816"/>
            <a:ext cx="73448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Freeform 74"/>
          <p:cNvSpPr/>
          <p:nvPr/>
        </p:nvSpPr>
        <p:spPr>
          <a:xfrm>
            <a:off x="3176746" y="4237757"/>
            <a:ext cx="687451" cy="839441"/>
          </a:xfrm>
          <a:custGeom>
            <a:avLst/>
            <a:gdLst>
              <a:gd name="connsiteX0" fmla="*/ 589761 w 687451"/>
              <a:gd name="connsiteY0" fmla="*/ 0 h 839441"/>
              <a:gd name="connsiteX1" fmla="*/ 0 w 687451"/>
              <a:gd name="connsiteY1" fmla="*/ 839441 h 839441"/>
              <a:gd name="connsiteX2" fmla="*/ 687451 w 687451"/>
              <a:gd name="connsiteY2" fmla="*/ 369064 h 83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451" h="839441">
                <a:moveTo>
                  <a:pt x="589761" y="0"/>
                </a:moveTo>
                <a:lnTo>
                  <a:pt x="0" y="839441"/>
                </a:lnTo>
                <a:lnTo>
                  <a:pt x="687451" y="369064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5600915" y="2345396"/>
            <a:ext cx="285835" cy="785167"/>
          </a:xfrm>
          <a:custGeom>
            <a:avLst/>
            <a:gdLst>
              <a:gd name="connsiteX0" fmla="*/ 285835 w 285835"/>
              <a:gd name="connsiteY0" fmla="*/ 0 h 785167"/>
              <a:gd name="connsiteX1" fmla="*/ 159199 w 285835"/>
              <a:gd name="connsiteY1" fmla="*/ 0 h 785167"/>
              <a:gd name="connsiteX2" fmla="*/ 0 w 285835"/>
              <a:gd name="connsiteY2" fmla="*/ 785167 h 7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835" h="785167">
                <a:moveTo>
                  <a:pt x="285835" y="0"/>
                </a:moveTo>
                <a:lnTo>
                  <a:pt x="159199" y="0"/>
                </a:lnTo>
                <a:lnTo>
                  <a:pt x="0" y="785167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flipH="1">
            <a:off x="4558884" y="1469771"/>
            <a:ext cx="107459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Freeform 77"/>
          <p:cNvSpPr/>
          <p:nvPr/>
        </p:nvSpPr>
        <p:spPr>
          <a:xfrm>
            <a:off x="4790447" y="1466153"/>
            <a:ext cx="311161" cy="278608"/>
          </a:xfrm>
          <a:custGeom>
            <a:avLst/>
            <a:gdLst>
              <a:gd name="connsiteX0" fmla="*/ 0 w 311161"/>
              <a:gd name="connsiteY0" fmla="*/ 101312 h 278608"/>
              <a:gd name="connsiteX1" fmla="*/ 311161 w 311161"/>
              <a:gd name="connsiteY1" fmla="*/ 0 h 278608"/>
              <a:gd name="connsiteX2" fmla="*/ 253271 w 311161"/>
              <a:gd name="connsiteY2" fmla="*/ 278608 h 27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61" h="278608">
                <a:moveTo>
                  <a:pt x="0" y="101312"/>
                </a:moveTo>
                <a:lnTo>
                  <a:pt x="311161" y="0"/>
                </a:lnTo>
                <a:lnTo>
                  <a:pt x="253271" y="278608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5955495" y="4125590"/>
            <a:ext cx="137490" cy="441430"/>
          </a:xfrm>
          <a:custGeom>
            <a:avLst/>
            <a:gdLst>
              <a:gd name="connsiteX0" fmla="*/ 3618 w 137490"/>
              <a:gd name="connsiteY0" fmla="*/ 0 h 441430"/>
              <a:gd name="connsiteX1" fmla="*/ 133872 w 137490"/>
              <a:gd name="connsiteY1" fmla="*/ 0 h 441430"/>
              <a:gd name="connsiteX2" fmla="*/ 137490 w 137490"/>
              <a:gd name="connsiteY2" fmla="*/ 441430 h 441430"/>
              <a:gd name="connsiteX3" fmla="*/ 0 w 137490"/>
              <a:gd name="connsiteY3" fmla="*/ 441430 h 44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90" h="441430">
                <a:moveTo>
                  <a:pt x="3618" y="0"/>
                </a:moveTo>
                <a:lnTo>
                  <a:pt x="133872" y="0"/>
                </a:lnTo>
                <a:lnTo>
                  <a:pt x="137490" y="441430"/>
                </a:lnTo>
                <a:lnTo>
                  <a:pt x="0" y="44143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flipH="1">
            <a:off x="6085749" y="4357160"/>
            <a:ext cx="35096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Freeform 80"/>
          <p:cNvSpPr/>
          <p:nvPr/>
        </p:nvSpPr>
        <p:spPr>
          <a:xfrm>
            <a:off x="5506843" y="4491036"/>
            <a:ext cx="937104" cy="159205"/>
          </a:xfrm>
          <a:custGeom>
            <a:avLst/>
            <a:gdLst>
              <a:gd name="connsiteX0" fmla="*/ 937104 w 937104"/>
              <a:gd name="connsiteY0" fmla="*/ 159205 h 159205"/>
              <a:gd name="connsiteX1" fmla="*/ 513779 w 937104"/>
              <a:gd name="connsiteY1" fmla="*/ 159205 h 159205"/>
              <a:gd name="connsiteX2" fmla="*/ 0 w 937104"/>
              <a:gd name="connsiteY2" fmla="*/ 0 h 15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104" h="159205">
                <a:moveTo>
                  <a:pt x="937104" y="159205"/>
                </a:moveTo>
                <a:lnTo>
                  <a:pt x="513779" y="159205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H="1">
            <a:off x="5933786" y="4921612"/>
            <a:ext cx="35819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5774587" y="4921612"/>
            <a:ext cx="459506" cy="27137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Sagittal section of the testis and associated epididymis.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5681325" y="562655"/>
            <a:ext cx="2686274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Spermatic cord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33495" y="729599"/>
            <a:ext cx="9978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154126" y="3723322"/>
            <a:ext cx="3489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2959657" y="2982213"/>
            <a:ext cx="1588373" cy="568070"/>
          </a:xfrm>
          <a:custGeom>
            <a:avLst/>
            <a:gdLst>
              <a:gd name="connsiteX0" fmla="*/ 0 w 1588373"/>
              <a:gd name="connsiteY0" fmla="*/ 7237 h 568070"/>
              <a:gd name="connsiteX1" fmla="*/ 455888 w 1588373"/>
              <a:gd name="connsiteY1" fmla="*/ 0 h 568070"/>
              <a:gd name="connsiteX2" fmla="*/ 1588373 w 1588373"/>
              <a:gd name="connsiteY2" fmla="*/ 568070 h 5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373" h="568070">
                <a:moveTo>
                  <a:pt x="0" y="7237"/>
                </a:moveTo>
                <a:lnTo>
                  <a:pt x="455888" y="0"/>
                </a:lnTo>
                <a:lnTo>
                  <a:pt x="1588373" y="56807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003074" y="5080816"/>
            <a:ext cx="7344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5"/>
          <p:cNvSpPr/>
          <p:nvPr/>
        </p:nvSpPr>
        <p:spPr>
          <a:xfrm>
            <a:off x="3176746" y="4237757"/>
            <a:ext cx="687451" cy="839441"/>
          </a:xfrm>
          <a:custGeom>
            <a:avLst/>
            <a:gdLst>
              <a:gd name="connsiteX0" fmla="*/ 589761 w 687451"/>
              <a:gd name="connsiteY0" fmla="*/ 0 h 839441"/>
              <a:gd name="connsiteX1" fmla="*/ 0 w 687451"/>
              <a:gd name="connsiteY1" fmla="*/ 839441 h 839441"/>
              <a:gd name="connsiteX2" fmla="*/ 687451 w 687451"/>
              <a:gd name="connsiteY2" fmla="*/ 369064 h 83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451" h="839441">
                <a:moveTo>
                  <a:pt x="589761" y="0"/>
                </a:moveTo>
                <a:lnTo>
                  <a:pt x="0" y="839441"/>
                </a:lnTo>
                <a:lnTo>
                  <a:pt x="687451" y="36906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600915" y="2345396"/>
            <a:ext cx="285835" cy="785167"/>
          </a:xfrm>
          <a:custGeom>
            <a:avLst/>
            <a:gdLst>
              <a:gd name="connsiteX0" fmla="*/ 285835 w 285835"/>
              <a:gd name="connsiteY0" fmla="*/ 0 h 785167"/>
              <a:gd name="connsiteX1" fmla="*/ 159199 w 285835"/>
              <a:gd name="connsiteY1" fmla="*/ 0 h 785167"/>
              <a:gd name="connsiteX2" fmla="*/ 0 w 285835"/>
              <a:gd name="connsiteY2" fmla="*/ 785167 h 7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835" h="785167">
                <a:moveTo>
                  <a:pt x="285835" y="0"/>
                </a:moveTo>
                <a:lnTo>
                  <a:pt x="159199" y="0"/>
                </a:lnTo>
                <a:lnTo>
                  <a:pt x="0" y="78516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4558884" y="1469771"/>
            <a:ext cx="10745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25"/>
          <p:cNvSpPr/>
          <p:nvPr/>
        </p:nvSpPr>
        <p:spPr>
          <a:xfrm>
            <a:off x="4790447" y="1466153"/>
            <a:ext cx="311161" cy="278608"/>
          </a:xfrm>
          <a:custGeom>
            <a:avLst/>
            <a:gdLst>
              <a:gd name="connsiteX0" fmla="*/ 0 w 311161"/>
              <a:gd name="connsiteY0" fmla="*/ 101312 h 278608"/>
              <a:gd name="connsiteX1" fmla="*/ 311161 w 311161"/>
              <a:gd name="connsiteY1" fmla="*/ 0 h 278608"/>
              <a:gd name="connsiteX2" fmla="*/ 253271 w 311161"/>
              <a:gd name="connsiteY2" fmla="*/ 278608 h 27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61" h="278608">
                <a:moveTo>
                  <a:pt x="0" y="101312"/>
                </a:moveTo>
                <a:lnTo>
                  <a:pt x="311161" y="0"/>
                </a:lnTo>
                <a:lnTo>
                  <a:pt x="253271" y="27860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955495" y="4125590"/>
            <a:ext cx="137490" cy="441430"/>
          </a:xfrm>
          <a:custGeom>
            <a:avLst/>
            <a:gdLst>
              <a:gd name="connsiteX0" fmla="*/ 3618 w 137490"/>
              <a:gd name="connsiteY0" fmla="*/ 0 h 441430"/>
              <a:gd name="connsiteX1" fmla="*/ 133872 w 137490"/>
              <a:gd name="connsiteY1" fmla="*/ 0 h 441430"/>
              <a:gd name="connsiteX2" fmla="*/ 137490 w 137490"/>
              <a:gd name="connsiteY2" fmla="*/ 441430 h 441430"/>
              <a:gd name="connsiteX3" fmla="*/ 0 w 137490"/>
              <a:gd name="connsiteY3" fmla="*/ 441430 h 44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90" h="441430">
                <a:moveTo>
                  <a:pt x="3618" y="0"/>
                </a:moveTo>
                <a:lnTo>
                  <a:pt x="133872" y="0"/>
                </a:lnTo>
                <a:lnTo>
                  <a:pt x="137490" y="441430"/>
                </a:lnTo>
                <a:lnTo>
                  <a:pt x="0" y="44143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9" name="Straight Connector 9218"/>
          <p:cNvCxnSpPr/>
          <p:nvPr/>
        </p:nvCxnSpPr>
        <p:spPr bwMode="auto">
          <a:xfrm flipH="1">
            <a:off x="6085749" y="4357160"/>
            <a:ext cx="3509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" name="Freeform 9221"/>
          <p:cNvSpPr/>
          <p:nvPr/>
        </p:nvSpPr>
        <p:spPr>
          <a:xfrm>
            <a:off x="5506843" y="4491036"/>
            <a:ext cx="937104" cy="159205"/>
          </a:xfrm>
          <a:custGeom>
            <a:avLst/>
            <a:gdLst>
              <a:gd name="connsiteX0" fmla="*/ 937104 w 937104"/>
              <a:gd name="connsiteY0" fmla="*/ 159205 h 159205"/>
              <a:gd name="connsiteX1" fmla="*/ 513779 w 937104"/>
              <a:gd name="connsiteY1" fmla="*/ 159205 h 159205"/>
              <a:gd name="connsiteX2" fmla="*/ 0 w 937104"/>
              <a:gd name="connsiteY2" fmla="*/ 0 h 15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104" h="159205">
                <a:moveTo>
                  <a:pt x="937104" y="159205"/>
                </a:moveTo>
                <a:lnTo>
                  <a:pt x="513779" y="15920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4" name="Straight Connector 9223"/>
          <p:cNvCxnSpPr/>
          <p:nvPr/>
        </p:nvCxnSpPr>
        <p:spPr bwMode="auto">
          <a:xfrm flipH="1">
            <a:off x="5933786" y="4921612"/>
            <a:ext cx="35819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V="1">
            <a:off x="5774587" y="4921612"/>
            <a:ext cx="459506" cy="271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687940" y="1310138"/>
            <a:ext cx="1627922" cy="5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 vessels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and nerves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939300" y="2183304"/>
            <a:ext cx="1627922" cy="5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Seminiferous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6488320" y="4200850"/>
            <a:ext cx="820927" cy="23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Lobule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488321" y="4478674"/>
            <a:ext cx="820927" cy="23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Septum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6322954" y="4782958"/>
            <a:ext cx="1184734" cy="57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Tunica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albuginea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765421" y="2818337"/>
            <a:ext cx="1310416" cy="2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Rete testis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752191" y="3552591"/>
            <a:ext cx="1257499" cy="4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(vas)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deferens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758810" y="4935106"/>
            <a:ext cx="1310416" cy="2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Epididymis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37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7" name="Picture 9236" descr="figure_16_16e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"/>
          <a:stretch/>
        </p:blipFill>
        <p:spPr>
          <a:xfrm>
            <a:off x="298704" y="220720"/>
            <a:ext cx="8546592" cy="642212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023034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16.16e </a:t>
            </a:r>
            <a:r>
              <a:rPr lang="en-US" sz="900" b="1" i="0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Cleavage is a rapid series of mitotic divisions that begins with the zygote and ends with the blastocyst.</a:t>
            </a:r>
            <a:endParaRPr lang="en-US" sz="900" b="1" dirty="0" smtClean="0">
              <a:effectLst/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167694" y="2524782"/>
            <a:ext cx="388056" cy="2328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1778000" y="3269143"/>
            <a:ext cx="3492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V="1">
            <a:off x="2324806" y="4119338"/>
            <a:ext cx="0" cy="5044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Freeform 9220"/>
          <p:cNvSpPr/>
          <p:nvPr/>
        </p:nvSpPr>
        <p:spPr>
          <a:xfrm>
            <a:off x="1061861" y="3501977"/>
            <a:ext cx="469195" cy="194027"/>
          </a:xfrm>
          <a:custGeom>
            <a:avLst/>
            <a:gdLst>
              <a:gd name="connsiteX0" fmla="*/ 0 w 469195"/>
              <a:gd name="connsiteY0" fmla="*/ 194027 h 194027"/>
              <a:gd name="connsiteX1" fmla="*/ 194028 w 469195"/>
              <a:gd name="connsiteY1" fmla="*/ 194027 h 194027"/>
              <a:gd name="connsiteX2" fmla="*/ 469195 w 469195"/>
              <a:gd name="connsiteY2" fmla="*/ 0 h 19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9195" h="194027">
                <a:moveTo>
                  <a:pt x="0" y="194027"/>
                </a:moveTo>
                <a:lnTo>
                  <a:pt x="194028" y="194027"/>
                </a:lnTo>
                <a:lnTo>
                  <a:pt x="46919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2" name="Freeform 9221"/>
          <p:cNvSpPr/>
          <p:nvPr/>
        </p:nvSpPr>
        <p:spPr>
          <a:xfrm>
            <a:off x="1792111" y="2736449"/>
            <a:ext cx="331611" cy="190500"/>
          </a:xfrm>
          <a:custGeom>
            <a:avLst/>
            <a:gdLst>
              <a:gd name="connsiteX0" fmla="*/ 331611 w 331611"/>
              <a:gd name="connsiteY0" fmla="*/ 190500 h 190500"/>
              <a:gd name="connsiteX1" fmla="*/ 162278 w 331611"/>
              <a:gd name="connsiteY1" fmla="*/ 186972 h 190500"/>
              <a:gd name="connsiteX2" fmla="*/ 0 w 331611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611" h="190500">
                <a:moveTo>
                  <a:pt x="331611" y="190500"/>
                </a:moveTo>
                <a:lnTo>
                  <a:pt x="162278" y="186972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6" name="Straight Connector 9225"/>
          <p:cNvCxnSpPr/>
          <p:nvPr/>
        </p:nvCxnSpPr>
        <p:spPr bwMode="auto">
          <a:xfrm>
            <a:off x="3584222" y="3583116"/>
            <a:ext cx="0" cy="16227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4758972" y="4613227"/>
            <a:ext cx="8643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0" name="Straight Connector 9229"/>
          <p:cNvCxnSpPr/>
          <p:nvPr/>
        </p:nvCxnSpPr>
        <p:spPr bwMode="auto">
          <a:xfrm>
            <a:off x="7186083" y="2217866"/>
            <a:ext cx="56444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2" name="Straight Connector 9231"/>
          <p:cNvCxnSpPr/>
          <p:nvPr/>
        </p:nvCxnSpPr>
        <p:spPr bwMode="auto">
          <a:xfrm flipV="1">
            <a:off x="7722306" y="3071588"/>
            <a:ext cx="0" cy="5679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4" name="Straight Connector 9233"/>
          <p:cNvCxnSpPr/>
          <p:nvPr/>
        </p:nvCxnSpPr>
        <p:spPr bwMode="auto">
          <a:xfrm>
            <a:off x="5309306" y="4976588"/>
            <a:ext cx="7231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5" name="Freeform 9234"/>
          <p:cNvSpPr/>
          <p:nvPr/>
        </p:nvSpPr>
        <p:spPr>
          <a:xfrm>
            <a:off x="4956528" y="5001282"/>
            <a:ext cx="1372305" cy="455084"/>
          </a:xfrm>
          <a:custGeom>
            <a:avLst/>
            <a:gdLst>
              <a:gd name="connsiteX0" fmla="*/ 0 w 1372305"/>
              <a:gd name="connsiteY0" fmla="*/ 455084 h 455084"/>
              <a:gd name="connsiteX1" fmla="*/ 225778 w 1372305"/>
              <a:gd name="connsiteY1" fmla="*/ 455084 h 455084"/>
              <a:gd name="connsiteX2" fmla="*/ 1372305 w 1372305"/>
              <a:gd name="connsiteY2" fmla="*/ 0 h 45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2305" h="455084">
                <a:moveTo>
                  <a:pt x="0" y="455084"/>
                </a:moveTo>
                <a:lnTo>
                  <a:pt x="225778" y="455084"/>
                </a:lnTo>
                <a:lnTo>
                  <a:pt x="137230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36" name="Freeform 9235"/>
          <p:cNvSpPr/>
          <p:nvPr/>
        </p:nvSpPr>
        <p:spPr>
          <a:xfrm>
            <a:off x="8058150" y="2775960"/>
            <a:ext cx="330200" cy="431800"/>
          </a:xfrm>
          <a:custGeom>
            <a:avLst/>
            <a:gdLst>
              <a:gd name="connsiteX0" fmla="*/ 330200 w 330200"/>
              <a:gd name="connsiteY0" fmla="*/ 431800 h 431800"/>
              <a:gd name="connsiteX1" fmla="*/ 330200 w 330200"/>
              <a:gd name="connsiteY1" fmla="*/ 330200 h 431800"/>
              <a:gd name="connsiteX2" fmla="*/ 0 w 330200"/>
              <a:gd name="connsiteY2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00" h="431800">
                <a:moveTo>
                  <a:pt x="330200" y="431800"/>
                </a:moveTo>
                <a:lnTo>
                  <a:pt x="330200" y="33020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2158645" y="2820020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3328784" y="3356667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4160975" y="4481696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2162184" y="3172773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1825099" y="4616741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Ovulation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342153" y="1652180"/>
            <a:ext cx="100754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Fertilization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341842" y="3559836"/>
            <a:ext cx="673141" cy="19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 Black"/>
                <a:cs typeface="Arial Black"/>
              </a:rPr>
              <a:t>Oocyte</a:t>
            </a:r>
            <a:endParaRPr lang="en-US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331770" y="3757136"/>
            <a:ext cx="564173" cy="19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(egg)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337746" y="1851970"/>
            <a:ext cx="1041359" cy="6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(sperm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meets and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enters egg)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4157218" y="4853020"/>
            <a:ext cx="1108992" cy="1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4146160" y="5325575"/>
            <a:ext cx="797132" cy="3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Cavity of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5" name="Text Box 31"/>
          <p:cNvSpPr txBox="1">
            <a:spLocks noChangeArrowheads="1"/>
          </p:cNvSpPr>
          <p:nvPr/>
        </p:nvSpPr>
        <p:spPr bwMode="auto">
          <a:xfrm>
            <a:off x="6703290" y="2092835"/>
            <a:ext cx="462726" cy="58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Inner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cell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mass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6" name="Text Box 31"/>
          <p:cNvSpPr txBox="1">
            <a:spLocks noChangeArrowheads="1"/>
          </p:cNvSpPr>
          <p:nvPr/>
        </p:nvSpPr>
        <p:spPr bwMode="auto">
          <a:xfrm>
            <a:off x="7232000" y="3611949"/>
            <a:ext cx="985000" cy="1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Trophoblast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7" name="Text Box 31"/>
          <p:cNvSpPr txBox="1">
            <a:spLocks noChangeArrowheads="1"/>
          </p:cNvSpPr>
          <p:nvPr/>
        </p:nvSpPr>
        <p:spPr bwMode="auto">
          <a:xfrm>
            <a:off x="7906630" y="3180727"/>
            <a:ext cx="815919" cy="38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Blastocyst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cavity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8" name="Text Box 31"/>
          <p:cNvSpPr txBox="1">
            <a:spLocks noChangeArrowheads="1"/>
          </p:cNvSpPr>
          <p:nvPr/>
        </p:nvSpPr>
        <p:spPr bwMode="auto">
          <a:xfrm>
            <a:off x="6700561" y="236224"/>
            <a:ext cx="2175546" cy="16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600"/>
              </a:lnSpc>
              <a:tabLst>
                <a:tab pos="312738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(e)	Implanting</a:t>
            </a:r>
            <a:b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	blastocyst	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(Consists of a sphere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of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trophoblast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cells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and an eccentric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cell cluster called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the inner cell mass)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7 days</a:t>
            </a:r>
          </a:p>
        </p:txBody>
      </p:sp>
    </p:spTree>
    <p:extLst>
      <p:ext uri="{BB962C8B-B14F-4D97-AF65-F5344CB8AC3E}">
        <p14:creationId xmlns:p14="http://schemas.microsoft.com/office/powerpoint/2010/main" val="309142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Events of Embryonic &amp; Fetal Development</a:t>
            </a:r>
          </a:p>
        </p:txBody>
      </p:sp>
      <p:sp>
        <p:nvSpPr>
          <p:cNvPr id="1341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Inner cell mass of blastocyst develops into:</a:t>
            </a:r>
          </a:p>
          <a:p>
            <a:pPr lvl="1"/>
            <a:r>
              <a:rPr lang="en-US" altLang="en-US" dirty="0" smtClean="0"/>
              <a:t>Primary germ layers</a:t>
            </a:r>
          </a:p>
          <a:p>
            <a:pPr lvl="2"/>
            <a:r>
              <a:rPr lang="en-US" altLang="en-US" dirty="0" smtClean="0"/>
              <a:t>Ectoderm—outside layer, which gives rise to nervous system and epidermis of skin</a:t>
            </a:r>
          </a:p>
          <a:p>
            <a:pPr lvl="2"/>
            <a:r>
              <a:rPr lang="en-US" altLang="en-US" dirty="0" smtClean="0"/>
              <a:t>Endoderm—inside layer, which forms mucosae and associated glands</a:t>
            </a:r>
          </a:p>
          <a:p>
            <a:pPr lvl="2"/>
            <a:r>
              <a:rPr lang="en-US" altLang="en-US" dirty="0" smtClean="0"/>
              <a:t>Mesoderm—middle layer, which gives rise to everything else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_16_1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"/>
          <a:stretch/>
        </p:blipFill>
        <p:spPr>
          <a:xfrm>
            <a:off x="298704" y="1194816"/>
            <a:ext cx="8546592" cy="42797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16.17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Embryo of approximately 18 days.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2650823" y="1822841"/>
            <a:ext cx="709179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Amnion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35945" y="1946635"/>
            <a:ext cx="1631791" cy="1074630"/>
          </a:xfrm>
          <a:custGeom>
            <a:avLst/>
            <a:gdLst>
              <a:gd name="connsiteX0" fmla="*/ 0 w 1631791"/>
              <a:gd name="connsiteY0" fmla="*/ 0 h 1074630"/>
              <a:gd name="connsiteX1" fmla="*/ 115782 w 1631791"/>
              <a:gd name="connsiteY1" fmla="*/ 0 h 1074630"/>
              <a:gd name="connsiteX2" fmla="*/ 1631791 w 1631791"/>
              <a:gd name="connsiteY2" fmla="*/ 1074630 h 107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1791" h="1074630">
                <a:moveTo>
                  <a:pt x="0" y="0"/>
                </a:moveTo>
                <a:lnTo>
                  <a:pt x="115782" y="0"/>
                </a:lnTo>
                <a:lnTo>
                  <a:pt x="1631791" y="107463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823554" y="2485759"/>
            <a:ext cx="79237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5"/>
          <p:cNvSpPr/>
          <p:nvPr/>
        </p:nvSpPr>
        <p:spPr>
          <a:xfrm>
            <a:off x="3162274" y="3086394"/>
            <a:ext cx="882831" cy="206242"/>
          </a:xfrm>
          <a:custGeom>
            <a:avLst/>
            <a:gdLst>
              <a:gd name="connsiteX0" fmla="*/ 0 w 882831"/>
              <a:gd name="connsiteY0" fmla="*/ 206242 h 206242"/>
              <a:gd name="connsiteX1" fmla="*/ 68745 w 882831"/>
              <a:gd name="connsiteY1" fmla="*/ 206242 h 206242"/>
              <a:gd name="connsiteX2" fmla="*/ 882831 w 882831"/>
              <a:gd name="connsiteY2" fmla="*/ 0 h 20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831" h="206242">
                <a:moveTo>
                  <a:pt x="0" y="206242"/>
                </a:moveTo>
                <a:lnTo>
                  <a:pt x="68745" y="206242"/>
                </a:lnTo>
                <a:lnTo>
                  <a:pt x="882831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655279" y="2384315"/>
            <a:ext cx="642265" cy="41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Uterine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cavity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454753" y="3173053"/>
            <a:ext cx="740299" cy="2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Chorion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173579" y="3315368"/>
            <a:ext cx="18314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5739509" y="1644316"/>
            <a:ext cx="1278912" cy="1448245"/>
          </a:xfrm>
          <a:custGeom>
            <a:avLst/>
            <a:gdLst>
              <a:gd name="connsiteX0" fmla="*/ 1278912 w 1278912"/>
              <a:gd name="connsiteY0" fmla="*/ 0 h 1448245"/>
              <a:gd name="connsiteX1" fmla="*/ 1167509 w 1278912"/>
              <a:gd name="connsiteY1" fmla="*/ 0 h 1448245"/>
              <a:gd name="connsiteX2" fmla="*/ 0 w 1278912"/>
              <a:gd name="connsiteY2" fmla="*/ 1448245 h 144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8912" h="1448245">
                <a:moveTo>
                  <a:pt x="1278912" y="0"/>
                </a:moveTo>
                <a:lnTo>
                  <a:pt x="1167509" y="0"/>
                </a:lnTo>
                <a:lnTo>
                  <a:pt x="0" y="144824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243053" y="2290456"/>
            <a:ext cx="770912" cy="352035"/>
          </a:xfrm>
          <a:custGeom>
            <a:avLst/>
            <a:gdLst>
              <a:gd name="connsiteX0" fmla="*/ 770912 w 770912"/>
              <a:gd name="connsiteY0" fmla="*/ 0 h 352035"/>
              <a:gd name="connsiteX1" fmla="*/ 672877 w 770912"/>
              <a:gd name="connsiteY1" fmla="*/ 0 h 352035"/>
              <a:gd name="connsiteX2" fmla="*/ 0 w 770912"/>
              <a:gd name="connsiteY2" fmla="*/ 352035 h 35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912" h="352035">
                <a:moveTo>
                  <a:pt x="770912" y="0"/>
                </a:moveTo>
                <a:lnTo>
                  <a:pt x="672877" y="0"/>
                </a:lnTo>
                <a:lnTo>
                  <a:pt x="0" y="35203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6570913" y="2293018"/>
            <a:ext cx="343123" cy="8778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5"/>
          <p:cNvSpPr/>
          <p:nvPr/>
        </p:nvSpPr>
        <p:spPr>
          <a:xfrm>
            <a:off x="5258246" y="3408947"/>
            <a:ext cx="1755719" cy="303018"/>
          </a:xfrm>
          <a:custGeom>
            <a:avLst/>
            <a:gdLst>
              <a:gd name="connsiteX0" fmla="*/ 1755719 w 1755719"/>
              <a:gd name="connsiteY0" fmla="*/ 303018 h 303018"/>
              <a:gd name="connsiteX1" fmla="*/ 1644315 w 1755719"/>
              <a:gd name="connsiteY1" fmla="*/ 303018 h 303018"/>
              <a:gd name="connsiteX2" fmla="*/ 0 w 1755719"/>
              <a:gd name="connsiteY2" fmla="*/ 0 h 3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719" h="303018">
                <a:moveTo>
                  <a:pt x="1755719" y="303018"/>
                </a:moveTo>
                <a:lnTo>
                  <a:pt x="1644315" y="303018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200316" y="3462421"/>
            <a:ext cx="1813649" cy="779825"/>
          </a:xfrm>
          <a:custGeom>
            <a:avLst/>
            <a:gdLst>
              <a:gd name="connsiteX0" fmla="*/ 1813649 w 1813649"/>
              <a:gd name="connsiteY0" fmla="*/ 779825 h 779825"/>
              <a:gd name="connsiteX1" fmla="*/ 1720070 w 1813649"/>
              <a:gd name="connsiteY1" fmla="*/ 779825 h 779825"/>
              <a:gd name="connsiteX2" fmla="*/ 0 w 1813649"/>
              <a:gd name="connsiteY2" fmla="*/ 0 h 7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3649" h="779825">
                <a:moveTo>
                  <a:pt x="1813649" y="779825"/>
                </a:moveTo>
                <a:lnTo>
                  <a:pt x="1720070" y="77982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7049835" y="4138806"/>
            <a:ext cx="909890" cy="1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Endoderm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877175" y="3213100"/>
            <a:ext cx="136525" cy="1168400"/>
          </a:xfrm>
          <a:custGeom>
            <a:avLst/>
            <a:gdLst>
              <a:gd name="connsiteX0" fmla="*/ 3175 w 136525"/>
              <a:gd name="connsiteY0" fmla="*/ 0 h 1168400"/>
              <a:gd name="connsiteX1" fmla="*/ 130175 w 136525"/>
              <a:gd name="connsiteY1" fmla="*/ 3175 h 1168400"/>
              <a:gd name="connsiteX2" fmla="*/ 136525 w 136525"/>
              <a:gd name="connsiteY2" fmla="*/ 1165225 h 1168400"/>
              <a:gd name="connsiteX3" fmla="*/ 0 w 136525"/>
              <a:gd name="connsiteY3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5" h="1168400">
                <a:moveTo>
                  <a:pt x="3175" y="0"/>
                </a:moveTo>
                <a:lnTo>
                  <a:pt x="130175" y="3175"/>
                </a:lnTo>
                <a:cubicBezTo>
                  <a:pt x="132292" y="390525"/>
                  <a:pt x="134408" y="777875"/>
                  <a:pt x="136525" y="1165225"/>
                </a:cubicBezTo>
                <a:lnTo>
                  <a:pt x="0" y="11684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8016875" y="3797300"/>
            <a:ext cx="10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053010" y="3199006"/>
            <a:ext cx="824165" cy="1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Ectoderm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053010" y="3599056"/>
            <a:ext cx="916240" cy="42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Forming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mesoderm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151560" y="3672081"/>
            <a:ext cx="824165" cy="1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Embryo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047693" y="1541612"/>
            <a:ext cx="1533988" cy="1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Umbilical cord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059564" y="2170670"/>
            <a:ext cx="863358" cy="3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Chorionic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villi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38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5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Events of Embryonic &amp; Fetal Development</a:t>
            </a:r>
          </a:p>
        </p:txBody>
      </p:sp>
      <p:sp>
        <p:nvSpPr>
          <p:cNvPr id="1361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After implantation, the </a:t>
            </a:r>
            <a:r>
              <a:rPr lang="en-US" altLang="en-US" dirty="0" err="1" smtClean="0"/>
              <a:t>trophoblast</a:t>
            </a:r>
            <a:r>
              <a:rPr lang="en-US" altLang="en-US" dirty="0" smtClean="0"/>
              <a:t> of the blastocyst develops chorionic villi (projections)</a:t>
            </a:r>
          </a:p>
          <a:p>
            <a:pPr lvl="1"/>
            <a:r>
              <a:rPr lang="en-US" altLang="en-US" dirty="0" smtClean="0"/>
              <a:t>Chorionic villi combine with tissues of the uterus to form the placenta</a:t>
            </a:r>
          </a:p>
          <a:p>
            <a:r>
              <a:rPr lang="en-US" altLang="en-US" dirty="0" smtClean="0"/>
              <a:t>Once the placenta has formed, the amnion is attached to the placenta by an umbilical cord</a:t>
            </a:r>
          </a:p>
          <a:p>
            <a:pPr lvl="1"/>
            <a:r>
              <a:rPr lang="en-US" altLang="en-US" dirty="0" smtClean="0"/>
              <a:t>Amnion is a fluid-filled sac that surrounds the embryo</a:t>
            </a:r>
          </a:p>
          <a:p>
            <a:pPr lvl="1"/>
            <a:r>
              <a:rPr lang="en-US" altLang="en-US" dirty="0" smtClean="0"/>
              <a:t>Umbilical cord is a blood vessel–containing stalk of tissue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_16_1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"/>
          <a:stretch/>
        </p:blipFill>
        <p:spPr>
          <a:xfrm>
            <a:off x="298704" y="1194816"/>
            <a:ext cx="8546592" cy="427975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16.17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Embryo of approximately 18 days.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2650823" y="1822841"/>
            <a:ext cx="709179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Amnion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35945" y="1946635"/>
            <a:ext cx="1631791" cy="1074630"/>
          </a:xfrm>
          <a:custGeom>
            <a:avLst/>
            <a:gdLst>
              <a:gd name="connsiteX0" fmla="*/ 0 w 1631791"/>
              <a:gd name="connsiteY0" fmla="*/ 0 h 1074630"/>
              <a:gd name="connsiteX1" fmla="*/ 115782 w 1631791"/>
              <a:gd name="connsiteY1" fmla="*/ 0 h 1074630"/>
              <a:gd name="connsiteX2" fmla="*/ 1631791 w 1631791"/>
              <a:gd name="connsiteY2" fmla="*/ 1074630 h 107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1791" h="1074630">
                <a:moveTo>
                  <a:pt x="0" y="0"/>
                </a:moveTo>
                <a:lnTo>
                  <a:pt x="115782" y="0"/>
                </a:lnTo>
                <a:lnTo>
                  <a:pt x="1631791" y="107463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823554" y="2485759"/>
            <a:ext cx="79237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 5"/>
          <p:cNvSpPr/>
          <p:nvPr/>
        </p:nvSpPr>
        <p:spPr>
          <a:xfrm>
            <a:off x="3162274" y="3086394"/>
            <a:ext cx="882831" cy="206242"/>
          </a:xfrm>
          <a:custGeom>
            <a:avLst/>
            <a:gdLst>
              <a:gd name="connsiteX0" fmla="*/ 0 w 882831"/>
              <a:gd name="connsiteY0" fmla="*/ 206242 h 206242"/>
              <a:gd name="connsiteX1" fmla="*/ 68745 w 882831"/>
              <a:gd name="connsiteY1" fmla="*/ 206242 h 206242"/>
              <a:gd name="connsiteX2" fmla="*/ 882831 w 882831"/>
              <a:gd name="connsiteY2" fmla="*/ 0 h 20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831" h="206242">
                <a:moveTo>
                  <a:pt x="0" y="206242"/>
                </a:moveTo>
                <a:lnTo>
                  <a:pt x="68745" y="206242"/>
                </a:lnTo>
                <a:lnTo>
                  <a:pt x="882831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655279" y="2384315"/>
            <a:ext cx="642265" cy="41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Uterine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cavity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454753" y="3173053"/>
            <a:ext cx="740299" cy="2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Chorion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5173579" y="3315368"/>
            <a:ext cx="183147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5739509" y="1644316"/>
            <a:ext cx="1278912" cy="1448245"/>
          </a:xfrm>
          <a:custGeom>
            <a:avLst/>
            <a:gdLst>
              <a:gd name="connsiteX0" fmla="*/ 1278912 w 1278912"/>
              <a:gd name="connsiteY0" fmla="*/ 0 h 1448245"/>
              <a:gd name="connsiteX1" fmla="*/ 1167509 w 1278912"/>
              <a:gd name="connsiteY1" fmla="*/ 0 h 1448245"/>
              <a:gd name="connsiteX2" fmla="*/ 0 w 1278912"/>
              <a:gd name="connsiteY2" fmla="*/ 1448245 h 144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8912" h="1448245">
                <a:moveTo>
                  <a:pt x="1278912" y="0"/>
                </a:moveTo>
                <a:lnTo>
                  <a:pt x="1167509" y="0"/>
                </a:lnTo>
                <a:lnTo>
                  <a:pt x="0" y="144824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243053" y="2290456"/>
            <a:ext cx="770912" cy="352035"/>
          </a:xfrm>
          <a:custGeom>
            <a:avLst/>
            <a:gdLst>
              <a:gd name="connsiteX0" fmla="*/ 770912 w 770912"/>
              <a:gd name="connsiteY0" fmla="*/ 0 h 352035"/>
              <a:gd name="connsiteX1" fmla="*/ 672877 w 770912"/>
              <a:gd name="connsiteY1" fmla="*/ 0 h 352035"/>
              <a:gd name="connsiteX2" fmla="*/ 0 w 770912"/>
              <a:gd name="connsiteY2" fmla="*/ 352035 h 35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0912" h="352035">
                <a:moveTo>
                  <a:pt x="770912" y="0"/>
                </a:moveTo>
                <a:lnTo>
                  <a:pt x="672877" y="0"/>
                </a:lnTo>
                <a:lnTo>
                  <a:pt x="0" y="35203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6570913" y="2293018"/>
            <a:ext cx="343123" cy="8778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5"/>
          <p:cNvSpPr/>
          <p:nvPr/>
        </p:nvSpPr>
        <p:spPr>
          <a:xfrm>
            <a:off x="5258246" y="3408947"/>
            <a:ext cx="1755719" cy="303018"/>
          </a:xfrm>
          <a:custGeom>
            <a:avLst/>
            <a:gdLst>
              <a:gd name="connsiteX0" fmla="*/ 1755719 w 1755719"/>
              <a:gd name="connsiteY0" fmla="*/ 303018 h 303018"/>
              <a:gd name="connsiteX1" fmla="*/ 1644315 w 1755719"/>
              <a:gd name="connsiteY1" fmla="*/ 303018 h 303018"/>
              <a:gd name="connsiteX2" fmla="*/ 0 w 1755719"/>
              <a:gd name="connsiteY2" fmla="*/ 0 h 30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5719" h="303018">
                <a:moveTo>
                  <a:pt x="1755719" y="303018"/>
                </a:moveTo>
                <a:lnTo>
                  <a:pt x="1644315" y="303018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200316" y="3462421"/>
            <a:ext cx="1813649" cy="779825"/>
          </a:xfrm>
          <a:custGeom>
            <a:avLst/>
            <a:gdLst>
              <a:gd name="connsiteX0" fmla="*/ 1813649 w 1813649"/>
              <a:gd name="connsiteY0" fmla="*/ 779825 h 779825"/>
              <a:gd name="connsiteX1" fmla="*/ 1720070 w 1813649"/>
              <a:gd name="connsiteY1" fmla="*/ 779825 h 779825"/>
              <a:gd name="connsiteX2" fmla="*/ 0 w 1813649"/>
              <a:gd name="connsiteY2" fmla="*/ 0 h 77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3649" h="779825">
                <a:moveTo>
                  <a:pt x="1813649" y="779825"/>
                </a:moveTo>
                <a:lnTo>
                  <a:pt x="1720070" y="77982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7049835" y="4138806"/>
            <a:ext cx="909890" cy="1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Endoderm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877175" y="3213100"/>
            <a:ext cx="136525" cy="1168400"/>
          </a:xfrm>
          <a:custGeom>
            <a:avLst/>
            <a:gdLst>
              <a:gd name="connsiteX0" fmla="*/ 3175 w 136525"/>
              <a:gd name="connsiteY0" fmla="*/ 0 h 1168400"/>
              <a:gd name="connsiteX1" fmla="*/ 130175 w 136525"/>
              <a:gd name="connsiteY1" fmla="*/ 3175 h 1168400"/>
              <a:gd name="connsiteX2" fmla="*/ 136525 w 136525"/>
              <a:gd name="connsiteY2" fmla="*/ 1165225 h 1168400"/>
              <a:gd name="connsiteX3" fmla="*/ 0 w 136525"/>
              <a:gd name="connsiteY3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5" h="1168400">
                <a:moveTo>
                  <a:pt x="3175" y="0"/>
                </a:moveTo>
                <a:lnTo>
                  <a:pt x="130175" y="3175"/>
                </a:lnTo>
                <a:cubicBezTo>
                  <a:pt x="132292" y="390525"/>
                  <a:pt x="134408" y="777875"/>
                  <a:pt x="136525" y="1165225"/>
                </a:cubicBezTo>
                <a:lnTo>
                  <a:pt x="0" y="11684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8016875" y="3797300"/>
            <a:ext cx="10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7053010" y="3199006"/>
            <a:ext cx="824165" cy="1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Ectoderm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053010" y="3599056"/>
            <a:ext cx="916240" cy="42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Forming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mesoderm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8151560" y="3672081"/>
            <a:ext cx="824165" cy="1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Embryo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7047693" y="1541612"/>
            <a:ext cx="1533988" cy="1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Umbilical cord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7059564" y="2170670"/>
            <a:ext cx="863358" cy="3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Chorionic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villi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38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igure_16_1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"/>
          <a:stretch/>
        </p:blipFill>
        <p:spPr>
          <a:xfrm>
            <a:off x="1478280" y="405384"/>
            <a:ext cx="6187440" cy="587805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 bwMode="auto">
          <a:xfrm>
            <a:off x="2132293" y="710640"/>
            <a:ext cx="0" cy="1374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798234" y="703169"/>
            <a:ext cx="0" cy="24578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Freeform 29"/>
          <p:cNvSpPr/>
          <p:nvPr/>
        </p:nvSpPr>
        <p:spPr>
          <a:xfrm>
            <a:off x="4104528" y="703169"/>
            <a:ext cx="1688353" cy="2622177"/>
          </a:xfrm>
          <a:custGeom>
            <a:avLst/>
            <a:gdLst>
              <a:gd name="connsiteX0" fmla="*/ 1688353 w 1688353"/>
              <a:gd name="connsiteY0" fmla="*/ 0 h 2622177"/>
              <a:gd name="connsiteX1" fmla="*/ 1680882 w 1688353"/>
              <a:gd name="connsiteY1" fmla="*/ 321235 h 2622177"/>
              <a:gd name="connsiteX2" fmla="*/ 0 w 1688353"/>
              <a:gd name="connsiteY2" fmla="*/ 2622177 h 262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353" h="2622177">
                <a:moveTo>
                  <a:pt x="1688353" y="0"/>
                </a:moveTo>
                <a:lnTo>
                  <a:pt x="1680882" y="321235"/>
                </a:lnTo>
                <a:lnTo>
                  <a:pt x="0" y="2622177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6584763" y="1397934"/>
            <a:ext cx="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6308351" y="1629522"/>
            <a:ext cx="276412" cy="2764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Freeform 32"/>
          <p:cNvSpPr/>
          <p:nvPr/>
        </p:nvSpPr>
        <p:spPr>
          <a:xfrm>
            <a:off x="5706796" y="5125067"/>
            <a:ext cx="537883" cy="582705"/>
          </a:xfrm>
          <a:custGeom>
            <a:avLst/>
            <a:gdLst>
              <a:gd name="connsiteX0" fmla="*/ 537883 w 537883"/>
              <a:gd name="connsiteY0" fmla="*/ 582705 h 582705"/>
              <a:gd name="connsiteX1" fmla="*/ 298824 w 537883"/>
              <a:gd name="connsiteY1" fmla="*/ 575235 h 582705"/>
              <a:gd name="connsiteX2" fmla="*/ 0 w 537883"/>
              <a:gd name="connsiteY2" fmla="*/ 0 h 58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883" h="582705">
                <a:moveTo>
                  <a:pt x="537883" y="582705"/>
                </a:moveTo>
                <a:lnTo>
                  <a:pt x="298824" y="575235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2685116" y="4661890"/>
            <a:ext cx="635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16.18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7-week embryo.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518552" y="388467"/>
            <a:ext cx="1656449" cy="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Amniotic sac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32293" y="704290"/>
            <a:ext cx="0" cy="1374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798234" y="687294"/>
            <a:ext cx="0" cy="24578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4104528" y="703169"/>
            <a:ext cx="1688353" cy="2622177"/>
          </a:xfrm>
          <a:custGeom>
            <a:avLst/>
            <a:gdLst>
              <a:gd name="connsiteX0" fmla="*/ 1688353 w 1688353"/>
              <a:gd name="connsiteY0" fmla="*/ 0 h 2622177"/>
              <a:gd name="connsiteX1" fmla="*/ 1680882 w 1688353"/>
              <a:gd name="connsiteY1" fmla="*/ 321235 h 2622177"/>
              <a:gd name="connsiteX2" fmla="*/ 0 w 1688353"/>
              <a:gd name="connsiteY2" fmla="*/ 2622177 h 262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353" h="2622177">
                <a:moveTo>
                  <a:pt x="1688353" y="0"/>
                </a:moveTo>
                <a:lnTo>
                  <a:pt x="1680882" y="321235"/>
                </a:lnTo>
                <a:lnTo>
                  <a:pt x="0" y="262217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6584763" y="1397934"/>
            <a:ext cx="0" cy="76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6308351" y="1629522"/>
            <a:ext cx="276412" cy="2764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327105" y="374498"/>
            <a:ext cx="1656449" cy="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Umbilical cord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294080" y="385414"/>
            <a:ext cx="1656449" cy="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Umbilical vein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851280" y="1054955"/>
            <a:ext cx="1656449" cy="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Chorionic villi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615612" y="4462604"/>
            <a:ext cx="1021449" cy="3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Yolk sac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323537" y="5515885"/>
            <a:ext cx="1260508" cy="61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Cut edge</a:t>
            </a:r>
            <a:b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chorion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07529" y="5124824"/>
            <a:ext cx="537883" cy="582705"/>
          </a:xfrm>
          <a:custGeom>
            <a:avLst/>
            <a:gdLst>
              <a:gd name="connsiteX0" fmla="*/ 537883 w 537883"/>
              <a:gd name="connsiteY0" fmla="*/ 582705 h 582705"/>
              <a:gd name="connsiteX1" fmla="*/ 298824 w 537883"/>
              <a:gd name="connsiteY1" fmla="*/ 575235 h 582705"/>
              <a:gd name="connsiteX2" fmla="*/ 0 w 537883"/>
              <a:gd name="connsiteY2" fmla="*/ 0 h 58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883" h="582705">
                <a:moveTo>
                  <a:pt x="537883" y="582705"/>
                </a:moveTo>
                <a:lnTo>
                  <a:pt x="298824" y="57523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2681941" y="4661647"/>
            <a:ext cx="635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1153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8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Events of Embryonic &amp; Fetal Development</a:t>
            </a:r>
          </a:p>
        </p:txBody>
      </p:sp>
      <p:sp>
        <p:nvSpPr>
          <p:cNvPr id="1392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placenta</a:t>
            </a:r>
          </a:p>
          <a:p>
            <a:pPr lvl="1"/>
            <a:r>
              <a:rPr lang="en-US" altLang="en-US" dirty="0" smtClean="0"/>
              <a:t>Forms a barrier between mother and embryo (blood is not exchanged)</a:t>
            </a:r>
          </a:p>
          <a:p>
            <a:pPr lvl="1"/>
            <a:r>
              <a:rPr lang="en-US" altLang="en-US" dirty="0" smtClean="0"/>
              <a:t>Delivers nutrients and oxygen</a:t>
            </a:r>
          </a:p>
          <a:p>
            <a:pPr lvl="1"/>
            <a:r>
              <a:rPr lang="en-US" altLang="en-US" dirty="0" smtClean="0"/>
              <a:t>Removes wastes from embryonic blood</a:t>
            </a:r>
          </a:p>
          <a:p>
            <a:pPr lvl="1"/>
            <a:r>
              <a:rPr lang="en-US" altLang="en-US" dirty="0" smtClean="0"/>
              <a:t>Becomes an endocrine organ and takes over for the corpus luteum (by end of second month); produces estrogen, progesterone, and other hormones that maintain pregnancy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39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Events of Embryonic &amp; Fetal Development</a:t>
            </a:r>
            <a:endParaRPr lang="en-US" altLang="en-US" dirty="0" smtClean="0"/>
          </a:p>
        </p:txBody>
      </p:sp>
      <p:sp>
        <p:nvSpPr>
          <p:cNvPr id="1402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All organ systems are formed by the end of the eighth week</a:t>
            </a:r>
          </a:p>
          <a:p>
            <a:r>
              <a:rPr lang="en-US" altLang="en-US" smtClean="0"/>
              <a:t>Activities of the fetus are growth and organ specialization</a:t>
            </a:r>
          </a:p>
          <a:p>
            <a:r>
              <a:rPr lang="en-US" altLang="en-US" smtClean="0"/>
              <a:t>The fetal stage is one of tremendous growth and change in appearance</a:t>
            </a:r>
          </a:p>
          <a:p>
            <a:r>
              <a:rPr lang="en-US" altLang="en-US" smtClean="0"/>
              <a:t>Fetal changes are summarized in Table 16.1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6_1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"/>
          <a:stretch/>
        </p:blipFill>
        <p:spPr>
          <a:xfrm>
            <a:off x="298704" y="926592"/>
            <a:ext cx="8546592" cy="480334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16.19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Photographs of a developing fetus.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22038" y="5481142"/>
            <a:ext cx="1102417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7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7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732113" y="5484317"/>
            <a:ext cx="1102417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7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7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4968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_16_01_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3"/>
          <a:stretch/>
        </p:blipFill>
        <p:spPr>
          <a:xfrm>
            <a:off x="298704" y="505968"/>
            <a:ext cx="8546592" cy="56921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/>
                <a:cs typeface="Arial"/>
              </a:rPr>
              <a:t>Table 16.1</a:t>
            </a:r>
            <a:r>
              <a:rPr lang="en-US" sz="900" b="1" baseline="0" dirty="0" smtClean="0">
                <a:latin typeface="Arial"/>
                <a:cs typeface="Arial"/>
              </a:rPr>
              <a:t>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Development of the Human Fetus (1 of 3).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7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  <a:endParaRPr lang="en-US" altLang="en-US" dirty="0" smtClean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Ductus</a:t>
            </a:r>
            <a:r>
              <a:rPr lang="en-US" altLang="en-US" dirty="0" smtClean="0"/>
              <a:t> (vas) deferens</a:t>
            </a:r>
          </a:p>
          <a:p>
            <a:pPr lvl="1"/>
            <a:r>
              <a:rPr lang="en-US" altLang="en-US" dirty="0" smtClean="0"/>
              <a:t>Carries sperm from the epididymis to the ejaculatory duct </a:t>
            </a:r>
          </a:p>
          <a:p>
            <a:pPr lvl="1"/>
            <a:r>
              <a:rPr lang="en-US" altLang="en-US" dirty="0" smtClean="0"/>
              <a:t>Passes through the inguinal canal and over the urinary bladder</a:t>
            </a:r>
          </a:p>
          <a:p>
            <a:pPr lvl="1"/>
            <a:r>
              <a:rPr lang="en-US" altLang="en-US" dirty="0" smtClean="0"/>
              <a:t>Moves sperm by peristalsis</a:t>
            </a:r>
          </a:p>
          <a:p>
            <a:pPr lvl="1"/>
            <a:r>
              <a:rPr lang="en-US" altLang="en-US" dirty="0" smtClean="0"/>
              <a:t>Spermatic cord—</a:t>
            </a:r>
            <a:r>
              <a:rPr lang="en-US" altLang="en-US" dirty="0" err="1" smtClean="0"/>
              <a:t>ductus</a:t>
            </a:r>
            <a:r>
              <a:rPr lang="en-US" altLang="en-US" dirty="0" smtClean="0"/>
              <a:t> deferens, blood vessels, and nerves in a connective tissue sheath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_16_01_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3"/>
          <a:stretch/>
        </p:blipFill>
        <p:spPr>
          <a:xfrm>
            <a:off x="298704" y="1008888"/>
            <a:ext cx="8546592" cy="467748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/>
                <a:cs typeface="Arial"/>
              </a:rPr>
              <a:t>Table 16.1</a:t>
            </a:r>
            <a:r>
              <a:rPr lang="en-US" sz="900" b="1" baseline="0" dirty="0" smtClean="0">
                <a:latin typeface="Arial"/>
                <a:cs typeface="Arial"/>
              </a:rPr>
              <a:t>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Development of the Human Fetus (2 of 3).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33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_16_01_3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"/>
          <a:stretch/>
        </p:blipFill>
        <p:spPr>
          <a:xfrm>
            <a:off x="298704" y="1008888"/>
            <a:ext cx="8546592" cy="468696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/>
                <a:cs typeface="Arial"/>
              </a:rPr>
              <a:t>Table 16.1</a:t>
            </a:r>
            <a:r>
              <a:rPr lang="en-US" sz="900" b="1" baseline="0" dirty="0" smtClean="0">
                <a:latin typeface="Arial"/>
                <a:cs typeface="Arial"/>
              </a:rPr>
              <a:t>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Development of the Human Fetus (3</a:t>
            </a:r>
            <a:r>
              <a:rPr lang="en-US" sz="900" b="1" i="0" u="none" strike="noStrike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 of 3)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.</a:t>
            </a:r>
            <a:endParaRPr lang="en-US" sz="9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27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45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Effects of Pregnancy on the Mother</a:t>
            </a:r>
          </a:p>
        </p:txBody>
      </p:sp>
      <p:sp>
        <p:nvSpPr>
          <p:cNvPr id="1454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Pregnancy—period from conception until birth</a:t>
            </a:r>
          </a:p>
          <a:p>
            <a:r>
              <a:rPr lang="en-US" altLang="en-US" smtClean="0"/>
              <a:t>Anatomical changes</a:t>
            </a:r>
          </a:p>
          <a:p>
            <a:pPr lvl="1"/>
            <a:r>
              <a:rPr lang="en-US" altLang="en-US" smtClean="0"/>
              <a:t>Enlargement of the uterus</a:t>
            </a:r>
          </a:p>
          <a:p>
            <a:pPr lvl="1"/>
            <a:r>
              <a:rPr lang="en-US" altLang="en-US" smtClean="0"/>
              <a:t>Accentuated lumbar curvature (lordosis)</a:t>
            </a:r>
          </a:p>
          <a:p>
            <a:pPr lvl="1"/>
            <a:r>
              <a:rPr lang="en-US" altLang="en-US" smtClean="0"/>
              <a:t>Relaxation of the pelvic ligaments and pubic symphysis due to production of relaxin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6_2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6"/>
          <a:stretch/>
        </p:blipFill>
        <p:spPr>
          <a:xfrm>
            <a:off x="298704" y="999744"/>
            <a:ext cx="8546592" cy="460365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16.20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Relative size of the uterus before conception and during pregnancy.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30730" y="4435406"/>
            <a:ext cx="2104685" cy="86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320675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Before conception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(Uterus is the size of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a fist and resides 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the pelvis.)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750080" y="4432231"/>
            <a:ext cx="1934077" cy="130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320675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4 months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(Fundus of the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uterus is halfway</a:t>
            </a:r>
          </a:p>
          <a:p>
            <a:pPr algn="l" eaLnBrk="0" hangingPunct="0">
              <a:lnSpc>
                <a:spcPts val="1580"/>
              </a:lnSpc>
              <a:tabLst>
                <a:tab pos="320675" algn="l"/>
              </a:tabLst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between the pubic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symphysis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and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the umbilicus.)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944916" y="4432232"/>
            <a:ext cx="1570570" cy="89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320675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7 months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(Fundus is 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well above the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umbilicus.)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7053885" y="4424535"/>
            <a:ext cx="1813024" cy="89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320675" algn="l"/>
              </a:tabLst>
            </a:pPr>
            <a:r>
              <a:rPr lang="en-US" sz="1400" b="0" dirty="0" smtClean="0">
                <a:solidFill>
                  <a:srgbClr val="000000"/>
                </a:solidFill>
                <a:latin typeface="Arial Black"/>
                <a:cs typeface="Arial Black"/>
              </a:rPr>
              <a:t>(d) 9 months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(Fundus reaches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the xiphoid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process.)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01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47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Effects of Pregnancy on the Mother</a:t>
            </a:r>
          </a:p>
        </p:txBody>
      </p:sp>
      <p:sp>
        <p:nvSpPr>
          <p:cNvPr id="1474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Physiological changes</a:t>
            </a:r>
          </a:p>
          <a:p>
            <a:pPr lvl="1"/>
            <a:r>
              <a:rPr lang="en-US" altLang="en-US" dirty="0" smtClean="0"/>
              <a:t>Gastrointestinal system</a:t>
            </a:r>
          </a:p>
          <a:p>
            <a:pPr lvl="2"/>
            <a:r>
              <a:rPr lang="en-US" altLang="en-US" dirty="0" smtClean="0"/>
              <a:t>Morning sickness is common and is due to elevated progesterone and estrogens</a:t>
            </a:r>
          </a:p>
          <a:p>
            <a:pPr lvl="2"/>
            <a:r>
              <a:rPr lang="en-US" altLang="en-US" dirty="0" smtClean="0"/>
              <a:t>Heartburn is common because of organ crowding by the fetus</a:t>
            </a:r>
          </a:p>
          <a:p>
            <a:pPr lvl="2"/>
            <a:r>
              <a:rPr lang="en-US" altLang="en-US" dirty="0" smtClean="0"/>
              <a:t>Constipation is caused by declining motility of the digestive tract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48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Effects of Pregnancy on the Mother</a:t>
            </a:r>
          </a:p>
        </p:txBody>
      </p:sp>
      <p:sp>
        <p:nvSpPr>
          <p:cNvPr id="1484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Physiological changes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Urinary system</a:t>
            </a:r>
          </a:p>
          <a:p>
            <a:pPr lvl="2"/>
            <a:r>
              <a:rPr lang="en-US" altLang="en-US" dirty="0" smtClean="0"/>
              <a:t>Kidneys have additional burden and produce more urine</a:t>
            </a:r>
          </a:p>
          <a:p>
            <a:pPr lvl="2"/>
            <a:r>
              <a:rPr lang="en-US" altLang="en-US" dirty="0" smtClean="0"/>
              <a:t>The uterus compresses the bladder, causing stress incontinence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49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Effects of Pregnancy on the Mother</a:t>
            </a:r>
          </a:p>
        </p:txBody>
      </p:sp>
      <p:sp>
        <p:nvSpPr>
          <p:cNvPr id="1495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Physiological changes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 </a:t>
            </a:r>
          </a:p>
          <a:p>
            <a:pPr lvl="1"/>
            <a:r>
              <a:rPr lang="en-US" altLang="en-US" dirty="0" smtClean="0"/>
              <a:t>Respiratory system</a:t>
            </a:r>
          </a:p>
          <a:p>
            <a:pPr lvl="2"/>
            <a:r>
              <a:rPr lang="en-US" altLang="en-US" dirty="0" smtClean="0"/>
              <a:t>Nasal mucosa becomes congested and swollen</a:t>
            </a:r>
          </a:p>
          <a:p>
            <a:pPr lvl="2"/>
            <a:r>
              <a:rPr lang="en-US" altLang="en-US" dirty="0" smtClean="0"/>
              <a:t>Vital capacity and respiratory rate increase</a:t>
            </a:r>
          </a:p>
          <a:p>
            <a:pPr lvl="2"/>
            <a:r>
              <a:rPr lang="en-US" altLang="en-US" dirty="0" smtClean="0"/>
              <a:t>Dyspnea (difficult breathing) occurs during later stages of pregnancy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50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Effects of Pregnancy on the Mother</a:t>
            </a:r>
          </a:p>
        </p:txBody>
      </p:sp>
      <p:sp>
        <p:nvSpPr>
          <p:cNvPr id="1505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Physiological changes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Cardiovascular system</a:t>
            </a:r>
          </a:p>
          <a:p>
            <a:pPr lvl="2"/>
            <a:r>
              <a:rPr lang="en-US" altLang="en-US" dirty="0" smtClean="0"/>
              <a:t>Blood volume increases by 25% to 40%</a:t>
            </a:r>
          </a:p>
          <a:p>
            <a:pPr lvl="2"/>
            <a:r>
              <a:rPr lang="en-US" altLang="en-US" dirty="0" smtClean="0"/>
              <a:t>Blood pressure and pulse increase</a:t>
            </a:r>
          </a:p>
          <a:p>
            <a:pPr lvl="2"/>
            <a:r>
              <a:rPr lang="en-US" altLang="en-US" dirty="0" smtClean="0"/>
              <a:t>Varicose veins are common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51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Childbirth (Parturition)</a:t>
            </a:r>
          </a:p>
        </p:txBody>
      </p:sp>
      <p:sp>
        <p:nvSpPr>
          <p:cNvPr id="1515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Initiation of labor</a:t>
            </a:r>
          </a:p>
          <a:p>
            <a:pPr lvl="1"/>
            <a:r>
              <a:rPr lang="en-US" altLang="en-US" smtClean="0"/>
              <a:t>Labor—the series of events that expel the infant from the uterus</a:t>
            </a:r>
          </a:p>
          <a:p>
            <a:pPr lvl="2"/>
            <a:r>
              <a:rPr lang="en-US" altLang="en-US" smtClean="0"/>
              <a:t>Rhythmic, expulsive contractions</a:t>
            </a:r>
          </a:p>
          <a:p>
            <a:pPr lvl="2"/>
            <a:r>
              <a:rPr lang="en-US" altLang="en-US" smtClean="0"/>
              <a:t>Operates by the positive feedback mechanism</a:t>
            </a:r>
          </a:p>
          <a:p>
            <a:pPr lvl="1"/>
            <a:r>
              <a:rPr lang="en-US" altLang="en-US" smtClean="0"/>
              <a:t>False labor—Braxton Hicks contractions are weak, irregular uterine contractions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52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Childbirth (Parturition)</a:t>
            </a:r>
          </a:p>
        </p:txBody>
      </p:sp>
      <p:sp>
        <p:nvSpPr>
          <p:cNvPr id="1525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Initiation of labor</a:t>
            </a:r>
          </a:p>
          <a:p>
            <a:pPr lvl="1"/>
            <a:r>
              <a:rPr lang="en-US" altLang="en-US" smtClean="0"/>
              <a:t>Estrogen levels rise</a:t>
            </a:r>
          </a:p>
          <a:p>
            <a:pPr lvl="1"/>
            <a:r>
              <a:rPr lang="en-US" altLang="en-US" smtClean="0"/>
              <a:t>Uterine contractions begin</a:t>
            </a:r>
          </a:p>
          <a:p>
            <a:pPr lvl="1"/>
            <a:r>
              <a:rPr lang="en-US" altLang="en-US" smtClean="0"/>
              <a:t>The placenta releases prostaglandins</a:t>
            </a:r>
          </a:p>
          <a:p>
            <a:pPr lvl="1"/>
            <a:r>
              <a:rPr lang="en-US" altLang="en-US" smtClean="0"/>
              <a:t>Oxytocin is released by the pituitary</a:t>
            </a:r>
          </a:p>
          <a:p>
            <a:pPr lvl="1"/>
            <a:r>
              <a:rPr lang="en-US" altLang="en-US" smtClean="0"/>
              <a:t>Combined effects of rising levels of hormones, oxytocin and prostaglandins, initiates contractions and forces the baby deeper into the mother’s pelvis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Ductus</a:t>
            </a:r>
            <a:r>
              <a:rPr lang="en-US" altLang="en-US" dirty="0"/>
              <a:t> (vas) deferens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Ejaculation—smooth muscle in the walls of the </a:t>
            </a:r>
            <a:r>
              <a:rPr lang="en-US" altLang="en-US" dirty="0" err="1" smtClean="0"/>
              <a:t>ductus</a:t>
            </a:r>
            <a:r>
              <a:rPr lang="en-US" altLang="en-US" dirty="0" smtClean="0"/>
              <a:t> deferens create peristaltic waves to squeeze sperm forward</a:t>
            </a:r>
          </a:p>
          <a:p>
            <a:pPr lvl="1"/>
            <a:r>
              <a:rPr lang="en-US" altLang="en-US" dirty="0" smtClean="0"/>
              <a:t>Vasectomy—cutting of the </a:t>
            </a:r>
            <a:r>
              <a:rPr lang="en-US" altLang="en-US" dirty="0" err="1" smtClean="0"/>
              <a:t>ductus</a:t>
            </a:r>
            <a:r>
              <a:rPr lang="en-US" altLang="en-US" dirty="0" smtClean="0"/>
              <a:t> deferens at the level of the testes prevents transportation of sperm (form of birth control)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"/>
          <a:stretch/>
        </p:blipFill>
        <p:spPr>
          <a:xfrm>
            <a:off x="298704" y="990600"/>
            <a:ext cx="8546592" cy="50810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16_2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/>
        </p:blipFill>
        <p:spPr>
          <a:xfrm>
            <a:off x="2417064" y="237221"/>
            <a:ext cx="4309872" cy="642065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4271818" y="5588000"/>
            <a:ext cx="2247515" cy="96212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06827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positive feedback mechanism by which oxytocin promotes labor contractions during birth.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792098" y="302218"/>
            <a:ext cx="2820406" cy="66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8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Hypothalamus sends efferent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impulses to posterior pituitary,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where oxytocin is stored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248397" y="967718"/>
            <a:ext cx="2816600" cy="79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8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Posterior pituitary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releases oxytocin to blood;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oxytocin targets mother’s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uterine muscle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476548" y="1800339"/>
            <a:ext cx="2816600" cy="64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Uterus responds by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contracting more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vigorously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313094" y="2462223"/>
            <a:ext cx="1529512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0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Baby moves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deeper into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mother’s birth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cana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377685" y="5633285"/>
            <a:ext cx="2287891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Positive feedback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mechanism continues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cycle until interrupted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by birth of baby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574073" y="5145507"/>
            <a:ext cx="2391887" cy="8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Pressoreceptors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 cervix of uterus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excited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546076" y="4468771"/>
            <a:ext cx="1428167" cy="6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Afferent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impulses 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hypothalamus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560735" y="447383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628627" y="447194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3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76610" y="515328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44502" y="515139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2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21485" y="2446512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389377" y="2444621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495453" y="1806358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563345" y="1804467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6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61411" y="97002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329303" y="96813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5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13977" y="302339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881869" y="300448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4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70219" y="4621632"/>
            <a:ext cx="1291293" cy="643503"/>
          </a:xfrm>
          <a:custGeom>
            <a:avLst/>
            <a:gdLst>
              <a:gd name="connsiteX0" fmla="*/ 0 w 1291293"/>
              <a:gd name="connsiteY0" fmla="*/ 639242 h 643503"/>
              <a:gd name="connsiteX1" fmla="*/ 328150 w 1291293"/>
              <a:gd name="connsiteY1" fmla="*/ 643503 h 643503"/>
              <a:gd name="connsiteX2" fmla="*/ 1291293 w 1291293"/>
              <a:gd name="connsiteY2" fmla="*/ 0 h 64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293" h="643503">
                <a:moveTo>
                  <a:pt x="0" y="639242"/>
                </a:moveTo>
                <a:lnTo>
                  <a:pt x="328150" y="643503"/>
                </a:lnTo>
                <a:lnTo>
                  <a:pt x="129129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575562" y="4182686"/>
            <a:ext cx="1112303" cy="396330"/>
          </a:xfrm>
          <a:custGeom>
            <a:avLst/>
            <a:gdLst>
              <a:gd name="connsiteX0" fmla="*/ 0 w 1112303"/>
              <a:gd name="connsiteY0" fmla="*/ 392068 h 396330"/>
              <a:gd name="connsiteX1" fmla="*/ 605161 w 1112303"/>
              <a:gd name="connsiteY1" fmla="*/ 396330 h 396330"/>
              <a:gd name="connsiteX2" fmla="*/ 1112303 w 1112303"/>
              <a:gd name="connsiteY2" fmla="*/ 0 h 39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303" h="396330">
                <a:moveTo>
                  <a:pt x="0" y="392068"/>
                </a:moveTo>
                <a:lnTo>
                  <a:pt x="605161" y="396330"/>
                </a:lnTo>
                <a:lnTo>
                  <a:pt x="111230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16315" y="2550488"/>
            <a:ext cx="76711" cy="1465995"/>
          </a:xfrm>
          <a:custGeom>
            <a:avLst/>
            <a:gdLst>
              <a:gd name="connsiteX0" fmla="*/ 76711 w 76711"/>
              <a:gd name="connsiteY0" fmla="*/ 0 h 1465995"/>
              <a:gd name="connsiteX1" fmla="*/ 0 w 76711"/>
              <a:gd name="connsiteY1" fmla="*/ 0 h 1465995"/>
              <a:gd name="connsiteX2" fmla="*/ 0 w 76711"/>
              <a:gd name="connsiteY2" fmla="*/ 1465995 h 146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11" h="1465995">
                <a:moveTo>
                  <a:pt x="76711" y="0"/>
                </a:moveTo>
                <a:lnTo>
                  <a:pt x="0" y="0"/>
                </a:lnTo>
                <a:lnTo>
                  <a:pt x="0" y="146599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381023" y="1915508"/>
            <a:ext cx="592375" cy="1227344"/>
          </a:xfrm>
          <a:custGeom>
            <a:avLst/>
            <a:gdLst>
              <a:gd name="connsiteX0" fmla="*/ 85234 w 592375"/>
              <a:gd name="connsiteY0" fmla="*/ 4262 h 1227344"/>
              <a:gd name="connsiteX1" fmla="*/ 4261 w 592375"/>
              <a:gd name="connsiteY1" fmla="*/ 0 h 1227344"/>
              <a:gd name="connsiteX2" fmla="*/ 0 w 592375"/>
              <a:gd name="connsiteY2" fmla="*/ 502870 h 1227344"/>
              <a:gd name="connsiteX3" fmla="*/ 592375 w 592375"/>
              <a:gd name="connsiteY3" fmla="*/ 1227344 h 122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375" h="1227344">
                <a:moveTo>
                  <a:pt x="85234" y="4262"/>
                </a:moveTo>
                <a:lnTo>
                  <a:pt x="4261" y="0"/>
                </a:lnTo>
                <a:cubicBezTo>
                  <a:pt x="2841" y="167623"/>
                  <a:pt x="1420" y="335247"/>
                  <a:pt x="0" y="502870"/>
                </a:cubicBezTo>
                <a:lnTo>
                  <a:pt x="592375" y="122734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609656" y="1071709"/>
            <a:ext cx="609422" cy="626457"/>
          </a:xfrm>
          <a:custGeom>
            <a:avLst/>
            <a:gdLst>
              <a:gd name="connsiteX0" fmla="*/ 609422 w 609422"/>
              <a:gd name="connsiteY0" fmla="*/ 0 h 626457"/>
              <a:gd name="connsiteX1" fmla="*/ 464525 w 609422"/>
              <a:gd name="connsiteY1" fmla="*/ 0 h 626457"/>
              <a:gd name="connsiteX2" fmla="*/ 0 w 609422"/>
              <a:gd name="connsiteY2" fmla="*/ 626457 h 6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422" h="626457">
                <a:moveTo>
                  <a:pt x="609422" y="0"/>
                </a:moveTo>
                <a:lnTo>
                  <a:pt x="464525" y="0"/>
                </a:lnTo>
                <a:lnTo>
                  <a:pt x="0" y="62645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511637" y="411159"/>
            <a:ext cx="272748" cy="1103757"/>
          </a:xfrm>
          <a:custGeom>
            <a:avLst/>
            <a:gdLst>
              <a:gd name="connsiteX0" fmla="*/ 272748 w 272748"/>
              <a:gd name="connsiteY0" fmla="*/ 0 h 1103757"/>
              <a:gd name="connsiteX1" fmla="*/ 85234 w 272748"/>
              <a:gd name="connsiteY1" fmla="*/ 0 h 1103757"/>
              <a:gd name="connsiteX2" fmla="*/ 0 w 272748"/>
              <a:gd name="connsiteY2" fmla="*/ 1103757 h 110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48" h="1103757">
                <a:moveTo>
                  <a:pt x="272748" y="0"/>
                </a:moveTo>
                <a:lnTo>
                  <a:pt x="85234" y="0"/>
                </a:lnTo>
                <a:lnTo>
                  <a:pt x="0" y="110375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1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4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64" y="237221"/>
            <a:ext cx="4309872" cy="65836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4271818" y="5588000"/>
            <a:ext cx="2247515" cy="96212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06827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positive feedback mechanism by which oxytocin promotes labor contractions during birth.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313094" y="2462223"/>
            <a:ext cx="1529512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0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Baby moves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deeper into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mother’s birth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cana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377685" y="5633285"/>
            <a:ext cx="2287891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Positive feedback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mechanism continues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cycle until interrupted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by birth of baby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21485" y="2446512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389377" y="2444621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16315" y="2550488"/>
            <a:ext cx="76711" cy="1465995"/>
          </a:xfrm>
          <a:custGeom>
            <a:avLst/>
            <a:gdLst>
              <a:gd name="connsiteX0" fmla="*/ 76711 w 76711"/>
              <a:gd name="connsiteY0" fmla="*/ 0 h 1465995"/>
              <a:gd name="connsiteX1" fmla="*/ 0 w 76711"/>
              <a:gd name="connsiteY1" fmla="*/ 0 h 1465995"/>
              <a:gd name="connsiteX2" fmla="*/ 0 w 76711"/>
              <a:gd name="connsiteY2" fmla="*/ 1465995 h 146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11" h="1465995">
                <a:moveTo>
                  <a:pt x="76711" y="0"/>
                </a:moveTo>
                <a:lnTo>
                  <a:pt x="0" y="0"/>
                </a:lnTo>
                <a:lnTo>
                  <a:pt x="0" y="146599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2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64" y="237221"/>
            <a:ext cx="4309872" cy="65836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4271818" y="5588000"/>
            <a:ext cx="2247515" cy="96212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06827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positive feedback mechanism by which oxytocin promotes labor contractions during birth.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313094" y="2462223"/>
            <a:ext cx="1529512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0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Baby moves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deeper into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mother’s birth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cana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377685" y="5633285"/>
            <a:ext cx="2287891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Positive feedback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mechanism continues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cycle until interrupted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by birth of baby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574073" y="5145507"/>
            <a:ext cx="2391887" cy="8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Pressoreceptors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 cervix of uterus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excited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76610" y="515328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44502" y="515139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2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21485" y="2446512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389377" y="2444621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70219" y="4621632"/>
            <a:ext cx="1291293" cy="643503"/>
          </a:xfrm>
          <a:custGeom>
            <a:avLst/>
            <a:gdLst>
              <a:gd name="connsiteX0" fmla="*/ 0 w 1291293"/>
              <a:gd name="connsiteY0" fmla="*/ 639242 h 643503"/>
              <a:gd name="connsiteX1" fmla="*/ 328150 w 1291293"/>
              <a:gd name="connsiteY1" fmla="*/ 643503 h 643503"/>
              <a:gd name="connsiteX2" fmla="*/ 1291293 w 1291293"/>
              <a:gd name="connsiteY2" fmla="*/ 0 h 64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293" h="643503">
                <a:moveTo>
                  <a:pt x="0" y="639242"/>
                </a:moveTo>
                <a:lnTo>
                  <a:pt x="328150" y="643503"/>
                </a:lnTo>
                <a:lnTo>
                  <a:pt x="129129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16315" y="2550488"/>
            <a:ext cx="76711" cy="1465995"/>
          </a:xfrm>
          <a:custGeom>
            <a:avLst/>
            <a:gdLst>
              <a:gd name="connsiteX0" fmla="*/ 76711 w 76711"/>
              <a:gd name="connsiteY0" fmla="*/ 0 h 1465995"/>
              <a:gd name="connsiteX1" fmla="*/ 0 w 76711"/>
              <a:gd name="connsiteY1" fmla="*/ 0 h 1465995"/>
              <a:gd name="connsiteX2" fmla="*/ 0 w 76711"/>
              <a:gd name="connsiteY2" fmla="*/ 1465995 h 146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11" h="1465995">
                <a:moveTo>
                  <a:pt x="76711" y="0"/>
                </a:moveTo>
                <a:lnTo>
                  <a:pt x="0" y="0"/>
                </a:lnTo>
                <a:lnTo>
                  <a:pt x="0" y="146599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3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0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64" y="237221"/>
            <a:ext cx="4309872" cy="65836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4271818" y="5588000"/>
            <a:ext cx="2247515" cy="96212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06827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positive feedback mechanism by which oxytocin promotes labor contractions during birth.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313094" y="2462223"/>
            <a:ext cx="1529512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0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Baby moves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deeper into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mother’s birth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cana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377685" y="5633285"/>
            <a:ext cx="2287891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Positive feedback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mechanism continues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cycle until interrupted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by birth of baby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574073" y="5145507"/>
            <a:ext cx="2391887" cy="8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Pressoreceptors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 cervix of uterus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excited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546076" y="4468771"/>
            <a:ext cx="1428167" cy="6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Afferent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impulses 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hypothalamus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560735" y="447383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628627" y="447194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3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76610" y="515328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44502" y="515139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2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21485" y="2446512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389377" y="2444621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70219" y="4621632"/>
            <a:ext cx="1291293" cy="643503"/>
          </a:xfrm>
          <a:custGeom>
            <a:avLst/>
            <a:gdLst>
              <a:gd name="connsiteX0" fmla="*/ 0 w 1291293"/>
              <a:gd name="connsiteY0" fmla="*/ 639242 h 643503"/>
              <a:gd name="connsiteX1" fmla="*/ 328150 w 1291293"/>
              <a:gd name="connsiteY1" fmla="*/ 643503 h 643503"/>
              <a:gd name="connsiteX2" fmla="*/ 1291293 w 1291293"/>
              <a:gd name="connsiteY2" fmla="*/ 0 h 64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293" h="643503">
                <a:moveTo>
                  <a:pt x="0" y="639242"/>
                </a:moveTo>
                <a:lnTo>
                  <a:pt x="328150" y="643503"/>
                </a:lnTo>
                <a:lnTo>
                  <a:pt x="129129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575562" y="4182686"/>
            <a:ext cx="1112303" cy="396330"/>
          </a:xfrm>
          <a:custGeom>
            <a:avLst/>
            <a:gdLst>
              <a:gd name="connsiteX0" fmla="*/ 0 w 1112303"/>
              <a:gd name="connsiteY0" fmla="*/ 392068 h 396330"/>
              <a:gd name="connsiteX1" fmla="*/ 605161 w 1112303"/>
              <a:gd name="connsiteY1" fmla="*/ 396330 h 396330"/>
              <a:gd name="connsiteX2" fmla="*/ 1112303 w 1112303"/>
              <a:gd name="connsiteY2" fmla="*/ 0 h 39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303" h="396330">
                <a:moveTo>
                  <a:pt x="0" y="392068"/>
                </a:moveTo>
                <a:lnTo>
                  <a:pt x="605161" y="396330"/>
                </a:lnTo>
                <a:lnTo>
                  <a:pt x="111230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16315" y="2550488"/>
            <a:ext cx="76711" cy="1465995"/>
          </a:xfrm>
          <a:custGeom>
            <a:avLst/>
            <a:gdLst>
              <a:gd name="connsiteX0" fmla="*/ 76711 w 76711"/>
              <a:gd name="connsiteY0" fmla="*/ 0 h 1465995"/>
              <a:gd name="connsiteX1" fmla="*/ 0 w 76711"/>
              <a:gd name="connsiteY1" fmla="*/ 0 h 1465995"/>
              <a:gd name="connsiteX2" fmla="*/ 0 w 76711"/>
              <a:gd name="connsiteY2" fmla="*/ 1465995 h 146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11" h="1465995">
                <a:moveTo>
                  <a:pt x="76711" y="0"/>
                </a:moveTo>
                <a:lnTo>
                  <a:pt x="0" y="0"/>
                </a:lnTo>
                <a:lnTo>
                  <a:pt x="0" y="146599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4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72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64" y="237221"/>
            <a:ext cx="4309872" cy="65836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4271818" y="5588000"/>
            <a:ext cx="2247515" cy="96212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06827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positive feedback mechanism by which oxytocin promotes labor contractions during birth.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792098" y="302218"/>
            <a:ext cx="2820406" cy="66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8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Hypothalamus sends efferent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impulses to posterior pituitary,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where oxytocin is stored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313094" y="2462223"/>
            <a:ext cx="1529512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0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Baby moves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deeper into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mother’s birth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cana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377685" y="5633285"/>
            <a:ext cx="2287891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Positive feedback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mechanism continues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cycle until interrupted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by birth of baby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574073" y="5145507"/>
            <a:ext cx="2391887" cy="8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Pressoreceptors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 cervix of uterus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excited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546076" y="4468771"/>
            <a:ext cx="1428167" cy="6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Afferent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impulses 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hypothalamus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560735" y="447383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628627" y="447194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3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76610" y="515328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44502" y="515139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2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21485" y="2446512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389377" y="2444621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13977" y="302339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881869" y="300448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4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70219" y="4621632"/>
            <a:ext cx="1291293" cy="643503"/>
          </a:xfrm>
          <a:custGeom>
            <a:avLst/>
            <a:gdLst>
              <a:gd name="connsiteX0" fmla="*/ 0 w 1291293"/>
              <a:gd name="connsiteY0" fmla="*/ 639242 h 643503"/>
              <a:gd name="connsiteX1" fmla="*/ 328150 w 1291293"/>
              <a:gd name="connsiteY1" fmla="*/ 643503 h 643503"/>
              <a:gd name="connsiteX2" fmla="*/ 1291293 w 1291293"/>
              <a:gd name="connsiteY2" fmla="*/ 0 h 64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293" h="643503">
                <a:moveTo>
                  <a:pt x="0" y="639242"/>
                </a:moveTo>
                <a:lnTo>
                  <a:pt x="328150" y="643503"/>
                </a:lnTo>
                <a:lnTo>
                  <a:pt x="129129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575562" y="4182686"/>
            <a:ext cx="1112303" cy="396330"/>
          </a:xfrm>
          <a:custGeom>
            <a:avLst/>
            <a:gdLst>
              <a:gd name="connsiteX0" fmla="*/ 0 w 1112303"/>
              <a:gd name="connsiteY0" fmla="*/ 392068 h 396330"/>
              <a:gd name="connsiteX1" fmla="*/ 605161 w 1112303"/>
              <a:gd name="connsiteY1" fmla="*/ 396330 h 396330"/>
              <a:gd name="connsiteX2" fmla="*/ 1112303 w 1112303"/>
              <a:gd name="connsiteY2" fmla="*/ 0 h 39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303" h="396330">
                <a:moveTo>
                  <a:pt x="0" y="392068"/>
                </a:moveTo>
                <a:lnTo>
                  <a:pt x="605161" y="396330"/>
                </a:lnTo>
                <a:lnTo>
                  <a:pt x="111230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16315" y="2550488"/>
            <a:ext cx="76711" cy="1465995"/>
          </a:xfrm>
          <a:custGeom>
            <a:avLst/>
            <a:gdLst>
              <a:gd name="connsiteX0" fmla="*/ 76711 w 76711"/>
              <a:gd name="connsiteY0" fmla="*/ 0 h 1465995"/>
              <a:gd name="connsiteX1" fmla="*/ 0 w 76711"/>
              <a:gd name="connsiteY1" fmla="*/ 0 h 1465995"/>
              <a:gd name="connsiteX2" fmla="*/ 0 w 76711"/>
              <a:gd name="connsiteY2" fmla="*/ 1465995 h 146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11" h="1465995">
                <a:moveTo>
                  <a:pt x="76711" y="0"/>
                </a:moveTo>
                <a:lnTo>
                  <a:pt x="0" y="0"/>
                </a:lnTo>
                <a:lnTo>
                  <a:pt x="0" y="146599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511637" y="411159"/>
            <a:ext cx="272748" cy="1103757"/>
          </a:xfrm>
          <a:custGeom>
            <a:avLst/>
            <a:gdLst>
              <a:gd name="connsiteX0" fmla="*/ 272748 w 272748"/>
              <a:gd name="connsiteY0" fmla="*/ 0 h 1103757"/>
              <a:gd name="connsiteX1" fmla="*/ 85234 w 272748"/>
              <a:gd name="connsiteY1" fmla="*/ 0 h 1103757"/>
              <a:gd name="connsiteX2" fmla="*/ 0 w 272748"/>
              <a:gd name="connsiteY2" fmla="*/ 1103757 h 110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48" h="1103757">
                <a:moveTo>
                  <a:pt x="272748" y="0"/>
                </a:moveTo>
                <a:lnTo>
                  <a:pt x="85234" y="0"/>
                </a:lnTo>
                <a:lnTo>
                  <a:pt x="0" y="110375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5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7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64" y="237221"/>
            <a:ext cx="4309872" cy="65836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4271818" y="5588000"/>
            <a:ext cx="2247515" cy="96212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06827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positive feedback mechanism by which oxytocin promotes labor contractions during birth.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792098" y="302218"/>
            <a:ext cx="2820406" cy="66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8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Hypothalamus sends efferent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impulses to posterior pituitary,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where oxytocin is stored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248397" y="967718"/>
            <a:ext cx="2816600" cy="79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8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Posterior pituitary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releases oxytocin to blood;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oxytocin targets mother’s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uterine muscle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313094" y="2462223"/>
            <a:ext cx="1529512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0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Baby moves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deeper into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mother’s birth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cana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377685" y="5633285"/>
            <a:ext cx="2287891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Positive feedback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mechanism continues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cycle until interrupted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by birth of baby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574073" y="5145507"/>
            <a:ext cx="2391887" cy="8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Pressoreceptors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 cervix of uterus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excited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546076" y="4468771"/>
            <a:ext cx="1428167" cy="6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Afferent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impulses 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hypothalamus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560735" y="447383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628627" y="447194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3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76610" y="515328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44502" y="515139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2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21485" y="2446512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389377" y="2444621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61411" y="97002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329303" y="96813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5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13977" y="302339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881869" y="300448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4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70219" y="4621632"/>
            <a:ext cx="1291293" cy="643503"/>
          </a:xfrm>
          <a:custGeom>
            <a:avLst/>
            <a:gdLst>
              <a:gd name="connsiteX0" fmla="*/ 0 w 1291293"/>
              <a:gd name="connsiteY0" fmla="*/ 639242 h 643503"/>
              <a:gd name="connsiteX1" fmla="*/ 328150 w 1291293"/>
              <a:gd name="connsiteY1" fmla="*/ 643503 h 643503"/>
              <a:gd name="connsiteX2" fmla="*/ 1291293 w 1291293"/>
              <a:gd name="connsiteY2" fmla="*/ 0 h 64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293" h="643503">
                <a:moveTo>
                  <a:pt x="0" y="639242"/>
                </a:moveTo>
                <a:lnTo>
                  <a:pt x="328150" y="643503"/>
                </a:lnTo>
                <a:lnTo>
                  <a:pt x="129129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575562" y="4182686"/>
            <a:ext cx="1112303" cy="396330"/>
          </a:xfrm>
          <a:custGeom>
            <a:avLst/>
            <a:gdLst>
              <a:gd name="connsiteX0" fmla="*/ 0 w 1112303"/>
              <a:gd name="connsiteY0" fmla="*/ 392068 h 396330"/>
              <a:gd name="connsiteX1" fmla="*/ 605161 w 1112303"/>
              <a:gd name="connsiteY1" fmla="*/ 396330 h 396330"/>
              <a:gd name="connsiteX2" fmla="*/ 1112303 w 1112303"/>
              <a:gd name="connsiteY2" fmla="*/ 0 h 39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303" h="396330">
                <a:moveTo>
                  <a:pt x="0" y="392068"/>
                </a:moveTo>
                <a:lnTo>
                  <a:pt x="605161" y="396330"/>
                </a:lnTo>
                <a:lnTo>
                  <a:pt x="111230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16315" y="2550488"/>
            <a:ext cx="76711" cy="1465995"/>
          </a:xfrm>
          <a:custGeom>
            <a:avLst/>
            <a:gdLst>
              <a:gd name="connsiteX0" fmla="*/ 76711 w 76711"/>
              <a:gd name="connsiteY0" fmla="*/ 0 h 1465995"/>
              <a:gd name="connsiteX1" fmla="*/ 0 w 76711"/>
              <a:gd name="connsiteY1" fmla="*/ 0 h 1465995"/>
              <a:gd name="connsiteX2" fmla="*/ 0 w 76711"/>
              <a:gd name="connsiteY2" fmla="*/ 1465995 h 146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11" h="1465995">
                <a:moveTo>
                  <a:pt x="76711" y="0"/>
                </a:moveTo>
                <a:lnTo>
                  <a:pt x="0" y="0"/>
                </a:lnTo>
                <a:lnTo>
                  <a:pt x="0" y="146599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609656" y="1071709"/>
            <a:ext cx="609422" cy="626457"/>
          </a:xfrm>
          <a:custGeom>
            <a:avLst/>
            <a:gdLst>
              <a:gd name="connsiteX0" fmla="*/ 609422 w 609422"/>
              <a:gd name="connsiteY0" fmla="*/ 0 h 626457"/>
              <a:gd name="connsiteX1" fmla="*/ 464525 w 609422"/>
              <a:gd name="connsiteY1" fmla="*/ 0 h 626457"/>
              <a:gd name="connsiteX2" fmla="*/ 0 w 609422"/>
              <a:gd name="connsiteY2" fmla="*/ 626457 h 6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422" h="626457">
                <a:moveTo>
                  <a:pt x="609422" y="0"/>
                </a:moveTo>
                <a:lnTo>
                  <a:pt x="464525" y="0"/>
                </a:lnTo>
                <a:lnTo>
                  <a:pt x="0" y="62645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511637" y="411159"/>
            <a:ext cx="272748" cy="1103757"/>
          </a:xfrm>
          <a:custGeom>
            <a:avLst/>
            <a:gdLst>
              <a:gd name="connsiteX0" fmla="*/ 272748 w 272748"/>
              <a:gd name="connsiteY0" fmla="*/ 0 h 1103757"/>
              <a:gd name="connsiteX1" fmla="*/ 85234 w 272748"/>
              <a:gd name="connsiteY1" fmla="*/ 0 h 1103757"/>
              <a:gd name="connsiteX2" fmla="*/ 0 w 272748"/>
              <a:gd name="connsiteY2" fmla="*/ 1103757 h 110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48" h="1103757">
                <a:moveTo>
                  <a:pt x="272748" y="0"/>
                </a:moveTo>
                <a:lnTo>
                  <a:pt x="85234" y="0"/>
                </a:lnTo>
                <a:lnTo>
                  <a:pt x="0" y="110375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6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3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igure_16_2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/>
        </p:blipFill>
        <p:spPr>
          <a:xfrm>
            <a:off x="2417064" y="237221"/>
            <a:ext cx="4309872" cy="642065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4271818" y="5588000"/>
            <a:ext cx="2247515" cy="96212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7068271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positive feedback mechanism by which oxytocin promotes labor contractions during birth.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792098" y="302218"/>
            <a:ext cx="2820406" cy="66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8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Hypothalamus sends efferent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impulses to posterior pituitary,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where oxytocin is stored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4248397" y="967718"/>
            <a:ext cx="2816600" cy="79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8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Posterior pituitary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releases oxytocin to blood;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oxytocin targets mother’s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uterine muscle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476548" y="1800339"/>
            <a:ext cx="2816600" cy="64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Uterus responds by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contracting more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vigorously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313094" y="2462223"/>
            <a:ext cx="1529512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lnSpc>
                <a:spcPts val="1500"/>
              </a:lnSpc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Baby moves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deeper into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mother’s birth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cana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377685" y="5633285"/>
            <a:ext cx="2287891" cy="8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Positive feedback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mechanism continues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to cycle until interrupted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by birth of baby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574073" y="5145507"/>
            <a:ext cx="2391887" cy="8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Pressoreceptors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 cervix of uterus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excited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546076" y="4468771"/>
            <a:ext cx="1428167" cy="6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	Afferent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impulses to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hypothalamus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560735" y="447383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628627" y="447194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3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576610" y="515328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2644502" y="515139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2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21485" y="2446512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5389377" y="2444621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1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495453" y="1806358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563345" y="1804467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6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61411" y="970027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4329303" y="968136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5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813977" y="302339"/>
            <a:ext cx="230090" cy="23132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44A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881869" y="300448"/>
            <a:ext cx="101874" cy="3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</a:tabLst>
            </a:pPr>
            <a:r>
              <a:rPr lang="en-US" sz="1400" dirty="0" smtClean="0">
                <a:solidFill>
                  <a:srgbClr val="0044A9"/>
                </a:solidFill>
                <a:latin typeface="Arial"/>
                <a:cs typeface="Arial"/>
              </a:rPr>
              <a:t>4</a:t>
            </a:r>
            <a:endParaRPr lang="en-US" sz="1400" dirty="0">
              <a:solidFill>
                <a:srgbClr val="0044A9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70219" y="4621632"/>
            <a:ext cx="1291293" cy="643503"/>
          </a:xfrm>
          <a:custGeom>
            <a:avLst/>
            <a:gdLst>
              <a:gd name="connsiteX0" fmla="*/ 0 w 1291293"/>
              <a:gd name="connsiteY0" fmla="*/ 639242 h 643503"/>
              <a:gd name="connsiteX1" fmla="*/ 328150 w 1291293"/>
              <a:gd name="connsiteY1" fmla="*/ 643503 h 643503"/>
              <a:gd name="connsiteX2" fmla="*/ 1291293 w 1291293"/>
              <a:gd name="connsiteY2" fmla="*/ 0 h 64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293" h="643503">
                <a:moveTo>
                  <a:pt x="0" y="639242"/>
                </a:moveTo>
                <a:lnTo>
                  <a:pt x="328150" y="643503"/>
                </a:lnTo>
                <a:lnTo>
                  <a:pt x="129129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575562" y="4182686"/>
            <a:ext cx="1112303" cy="396330"/>
          </a:xfrm>
          <a:custGeom>
            <a:avLst/>
            <a:gdLst>
              <a:gd name="connsiteX0" fmla="*/ 0 w 1112303"/>
              <a:gd name="connsiteY0" fmla="*/ 392068 h 396330"/>
              <a:gd name="connsiteX1" fmla="*/ 605161 w 1112303"/>
              <a:gd name="connsiteY1" fmla="*/ 396330 h 396330"/>
              <a:gd name="connsiteX2" fmla="*/ 1112303 w 1112303"/>
              <a:gd name="connsiteY2" fmla="*/ 0 h 39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303" h="396330">
                <a:moveTo>
                  <a:pt x="0" y="392068"/>
                </a:moveTo>
                <a:lnTo>
                  <a:pt x="605161" y="396330"/>
                </a:lnTo>
                <a:lnTo>
                  <a:pt x="111230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216315" y="2550488"/>
            <a:ext cx="76711" cy="1465995"/>
          </a:xfrm>
          <a:custGeom>
            <a:avLst/>
            <a:gdLst>
              <a:gd name="connsiteX0" fmla="*/ 76711 w 76711"/>
              <a:gd name="connsiteY0" fmla="*/ 0 h 1465995"/>
              <a:gd name="connsiteX1" fmla="*/ 0 w 76711"/>
              <a:gd name="connsiteY1" fmla="*/ 0 h 1465995"/>
              <a:gd name="connsiteX2" fmla="*/ 0 w 76711"/>
              <a:gd name="connsiteY2" fmla="*/ 1465995 h 146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11" h="1465995">
                <a:moveTo>
                  <a:pt x="76711" y="0"/>
                </a:moveTo>
                <a:lnTo>
                  <a:pt x="0" y="0"/>
                </a:lnTo>
                <a:lnTo>
                  <a:pt x="0" y="146599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381023" y="1915508"/>
            <a:ext cx="592375" cy="1227344"/>
          </a:xfrm>
          <a:custGeom>
            <a:avLst/>
            <a:gdLst>
              <a:gd name="connsiteX0" fmla="*/ 85234 w 592375"/>
              <a:gd name="connsiteY0" fmla="*/ 4262 h 1227344"/>
              <a:gd name="connsiteX1" fmla="*/ 4261 w 592375"/>
              <a:gd name="connsiteY1" fmla="*/ 0 h 1227344"/>
              <a:gd name="connsiteX2" fmla="*/ 0 w 592375"/>
              <a:gd name="connsiteY2" fmla="*/ 502870 h 1227344"/>
              <a:gd name="connsiteX3" fmla="*/ 592375 w 592375"/>
              <a:gd name="connsiteY3" fmla="*/ 1227344 h 122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375" h="1227344">
                <a:moveTo>
                  <a:pt x="85234" y="4262"/>
                </a:moveTo>
                <a:lnTo>
                  <a:pt x="4261" y="0"/>
                </a:lnTo>
                <a:cubicBezTo>
                  <a:pt x="2841" y="167623"/>
                  <a:pt x="1420" y="335247"/>
                  <a:pt x="0" y="502870"/>
                </a:cubicBezTo>
                <a:lnTo>
                  <a:pt x="592375" y="122734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609656" y="1071709"/>
            <a:ext cx="609422" cy="626457"/>
          </a:xfrm>
          <a:custGeom>
            <a:avLst/>
            <a:gdLst>
              <a:gd name="connsiteX0" fmla="*/ 609422 w 609422"/>
              <a:gd name="connsiteY0" fmla="*/ 0 h 626457"/>
              <a:gd name="connsiteX1" fmla="*/ 464525 w 609422"/>
              <a:gd name="connsiteY1" fmla="*/ 0 h 626457"/>
              <a:gd name="connsiteX2" fmla="*/ 0 w 609422"/>
              <a:gd name="connsiteY2" fmla="*/ 626457 h 6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422" h="626457">
                <a:moveTo>
                  <a:pt x="609422" y="0"/>
                </a:moveTo>
                <a:lnTo>
                  <a:pt x="464525" y="0"/>
                </a:lnTo>
                <a:lnTo>
                  <a:pt x="0" y="62645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511637" y="411159"/>
            <a:ext cx="272748" cy="1103757"/>
          </a:xfrm>
          <a:custGeom>
            <a:avLst/>
            <a:gdLst>
              <a:gd name="connsiteX0" fmla="*/ 272748 w 272748"/>
              <a:gd name="connsiteY0" fmla="*/ 0 h 1103757"/>
              <a:gd name="connsiteX1" fmla="*/ 85234 w 272748"/>
              <a:gd name="connsiteY1" fmla="*/ 0 h 1103757"/>
              <a:gd name="connsiteX2" fmla="*/ 0 w 272748"/>
              <a:gd name="connsiteY2" fmla="*/ 1103757 h 110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48" h="1103757">
                <a:moveTo>
                  <a:pt x="272748" y="0"/>
                </a:moveTo>
                <a:lnTo>
                  <a:pt x="85234" y="0"/>
                </a:lnTo>
                <a:lnTo>
                  <a:pt x="0" y="110375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7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5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1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Stages of Labor</a:t>
            </a:r>
          </a:p>
        </p:txBody>
      </p:sp>
      <p:sp>
        <p:nvSpPr>
          <p:cNvPr id="1617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Dilation</a:t>
            </a:r>
          </a:p>
          <a:p>
            <a:pPr lvl="1"/>
            <a:r>
              <a:rPr lang="en-US" altLang="en-US" smtClean="0"/>
              <a:t>Cervix becomes dilated</a:t>
            </a:r>
          </a:p>
          <a:p>
            <a:pPr lvl="1"/>
            <a:r>
              <a:rPr lang="en-US" altLang="en-US" smtClean="0"/>
              <a:t>Full dilation is 10 cm</a:t>
            </a:r>
          </a:p>
          <a:p>
            <a:pPr lvl="1"/>
            <a:r>
              <a:rPr lang="en-US" altLang="en-US" smtClean="0"/>
              <a:t>Uterine contractions begin and increase</a:t>
            </a:r>
          </a:p>
          <a:p>
            <a:pPr lvl="1"/>
            <a:r>
              <a:rPr lang="en-US" altLang="en-US" smtClean="0"/>
              <a:t>Cervix softens and effaces (thins)</a:t>
            </a:r>
          </a:p>
          <a:p>
            <a:pPr lvl="1"/>
            <a:r>
              <a:rPr lang="en-US" altLang="en-US" smtClean="0"/>
              <a:t>The amnion ruptures (“breaking the water”)</a:t>
            </a:r>
          </a:p>
          <a:p>
            <a:pPr lvl="1"/>
            <a:r>
              <a:rPr lang="en-US" altLang="en-US" smtClean="0"/>
              <a:t>Longest stage at 6 to 12 hours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igure_16_2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8"/>
          <a:stretch/>
        </p:blipFill>
        <p:spPr>
          <a:xfrm>
            <a:off x="1542288" y="1078992"/>
            <a:ext cx="6059424" cy="449799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16.22a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three stages of labor.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390327" y="1395245"/>
            <a:ext cx="1220607" cy="35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Placenta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377752" y="1943104"/>
            <a:ext cx="1250943" cy="62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42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Umbilical</a:t>
            </a:r>
            <a:b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cord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381448" y="2607216"/>
            <a:ext cx="883131" cy="3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377752" y="3263935"/>
            <a:ext cx="904589" cy="3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Cervix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377751" y="3647447"/>
            <a:ext cx="931232" cy="3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Vagina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381450" y="4029470"/>
            <a:ext cx="971938" cy="3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Sacrum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76403" y="5263666"/>
            <a:ext cx="3115157" cy="33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Dilation (of cervix)</a:t>
            </a:r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388963" y="1545215"/>
            <a:ext cx="390759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507957" y="2078047"/>
            <a:ext cx="27974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4147382" y="2761849"/>
            <a:ext cx="214029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4591427" y="3427890"/>
            <a:ext cx="17140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4769045" y="3800873"/>
            <a:ext cx="15275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259291" y="4182736"/>
            <a:ext cx="30372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158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Urethra</a:t>
            </a:r>
          </a:p>
          <a:p>
            <a:pPr lvl="1"/>
            <a:r>
              <a:rPr lang="en-US" altLang="en-US" smtClean="0"/>
              <a:t>Extends from the base of the urinary bladder to the tip of the penis</a:t>
            </a:r>
          </a:p>
          <a:p>
            <a:pPr lvl="1"/>
            <a:r>
              <a:rPr lang="en-US" altLang="en-US" smtClean="0"/>
              <a:t>Carries both urine and sperm</a:t>
            </a:r>
          </a:p>
          <a:p>
            <a:pPr lvl="1"/>
            <a:r>
              <a:rPr lang="en-US" altLang="en-US" smtClean="0"/>
              <a:t>Sperm enters from the ejaculatory duct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3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Stages of Labor</a:t>
            </a:r>
          </a:p>
        </p:txBody>
      </p:sp>
      <p:sp>
        <p:nvSpPr>
          <p:cNvPr id="1638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Expulsion</a:t>
            </a:r>
          </a:p>
          <a:p>
            <a:pPr lvl="1"/>
            <a:r>
              <a:rPr lang="en-US" altLang="en-US" dirty="0" smtClean="0"/>
              <a:t>Infant passes through the cervix and vagina</a:t>
            </a:r>
          </a:p>
          <a:p>
            <a:pPr lvl="1"/>
            <a:r>
              <a:rPr lang="en-US" altLang="en-US" dirty="0" smtClean="0"/>
              <a:t>Can last as long as 2 hours, but typically is 50 minutes in the first birth and 20 minutes in subsequent births</a:t>
            </a:r>
          </a:p>
          <a:p>
            <a:pPr lvl="1"/>
            <a:r>
              <a:rPr lang="en-US" altLang="en-US" dirty="0" smtClean="0"/>
              <a:t>Normal delivery is head-first (vertex position)</a:t>
            </a:r>
          </a:p>
          <a:p>
            <a:pPr lvl="1"/>
            <a:r>
              <a:rPr lang="en-US" altLang="en-US" dirty="0" smtClean="0"/>
              <a:t>Breech presentation is buttocks-first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16_2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5"/>
          <a:stretch/>
        </p:blipFill>
        <p:spPr>
          <a:xfrm>
            <a:off x="1825752" y="1152144"/>
            <a:ext cx="5492496" cy="438043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16.22b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three stages of labor.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852226" y="5194109"/>
            <a:ext cx="4764045" cy="37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Expulsion (delivery of infant)</a:t>
            </a:r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061989" y="4061334"/>
            <a:ext cx="1202589" cy="29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Perineum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186447" y="4218258"/>
            <a:ext cx="8081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052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5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Stages of Labor</a:t>
            </a:r>
          </a:p>
        </p:txBody>
      </p:sp>
      <p:sp>
        <p:nvSpPr>
          <p:cNvPr id="16589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Placental stage</a:t>
            </a:r>
          </a:p>
          <a:p>
            <a:pPr lvl="1"/>
            <a:r>
              <a:rPr lang="en-US" altLang="en-US" smtClean="0"/>
              <a:t>Delivery of the placenta</a:t>
            </a:r>
          </a:p>
          <a:p>
            <a:pPr lvl="1"/>
            <a:r>
              <a:rPr lang="en-US" altLang="en-US" smtClean="0"/>
              <a:t>Usually accomplished within 15 minutes after birth of infant</a:t>
            </a:r>
          </a:p>
          <a:p>
            <a:pPr lvl="1"/>
            <a:r>
              <a:rPr lang="en-US" altLang="en-US" smtClean="0"/>
              <a:t>Afterbirth—placenta and attached fetal membranes </a:t>
            </a:r>
          </a:p>
          <a:p>
            <a:pPr lvl="1"/>
            <a:r>
              <a:rPr lang="en-US" altLang="en-US" smtClean="0"/>
              <a:t>All placental fragments should be removed to avoid postpartum bleeding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16_22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2"/>
          <a:stretch/>
        </p:blipFill>
        <p:spPr>
          <a:xfrm>
            <a:off x="1466088" y="1161288"/>
            <a:ext cx="6211824" cy="433576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16.22c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three stages of labor.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072793" y="1998122"/>
            <a:ext cx="30639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3543480" y="2584238"/>
            <a:ext cx="2593224" cy="177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399589" y="4067289"/>
            <a:ext cx="72823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207981" y="1830554"/>
            <a:ext cx="994432" cy="25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199101" y="2426552"/>
            <a:ext cx="1460448" cy="50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Placenta</a:t>
            </a:r>
            <a:b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(detaching)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199103" y="3933193"/>
            <a:ext cx="1460448" cy="50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Umbilical</a:t>
            </a:r>
            <a:b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100" dirty="0" smtClean="0">
                <a:solidFill>
                  <a:srgbClr val="000000"/>
                </a:solidFill>
                <a:latin typeface="Arial"/>
                <a:cs typeface="Arial"/>
              </a:rPr>
              <a:t>cord</a:t>
            </a:r>
            <a:endParaRPr lang="en-US" sz="2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499272" y="5169555"/>
            <a:ext cx="4040716" cy="22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1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Placental (delivery of the placenta)</a:t>
            </a:r>
            <a:endParaRPr lang="en-US" sz="2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9877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7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Reproductive System</a:t>
            </a:r>
          </a:p>
        </p:txBody>
      </p:sp>
      <p:sp>
        <p:nvSpPr>
          <p:cNvPr id="1679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Gender is determined at fertilization</a:t>
            </a:r>
          </a:p>
          <a:p>
            <a:pPr lvl="1"/>
            <a:r>
              <a:rPr lang="en-US" altLang="en-US" smtClean="0"/>
              <a:t>Males have XY sex chromosomes</a:t>
            </a:r>
          </a:p>
          <a:p>
            <a:pPr lvl="1"/>
            <a:r>
              <a:rPr lang="en-US" altLang="en-US" smtClean="0"/>
              <a:t>Females have XX sex chromosomes</a:t>
            </a:r>
          </a:p>
          <a:p>
            <a:r>
              <a:rPr lang="en-US" altLang="en-US" smtClean="0"/>
              <a:t>Reproductive system structures of males and females are identical during early development</a:t>
            </a:r>
          </a:p>
          <a:p>
            <a:r>
              <a:rPr lang="en-US" altLang="en-US" smtClean="0"/>
              <a:t>Gonads do not begin to form until the eighth week</a:t>
            </a:r>
          </a:p>
          <a:p>
            <a:r>
              <a:rPr lang="en-US" altLang="en-US" smtClean="0"/>
              <a:t>The presence or absence of testosterone determines whether male or female accessory reproductive organs will form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Reproductive System</a:t>
            </a:r>
          </a:p>
        </p:txBody>
      </p:sp>
      <p:sp>
        <p:nvSpPr>
          <p:cNvPr id="168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Any interference with the normal pattern of sex hormone production in the embryo results in abnormalities</a:t>
            </a:r>
          </a:p>
          <a:p>
            <a:pPr lvl="1"/>
            <a:r>
              <a:rPr lang="en-US" altLang="en-US" smtClean="0"/>
              <a:t>Pseudohermaphrodites are individuals whose external genitalia do not “match” their gonads</a:t>
            </a:r>
          </a:p>
          <a:p>
            <a:pPr lvl="1"/>
            <a:r>
              <a:rPr lang="en-US" altLang="en-US" smtClean="0"/>
              <a:t>Hermaphrodites possess both ovarian and testicular tissues (rare)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Reproductive System</a:t>
            </a:r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Important congenital defects result from abnormal separation of sex chromosomes during sex cell formation</a:t>
            </a:r>
          </a:p>
          <a:p>
            <a:pPr lvl="1"/>
            <a:r>
              <a:rPr lang="en-US" altLang="en-US" smtClean="0"/>
              <a:t>Males who have an extra female sex chromosome have the normal male accessory structures, but their testes atrophy, causing them to be sterile</a:t>
            </a:r>
          </a:p>
          <a:p>
            <a:pPr lvl="1"/>
            <a:r>
              <a:rPr lang="en-US" altLang="en-US" smtClean="0"/>
              <a:t>XO female lacks ovaries</a:t>
            </a:r>
          </a:p>
          <a:p>
            <a:pPr lvl="1"/>
            <a:r>
              <a:rPr lang="en-US" altLang="en-US" smtClean="0"/>
              <a:t>YO males die during development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1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Reproductive System</a:t>
            </a:r>
          </a:p>
        </p:txBody>
      </p:sp>
      <p:sp>
        <p:nvSpPr>
          <p:cNvPr id="1710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reproductive system is inactive during childhood</a:t>
            </a:r>
          </a:p>
          <a:p>
            <a:r>
              <a:rPr lang="en-US" altLang="en-US" smtClean="0"/>
              <a:t>Reproductive system organs do not function for childbearing until puberty</a:t>
            </a:r>
          </a:p>
          <a:p>
            <a:r>
              <a:rPr lang="en-US" altLang="en-US" smtClean="0"/>
              <a:t>Puberty usually begins between ages 10 and 15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2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Reproductive System</a:t>
            </a:r>
          </a:p>
        </p:txBody>
      </p:sp>
      <p:sp>
        <p:nvSpPr>
          <p:cNvPr id="1720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Males </a:t>
            </a:r>
          </a:p>
          <a:p>
            <a:pPr lvl="1"/>
            <a:r>
              <a:rPr lang="en-US" altLang="en-US" dirty="0" smtClean="0"/>
              <a:t>Enlargement of testes and scrotum signals onset </a:t>
            </a:r>
            <a:br>
              <a:rPr lang="en-US" altLang="en-US" dirty="0" smtClean="0"/>
            </a:br>
            <a:r>
              <a:rPr lang="en-US" altLang="en-US" dirty="0" smtClean="0"/>
              <a:t>of puberty (often around age 13)</a:t>
            </a:r>
          </a:p>
          <a:p>
            <a:r>
              <a:rPr lang="en-US" altLang="en-US" dirty="0" smtClean="0"/>
              <a:t>Females</a:t>
            </a:r>
          </a:p>
          <a:p>
            <a:pPr lvl="1"/>
            <a:r>
              <a:rPr lang="en-US" altLang="en-US" dirty="0" smtClean="0"/>
              <a:t>Budding breasts signal puberty (often around </a:t>
            </a:r>
            <a:br>
              <a:rPr lang="en-US" altLang="en-US" dirty="0" smtClean="0"/>
            </a:br>
            <a:r>
              <a:rPr lang="en-US" altLang="en-US" dirty="0" smtClean="0"/>
              <a:t>age 11)</a:t>
            </a:r>
          </a:p>
          <a:p>
            <a:pPr lvl="1"/>
            <a:r>
              <a:rPr lang="en-US" altLang="en-US" dirty="0" smtClean="0"/>
              <a:t>Menarche—first menstrual period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Reproductive System</a:t>
            </a:r>
          </a:p>
        </p:txBody>
      </p:sp>
      <p:sp>
        <p:nvSpPr>
          <p:cNvPr id="173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Common reproductive problems during young adulthood are infections of the reproductive tract</a:t>
            </a:r>
          </a:p>
          <a:p>
            <a:r>
              <a:rPr lang="en-US" altLang="en-US" smtClean="0"/>
              <a:t>Neoplasms of breast and cervix are major threats to women</a:t>
            </a:r>
          </a:p>
          <a:p>
            <a:r>
              <a:rPr lang="en-US" altLang="en-US" smtClean="0"/>
              <a:t>Prostate cancer is the most common reproductive system cancer seen in men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  <a:endParaRPr lang="en-US" altLang="en-US" dirty="0" smtClean="0"/>
          </a:p>
        </p:txBody>
      </p:sp>
      <p:sp>
        <p:nvSpPr>
          <p:cNvPr id="1741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Urethra regions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Prostatic urethra—surrounded by prostate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Intermediate (membranous) urethra—travels from prostatic urethra to penis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Spongy (penile) urethra—runs the length of the penis to the external urethral orifice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4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Developmental Aspects of the Reproductive System</a:t>
            </a:r>
          </a:p>
        </p:txBody>
      </p:sp>
      <p:sp>
        <p:nvSpPr>
          <p:cNvPr id="1740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Menopause—a whole year has passed without menstruation</a:t>
            </a:r>
          </a:p>
          <a:p>
            <a:pPr lvl="1"/>
            <a:r>
              <a:rPr lang="en-US" altLang="en-US" smtClean="0"/>
              <a:t>Ovaries stop functioning as endocrine organs</a:t>
            </a:r>
          </a:p>
          <a:p>
            <a:pPr lvl="1"/>
            <a:r>
              <a:rPr lang="en-US" altLang="en-US" smtClean="0"/>
              <a:t>Childbearing ability ends</a:t>
            </a:r>
          </a:p>
          <a:p>
            <a:pPr lvl="1"/>
            <a:r>
              <a:rPr lang="en-US" altLang="en-US" smtClean="0"/>
              <a:t>Hot flashes and mood changes may occur</a:t>
            </a:r>
          </a:p>
          <a:p>
            <a:r>
              <a:rPr lang="en-US" altLang="en-US" smtClean="0"/>
              <a:t>There is a no equivalent of menopause in males, but there is a steady decline in testosterone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5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Closer Look: Contraception</a:t>
            </a:r>
          </a:p>
        </p:txBody>
      </p:sp>
      <p:sp>
        <p:nvSpPr>
          <p:cNvPr id="1751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Contraception—birth control</a:t>
            </a:r>
          </a:p>
          <a:p>
            <a:r>
              <a:rPr lang="en-US" altLang="en-US" smtClean="0"/>
              <a:t>Birth control pill—most-used contraceptive</a:t>
            </a:r>
          </a:p>
          <a:p>
            <a:pPr lvl="1"/>
            <a:r>
              <a:rPr lang="en-US" altLang="en-US" smtClean="0"/>
              <a:t>Relatively constant supply of ovarian hormones from pill is similar to pregnancy</a:t>
            </a:r>
          </a:p>
          <a:p>
            <a:pPr lvl="1"/>
            <a:r>
              <a:rPr lang="en-US" altLang="en-US" smtClean="0"/>
              <a:t>Ovarian follicles do not mature, ovulation ceases, menstrual flow is reduced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6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Closer Look: Contraception</a:t>
            </a:r>
          </a:p>
        </p:txBody>
      </p:sp>
      <p:sp>
        <p:nvSpPr>
          <p:cNvPr id="1761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Morning-after pill (MAP) </a:t>
            </a:r>
          </a:p>
          <a:p>
            <a:pPr lvl="1"/>
            <a:r>
              <a:rPr lang="en-US" altLang="en-US" dirty="0" smtClean="0"/>
              <a:t>Taken within 3 days of unprotected intercourse</a:t>
            </a:r>
          </a:p>
          <a:p>
            <a:pPr lvl="1"/>
            <a:r>
              <a:rPr lang="en-US" altLang="en-US" dirty="0" smtClean="0"/>
              <a:t>Disrupts normal hormonal signals to the point that fertilization is prevented</a:t>
            </a:r>
          </a:p>
          <a:p>
            <a:r>
              <a:rPr lang="en-US" altLang="en-US" dirty="0" smtClean="0"/>
              <a:t>Other hormonal birth control devices cause cervical mucus to thicken</a:t>
            </a:r>
          </a:p>
          <a:p>
            <a:pPr lvl="1"/>
            <a:r>
              <a:rPr lang="en-US" altLang="en-US" dirty="0" err="1" smtClean="0"/>
              <a:t>Minipill</a:t>
            </a:r>
            <a:r>
              <a:rPr lang="en-US" altLang="en-US" dirty="0" smtClean="0"/>
              <a:t> (tablet)</a:t>
            </a:r>
          </a:p>
          <a:p>
            <a:pPr lvl="1"/>
            <a:r>
              <a:rPr lang="en-US" altLang="en-US" dirty="0" smtClean="0"/>
              <a:t>Norplant (rods placed under the skin)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7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Closer Look: Contraception</a:t>
            </a:r>
          </a:p>
        </p:txBody>
      </p:sp>
      <p:sp>
        <p:nvSpPr>
          <p:cNvPr id="1771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Intrauterine device (IUD) </a:t>
            </a:r>
          </a:p>
          <a:p>
            <a:pPr lvl="1"/>
            <a:r>
              <a:rPr lang="en-US" altLang="en-US" smtClean="0"/>
              <a:t>Plastic or metal device inserted into uterus</a:t>
            </a:r>
          </a:p>
          <a:p>
            <a:pPr lvl="1"/>
            <a:r>
              <a:rPr lang="en-US" altLang="en-US" smtClean="0"/>
              <a:t>Prevents implantation of fertilized egg</a:t>
            </a:r>
          </a:p>
          <a:p>
            <a:r>
              <a:rPr lang="en-US" altLang="en-US" smtClean="0"/>
              <a:t>Sterilization</a:t>
            </a:r>
          </a:p>
          <a:p>
            <a:pPr lvl="1"/>
            <a:r>
              <a:rPr lang="en-US" altLang="en-US" smtClean="0"/>
              <a:t>Tubal ligation (females)—cut or cauterize uterine tubes</a:t>
            </a:r>
          </a:p>
          <a:p>
            <a:pPr lvl="1"/>
            <a:r>
              <a:rPr lang="en-US" altLang="en-US" smtClean="0"/>
              <a:t>Vasectomy (males)—cut or cauterize the ductus deferens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8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Closer Look: Contraception</a:t>
            </a:r>
          </a:p>
        </p:txBody>
      </p:sp>
      <p:sp>
        <p:nvSpPr>
          <p:cNvPr id="1781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Coitus </a:t>
            </a:r>
            <a:r>
              <a:rPr lang="en-US" altLang="en-US" dirty="0" err="1" smtClean="0"/>
              <a:t>interruptus</a:t>
            </a:r>
            <a:r>
              <a:rPr lang="en-US" altLang="en-US" dirty="0" smtClean="0"/>
              <a:t>—withdrawal of penis prior to ejaculation</a:t>
            </a:r>
          </a:p>
          <a:p>
            <a:r>
              <a:rPr lang="en-US" altLang="en-US" dirty="0" smtClean="0"/>
              <a:t>Rhythm (fertility awareness)—avoid intercourse during period of ovulation or fertility</a:t>
            </a:r>
          </a:p>
          <a:p>
            <a:pPr lvl="1"/>
            <a:r>
              <a:rPr lang="en-US" altLang="en-US" dirty="0" smtClean="0"/>
              <a:t>Record daily basal temperature (body temperature rises after ovulation)</a:t>
            </a:r>
          </a:p>
          <a:p>
            <a:pPr lvl="1"/>
            <a:r>
              <a:rPr lang="en-US" altLang="en-US" dirty="0" smtClean="0"/>
              <a:t>Record changes in pattern of cervical mucus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79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Closer Look: Contraception</a:t>
            </a:r>
          </a:p>
        </p:txBody>
      </p:sp>
      <p:sp>
        <p:nvSpPr>
          <p:cNvPr id="1792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Barrier methods</a:t>
            </a:r>
          </a:p>
          <a:p>
            <a:pPr lvl="1"/>
            <a:r>
              <a:rPr lang="en-US" altLang="en-US" smtClean="0"/>
              <a:t>Diaphragms</a:t>
            </a:r>
          </a:p>
          <a:p>
            <a:pPr lvl="1"/>
            <a:r>
              <a:rPr lang="en-US" altLang="en-US" smtClean="0"/>
              <a:t>Cervical caps</a:t>
            </a:r>
          </a:p>
          <a:p>
            <a:pPr lvl="1"/>
            <a:r>
              <a:rPr lang="en-US" altLang="en-US" smtClean="0"/>
              <a:t>Condoms</a:t>
            </a:r>
          </a:p>
          <a:p>
            <a:pPr lvl="1"/>
            <a:r>
              <a:rPr lang="en-US" altLang="en-US" smtClean="0"/>
              <a:t>Spermicidal foams</a:t>
            </a:r>
          </a:p>
          <a:p>
            <a:pPr lvl="1"/>
            <a:r>
              <a:rPr lang="en-US" altLang="en-US" smtClean="0"/>
              <a:t>Gels</a:t>
            </a:r>
          </a:p>
          <a:p>
            <a:pPr lvl="1"/>
            <a:r>
              <a:rPr lang="en-US" altLang="en-US" smtClean="0"/>
              <a:t>Sponges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80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Closer Look: Contraception</a:t>
            </a:r>
          </a:p>
        </p:txBody>
      </p:sp>
      <p:sp>
        <p:nvSpPr>
          <p:cNvPr id="1802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Abortion—termination of pregnancy</a:t>
            </a:r>
          </a:p>
          <a:p>
            <a:r>
              <a:rPr lang="en-US" altLang="en-US" smtClean="0"/>
              <a:t>Miscarriage—spontaneous abortion is common and frequently occurs before a woman knows she is pregnant</a:t>
            </a:r>
          </a:p>
          <a:p>
            <a:r>
              <a:rPr lang="en-US" altLang="en-US" smtClean="0"/>
              <a:t>RU486 or “abortion pill”—induces miscarriage during first 7 weeks of pregnancy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closer_look_16_01_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"/>
          <a:stretch/>
        </p:blipFill>
        <p:spPr>
          <a:xfrm>
            <a:off x="1274064" y="217089"/>
            <a:ext cx="6595872" cy="642654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/>
                <a:cs typeface="Arial"/>
              </a:rPr>
              <a:t>A Closer</a:t>
            </a:r>
            <a:r>
              <a:rPr lang="en-US" sz="900" b="1" baseline="0" dirty="0" smtClean="0">
                <a:latin typeface="Arial"/>
                <a:cs typeface="Arial"/>
              </a:rPr>
              <a:t> Look 16.1 Contraception: Preventing Pregnancy (1 of 2).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2646969" y="254695"/>
            <a:ext cx="585682" cy="21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Male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790809" y="254694"/>
            <a:ext cx="585682" cy="21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Female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527516" y="476707"/>
            <a:ext cx="6299241" cy="24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Technique                   Event                    Event                      Technique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860108" y="698720"/>
            <a:ext cx="1402723" cy="44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Production of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viable sperm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352100" y="698719"/>
            <a:ext cx="1402723" cy="44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Production of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viable oocytes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430285" y="1142747"/>
            <a:ext cx="1154057" cy="21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Vasectomy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618529" y="1489087"/>
            <a:ext cx="1154057" cy="21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Ovulation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806827" y="1489090"/>
            <a:ext cx="1527055" cy="43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Transport down the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male duct system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995069" y="1151624"/>
            <a:ext cx="1731317" cy="89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Combination birth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control “pill”, patch,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monthly shot,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or vaginal ring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977307" y="3007658"/>
            <a:ext cx="1479321" cy="23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Tubal ligation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076825" y="1286429"/>
            <a:ext cx="8540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AA0755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045076" y="3146979"/>
            <a:ext cx="8858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AA0755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600450" y="3318429"/>
            <a:ext cx="23304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AA0755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2197100" y="2419904"/>
            <a:ext cx="1317625" cy="63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AA0755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428875" y="2191304"/>
            <a:ext cx="11303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AA0755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>
          <a:xfrm>
            <a:off x="2432050" y="1740454"/>
            <a:ext cx="1120775" cy="355600"/>
          </a:xfrm>
          <a:custGeom>
            <a:avLst/>
            <a:gdLst>
              <a:gd name="connsiteX0" fmla="*/ 0 w 1095375"/>
              <a:gd name="connsiteY0" fmla="*/ 0 h 355600"/>
              <a:gd name="connsiteX1" fmla="*/ 260350 w 1095375"/>
              <a:gd name="connsiteY1" fmla="*/ 3175 h 355600"/>
              <a:gd name="connsiteX2" fmla="*/ 257175 w 1095375"/>
              <a:gd name="connsiteY2" fmla="*/ 355600 h 355600"/>
              <a:gd name="connsiteX3" fmla="*/ 1095375 w 1095375"/>
              <a:gd name="connsiteY3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355600">
                <a:moveTo>
                  <a:pt x="0" y="0"/>
                </a:moveTo>
                <a:lnTo>
                  <a:pt x="260350" y="3175"/>
                </a:lnTo>
                <a:cubicBezTo>
                  <a:pt x="259292" y="120650"/>
                  <a:pt x="258233" y="238125"/>
                  <a:pt x="257175" y="355600"/>
                </a:cubicBezTo>
                <a:lnTo>
                  <a:pt x="1095375" y="355600"/>
                </a:lnTo>
              </a:path>
            </a:pathLst>
          </a:custGeom>
          <a:ln w="12700" cmpd="sng">
            <a:solidFill>
              <a:srgbClr val="AA0755"/>
            </a:solidFill>
            <a:tailEnd type="stealth" w="med" len="lg"/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2382970" y="1288549"/>
            <a:ext cx="11303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AA0755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4371166" y="4886184"/>
            <a:ext cx="1559734" cy="33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AA0755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4376267" y="5411515"/>
            <a:ext cx="1559734" cy="33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AA0755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reeform 30"/>
          <p:cNvSpPr/>
          <p:nvPr/>
        </p:nvSpPr>
        <p:spPr>
          <a:xfrm>
            <a:off x="4375151" y="4884418"/>
            <a:ext cx="1255850" cy="438626"/>
          </a:xfrm>
          <a:custGeom>
            <a:avLst/>
            <a:gdLst>
              <a:gd name="connsiteX0" fmla="*/ 1224131 w 1229231"/>
              <a:gd name="connsiteY0" fmla="*/ 0 h 438626"/>
              <a:gd name="connsiteX1" fmla="*/ 1229231 w 1229231"/>
              <a:gd name="connsiteY1" fmla="*/ 438626 h 438626"/>
              <a:gd name="connsiteX2" fmla="*/ 0 w 1229231"/>
              <a:gd name="connsiteY2" fmla="*/ 438626 h 4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9231" h="438626">
                <a:moveTo>
                  <a:pt x="1224131" y="0"/>
                </a:moveTo>
                <a:lnTo>
                  <a:pt x="1229231" y="438626"/>
                </a:lnTo>
                <a:lnTo>
                  <a:pt x="0" y="438626"/>
                </a:lnTo>
              </a:path>
            </a:pathLst>
          </a:custGeom>
          <a:ln w="12700" cmpd="sng">
            <a:solidFill>
              <a:srgbClr val="AA0755"/>
            </a:solidFill>
            <a:tailEnd type="stealth" w="med" len="lg"/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436469" y="1609305"/>
            <a:ext cx="943345" cy="23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Abstinence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426938" y="1869642"/>
            <a:ext cx="963183" cy="4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8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Coitus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interruptus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425375" y="2301349"/>
            <a:ext cx="943345" cy="23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Condom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642729" y="3436798"/>
            <a:ext cx="1866396" cy="63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Sperm move through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the female’s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reproductive tract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469206" y="3429664"/>
            <a:ext cx="1131524" cy="63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Transport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down the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149292" y="4385682"/>
            <a:ext cx="2444310" cy="39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Meeting of sperm and oocyte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 uterine tube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284852" y="5070589"/>
            <a:ext cx="2194592" cy="23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Union of sperm and egg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920983" y="5634212"/>
            <a:ext cx="2858118" cy="4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Implantation of blastocyst 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properly prepared endometrium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155740" y="6293828"/>
            <a:ext cx="474678" cy="21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Birth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863900" y="2459378"/>
            <a:ext cx="1431184" cy="63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deposited in the 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female vagina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312242" y="2473648"/>
            <a:ext cx="1431184" cy="63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Capture of the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oocyte by the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uterine tube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984442" y="3214559"/>
            <a:ext cx="1554253" cy="145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8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Spermicides,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diaphragm,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cervical cap,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vaginal pouch, or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progestin-only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minipill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implant,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or injection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977308" y="4784142"/>
            <a:ext cx="1554253" cy="39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8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Morning-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after pill (MAP)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984443" y="5312092"/>
            <a:ext cx="1906527" cy="8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58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Intrauterine device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(IUD); progestin-only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minipill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implant, or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injection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3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r_look_16_01_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"/>
          <a:stretch/>
        </p:blipFill>
        <p:spPr>
          <a:xfrm>
            <a:off x="377952" y="533400"/>
            <a:ext cx="8388096" cy="562081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eaLnBrk="1" fontAlgn="base" hangingPunct="1"/>
            <a:r>
              <a:rPr lang="en-US" sz="900" b="1" dirty="0" smtClean="0">
                <a:latin typeface="Arial"/>
                <a:cs typeface="Arial"/>
              </a:rPr>
              <a:t>A Closer</a:t>
            </a:r>
            <a:r>
              <a:rPr lang="en-US" sz="900" b="1" baseline="0" dirty="0" smtClean="0">
                <a:latin typeface="Arial"/>
                <a:cs typeface="Arial"/>
              </a:rPr>
              <a:t> Look 16.1 </a:t>
            </a:r>
            <a:r>
              <a:rPr lang="en-US" sz="900" b="1" baseline="0" dirty="0" smtClean="0">
                <a:solidFill>
                  <a:schemeClr val="tx2"/>
                </a:solidFill>
                <a:effectLst/>
                <a:latin typeface="Arial"/>
                <a:ea typeface="ＭＳ Ｐゴシック" charset="0"/>
                <a:cs typeface="Arial"/>
              </a:rPr>
              <a:t>Contraception: Preventing Pregnancy (2 of 2).</a:t>
            </a:r>
            <a:endParaRPr lang="en-US" sz="900" b="1" dirty="0">
              <a:effectLst/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554616" y="1053939"/>
            <a:ext cx="1056369" cy="31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Condom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915191" y="3300715"/>
            <a:ext cx="1509296" cy="31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Diaphragm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954257" y="4881449"/>
            <a:ext cx="1793484" cy="6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Contraceptive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sponge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547481" y="5387639"/>
            <a:ext cx="1793484" cy="6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Contraceptive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jelly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7051896" y="4623913"/>
            <a:ext cx="1456010" cy="59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Spermicidal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inserts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7762369" y="2519221"/>
            <a:ext cx="1011964" cy="93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Birth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control 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pills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60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9230" descr="figure_16_0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3"/>
          <a:stretch/>
        </p:blipFill>
        <p:spPr>
          <a:xfrm>
            <a:off x="298704" y="600456"/>
            <a:ext cx="8546592" cy="541363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6606452" y="2430041"/>
            <a:ext cx="1102417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832225" y="2546350"/>
            <a:ext cx="2730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4689475" y="2794000"/>
            <a:ext cx="1873250" cy="269875"/>
          </a:xfrm>
          <a:custGeom>
            <a:avLst/>
            <a:gdLst>
              <a:gd name="connsiteX0" fmla="*/ 1873250 w 1873250"/>
              <a:gd name="connsiteY0" fmla="*/ 0 h 269875"/>
              <a:gd name="connsiteX1" fmla="*/ 1873250 w 1873250"/>
              <a:gd name="connsiteY1" fmla="*/ 0 h 269875"/>
              <a:gd name="connsiteX2" fmla="*/ 679450 w 1873250"/>
              <a:gd name="connsiteY2" fmla="*/ 0 h 269875"/>
              <a:gd name="connsiteX3" fmla="*/ 0 w 1873250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0" h="269875">
                <a:moveTo>
                  <a:pt x="1873250" y="0"/>
                </a:moveTo>
                <a:lnTo>
                  <a:pt x="1873250" y="0"/>
                </a:lnTo>
                <a:lnTo>
                  <a:pt x="679450" y="0"/>
                </a:lnTo>
                <a:lnTo>
                  <a:pt x="0" y="2698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67175" y="3044825"/>
            <a:ext cx="2489200" cy="933450"/>
          </a:xfrm>
          <a:custGeom>
            <a:avLst/>
            <a:gdLst>
              <a:gd name="connsiteX0" fmla="*/ 2489200 w 2489200"/>
              <a:gd name="connsiteY0" fmla="*/ 0 h 933450"/>
              <a:gd name="connsiteX1" fmla="*/ 2489200 w 2489200"/>
              <a:gd name="connsiteY1" fmla="*/ 0 h 933450"/>
              <a:gd name="connsiteX2" fmla="*/ 2416175 w 2489200"/>
              <a:gd name="connsiteY2" fmla="*/ 0 h 933450"/>
              <a:gd name="connsiteX3" fmla="*/ 1282700 w 2489200"/>
              <a:gd name="connsiteY3" fmla="*/ 6350 h 933450"/>
              <a:gd name="connsiteX4" fmla="*/ 0 w 2489200"/>
              <a:gd name="connsiteY4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200" h="933450">
                <a:moveTo>
                  <a:pt x="2489200" y="0"/>
                </a:moveTo>
                <a:lnTo>
                  <a:pt x="2489200" y="0"/>
                </a:lnTo>
                <a:lnTo>
                  <a:pt x="2416175" y="0"/>
                </a:lnTo>
                <a:lnTo>
                  <a:pt x="1282700" y="6350"/>
                </a:lnTo>
                <a:lnTo>
                  <a:pt x="0" y="9334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43375" y="3581400"/>
            <a:ext cx="2409825" cy="568325"/>
          </a:xfrm>
          <a:custGeom>
            <a:avLst/>
            <a:gdLst>
              <a:gd name="connsiteX0" fmla="*/ 2409825 w 2409825"/>
              <a:gd name="connsiteY0" fmla="*/ 0 h 568325"/>
              <a:gd name="connsiteX1" fmla="*/ 920750 w 2409825"/>
              <a:gd name="connsiteY1" fmla="*/ 3175 h 568325"/>
              <a:gd name="connsiteX2" fmla="*/ 0 w 2409825"/>
              <a:gd name="connsiteY2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9825" h="568325">
                <a:moveTo>
                  <a:pt x="2409825" y="0"/>
                </a:moveTo>
                <a:lnTo>
                  <a:pt x="920750" y="3175"/>
                </a:lnTo>
                <a:lnTo>
                  <a:pt x="0" y="5683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13250" y="3870325"/>
            <a:ext cx="2146300" cy="279400"/>
          </a:xfrm>
          <a:custGeom>
            <a:avLst/>
            <a:gdLst>
              <a:gd name="connsiteX0" fmla="*/ 2146300 w 2146300"/>
              <a:gd name="connsiteY0" fmla="*/ 0 h 279400"/>
              <a:gd name="connsiteX1" fmla="*/ 508000 w 2146300"/>
              <a:gd name="connsiteY1" fmla="*/ 0 h 279400"/>
              <a:gd name="connsiteX2" fmla="*/ 0 w 21463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6300" h="279400">
                <a:moveTo>
                  <a:pt x="2146300" y="0"/>
                </a:moveTo>
                <a:lnTo>
                  <a:pt x="508000" y="0"/>
                </a:lnTo>
                <a:lnTo>
                  <a:pt x="0" y="2794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606452" y="2680866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Urinary bladder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600102" y="2925341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Prostatic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603277" y="3185691"/>
            <a:ext cx="1102417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Pubis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606452" y="3468266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Membranous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603277" y="3747666"/>
            <a:ext cx="2578823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Urogenital diaphragm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6143625" y="4184650"/>
            <a:ext cx="733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949950" y="4181475"/>
            <a:ext cx="803275" cy="285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6127750" y="4654550"/>
            <a:ext cx="755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rc 19"/>
          <p:cNvSpPr/>
          <p:nvPr/>
        </p:nvSpPr>
        <p:spPr bwMode="auto">
          <a:xfrm>
            <a:off x="5908675" y="4864100"/>
            <a:ext cx="790575" cy="196850"/>
          </a:xfrm>
          <a:prstGeom prst="arc">
            <a:avLst>
              <a:gd name="adj1" fmla="val 20986802"/>
              <a:gd name="adj2" fmla="val 1121083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696075" y="4956175"/>
            <a:ext cx="193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6470650" y="5254625"/>
            <a:ext cx="409575" cy="190500"/>
          </a:xfrm>
          <a:custGeom>
            <a:avLst/>
            <a:gdLst>
              <a:gd name="connsiteX0" fmla="*/ 409575 w 409575"/>
              <a:gd name="connsiteY0" fmla="*/ 0 h 190500"/>
              <a:gd name="connsiteX1" fmla="*/ 269875 w 409575"/>
              <a:gd name="connsiteY1" fmla="*/ 3175 h 190500"/>
              <a:gd name="connsiteX2" fmla="*/ 0 w 409575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190500">
                <a:moveTo>
                  <a:pt x="409575" y="0"/>
                </a:moveTo>
                <a:lnTo>
                  <a:pt x="269875" y="3175"/>
                </a:lnTo>
                <a:lnTo>
                  <a:pt x="0" y="1905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6616700" y="5530850"/>
            <a:ext cx="26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264275" y="5768975"/>
            <a:ext cx="622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927127" y="4061991"/>
            <a:ext cx="1534248" cy="4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Erectile tissue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of the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923952" y="4538242"/>
            <a:ext cx="1629498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Spongy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17601" y="4836692"/>
            <a:ext cx="1975573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Shaft of the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920776" y="5138317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Glans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917601" y="5414542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Prepuce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927126" y="5652667"/>
            <a:ext cx="1845399" cy="4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External urethral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orifice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676775" y="5280025"/>
            <a:ext cx="438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4140200" y="5530850"/>
            <a:ext cx="1263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4394200" y="5737225"/>
            <a:ext cx="631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479076" y="5151017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Epididymis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475901" y="5392317"/>
            <a:ext cx="664299" cy="20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Testis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469551" y="5608217"/>
            <a:ext cx="908774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Scrotum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78169" y="2898853"/>
            <a:ext cx="1683260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Seminal vesicle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9222" name="Straight Connector 9221"/>
          <p:cNvCxnSpPr/>
          <p:nvPr/>
        </p:nvCxnSpPr>
        <p:spPr bwMode="auto">
          <a:xfrm>
            <a:off x="2064481" y="3021269"/>
            <a:ext cx="15777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1520825" y="3273425"/>
            <a:ext cx="1901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2146300" y="3759200"/>
            <a:ext cx="172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1120775" y="4035425"/>
            <a:ext cx="2178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9" name="Freeform 9228"/>
          <p:cNvSpPr/>
          <p:nvPr/>
        </p:nvSpPr>
        <p:spPr>
          <a:xfrm>
            <a:off x="1301750" y="3927475"/>
            <a:ext cx="2574925" cy="355600"/>
          </a:xfrm>
          <a:custGeom>
            <a:avLst/>
            <a:gdLst>
              <a:gd name="connsiteX0" fmla="*/ 0 w 2574925"/>
              <a:gd name="connsiteY0" fmla="*/ 355600 h 355600"/>
              <a:gd name="connsiteX1" fmla="*/ 2162175 w 2574925"/>
              <a:gd name="connsiteY1" fmla="*/ 352425 h 355600"/>
              <a:gd name="connsiteX2" fmla="*/ 2574925 w 2574925"/>
              <a:gd name="connsiteY2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4925" h="355600">
                <a:moveTo>
                  <a:pt x="0" y="355600"/>
                </a:moveTo>
                <a:lnTo>
                  <a:pt x="2162175" y="352425"/>
                </a:lnTo>
                <a:lnTo>
                  <a:pt x="25749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30" name="Freeform 9229"/>
          <p:cNvSpPr/>
          <p:nvPr/>
        </p:nvSpPr>
        <p:spPr>
          <a:xfrm>
            <a:off x="2555875" y="4238625"/>
            <a:ext cx="1308100" cy="292100"/>
          </a:xfrm>
          <a:custGeom>
            <a:avLst/>
            <a:gdLst>
              <a:gd name="connsiteX0" fmla="*/ 0 w 1308100"/>
              <a:gd name="connsiteY0" fmla="*/ 292100 h 292100"/>
              <a:gd name="connsiteX1" fmla="*/ 1016000 w 1308100"/>
              <a:gd name="connsiteY1" fmla="*/ 269875 h 292100"/>
              <a:gd name="connsiteX2" fmla="*/ 1308100 w 1308100"/>
              <a:gd name="connsiteY2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292100">
                <a:moveTo>
                  <a:pt x="0" y="292100"/>
                </a:moveTo>
                <a:lnTo>
                  <a:pt x="1016000" y="269875"/>
                </a:lnTo>
                <a:lnTo>
                  <a:pt x="13081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65469" y="3156027"/>
            <a:ext cx="1669706" cy="46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Ampulla of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ductus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deferens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68644" y="3648153"/>
            <a:ext cx="1860206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Ejaculatory duct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52769" y="3902153"/>
            <a:ext cx="723556" cy="20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Rectum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40069" y="4146628"/>
            <a:ext cx="955331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Prostate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43244" y="4403803"/>
            <a:ext cx="2311056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Bulbo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-urethral gland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43244" y="4927678"/>
            <a:ext cx="2311056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Ductus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(vas) deferens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88429" y="4597376"/>
            <a:ext cx="2443351" cy="497616"/>
          </a:xfrm>
          <a:custGeom>
            <a:avLst/>
            <a:gdLst>
              <a:gd name="connsiteX0" fmla="*/ 0 w 2443351"/>
              <a:gd name="connsiteY0" fmla="*/ 497616 h 497616"/>
              <a:gd name="connsiteX1" fmla="*/ 549568 w 2443351"/>
              <a:gd name="connsiteY1" fmla="*/ 490189 h 497616"/>
              <a:gd name="connsiteX2" fmla="*/ 2443351 w 2443351"/>
              <a:gd name="connsiteY2" fmla="*/ 0 h 4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3351" h="497616">
                <a:moveTo>
                  <a:pt x="0" y="497616"/>
                </a:moveTo>
                <a:lnTo>
                  <a:pt x="549568" y="490189"/>
                </a:lnTo>
                <a:lnTo>
                  <a:pt x="2443351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5198619" y="3312487"/>
            <a:ext cx="13442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307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9226" descr="figure_16_0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"/>
          <a:stretch/>
        </p:blipFill>
        <p:spPr>
          <a:xfrm>
            <a:off x="2084832" y="228520"/>
            <a:ext cx="4974336" cy="63496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853964" y="419800"/>
            <a:ext cx="11240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5138596" y="536578"/>
            <a:ext cx="5109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4761373" y="823895"/>
            <a:ext cx="894244" cy="813399"/>
          </a:xfrm>
          <a:custGeom>
            <a:avLst/>
            <a:gdLst>
              <a:gd name="connsiteX0" fmla="*/ 894244 w 894244"/>
              <a:gd name="connsiteY0" fmla="*/ 0 h 813399"/>
              <a:gd name="connsiteX1" fmla="*/ 723005 w 894244"/>
              <a:gd name="connsiteY1" fmla="*/ 4756 h 813399"/>
              <a:gd name="connsiteX2" fmla="*/ 0 w 894244"/>
              <a:gd name="connsiteY2" fmla="*/ 813399 h 81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244" h="813399">
                <a:moveTo>
                  <a:pt x="894244" y="0"/>
                </a:moveTo>
                <a:lnTo>
                  <a:pt x="723005" y="4756"/>
                </a:lnTo>
                <a:lnTo>
                  <a:pt x="0" y="81339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70664" y="1599240"/>
            <a:ext cx="689709" cy="285403"/>
          </a:xfrm>
          <a:custGeom>
            <a:avLst/>
            <a:gdLst>
              <a:gd name="connsiteX0" fmla="*/ 689709 w 689709"/>
              <a:gd name="connsiteY0" fmla="*/ 0 h 285403"/>
              <a:gd name="connsiteX1" fmla="*/ 489931 w 689709"/>
              <a:gd name="connsiteY1" fmla="*/ 4757 h 285403"/>
              <a:gd name="connsiteX2" fmla="*/ 0 w 689709"/>
              <a:gd name="connsiteY2" fmla="*/ 285403 h 28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709" h="285403">
                <a:moveTo>
                  <a:pt x="689709" y="0"/>
                </a:moveTo>
                <a:lnTo>
                  <a:pt x="489931" y="4757"/>
                </a:lnTo>
                <a:lnTo>
                  <a:pt x="0" y="28540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00092" y="2155776"/>
            <a:ext cx="1455525" cy="366268"/>
          </a:xfrm>
          <a:custGeom>
            <a:avLst/>
            <a:gdLst>
              <a:gd name="connsiteX0" fmla="*/ 1455525 w 1455525"/>
              <a:gd name="connsiteY0" fmla="*/ 0 h 366268"/>
              <a:gd name="connsiteX1" fmla="*/ 922784 w 1455525"/>
              <a:gd name="connsiteY1" fmla="*/ 0 h 366268"/>
              <a:gd name="connsiteX2" fmla="*/ 0 w 1455525"/>
              <a:gd name="connsiteY2" fmla="*/ 366268 h 36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5525" h="366268">
                <a:moveTo>
                  <a:pt x="1455525" y="0"/>
                </a:moveTo>
                <a:lnTo>
                  <a:pt x="922784" y="0"/>
                </a:lnTo>
                <a:lnTo>
                  <a:pt x="0" y="36626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299981" y="2702799"/>
            <a:ext cx="1355636" cy="680211"/>
          </a:xfrm>
          <a:custGeom>
            <a:avLst/>
            <a:gdLst>
              <a:gd name="connsiteX0" fmla="*/ 1355636 w 1355636"/>
              <a:gd name="connsiteY0" fmla="*/ 0 h 680211"/>
              <a:gd name="connsiteX1" fmla="*/ 832408 w 1355636"/>
              <a:gd name="connsiteY1" fmla="*/ 4757 h 680211"/>
              <a:gd name="connsiteX2" fmla="*/ 0 w 1355636"/>
              <a:gd name="connsiteY2" fmla="*/ 680211 h 6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636" h="680211">
                <a:moveTo>
                  <a:pt x="1355636" y="0"/>
                </a:moveTo>
                <a:lnTo>
                  <a:pt x="832408" y="4757"/>
                </a:lnTo>
                <a:lnTo>
                  <a:pt x="0" y="68021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414140" y="3069067"/>
            <a:ext cx="275884" cy="123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080066" y="3297389"/>
            <a:ext cx="580307" cy="14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3895669" y="3887222"/>
            <a:ext cx="1750434" cy="185512"/>
          </a:xfrm>
          <a:custGeom>
            <a:avLst/>
            <a:gdLst>
              <a:gd name="connsiteX0" fmla="*/ 1750434 w 1750434"/>
              <a:gd name="connsiteY0" fmla="*/ 0 h 185512"/>
              <a:gd name="connsiteX1" fmla="*/ 994132 w 1750434"/>
              <a:gd name="connsiteY1" fmla="*/ 4757 h 185512"/>
              <a:gd name="connsiteX2" fmla="*/ 0 w 1750434"/>
              <a:gd name="connsiteY2" fmla="*/ 185512 h 18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0434" h="185512">
                <a:moveTo>
                  <a:pt x="1750434" y="0"/>
                </a:moveTo>
                <a:lnTo>
                  <a:pt x="994132" y="4757"/>
                </a:lnTo>
                <a:lnTo>
                  <a:pt x="0" y="18551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 bwMode="auto">
          <a:xfrm flipH="1">
            <a:off x="4361817" y="3891979"/>
            <a:ext cx="527984" cy="3615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2949102" y="923786"/>
            <a:ext cx="960836" cy="1593501"/>
          </a:xfrm>
          <a:custGeom>
            <a:avLst/>
            <a:gdLst>
              <a:gd name="connsiteX0" fmla="*/ 0 w 960836"/>
              <a:gd name="connsiteY0" fmla="*/ 4757 h 1593501"/>
              <a:gd name="connsiteX1" fmla="*/ 409069 w 960836"/>
              <a:gd name="connsiteY1" fmla="*/ 0 h 1593501"/>
              <a:gd name="connsiteX2" fmla="*/ 960836 w 960836"/>
              <a:gd name="connsiteY2" fmla="*/ 1593501 h 159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836" h="1593501">
                <a:moveTo>
                  <a:pt x="0" y="4757"/>
                </a:moveTo>
                <a:lnTo>
                  <a:pt x="409069" y="0"/>
                </a:lnTo>
                <a:lnTo>
                  <a:pt x="960836" y="159350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996668" y="2198587"/>
            <a:ext cx="1113048" cy="542266"/>
          </a:xfrm>
          <a:custGeom>
            <a:avLst/>
            <a:gdLst>
              <a:gd name="connsiteX0" fmla="*/ 0 w 1113048"/>
              <a:gd name="connsiteY0" fmla="*/ 0 h 542266"/>
              <a:gd name="connsiteX1" fmla="*/ 114159 w 1113048"/>
              <a:gd name="connsiteY1" fmla="*/ 0 h 542266"/>
              <a:gd name="connsiteX2" fmla="*/ 1113048 w 1113048"/>
              <a:gd name="connsiteY2" fmla="*/ 542266 h 54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048" h="542266">
                <a:moveTo>
                  <a:pt x="0" y="0"/>
                </a:moveTo>
                <a:lnTo>
                  <a:pt x="114159" y="0"/>
                </a:lnTo>
                <a:lnTo>
                  <a:pt x="1113048" y="54226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153637" y="2683772"/>
            <a:ext cx="970349" cy="204539"/>
          </a:xfrm>
          <a:custGeom>
            <a:avLst/>
            <a:gdLst>
              <a:gd name="connsiteX0" fmla="*/ 0 w 970349"/>
              <a:gd name="connsiteY0" fmla="*/ 0 h 204539"/>
              <a:gd name="connsiteX1" fmla="*/ 371016 w 970349"/>
              <a:gd name="connsiteY1" fmla="*/ 4757 h 204539"/>
              <a:gd name="connsiteX2" fmla="*/ 970349 w 970349"/>
              <a:gd name="connsiteY2" fmla="*/ 204539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349" h="204539">
                <a:moveTo>
                  <a:pt x="0" y="0"/>
                </a:moveTo>
                <a:lnTo>
                  <a:pt x="371016" y="4757"/>
                </a:lnTo>
                <a:lnTo>
                  <a:pt x="970349" y="20453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 bwMode="auto">
          <a:xfrm>
            <a:off x="3524653" y="2688529"/>
            <a:ext cx="523227" cy="123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3377197" y="3178471"/>
            <a:ext cx="713493" cy="85621"/>
          </a:xfrm>
          <a:custGeom>
            <a:avLst/>
            <a:gdLst>
              <a:gd name="connsiteX0" fmla="*/ 0 w 713493"/>
              <a:gd name="connsiteY0" fmla="*/ 0 h 85621"/>
              <a:gd name="connsiteX1" fmla="*/ 90376 w 713493"/>
              <a:gd name="connsiteY1" fmla="*/ 4757 h 85621"/>
              <a:gd name="connsiteX2" fmla="*/ 713493 w 713493"/>
              <a:gd name="connsiteY2" fmla="*/ 85621 h 8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93" h="85621">
                <a:moveTo>
                  <a:pt x="0" y="0"/>
                </a:moveTo>
                <a:lnTo>
                  <a:pt x="90376" y="4757"/>
                </a:lnTo>
                <a:lnTo>
                  <a:pt x="713493" y="8562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81954" y="3292632"/>
            <a:ext cx="90376" cy="689724"/>
          </a:xfrm>
          <a:custGeom>
            <a:avLst/>
            <a:gdLst>
              <a:gd name="connsiteX0" fmla="*/ 85619 w 90376"/>
              <a:gd name="connsiteY0" fmla="*/ 0 h 689724"/>
              <a:gd name="connsiteX1" fmla="*/ 0 w 90376"/>
              <a:gd name="connsiteY1" fmla="*/ 0 h 689724"/>
              <a:gd name="connsiteX2" fmla="*/ 0 w 90376"/>
              <a:gd name="connsiteY2" fmla="*/ 689724 h 689724"/>
              <a:gd name="connsiteX3" fmla="*/ 90376 w 90376"/>
              <a:gd name="connsiteY3" fmla="*/ 689724 h 6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76" h="689724">
                <a:moveTo>
                  <a:pt x="85619" y="0"/>
                </a:moveTo>
                <a:lnTo>
                  <a:pt x="0" y="0"/>
                </a:lnTo>
                <a:lnTo>
                  <a:pt x="0" y="689724"/>
                </a:lnTo>
                <a:lnTo>
                  <a:pt x="90376" y="68972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853970" y="3735007"/>
            <a:ext cx="5327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>
            <a:off x="3386711" y="4015653"/>
            <a:ext cx="85619" cy="1826581"/>
          </a:xfrm>
          <a:custGeom>
            <a:avLst/>
            <a:gdLst>
              <a:gd name="connsiteX0" fmla="*/ 85619 w 85619"/>
              <a:gd name="connsiteY0" fmla="*/ 1826581 h 1826581"/>
              <a:gd name="connsiteX1" fmla="*/ 0 w 85619"/>
              <a:gd name="connsiteY1" fmla="*/ 1826581 h 1826581"/>
              <a:gd name="connsiteX2" fmla="*/ 0 w 85619"/>
              <a:gd name="connsiteY2" fmla="*/ 0 h 1826581"/>
              <a:gd name="connsiteX3" fmla="*/ 76106 w 85619"/>
              <a:gd name="connsiteY3" fmla="*/ 0 h 182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19" h="1826581">
                <a:moveTo>
                  <a:pt x="85619" y="1826581"/>
                </a:moveTo>
                <a:lnTo>
                  <a:pt x="0" y="1826581"/>
                </a:lnTo>
                <a:lnTo>
                  <a:pt x="0" y="0"/>
                </a:lnTo>
                <a:lnTo>
                  <a:pt x="76106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3301092" y="4924187"/>
            <a:ext cx="90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5394003" y="4662567"/>
            <a:ext cx="2568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5042013" y="5062132"/>
            <a:ext cx="6040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>
            <a:off x="4147769" y="5452183"/>
            <a:ext cx="14935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H="1" flipV="1">
            <a:off x="4404627" y="5984935"/>
            <a:ext cx="1236720" cy="47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5" name="Freeform 9224"/>
          <p:cNvSpPr/>
          <p:nvPr/>
        </p:nvSpPr>
        <p:spPr>
          <a:xfrm>
            <a:off x="4480732" y="6189474"/>
            <a:ext cx="1165371" cy="71351"/>
          </a:xfrm>
          <a:custGeom>
            <a:avLst/>
            <a:gdLst>
              <a:gd name="connsiteX0" fmla="*/ 1165371 w 1165371"/>
              <a:gd name="connsiteY0" fmla="*/ 71351 h 71351"/>
              <a:gd name="connsiteX1" fmla="*/ 884731 w 1165371"/>
              <a:gd name="connsiteY1" fmla="*/ 66594 h 71351"/>
              <a:gd name="connsiteX2" fmla="*/ 0 w 1165371"/>
              <a:gd name="connsiteY2" fmla="*/ 0 h 7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371" h="71351">
                <a:moveTo>
                  <a:pt x="1165371" y="71351"/>
                </a:moveTo>
                <a:lnTo>
                  <a:pt x="884731" y="6659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6" name="Freeform 9225"/>
          <p:cNvSpPr/>
          <p:nvPr/>
        </p:nvSpPr>
        <p:spPr>
          <a:xfrm>
            <a:off x="4152526" y="6384500"/>
            <a:ext cx="646900" cy="171241"/>
          </a:xfrm>
          <a:custGeom>
            <a:avLst/>
            <a:gdLst>
              <a:gd name="connsiteX0" fmla="*/ 646900 w 646900"/>
              <a:gd name="connsiteY0" fmla="*/ 166485 h 171241"/>
              <a:gd name="connsiteX1" fmla="*/ 0 w 646900"/>
              <a:gd name="connsiteY1" fmla="*/ 171241 h 171241"/>
              <a:gd name="connsiteX2" fmla="*/ 0 w 646900"/>
              <a:gd name="connsiteY2" fmla="*/ 0 h 17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900" h="171241">
                <a:moveTo>
                  <a:pt x="646900" y="166485"/>
                </a:moveTo>
                <a:lnTo>
                  <a:pt x="0" y="17124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139042" y="284518"/>
            <a:ext cx="834254" cy="44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Urinary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bladder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124100" y="792518"/>
            <a:ext cx="811841" cy="2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699639" y="425194"/>
            <a:ext cx="811841" cy="2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695732" y="706546"/>
            <a:ext cx="865284" cy="6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Ampulla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deferens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695732" y="1488084"/>
            <a:ext cx="794945" cy="44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Seminal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vesicle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699640" y="2035158"/>
            <a:ext cx="1037222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Ejaculatory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duct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131918" y="2058603"/>
            <a:ext cx="837929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Prostatic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131920" y="2550969"/>
            <a:ext cx="1353744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Orifices of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prostatic ducts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131921" y="3043337"/>
            <a:ext cx="1189619" cy="45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Membranous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131924" y="3602134"/>
            <a:ext cx="681618" cy="4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Root of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135835" y="4786162"/>
            <a:ext cx="1138814" cy="4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Shaft (body)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131929" y="6380503"/>
            <a:ext cx="380719" cy="27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699642" y="2574417"/>
            <a:ext cx="1306852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Bulbo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-urethral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gland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695736" y="3172292"/>
            <a:ext cx="834019" cy="4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deferens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703550" y="3758443"/>
            <a:ext cx="877002" cy="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Erectile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5695735" y="4551704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Epididymis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687919" y="4938566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Testis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691827" y="5309794"/>
            <a:ext cx="787127" cy="44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Spongy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695735" y="5868598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Glans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691827" y="6138226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Prepuce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843859" y="6415670"/>
            <a:ext cx="2373650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External urethral orifice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10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Accessory Glands and Semen</a:t>
            </a:r>
            <a:endParaRPr lang="en-US" altLang="en-US" dirty="0" smtClean="0"/>
          </a:p>
        </p:txBody>
      </p:sp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Seminal glands (vesicles)</a:t>
            </a:r>
          </a:p>
          <a:p>
            <a:r>
              <a:rPr lang="en-US" altLang="en-US" smtClean="0"/>
              <a:t>Prostate</a:t>
            </a:r>
          </a:p>
          <a:p>
            <a:r>
              <a:rPr lang="en-US" altLang="en-US" smtClean="0"/>
              <a:t>Bulbo-urethral glands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Reproductive System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Gonads—primary sex organs</a:t>
            </a:r>
          </a:p>
          <a:p>
            <a:pPr lvl="1"/>
            <a:r>
              <a:rPr lang="en-US" altLang="en-US" smtClean="0"/>
              <a:t>Testes in males</a:t>
            </a:r>
          </a:p>
          <a:p>
            <a:pPr lvl="1"/>
            <a:r>
              <a:rPr lang="en-US" altLang="en-US" smtClean="0"/>
              <a:t>Ovaries in females</a:t>
            </a:r>
          </a:p>
          <a:p>
            <a:r>
              <a:rPr lang="en-US" altLang="en-US" smtClean="0"/>
              <a:t>Gonads produce gametes (sex cells) and secrete hormones</a:t>
            </a:r>
          </a:p>
          <a:p>
            <a:pPr lvl="1"/>
            <a:r>
              <a:rPr lang="en-US" altLang="en-US" smtClean="0"/>
              <a:t>Sperm—male gametes</a:t>
            </a:r>
          </a:p>
          <a:p>
            <a:pPr lvl="1"/>
            <a:r>
              <a:rPr lang="en-US" altLang="en-US" smtClean="0"/>
              <a:t>Ova (eggs)—female gametes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Accessory Glands and Semen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Seminal glands (vesicles)</a:t>
            </a:r>
          </a:p>
          <a:p>
            <a:pPr lvl="1"/>
            <a:r>
              <a:rPr lang="en-US" altLang="en-US" dirty="0" smtClean="0"/>
              <a:t>Located at the base of the bladder</a:t>
            </a:r>
          </a:p>
          <a:p>
            <a:pPr lvl="1"/>
            <a:r>
              <a:rPr lang="en-US" altLang="en-US" dirty="0" smtClean="0"/>
              <a:t>Produce a thick, yellowish secretion (60% of semen) that contains:</a:t>
            </a:r>
          </a:p>
          <a:p>
            <a:pPr lvl="2"/>
            <a:r>
              <a:rPr lang="en-US" altLang="en-US" dirty="0" smtClean="0"/>
              <a:t>Fructose (sugar)</a:t>
            </a:r>
          </a:p>
          <a:p>
            <a:pPr lvl="2"/>
            <a:r>
              <a:rPr lang="en-US" altLang="en-US" dirty="0" smtClean="0"/>
              <a:t>Vitamin C</a:t>
            </a:r>
          </a:p>
          <a:p>
            <a:pPr lvl="2"/>
            <a:r>
              <a:rPr lang="en-US" altLang="en-US" dirty="0" smtClean="0"/>
              <a:t>Prostaglandins</a:t>
            </a:r>
          </a:p>
          <a:p>
            <a:pPr lvl="2"/>
            <a:r>
              <a:rPr lang="en-US" altLang="en-US" dirty="0" smtClean="0"/>
              <a:t>Other substances that nourish and activate sperm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Accessory Glands and Semen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Prostate</a:t>
            </a:r>
          </a:p>
          <a:p>
            <a:pPr lvl="1"/>
            <a:r>
              <a:rPr lang="en-US" altLang="en-US" smtClean="0"/>
              <a:t>Encircles the upper part of the urethra</a:t>
            </a:r>
          </a:p>
          <a:p>
            <a:pPr lvl="1"/>
            <a:r>
              <a:rPr lang="en-US" altLang="en-US" smtClean="0"/>
              <a:t>Secretes a milky fluid</a:t>
            </a:r>
          </a:p>
          <a:p>
            <a:pPr lvl="2"/>
            <a:r>
              <a:rPr lang="en-US" altLang="en-US" smtClean="0"/>
              <a:t>Helps to activate sperm</a:t>
            </a:r>
          </a:p>
          <a:p>
            <a:pPr lvl="2"/>
            <a:r>
              <a:rPr lang="en-US" altLang="en-US" smtClean="0"/>
              <a:t>Fluid enters the urethra through several small ducts</a:t>
            </a:r>
          </a:p>
          <a:p>
            <a:pPr lvl="1"/>
            <a:r>
              <a:rPr lang="en-US" altLang="en-US" smtClean="0"/>
              <a:t>Prostatitis–inflammation of the prostate</a:t>
            </a:r>
          </a:p>
          <a:p>
            <a:pPr lvl="1"/>
            <a:r>
              <a:rPr lang="en-US" altLang="en-US" smtClean="0"/>
              <a:t>Prostate cancer–third most common cancer in males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Accessory Glands and Semen</a:t>
            </a:r>
            <a:endParaRPr lang="en-US" altLang="en-US" dirty="0" smtClean="0"/>
          </a:p>
        </p:txBody>
      </p:sp>
      <p:sp>
        <p:nvSpPr>
          <p:cNvPr id="2457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Bulbo</a:t>
            </a:r>
            <a:r>
              <a:rPr lang="en-US" altLang="en-US" dirty="0" smtClean="0"/>
              <a:t>-urethral glands</a:t>
            </a:r>
          </a:p>
          <a:p>
            <a:pPr lvl="1"/>
            <a:r>
              <a:rPr lang="en-US" altLang="en-US" dirty="0" smtClean="0"/>
              <a:t>Pea-sized glands inferior to the prostate</a:t>
            </a:r>
          </a:p>
          <a:p>
            <a:pPr lvl="1"/>
            <a:r>
              <a:rPr lang="en-US" altLang="en-US" dirty="0" smtClean="0"/>
              <a:t>Produce a thick, clear mucus</a:t>
            </a:r>
          </a:p>
          <a:p>
            <a:pPr lvl="2"/>
            <a:r>
              <a:rPr lang="en-US" altLang="en-US" dirty="0" smtClean="0"/>
              <a:t>Mucus cleanses the </a:t>
            </a:r>
            <a:r>
              <a:rPr lang="en-US" dirty="0"/>
              <a:t>spongy (penile)</a:t>
            </a:r>
            <a:r>
              <a:rPr lang="en-US" altLang="en-US" dirty="0" smtClean="0"/>
              <a:t> urethra of acidic urine prior to ejaculation</a:t>
            </a:r>
          </a:p>
          <a:p>
            <a:pPr lvl="2"/>
            <a:r>
              <a:rPr lang="en-US" altLang="en-US" dirty="0" smtClean="0"/>
              <a:t>Mucus serves as a lubricant during sexual intercourse</a:t>
            </a:r>
          </a:p>
          <a:p>
            <a:pPr lvl="2"/>
            <a:r>
              <a:rPr lang="en-US" altLang="en-US" dirty="0" smtClean="0"/>
              <a:t>Mucus is released into the spongy urethra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9230" descr="figure_16_0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3"/>
          <a:stretch/>
        </p:blipFill>
        <p:spPr>
          <a:xfrm>
            <a:off x="298704" y="600456"/>
            <a:ext cx="8546592" cy="541363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6606452" y="2430041"/>
            <a:ext cx="1102417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832225" y="2546350"/>
            <a:ext cx="2730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4689475" y="2794000"/>
            <a:ext cx="1873250" cy="269875"/>
          </a:xfrm>
          <a:custGeom>
            <a:avLst/>
            <a:gdLst>
              <a:gd name="connsiteX0" fmla="*/ 1873250 w 1873250"/>
              <a:gd name="connsiteY0" fmla="*/ 0 h 269875"/>
              <a:gd name="connsiteX1" fmla="*/ 1873250 w 1873250"/>
              <a:gd name="connsiteY1" fmla="*/ 0 h 269875"/>
              <a:gd name="connsiteX2" fmla="*/ 679450 w 1873250"/>
              <a:gd name="connsiteY2" fmla="*/ 0 h 269875"/>
              <a:gd name="connsiteX3" fmla="*/ 0 w 1873250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0" h="269875">
                <a:moveTo>
                  <a:pt x="1873250" y="0"/>
                </a:moveTo>
                <a:lnTo>
                  <a:pt x="1873250" y="0"/>
                </a:lnTo>
                <a:lnTo>
                  <a:pt x="679450" y="0"/>
                </a:lnTo>
                <a:lnTo>
                  <a:pt x="0" y="2698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67175" y="3044825"/>
            <a:ext cx="2489200" cy="933450"/>
          </a:xfrm>
          <a:custGeom>
            <a:avLst/>
            <a:gdLst>
              <a:gd name="connsiteX0" fmla="*/ 2489200 w 2489200"/>
              <a:gd name="connsiteY0" fmla="*/ 0 h 933450"/>
              <a:gd name="connsiteX1" fmla="*/ 2489200 w 2489200"/>
              <a:gd name="connsiteY1" fmla="*/ 0 h 933450"/>
              <a:gd name="connsiteX2" fmla="*/ 2416175 w 2489200"/>
              <a:gd name="connsiteY2" fmla="*/ 0 h 933450"/>
              <a:gd name="connsiteX3" fmla="*/ 1282700 w 2489200"/>
              <a:gd name="connsiteY3" fmla="*/ 6350 h 933450"/>
              <a:gd name="connsiteX4" fmla="*/ 0 w 2489200"/>
              <a:gd name="connsiteY4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200" h="933450">
                <a:moveTo>
                  <a:pt x="2489200" y="0"/>
                </a:moveTo>
                <a:lnTo>
                  <a:pt x="2489200" y="0"/>
                </a:lnTo>
                <a:lnTo>
                  <a:pt x="2416175" y="0"/>
                </a:lnTo>
                <a:lnTo>
                  <a:pt x="1282700" y="6350"/>
                </a:lnTo>
                <a:lnTo>
                  <a:pt x="0" y="9334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43375" y="3581400"/>
            <a:ext cx="2409825" cy="568325"/>
          </a:xfrm>
          <a:custGeom>
            <a:avLst/>
            <a:gdLst>
              <a:gd name="connsiteX0" fmla="*/ 2409825 w 2409825"/>
              <a:gd name="connsiteY0" fmla="*/ 0 h 568325"/>
              <a:gd name="connsiteX1" fmla="*/ 920750 w 2409825"/>
              <a:gd name="connsiteY1" fmla="*/ 3175 h 568325"/>
              <a:gd name="connsiteX2" fmla="*/ 0 w 2409825"/>
              <a:gd name="connsiteY2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9825" h="568325">
                <a:moveTo>
                  <a:pt x="2409825" y="0"/>
                </a:moveTo>
                <a:lnTo>
                  <a:pt x="920750" y="3175"/>
                </a:lnTo>
                <a:lnTo>
                  <a:pt x="0" y="5683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13250" y="3870325"/>
            <a:ext cx="2146300" cy="279400"/>
          </a:xfrm>
          <a:custGeom>
            <a:avLst/>
            <a:gdLst>
              <a:gd name="connsiteX0" fmla="*/ 2146300 w 2146300"/>
              <a:gd name="connsiteY0" fmla="*/ 0 h 279400"/>
              <a:gd name="connsiteX1" fmla="*/ 508000 w 2146300"/>
              <a:gd name="connsiteY1" fmla="*/ 0 h 279400"/>
              <a:gd name="connsiteX2" fmla="*/ 0 w 21463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6300" h="279400">
                <a:moveTo>
                  <a:pt x="2146300" y="0"/>
                </a:moveTo>
                <a:lnTo>
                  <a:pt x="508000" y="0"/>
                </a:lnTo>
                <a:lnTo>
                  <a:pt x="0" y="2794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606452" y="2680866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Urinary bladder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600102" y="2925341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Prostatic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603277" y="3185691"/>
            <a:ext cx="1102417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Pubis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606452" y="3468266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Membranous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603277" y="3747666"/>
            <a:ext cx="2578823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Urogenital diaphragm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6143625" y="4184650"/>
            <a:ext cx="733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949950" y="4181475"/>
            <a:ext cx="803275" cy="285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6127750" y="4654550"/>
            <a:ext cx="755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rc 19"/>
          <p:cNvSpPr/>
          <p:nvPr/>
        </p:nvSpPr>
        <p:spPr bwMode="auto">
          <a:xfrm>
            <a:off x="5908675" y="4864100"/>
            <a:ext cx="790575" cy="196850"/>
          </a:xfrm>
          <a:prstGeom prst="arc">
            <a:avLst>
              <a:gd name="adj1" fmla="val 20986802"/>
              <a:gd name="adj2" fmla="val 1121083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696075" y="4956175"/>
            <a:ext cx="193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6470650" y="5254625"/>
            <a:ext cx="409575" cy="190500"/>
          </a:xfrm>
          <a:custGeom>
            <a:avLst/>
            <a:gdLst>
              <a:gd name="connsiteX0" fmla="*/ 409575 w 409575"/>
              <a:gd name="connsiteY0" fmla="*/ 0 h 190500"/>
              <a:gd name="connsiteX1" fmla="*/ 269875 w 409575"/>
              <a:gd name="connsiteY1" fmla="*/ 3175 h 190500"/>
              <a:gd name="connsiteX2" fmla="*/ 0 w 409575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190500">
                <a:moveTo>
                  <a:pt x="409575" y="0"/>
                </a:moveTo>
                <a:lnTo>
                  <a:pt x="269875" y="3175"/>
                </a:lnTo>
                <a:lnTo>
                  <a:pt x="0" y="1905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6616700" y="5530850"/>
            <a:ext cx="26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264275" y="5768975"/>
            <a:ext cx="622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927127" y="4061991"/>
            <a:ext cx="1534248" cy="4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Erectile tissue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of the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923952" y="4538242"/>
            <a:ext cx="1629498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Spongy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17601" y="4836692"/>
            <a:ext cx="1975573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Shaft of the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920776" y="5138317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Glans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917601" y="5414542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Prepuce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927126" y="5652667"/>
            <a:ext cx="1845399" cy="4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External urethral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orifice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676775" y="5280025"/>
            <a:ext cx="438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4140200" y="5530850"/>
            <a:ext cx="1263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4394200" y="5737225"/>
            <a:ext cx="631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479076" y="5151017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Epididymis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475901" y="5392317"/>
            <a:ext cx="664299" cy="20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Testis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469551" y="5608217"/>
            <a:ext cx="908774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Scrotum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78169" y="2898853"/>
            <a:ext cx="1683260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Seminal vesicle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9222" name="Straight Connector 9221"/>
          <p:cNvCxnSpPr/>
          <p:nvPr/>
        </p:nvCxnSpPr>
        <p:spPr bwMode="auto">
          <a:xfrm>
            <a:off x="2064481" y="3021269"/>
            <a:ext cx="15777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1520825" y="3273425"/>
            <a:ext cx="1901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2146300" y="3759200"/>
            <a:ext cx="172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1120775" y="4035425"/>
            <a:ext cx="2178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9" name="Freeform 9228"/>
          <p:cNvSpPr/>
          <p:nvPr/>
        </p:nvSpPr>
        <p:spPr>
          <a:xfrm>
            <a:off x="1301750" y="3927475"/>
            <a:ext cx="2574925" cy="355600"/>
          </a:xfrm>
          <a:custGeom>
            <a:avLst/>
            <a:gdLst>
              <a:gd name="connsiteX0" fmla="*/ 0 w 2574925"/>
              <a:gd name="connsiteY0" fmla="*/ 355600 h 355600"/>
              <a:gd name="connsiteX1" fmla="*/ 2162175 w 2574925"/>
              <a:gd name="connsiteY1" fmla="*/ 352425 h 355600"/>
              <a:gd name="connsiteX2" fmla="*/ 2574925 w 2574925"/>
              <a:gd name="connsiteY2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4925" h="355600">
                <a:moveTo>
                  <a:pt x="0" y="355600"/>
                </a:moveTo>
                <a:lnTo>
                  <a:pt x="2162175" y="352425"/>
                </a:lnTo>
                <a:lnTo>
                  <a:pt x="25749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30" name="Freeform 9229"/>
          <p:cNvSpPr/>
          <p:nvPr/>
        </p:nvSpPr>
        <p:spPr>
          <a:xfrm>
            <a:off x="2555875" y="4238625"/>
            <a:ext cx="1308100" cy="292100"/>
          </a:xfrm>
          <a:custGeom>
            <a:avLst/>
            <a:gdLst>
              <a:gd name="connsiteX0" fmla="*/ 0 w 1308100"/>
              <a:gd name="connsiteY0" fmla="*/ 292100 h 292100"/>
              <a:gd name="connsiteX1" fmla="*/ 1016000 w 1308100"/>
              <a:gd name="connsiteY1" fmla="*/ 269875 h 292100"/>
              <a:gd name="connsiteX2" fmla="*/ 1308100 w 1308100"/>
              <a:gd name="connsiteY2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292100">
                <a:moveTo>
                  <a:pt x="0" y="292100"/>
                </a:moveTo>
                <a:lnTo>
                  <a:pt x="1016000" y="269875"/>
                </a:lnTo>
                <a:lnTo>
                  <a:pt x="13081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65469" y="3156027"/>
            <a:ext cx="1669706" cy="46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Ampulla of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ductus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deferens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68644" y="3648153"/>
            <a:ext cx="1860206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Ejaculatory duct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52769" y="3902153"/>
            <a:ext cx="723556" cy="20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Rectum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40069" y="4146628"/>
            <a:ext cx="955331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Prostate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43244" y="4403803"/>
            <a:ext cx="2311056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Bulbo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-urethral gland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43244" y="4927678"/>
            <a:ext cx="2311056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Ductus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(vas) deferens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88429" y="4597376"/>
            <a:ext cx="2443351" cy="497616"/>
          </a:xfrm>
          <a:custGeom>
            <a:avLst/>
            <a:gdLst>
              <a:gd name="connsiteX0" fmla="*/ 0 w 2443351"/>
              <a:gd name="connsiteY0" fmla="*/ 497616 h 497616"/>
              <a:gd name="connsiteX1" fmla="*/ 549568 w 2443351"/>
              <a:gd name="connsiteY1" fmla="*/ 490189 h 497616"/>
              <a:gd name="connsiteX2" fmla="*/ 2443351 w 2443351"/>
              <a:gd name="connsiteY2" fmla="*/ 0 h 4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3351" h="497616">
                <a:moveTo>
                  <a:pt x="0" y="497616"/>
                </a:moveTo>
                <a:lnTo>
                  <a:pt x="549568" y="490189"/>
                </a:lnTo>
                <a:lnTo>
                  <a:pt x="2443351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5198619" y="3312487"/>
            <a:ext cx="13442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307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9226" descr="figure_16_0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"/>
          <a:stretch/>
        </p:blipFill>
        <p:spPr>
          <a:xfrm>
            <a:off x="2084832" y="228520"/>
            <a:ext cx="4974336" cy="63496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853964" y="419800"/>
            <a:ext cx="11240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5138596" y="536578"/>
            <a:ext cx="5109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4761373" y="823895"/>
            <a:ext cx="894244" cy="813399"/>
          </a:xfrm>
          <a:custGeom>
            <a:avLst/>
            <a:gdLst>
              <a:gd name="connsiteX0" fmla="*/ 894244 w 894244"/>
              <a:gd name="connsiteY0" fmla="*/ 0 h 813399"/>
              <a:gd name="connsiteX1" fmla="*/ 723005 w 894244"/>
              <a:gd name="connsiteY1" fmla="*/ 4756 h 813399"/>
              <a:gd name="connsiteX2" fmla="*/ 0 w 894244"/>
              <a:gd name="connsiteY2" fmla="*/ 813399 h 81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244" h="813399">
                <a:moveTo>
                  <a:pt x="894244" y="0"/>
                </a:moveTo>
                <a:lnTo>
                  <a:pt x="723005" y="4756"/>
                </a:lnTo>
                <a:lnTo>
                  <a:pt x="0" y="81339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70664" y="1599240"/>
            <a:ext cx="689709" cy="285403"/>
          </a:xfrm>
          <a:custGeom>
            <a:avLst/>
            <a:gdLst>
              <a:gd name="connsiteX0" fmla="*/ 689709 w 689709"/>
              <a:gd name="connsiteY0" fmla="*/ 0 h 285403"/>
              <a:gd name="connsiteX1" fmla="*/ 489931 w 689709"/>
              <a:gd name="connsiteY1" fmla="*/ 4757 h 285403"/>
              <a:gd name="connsiteX2" fmla="*/ 0 w 689709"/>
              <a:gd name="connsiteY2" fmla="*/ 285403 h 28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709" h="285403">
                <a:moveTo>
                  <a:pt x="689709" y="0"/>
                </a:moveTo>
                <a:lnTo>
                  <a:pt x="489931" y="4757"/>
                </a:lnTo>
                <a:lnTo>
                  <a:pt x="0" y="28540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00092" y="2155776"/>
            <a:ext cx="1455525" cy="366268"/>
          </a:xfrm>
          <a:custGeom>
            <a:avLst/>
            <a:gdLst>
              <a:gd name="connsiteX0" fmla="*/ 1455525 w 1455525"/>
              <a:gd name="connsiteY0" fmla="*/ 0 h 366268"/>
              <a:gd name="connsiteX1" fmla="*/ 922784 w 1455525"/>
              <a:gd name="connsiteY1" fmla="*/ 0 h 366268"/>
              <a:gd name="connsiteX2" fmla="*/ 0 w 1455525"/>
              <a:gd name="connsiteY2" fmla="*/ 366268 h 36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5525" h="366268">
                <a:moveTo>
                  <a:pt x="1455525" y="0"/>
                </a:moveTo>
                <a:lnTo>
                  <a:pt x="922784" y="0"/>
                </a:lnTo>
                <a:lnTo>
                  <a:pt x="0" y="36626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299981" y="2702799"/>
            <a:ext cx="1355636" cy="680211"/>
          </a:xfrm>
          <a:custGeom>
            <a:avLst/>
            <a:gdLst>
              <a:gd name="connsiteX0" fmla="*/ 1355636 w 1355636"/>
              <a:gd name="connsiteY0" fmla="*/ 0 h 680211"/>
              <a:gd name="connsiteX1" fmla="*/ 832408 w 1355636"/>
              <a:gd name="connsiteY1" fmla="*/ 4757 h 680211"/>
              <a:gd name="connsiteX2" fmla="*/ 0 w 1355636"/>
              <a:gd name="connsiteY2" fmla="*/ 680211 h 6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636" h="680211">
                <a:moveTo>
                  <a:pt x="1355636" y="0"/>
                </a:moveTo>
                <a:lnTo>
                  <a:pt x="832408" y="4757"/>
                </a:lnTo>
                <a:lnTo>
                  <a:pt x="0" y="68021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414140" y="3069067"/>
            <a:ext cx="275884" cy="123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080066" y="3297389"/>
            <a:ext cx="580307" cy="14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3895669" y="3887222"/>
            <a:ext cx="1750434" cy="185512"/>
          </a:xfrm>
          <a:custGeom>
            <a:avLst/>
            <a:gdLst>
              <a:gd name="connsiteX0" fmla="*/ 1750434 w 1750434"/>
              <a:gd name="connsiteY0" fmla="*/ 0 h 185512"/>
              <a:gd name="connsiteX1" fmla="*/ 994132 w 1750434"/>
              <a:gd name="connsiteY1" fmla="*/ 4757 h 185512"/>
              <a:gd name="connsiteX2" fmla="*/ 0 w 1750434"/>
              <a:gd name="connsiteY2" fmla="*/ 185512 h 18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0434" h="185512">
                <a:moveTo>
                  <a:pt x="1750434" y="0"/>
                </a:moveTo>
                <a:lnTo>
                  <a:pt x="994132" y="4757"/>
                </a:lnTo>
                <a:lnTo>
                  <a:pt x="0" y="18551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 bwMode="auto">
          <a:xfrm flipH="1">
            <a:off x="4361817" y="3891979"/>
            <a:ext cx="527984" cy="3615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2949102" y="923786"/>
            <a:ext cx="960836" cy="1593501"/>
          </a:xfrm>
          <a:custGeom>
            <a:avLst/>
            <a:gdLst>
              <a:gd name="connsiteX0" fmla="*/ 0 w 960836"/>
              <a:gd name="connsiteY0" fmla="*/ 4757 h 1593501"/>
              <a:gd name="connsiteX1" fmla="*/ 409069 w 960836"/>
              <a:gd name="connsiteY1" fmla="*/ 0 h 1593501"/>
              <a:gd name="connsiteX2" fmla="*/ 960836 w 960836"/>
              <a:gd name="connsiteY2" fmla="*/ 1593501 h 159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836" h="1593501">
                <a:moveTo>
                  <a:pt x="0" y="4757"/>
                </a:moveTo>
                <a:lnTo>
                  <a:pt x="409069" y="0"/>
                </a:lnTo>
                <a:lnTo>
                  <a:pt x="960836" y="159350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996668" y="2198587"/>
            <a:ext cx="1113048" cy="542266"/>
          </a:xfrm>
          <a:custGeom>
            <a:avLst/>
            <a:gdLst>
              <a:gd name="connsiteX0" fmla="*/ 0 w 1113048"/>
              <a:gd name="connsiteY0" fmla="*/ 0 h 542266"/>
              <a:gd name="connsiteX1" fmla="*/ 114159 w 1113048"/>
              <a:gd name="connsiteY1" fmla="*/ 0 h 542266"/>
              <a:gd name="connsiteX2" fmla="*/ 1113048 w 1113048"/>
              <a:gd name="connsiteY2" fmla="*/ 542266 h 54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048" h="542266">
                <a:moveTo>
                  <a:pt x="0" y="0"/>
                </a:moveTo>
                <a:lnTo>
                  <a:pt x="114159" y="0"/>
                </a:lnTo>
                <a:lnTo>
                  <a:pt x="1113048" y="54226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153637" y="2683772"/>
            <a:ext cx="970349" cy="204539"/>
          </a:xfrm>
          <a:custGeom>
            <a:avLst/>
            <a:gdLst>
              <a:gd name="connsiteX0" fmla="*/ 0 w 970349"/>
              <a:gd name="connsiteY0" fmla="*/ 0 h 204539"/>
              <a:gd name="connsiteX1" fmla="*/ 371016 w 970349"/>
              <a:gd name="connsiteY1" fmla="*/ 4757 h 204539"/>
              <a:gd name="connsiteX2" fmla="*/ 970349 w 970349"/>
              <a:gd name="connsiteY2" fmla="*/ 204539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349" h="204539">
                <a:moveTo>
                  <a:pt x="0" y="0"/>
                </a:moveTo>
                <a:lnTo>
                  <a:pt x="371016" y="4757"/>
                </a:lnTo>
                <a:lnTo>
                  <a:pt x="970349" y="20453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 bwMode="auto">
          <a:xfrm>
            <a:off x="3524653" y="2688529"/>
            <a:ext cx="523227" cy="123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3377197" y="3178471"/>
            <a:ext cx="713493" cy="85621"/>
          </a:xfrm>
          <a:custGeom>
            <a:avLst/>
            <a:gdLst>
              <a:gd name="connsiteX0" fmla="*/ 0 w 713493"/>
              <a:gd name="connsiteY0" fmla="*/ 0 h 85621"/>
              <a:gd name="connsiteX1" fmla="*/ 90376 w 713493"/>
              <a:gd name="connsiteY1" fmla="*/ 4757 h 85621"/>
              <a:gd name="connsiteX2" fmla="*/ 713493 w 713493"/>
              <a:gd name="connsiteY2" fmla="*/ 85621 h 8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93" h="85621">
                <a:moveTo>
                  <a:pt x="0" y="0"/>
                </a:moveTo>
                <a:lnTo>
                  <a:pt x="90376" y="4757"/>
                </a:lnTo>
                <a:lnTo>
                  <a:pt x="713493" y="8562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81954" y="3292632"/>
            <a:ext cx="90376" cy="689724"/>
          </a:xfrm>
          <a:custGeom>
            <a:avLst/>
            <a:gdLst>
              <a:gd name="connsiteX0" fmla="*/ 85619 w 90376"/>
              <a:gd name="connsiteY0" fmla="*/ 0 h 689724"/>
              <a:gd name="connsiteX1" fmla="*/ 0 w 90376"/>
              <a:gd name="connsiteY1" fmla="*/ 0 h 689724"/>
              <a:gd name="connsiteX2" fmla="*/ 0 w 90376"/>
              <a:gd name="connsiteY2" fmla="*/ 689724 h 689724"/>
              <a:gd name="connsiteX3" fmla="*/ 90376 w 90376"/>
              <a:gd name="connsiteY3" fmla="*/ 689724 h 6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76" h="689724">
                <a:moveTo>
                  <a:pt x="85619" y="0"/>
                </a:moveTo>
                <a:lnTo>
                  <a:pt x="0" y="0"/>
                </a:lnTo>
                <a:lnTo>
                  <a:pt x="0" y="689724"/>
                </a:lnTo>
                <a:lnTo>
                  <a:pt x="90376" y="68972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853970" y="3735007"/>
            <a:ext cx="5327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>
            <a:off x="3386711" y="4015653"/>
            <a:ext cx="85619" cy="1826581"/>
          </a:xfrm>
          <a:custGeom>
            <a:avLst/>
            <a:gdLst>
              <a:gd name="connsiteX0" fmla="*/ 85619 w 85619"/>
              <a:gd name="connsiteY0" fmla="*/ 1826581 h 1826581"/>
              <a:gd name="connsiteX1" fmla="*/ 0 w 85619"/>
              <a:gd name="connsiteY1" fmla="*/ 1826581 h 1826581"/>
              <a:gd name="connsiteX2" fmla="*/ 0 w 85619"/>
              <a:gd name="connsiteY2" fmla="*/ 0 h 1826581"/>
              <a:gd name="connsiteX3" fmla="*/ 76106 w 85619"/>
              <a:gd name="connsiteY3" fmla="*/ 0 h 182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19" h="1826581">
                <a:moveTo>
                  <a:pt x="85619" y="1826581"/>
                </a:moveTo>
                <a:lnTo>
                  <a:pt x="0" y="1826581"/>
                </a:lnTo>
                <a:lnTo>
                  <a:pt x="0" y="0"/>
                </a:lnTo>
                <a:lnTo>
                  <a:pt x="76106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3301092" y="4924187"/>
            <a:ext cx="90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5394003" y="4662567"/>
            <a:ext cx="2568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5042013" y="5062132"/>
            <a:ext cx="6040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>
            <a:off x="4147769" y="5452183"/>
            <a:ext cx="14935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H="1" flipV="1">
            <a:off x="4404627" y="5984935"/>
            <a:ext cx="1236720" cy="47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5" name="Freeform 9224"/>
          <p:cNvSpPr/>
          <p:nvPr/>
        </p:nvSpPr>
        <p:spPr>
          <a:xfrm>
            <a:off x="4480732" y="6189474"/>
            <a:ext cx="1165371" cy="71351"/>
          </a:xfrm>
          <a:custGeom>
            <a:avLst/>
            <a:gdLst>
              <a:gd name="connsiteX0" fmla="*/ 1165371 w 1165371"/>
              <a:gd name="connsiteY0" fmla="*/ 71351 h 71351"/>
              <a:gd name="connsiteX1" fmla="*/ 884731 w 1165371"/>
              <a:gd name="connsiteY1" fmla="*/ 66594 h 71351"/>
              <a:gd name="connsiteX2" fmla="*/ 0 w 1165371"/>
              <a:gd name="connsiteY2" fmla="*/ 0 h 7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371" h="71351">
                <a:moveTo>
                  <a:pt x="1165371" y="71351"/>
                </a:moveTo>
                <a:lnTo>
                  <a:pt x="884731" y="6659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6" name="Freeform 9225"/>
          <p:cNvSpPr/>
          <p:nvPr/>
        </p:nvSpPr>
        <p:spPr>
          <a:xfrm>
            <a:off x="4152526" y="6384500"/>
            <a:ext cx="646900" cy="171241"/>
          </a:xfrm>
          <a:custGeom>
            <a:avLst/>
            <a:gdLst>
              <a:gd name="connsiteX0" fmla="*/ 646900 w 646900"/>
              <a:gd name="connsiteY0" fmla="*/ 166485 h 171241"/>
              <a:gd name="connsiteX1" fmla="*/ 0 w 646900"/>
              <a:gd name="connsiteY1" fmla="*/ 171241 h 171241"/>
              <a:gd name="connsiteX2" fmla="*/ 0 w 646900"/>
              <a:gd name="connsiteY2" fmla="*/ 0 h 17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900" h="171241">
                <a:moveTo>
                  <a:pt x="646900" y="166485"/>
                </a:moveTo>
                <a:lnTo>
                  <a:pt x="0" y="17124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139042" y="284518"/>
            <a:ext cx="834254" cy="44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Urinary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bladder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124100" y="792518"/>
            <a:ext cx="811841" cy="2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699639" y="425194"/>
            <a:ext cx="811841" cy="2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695732" y="706546"/>
            <a:ext cx="865284" cy="6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Ampulla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deferens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695732" y="1488084"/>
            <a:ext cx="794945" cy="44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Seminal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vesicle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699640" y="2035158"/>
            <a:ext cx="1037222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Ejaculatory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duct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131918" y="2058603"/>
            <a:ext cx="837929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Prostatic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131920" y="2550969"/>
            <a:ext cx="1353744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Orifices of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prostatic ducts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131921" y="3043337"/>
            <a:ext cx="1189619" cy="45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Membranous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131924" y="3602134"/>
            <a:ext cx="681618" cy="4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Root of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135835" y="4786162"/>
            <a:ext cx="1138814" cy="4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Shaft (body)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131929" y="6380503"/>
            <a:ext cx="380719" cy="27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699642" y="2574417"/>
            <a:ext cx="1306852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Bulbo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-urethral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gland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695736" y="3172292"/>
            <a:ext cx="834019" cy="4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deferens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703550" y="3758443"/>
            <a:ext cx="877002" cy="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Erectile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5695735" y="4551704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Epididymis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687919" y="4938566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Testis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691827" y="5309794"/>
            <a:ext cx="787127" cy="44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Spongy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695735" y="5868598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Glans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691827" y="6138226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Prepuce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843859" y="6415670"/>
            <a:ext cx="2373650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External urethral orifice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10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Accessory Glands and Semen</a:t>
            </a:r>
            <a:endParaRPr lang="en-US" altLang="en-US" dirty="0" smtClean="0"/>
          </a:p>
        </p:txBody>
      </p:sp>
      <p:sp>
        <p:nvSpPr>
          <p:cNvPr id="2765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Semen</a:t>
            </a:r>
          </a:p>
          <a:p>
            <a:pPr lvl="1"/>
            <a:r>
              <a:rPr lang="en-US" altLang="en-US" smtClean="0"/>
              <a:t>Milky white mixture of sperm and accessory gland secretions</a:t>
            </a:r>
          </a:p>
          <a:p>
            <a:pPr lvl="1"/>
            <a:r>
              <a:rPr lang="en-US" altLang="en-US" smtClean="0"/>
              <a:t>Advantages of accessory gland secretions</a:t>
            </a:r>
          </a:p>
          <a:p>
            <a:pPr lvl="2"/>
            <a:r>
              <a:rPr lang="en-US" altLang="en-US" smtClean="0"/>
              <a:t>Fructose provides energy for sperm cells</a:t>
            </a:r>
          </a:p>
          <a:p>
            <a:pPr lvl="2"/>
            <a:r>
              <a:rPr lang="en-US" altLang="en-US" smtClean="0"/>
              <a:t>Alkalinity of semen helps neutralize the acidic environment of vagina</a:t>
            </a:r>
          </a:p>
          <a:p>
            <a:pPr lvl="2"/>
            <a:r>
              <a:rPr lang="en-US" altLang="en-US" smtClean="0"/>
              <a:t>Semen inhibits bacterial multiplication</a:t>
            </a:r>
          </a:p>
          <a:p>
            <a:pPr lvl="2"/>
            <a:r>
              <a:rPr lang="en-US" altLang="en-US" smtClean="0"/>
              <a:t>Elements of semen enhance sperm motility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Genitalia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Scrotum</a:t>
            </a:r>
          </a:p>
          <a:p>
            <a:r>
              <a:rPr lang="en-US" altLang="en-US" smtClean="0"/>
              <a:t>Penis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Genitalia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Scrotum</a:t>
            </a:r>
          </a:p>
          <a:p>
            <a:pPr lvl="1"/>
            <a:r>
              <a:rPr lang="en-US" altLang="en-US" smtClean="0"/>
              <a:t>Divided sac of skin outside the abdomen that houses the testes</a:t>
            </a:r>
          </a:p>
          <a:p>
            <a:pPr lvl="1"/>
            <a:r>
              <a:rPr lang="en-US" altLang="en-US" smtClean="0"/>
              <a:t>Maintains testes at 3°C lower than normal body temperature to protect sperm viability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9226" descr="figure_16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"/>
          <a:stretch/>
        </p:blipFill>
        <p:spPr>
          <a:xfrm>
            <a:off x="1728216" y="224748"/>
            <a:ext cx="5687568" cy="6395137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 bwMode="auto">
          <a:xfrm flipH="1">
            <a:off x="4633495" y="729599"/>
            <a:ext cx="99787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3154126" y="3723322"/>
            <a:ext cx="3489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Freeform 72"/>
          <p:cNvSpPr/>
          <p:nvPr/>
        </p:nvSpPr>
        <p:spPr>
          <a:xfrm>
            <a:off x="2959657" y="2982213"/>
            <a:ext cx="1588373" cy="568070"/>
          </a:xfrm>
          <a:custGeom>
            <a:avLst/>
            <a:gdLst>
              <a:gd name="connsiteX0" fmla="*/ 0 w 1588373"/>
              <a:gd name="connsiteY0" fmla="*/ 7237 h 568070"/>
              <a:gd name="connsiteX1" fmla="*/ 455888 w 1588373"/>
              <a:gd name="connsiteY1" fmla="*/ 0 h 568070"/>
              <a:gd name="connsiteX2" fmla="*/ 1588373 w 1588373"/>
              <a:gd name="connsiteY2" fmla="*/ 568070 h 5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373" h="568070">
                <a:moveTo>
                  <a:pt x="0" y="7237"/>
                </a:moveTo>
                <a:lnTo>
                  <a:pt x="455888" y="0"/>
                </a:lnTo>
                <a:lnTo>
                  <a:pt x="1588373" y="56807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3003074" y="5080816"/>
            <a:ext cx="73448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Freeform 74"/>
          <p:cNvSpPr/>
          <p:nvPr/>
        </p:nvSpPr>
        <p:spPr>
          <a:xfrm>
            <a:off x="3176746" y="4237757"/>
            <a:ext cx="687451" cy="839441"/>
          </a:xfrm>
          <a:custGeom>
            <a:avLst/>
            <a:gdLst>
              <a:gd name="connsiteX0" fmla="*/ 589761 w 687451"/>
              <a:gd name="connsiteY0" fmla="*/ 0 h 839441"/>
              <a:gd name="connsiteX1" fmla="*/ 0 w 687451"/>
              <a:gd name="connsiteY1" fmla="*/ 839441 h 839441"/>
              <a:gd name="connsiteX2" fmla="*/ 687451 w 687451"/>
              <a:gd name="connsiteY2" fmla="*/ 369064 h 83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451" h="839441">
                <a:moveTo>
                  <a:pt x="589761" y="0"/>
                </a:moveTo>
                <a:lnTo>
                  <a:pt x="0" y="839441"/>
                </a:lnTo>
                <a:lnTo>
                  <a:pt x="687451" y="369064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5600915" y="2345396"/>
            <a:ext cx="285835" cy="785167"/>
          </a:xfrm>
          <a:custGeom>
            <a:avLst/>
            <a:gdLst>
              <a:gd name="connsiteX0" fmla="*/ 285835 w 285835"/>
              <a:gd name="connsiteY0" fmla="*/ 0 h 785167"/>
              <a:gd name="connsiteX1" fmla="*/ 159199 w 285835"/>
              <a:gd name="connsiteY1" fmla="*/ 0 h 785167"/>
              <a:gd name="connsiteX2" fmla="*/ 0 w 285835"/>
              <a:gd name="connsiteY2" fmla="*/ 785167 h 7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835" h="785167">
                <a:moveTo>
                  <a:pt x="285835" y="0"/>
                </a:moveTo>
                <a:lnTo>
                  <a:pt x="159199" y="0"/>
                </a:lnTo>
                <a:lnTo>
                  <a:pt x="0" y="785167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flipH="1">
            <a:off x="4558884" y="1469771"/>
            <a:ext cx="107459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Freeform 77"/>
          <p:cNvSpPr/>
          <p:nvPr/>
        </p:nvSpPr>
        <p:spPr>
          <a:xfrm>
            <a:off x="4790447" y="1466153"/>
            <a:ext cx="311161" cy="278608"/>
          </a:xfrm>
          <a:custGeom>
            <a:avLst/>
            <a:gdLst>
              <a:gd name="connsiteX0" fmla="*/ 0 w 311161"/>
              <a:gd name="connsiteY0" fmla="*/ 101312 h 278608"/>
              <a:gd name="connsiteX1" fmla="*/ 311161 w 311161"/>
              <a:gd name="connsiteY1" fmla="*/ 0 h 278608"/>
              <a:gd name="connsiteX2" fmla="*/ 253271 w 311161"/>
              <a:gd name="connsiteY2" fmla="*/ 278608 h 27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61" h="278608">
                <a:moveTo>
                  <a:pt x="0" y="101312"/>
                </a:moveTo>
                <a:lnTo>
                  <a:pt x="311161" y="0"/>
                </a:lnTo>
                <a:lnTo>
                  <a:pt x="253271" y="278608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5955495" y="4125590"/>
            <a:ext cx="137490" cy="441430"/>
          </a:xfrm>
          <a:custGeom>
            <a:avLst/>
            <a:gdLst>
              <a:gd name="connsiteX0" fmla="*/ 3618 w 137490"/>
              <a:gd name="connsiteY0" fmla="*/ 0 h 441430"/>
              <a:gd name="connsiteX1" fmla="*/ 133872 w 137490"/>
              <a:gd name="connsiteY1" fmla="*/ 0 h 441430"/>
              <a:gd name="connsiteX2" fmla="*/ 137490 w 137490"/>
              <a:gd name="connsiteY2" fmla="*/ 441430 h 441430"/>
              <a:gd name="connsiteX3" fmla="*/ 0 w 137490"/>
              <a:gd name="connsiteY3" fmla="*/ 441430 h 44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90" h="441430">
                <a:moveTo>
                  <a:pt x="3618" y="0"/>
                </a:moveTo>
                <a:lnTo>
                  <a:pt x="133872" y="0"/>
                </a:lnTo>
                <a:lnTo>
                  <a:pt x="137490" y="441430"/>
                </a:lnTo>
                <a:lnTo>
                  <a:pt x="0" y="44143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flipH="1">
            <a:off x="6085749" y="4357160"/>
            <a:ext cx="35096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Freeform 80"/>
          <p:cNvSpPr/>
          <p:nvPr/>
        </p:nvSpPr>
        <p:spPr>
          <a:xfrm>
            <a:off x="5506843" y="4491036"/>
            <a:ext cx="937104" cy="159205"/>
          </a:xfrm>
          <a:custGeom>
            <a:avLst/>
            <a:gdLst>
              <a:gd name="connsiteX0" fmla="*/ 937104 w 937104"/>
              <a:gd name="connsiteY0" fmla="*/ 159205 h 159205"/>
              <a:gd name="connsiteX1" fmla="*/ 513779 w 937104"/>
              <a:gd name="connsiteY1" fmla="*/ 159205 h 159205"/>
              <a:gd name="connsiteX2" fmla="*/ 0 w 937104"/>
              <a:gd name="connsiteY2" fmla="*/ 0 h 15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104" h="159205">
                <a:moveTo>
                  <a:pt x="937104" y="159205"/>
                </a:moveTo>
                <a:lnTo>
                  <a:pt x="513779" y="159205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H="1">
            <a:off x="5933786" y="4921612"/>
            <a:ext cx="35819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5774587" y="4921612"/>
            <a:ext cx="459506" cy="27137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Sagittal section of the testis and associated epididymis.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5681325" y="562655"/>
            <a:ext cx="2686274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Spermatic cord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33495" y="729599"/>
            <a:ext cx="9978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154126" y="3723322"/>
            <a:ext cx="3489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2959657" y="2982213"/>
            <a:ext cx="1588373" cy="568070"/>
          </a:xfrm>
          <a:custGeom>
            <a:avLst/>
            <a:gdLst>
              <a:gd name="connsiteX0" fmla="*/ 0 w 1588373"/>
              <a:gd name="connsiteY0" fmla="*/ 7237 h 568070"/>
              <a:gd name="connsiteX1" fmla="*/ 455888 w 1588373"/>
              <a:gd name="connsiteY1" fmla="*/ 0 h 568070"/>
              <a:gd name="connsiteX2" fmla="*/ 1588373 w 1588373"/>
              <a:gd name="connsiteY2" fmla="*/ 568070 h 5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373" h="568070">
                <a:moveTo>
                  <a:pt x="0" y="7237"/>
                </a:moveTo>
                <a:lnTo>
                  <a:pt x="455888" y="0"/>
                </a:lnTo>
                <a:lnTo>
                  <a:pt x="1588373" y="56807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003074" y="5080816"/>
            <a:ext cx="7344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5"/>
          <p:cNvSpPr/>
          <p:nvPr/>
        </p:nvSpPr>
        <p:spPr>
          <a:xfrm>
            <a:off x="3176746" y="4237757"/>
            <a:ext cx="687451" cy="839441"/>
          </a:xfrm>
          <a:custGeom>
            <a:avLst/>
            <a:gdLst>
              <a:gd name="connsiteX0" fmla="*/ 589761 w 687451"/>
              <a:gd name="connsiteY0" fmla="*/ 0 h 839441"/>
              <a:gd name="connsiteX1" fmla="*/ 0 w 687451"/>
              <a:gd name="connsiteY1" fmla="*/ 839441 h 839441"/>
              <a:gd name="connsiteX2" fmla="*/ 687451 w 687451"/>
              <a:gd name="connsiteY2" fmla="*/ 369064 h 83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451" h="839441">
                <a:moveTo>
                  <a:pt x="589761" y="0"/>
                </a:moveTo>
                <a:lnTo>
                  <a:pt x="0" y="839441"/>
                </a:lnTo>
                <a:lnTo>
                  <a:pt x="687451" y="36906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600915" y="2345396"/>
            <a:ext cx="285835" cy="785167"/>
          </a:xfrm>
          <a:custGeom>
            <a:avLst/>
            <a:gdLst>
              <a:gd name="connsiteX0" fmla="*/ 285835 w 285835"/>
              <a:gd name="connsiteY0" fmla="*/ 0 h 785167"/>
              <a:gd name="connsiteX1" fmla="*/ 159199 w 285835"/>
              <a:gd name="connsiteY1" fmla="*/ 0 h 785167"/>
              <a:gd name="connsiteX2" fmla="*/ 0 w 285835"/>
              <a:gd name="connsiteY2" fmla="*/ 785167 h 7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835" h="785167">
                <a:moveTo>
                  <a:pt x="285835" y="0"/>
                </a:moveTo>
                <a:lnTo>
                  <a:pt x="159199" y="0"/>
                </a:lnTo>
                <a:lnTo>
                  <a:pt x="0" y="78516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4558884" y="1469771"/>
            <a:ext cx="10745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25"/>
          <p:cNvSpPr/>
          <p:nvPr/>
        </p:nvSpPr>
        <p:spPr>
          <a:xfrm>
            <a:off x="4790447" y="1466153"/>
            <a:ext cx="311161" cy="278608"/>
          </a:xfrm>
          <a:custGeom>
            <a:avLst/>
            <a:gdLst>
              <a:gd name="connsiteX0" fmla="*/ 0 w 311161"/>
              <a:gd name="connsiteY0" fmla="*/ 101312 h 278608"/>
              <a:gd name="connsiteX1" fmla="*/ 311161 w 311161"/>
              <a:gd name="connsiteY1" fmla="*/ 0 h 278608"/>
              <a:gd name="connsiteX2" fmla="*/ 253271 w 311161"/>
              <a:gd name="connsiteY2" fmla="*/ 278608 h 27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61" h="278608">
                <a:moveTo>
                  <a:pt x="0" y="101312"/>
                </a:moveTo>
                <a:lnTo>
                  <a:pt x="311161" y="0"/>
                </a:lnTo>
                <a:lnTo>
                  <a:pt x="253271" y="27860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955495" y="4125590"/>
            <a:ext cx="137490" cy="441430"/>
          </a:xfrm>
          <a:custGeom>
            <a:avLst/>
            <a:gdLst>
              <a:gd name="connsiteX0" fmla="*/ 3618 w 137490"/>
              <a:gd name="connsiteY0" fmla="*/ 0 h 441430"/>
              <a:gd name="connsiteX1" fmla="*/ 133872 w 137490"/>
              <a:gd name="connsiteY1" fmla="*/ 0 h 441430"/>
              <a:gd name="connsiteX2" fmla="*/ 137490 w 137490"/>
              <a:gd name="connsiteY2" fmla="*/ 441430 h 441430"/>
              <a:gd name="connsiteX3" fmla="*/ 0 w 137490"/>
              <a:gd name="connsiteY3" fmla="*/ 441430 h 44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90" h="441430">
                <a:moveTo>
                  <a:pt x="3618" y="0"/>
                </a:moveTo>
                <a:lnTo>
                  <a:pt x="133872" y="0"/>
                </a:lnTo>
                <a:lnTo>
                  <a:pt x="137490" y="441430"/>
                </a:lnTo>
                <a:lnTo>
                  <a:pt x="0" y="44143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9" name="Straight Connector 9218"/>
          <p:cNvCxnSpPr/>
          <p:nvPr/>
        </p:nvCxnSpPr>
        <p:spPr bwMode="auto">
          <a:xfrm flipH="1">
            <a:off x="6085749" y="4357160"/>
            <a:ext cx="3509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" name="Freeform 9221"/>
          <p:cNvSpPr/>
          <p:nvPr/>
        </p:nvSpPr>
        <p:spPr>
          <a:xfrm>
            <a:off x="5506843" y="4491036"/>
            <a:ext cx="937104" cy="159205"/>
          </a:xfrm>
          <a:custGeom>
            <a:avLst/>
            <a:gdLst>
              <a:gd name="connsiteX0" fmla="*/ 937104 w 937104"/>
              <a:gd name="connsiteY0" fmla="*/ 159205 h 159205"/>
              <a:gd name="connsiteX1" fmla="*/ 513779 w 937104"/>
              <a:gd name="connsiteY1" fmla="*/ 159205 h 159205"/>
              <a:gd name="connsiteX2" fmla="*/ 0 w 937104"/>
              <a:gd name="connsiteY2" fmla="*/ 0 h 15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104" h="159205">
                <a:moveTo>
                  <a:pt x="937104" y="159205"/>
                </a:moveTo>
                <a:lnTo>
                  <a:pt x="513779" y="15920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4" name="Straight Connector 9223"/>
          <p:cNvCxnSpPr/>
          <p:nvPr/>
        </p:nvCxnSpPr>
        <p:spPr bwMode="auto">
          <a:xfrm flipH="1">
            <a:off x="5933786" y="4921612"/>
            <a:ext cx="35819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V="1">
            <a:off x="5774587" y="4921612"/>
            <a:ext cx="459506" cy="271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687940" y="1310138"/>
            <a:ext cx="1627922" cy="5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 vessels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and nerves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939300" y="2183304"/>
            <a:ext cx="1627922" cy="5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Seminiferous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6488320" y="4200850"/>
            <a:ext cx="820927" cy="23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Lobule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488321" y="4478674"/>
            <a:ext cx="820927" cy="23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Septum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6322954" y="4782958"/>
            <a:ext cx="1184734" cy="57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Tunica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albuginea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765421" y="2818337"/>
            <a:ext cx="1310416" cy="2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Rete testis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752191" y="3552591"/>
            <a:ext cx="1257499" cy="4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(vas)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deferens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758810" y="4935106"/>
            <a:ext cx="1310416" cy="2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Epididymis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37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Genitalia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Penis</a:t>
            </a:r>
          </a:p>
          <a:p>
            <a:pPr lvl="1"/>
            <a:r>
              <a:rPr lang="en-US" altLang="en-US" smtClean="0"/>
              <a:t>Delivers sperm into the female reproductive tract</a:t>
            </a:r>
          </a:p>
          <a:p>
            <a:pPr lvl="1"/>
            <a:r>
              <a:rPr lang="en-US" altLang="en-US" smtClean="0"/>
              <a:t>Regions of the penis</a:t>
            </a:r>
          </a:p>
          <a:p>
            <a:pPr lvl="2"/>
            <a:r>
              <a:rPr lang="en-US" altLang="en-US" smtClean="0"/>
              <a:t>Shaft</a:t>
            </a:r>
          </a:p>
          <a:p>
            <a:pPr lvl="2"/>
            <a:r>
              <a:rPr lang="en-US" altLang="en-US" smtClean="0"/>
              <a:t>Glans penis (enlarged tip) </a:t>
            </a:r>
          </a:p>
          <a:p>
            <a:pPr lvl="2"/>
            <a:r>
              <a:rPr lang="en-US" altLang="en-US" smtClean="0"/>
              <a:t>Prepuce (foreskin)</a:t>
            </a:r>
          </a:p>
          <a:p>
            <a:pPr lvl="3"/>
            <a:r>
              <a:rPr lang="en-US" altLang="en-US" smtClean="0"/>
              <a:t>Folded cuff of skin around proximal end</a:t>
            </a:r>
          </a:p>
          <a:p>
            <a:pPr lvl="3"/>
            <a:r>
              <a:rPr lang="en-US" altLang="en-US" smtClean="0"/>
              <a:t>Often removed by circumcision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Anatomy of the Male Reproductive System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Testes</a:t>
            </a:r>
          </a:p>
          <a:p>
            <a:r>
              <a:rPr lang="en-US" altLang="en-US" smtClean="0"/>
              <a:t>Duct system</a:t>
            </a:r>
          </a:p>
          <a:p>
            <a:pPr lvl="1"/>
            <a:r>
              <a:rPr lang="en-US" altLang="en-US" smtClean="0"/>
              <a:t>Epididymis</a:t>
            </a:r>
          </a:p>
          <a:p>
            <a:pPr lvl="1"/>
            <a:r>
              <a:rPr lang="en-US" altLang="en-US" smtClean="0"/>
              <a:t>Ductus (vas) deferens</a:t>
            </a:r>
          </a:p>
          <a:p>
            <a:pPr lvl="1"/>
            <a:r>
              <a:rPr lang="en-US" altLang="en-US" smtClean="0"/>
              <a:t>Urethra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Genitalia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Penis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Internally there are three areas of spongy erectile tissue around the urethra</a:t>
            </a:r>
          </a:p>
          <a:p>
            <a:pPr lvl="1"/>
            <a:r>
              <a:rPr lang="en-US" altLang="en-US" dirty="0" smtClean="0"/>
              <a:t>Erections occur when this erectile tissue fills with blood during sexual excitement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9230" descr="figure_16_0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3"/>
          <a:stretch/>
        </p:blipFill>
        <p:spPr>
          <a:xfrm>
            <a:off x="298704" y="600456"/>
            <a:ext cx="8546592" cy="541363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6606452" y="2430041"/>
            <a:ext cx="1102417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832225" y="2546350"/>
            <a:ext cx="2730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4689475" y="2794000"/>
            <a:ext cx="1873250" cy="269875"/>
          </a:xfrm>
          <a:custGeom>
            <a:avLst/>
            <a:gdLst>
              <a:gd name="connsiteX0" fmla="*/ 1873250 w 1873250"/>
              <a:gd name="connsiteY0" fmla="*/ 0 h 269875"/>
              <a:gd name="connsiteX1" fmla="*/ 1873250 w 1873250"/>
              <a:gd name="connsiteY1" fmla="*/ 0 h 269875"/>
              <a:gd name="connsiteX2" fmla="*/ 679450 w 1873250"/>
              <a:gd name="connsiteY2" fmla="*/ 0 h 269875"/>
              <a:gd name="connsiteX3" fmla="*/ 0 w 1873250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0" h="269875">
                <a:moveTo>
                  <a:pt x="1873250" y="0"/>
                </a:moveTo>
                <a:lnTo>
                  <a:pt x="1873250" y="0"/>
                </a:lnTo>
                <a:lnTo>
                  <a:pt x="679450" y="0"/>
                </a:lnTo>
                <a:lnTo>
                  <a:pt x="0" y="2698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67175" y="3044825"/>
            <a:ext cx="2489200" cy="933450"/>
          </a:xfrm>
          <a:custGeom>
            <a:avLst/>
            <a:gdLst>
              <a:gd name="connsiteX0" fmla="*/ 2489200 w 2489200"/>
              <a:gd name="connsiteY0" fmla="*/ 0 h 933450"/>
              <a:gd name="connsiteX1" fmla="*/ 2489200 w 2489200"/>
              <a:gd name="connsiteY1" fmla="*/ 0 h 933450"/>
              <a:gd name="connsiteX2" fmla="*/ 2416175 w 2489200"/>
              <a:gd name="connsiteY2" fmla="*/ 0 h 933450"/>
              <a:gd name="connsiteX3" fmla="*/ 1282700 w 2489200"/>
              <a:gd name="connsiteY3" fmla="*/ 6350 h 933450"/>
              <a:gd name="connsiteX4" fmla="*/ 0 w 2489200"/>
              <a:gd name="connsiteY4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200" h="933450">
                <a:moveTo>
                  <a:pt x="2489200" y="0"/>
                </a:moveTo>
                <a:lnTo>
                  <a:pt x="2489200" y="0"/>
                </a:lnTo>
                <a:lnTo>
                  <a:pt x="2416175" y="0"/>
                </a:lnTo>
                <a:lnTo>
                  <a:pt x="1282700" y="6350"/>
                </a:lnTo>
                <a:lnTo>
                  <a:pt x="0" y="9334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43375" y="3581400"/>
            <a:ext cx="2409825" cy="568325"/>
          </a:xfrm>
          <a:custGeom>
            <a:avLst/>
            <a:gdLst>
              <a:gd name="connsiteX0" fmla="*/ 2409825 w 2409825"/>
              <a:gd name="connsiteY0" fmla="*/ 0 h 568325"/>
              <a:gd name="connsiteX1" fmla="*/ 920750 w 2409825"/>
              <a:gd name="connsiteY1" fmla="*/ 3175 h 568325"/>
              <a:gd name="connsiteX2" fmla="*/ 0 w 2409825"/>
              <a:gd name="connsiteY2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9825" h="568325">
                <a:moveTo>
                  <a:pt x="2409825" y="0"/>
                </a:moveTo>
                <a:lnTo>
                  <a:pt x="920750" y="3175"/>
                </a:lnTo>
                <a:lnTo>
                  <a:pt x="0" y="5683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13250" y="3870325"/>
            <a:ext cx="2146300" cy="279400"/>
          </a:xfrm>
          <a:custGeom>
            <a:avLst/>
            <a:gdLst>
              <a:gd name="connsiteX0" fmla="*/ 2146300 w 2146300"/>
              <a:gd name="connsiteY0" fmla="*/ 0 h 279400"/>
              <a:gd name="connsiteX1" fmla="*/ 508000 w 2146300"/>
              <a:gd name="connsiteY1" fmla="*/ 0 h 279400"/>
              <a:gd name="connsiteX2" fmla="*/ 0 w 21463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6300" h="279400">
                <a:moveTo>
                  <a:pt x="2146300" y="0"/>
                </a:moveTo>
                <a:lnTo>
                  <a:pt x="508000" y="0"/>
                </a:lnTo>
                <a:lnTo>
                  <a:pt x="0" y="2794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606452" y="2680866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Urinary bladder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600102" y="2925341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Prostatic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603277" y="3185691"/>
            <a:ext cx="1102417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Pubis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606452" y="3468266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Membranous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603277" y="3747666"/>
            <a:ext cx="2578823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Urogenital diaphragm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6143625" y="4184650"/>
            <a:ext cx="733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949950" y="4181475"/>
            <a:ext cx="803275" cy="285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6127750" y="4654550"/>
            <a:ext cx="755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rc 19"/>
          <p:cNvSpPr/>
          <p:nvPr/>
        </p:nvSpPr>
        <p:spPr bwMode="auto">
          <a:xfrm>
            <a:off x="5908675" y="4864100"/>
            <a:ext cx="790575" cy="196850"/>
          </a:xfrm>
          <a:prstGeom prst="arc">
            <a:avLst>
              <a:gd name="adj1" fmla="val 20986802"/>
              <a:gd name="adj2" fmla="val 1121083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696075" y="4956175"/>
            <a:ext cx="193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6470650" y="5254625"/>
            <a:ext cx="409575" cy="190500"/>
          </a:xfrm>
          <a:custGeom>
            <a:avLst/>
            <a:gdLst>
              <a:gd name="connsiteX0" fmla="*/ 409575 w 409575"/>
              <a:gd name="connsiteY0" fmla="*/ 0 h 190500"/>
              <a:gd name="connsiteX1" fmla="*/ 269875 w 409575"/>
              <a:gd name="connsiteY1" fmla="*/ 3175 h 190500"/>
              <a:gd name="connsiteX2" fmla="*/ 0 w 409575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190500">
                <a:moveTo>
                  <a:pt x="409575" y="0"/>
                </a:moveTo>
                <a:lnTo>
                  <a:pt x="269875" y="3175"/>
                </a:lnTo>
                <a:lnTo>
                  <a:pt x="0" y="1905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6616700" y="5530850"/>
            <a:ext cx="26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264275" y="5768975"/>
            <a:ext cx="622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927127" y="4061991"/>
            <a:ext cx="1534248" cy="4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Erectile tissue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of the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923952" y="4538242"/>
            <a:ext cx="1629498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Spongy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17601" y="4836692"/>
            <a:ext cx="1975573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Shaft of the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920776" y="5138317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Glans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917601" y="5414542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Prepuce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927126" y="5652667"/>
            <a:ext cx="1845399" cy="4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External urethral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orifice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676775" y="5280025"/>
            <a:ext cx="438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4140200" y="5530850"/>
            <a:ext cx="1263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4394200" y="5737225"/>
            <a:ext cx="631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479076" y="5151017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Epididymis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475901" y="5392317"/>
            <a:ext cx="664299" cy="20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Testis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469551" y="5608217"/>
            <a:ext cx="908774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Scrotum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78169" y="2898853"/>
            <a:ext cx="1683260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Seminal vesicle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9222" name="Straight Connector 9221"/>
          <p:cNvCxnSpPr/>
          <p:nvPr/>
        </p:nvCxnSpPr>
        <p:spPr bwMode="auto">
          <a:xfrm>
            <a:off x="2064481" y="3021269"/>
            <a:ext cx="15777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1520825" y="3273425"/>
            <a:ext cx="1901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2146300" y="3759200"/>
            <a:ext cx="172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1120775" y="4035425"/>
            <a:ext cx="2178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9" name="Freeform 9228"/>
          <p:cNvSpPr/>
          <p:nvPr/>
        </p:nvSpPr>
        <p:spPr>
          <a:xfrm>
            <a:off x="1301750" y="3927475"/>
            <a:ext cx="2574925" cy="355600"/>
          </a:xfrm>
          <a:custGeom>
            <a:avLst/>
            <a:gdLst>
              <a:gd name="connsiteX0" fmla="*/ 0 w 2574925"/>
              <a:gd name="connsiteY0" fmla="*/ 355600 h 355600"/>
              <a:gd name="connsiteX1" fmla="*/ 2162175 w 2574925"/>
              <a:gd name="connsiteY1" fmla="*/ 352425 h 355600"/>
              <a:gd name="connsiteX2" fmla="*/ 2574925 w 2574925"/>
              <a:gd name="connsiteY2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4925" h="355600">
                <a:moveTo>
                  <a:pt x="0" y="355600"/>
                </a:moveTo>
                <a:lnTo>
                  <a:pt x="2162175" y="352425"/>
                </a:lnTo>
                <a:lnTo>
                  <a:pt x="25749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30" name="Freeform 9229"/>
          <p:cNvSpPr/>
          <p:nvPr/>
        </p:nvSpPr>
        <p:spPr>
          <a:xfrm>
            <a:off x="2555875" y="4238625"/>
            <a:ext cx="1308100" cy="292100"/>
          </a:xfrm>
          <a:custGeom>
            <a:avLst/>
            <a:gdLst>
              <a:gd name="connsiteX0" fmla="*/ 0 w 1308100"/>
              <a:gd name="connsiteY0" fmla="*/ 292100 h 292100"/>
              <a:gd name="connsiteX1" fmla="*/ 1016000 w 1308100"/>
              <a:gd name="connsiteY1" fmla="*/ 269875 h 292100"/>
              <a:gd name="connsiteX2" fmla="*/ 1308100 w 1308100"/>
              <a:gd name="connsiteY2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292100">
                <a:moveTo>
                  <a:pt x="0" y="292100"/>
                </a:moveTo>
                <a:lnTo>
                  <a:pt x="1016000" y="269875"/>
                </a:lnTo>
                <a:lnTo>
                  <a:pt x="13081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65469" y="3156027"/>
            <a:ext cx="1669706" cy="46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Ampulla of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ductus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deferens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68644" y="3648153"/>
            <a:ext cx="1860206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Ejaculatory duct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52769" y="3902153"/>
            <a:ext cx="723556" cy="20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Rectum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40069" y="4146628"/>
            <a:ext cx="955331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Prostate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43244" y="4403803"/>
            <a:ext cx="2311056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Bulbo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-urethral gland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43244" y="4927678"/>
            <a:ext cx="2311056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Ductus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(vas) deferens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88429" y="4597376"/>
            <a:ext cx="2443351" cy="497616"/>
          </a:xfrm>
          <a:custGeom>
            <a:avLst/>
            <a:gdLst>
              <a:gd name="connsiteX0" fmla="*/ 0 w 2443351"/>
              <a:gd name="connsiteY0" fmla="*/ 497616 h 497616"/>
              <a:gd name="connsiteX1" fmla="*/ 549568 w 2443351"/>
              <a:gd name="connsiteY1" fmla="*/ 490189 h 497616"/>
              <a:gd name="connsiteX2" fmla="*/ 2443351 w 2443351"/>
              <a:gd name="connsiteY2" fmla="*/ 0 h 4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3351" h="497616">
                <a:moveTo>
                  <a:pt x="0" y="497616"/>
                </a:moveTo>
                <a:lnTo>
                  <a:pt x="549568" y="490189"/>
                </a:lnTo>
                <a:lnTo>
                  <a:pt x="2443351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5198619" y="3312487"/>
            <a:ext cx="13442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307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9226" descr="figure_16_0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"/>
          <a:stretch/>
        </p:blipFill>
        <p:spPr>
          <a:xfrm>
            <a:off x="2084832" y="228520"/>
            <a:ext cx="4974336" cy="63496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853964" y="419800"/>
            <a:ext cx="11240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5138596" y="536578"/>
            <a:ext cx="5109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4761373" y="823895"/>
            <a:ext cx="894244" cy="813399"/>
          </a:xfrm>
          <a:custGeom>
            <a:avLst/>
            <a:gdLst>
              <a:gd name="connsiteX0" fmla="*/ 894244 w 894244"/>
              <a:gd name="connsiteY0" fmla="*/ 0 h 813399"/>
              <a:gd name="connsiteX1" fmla="*/ 723005 w 894244"/>
              <a:gd name="connsiteY1" fmla="*/ 4756 h 813399"/>
              <a:gd name="connsiteX2" fmla="*/ 0 w 894244"/>
              <a:gd name="connsiteY2" fmla="*/ 813399 h 81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244" h="813399">
                <a:moveTo>
                  <a:pt x="894244" y="0"/>
                </a:moveTo>
                <a:lnTo>
                  <a:pt x="723005" y="4756"/>
                </a:lnTo>
                <a:lnTo>
                  <a:pt x="0" y="81339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70664" y="1599240"/>
            <a:ext cx="689709" cy="285403"/>
          </a:xfrm>
          <a:custGeom>
            <a:avLst/>
            <a:gdLst>
              <a:gd name="connsiteX0" fmla="*/ 689709 w 689709"/>
              <a:gd name="connsiteY0" fmla="*/ 0 h 285403"/>
              <a:gd name="connsiteX1" fmla="*/ 489931 w 689709"/>
              <a:gd name="connsiteY1" fmla="*/ 4757 h 285403"/>
              <a:gd name="connsiteX2" fmla="*/ 0 w 689709"/>
              <a:gd name="connsiteY2" fmla="*/ 285403 h 28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709" h="285403">
                <a:moveTo>
                  <a:pt x="689709" y="0"/>
                </a:moveTo>
                <a:lnTo>
                  <a:pt x="489931" y="4757"/>
                </a:lnTo>
                <a:lnTo>
                  <a:pt x="0" y="28540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00092" y="2155776"/>
            <a:ext cx="1455525" cy="366268"/>
          </a:xfrm>
          <a:custGeom>
            <a:avLst/>
            <a:gdLst>
              <a:gd name="connsiteX0" fmla="*/ 1455525 w 1455525"/>
              <a:gd name="connsiteY0" fmla="*/ 0 h 366268"/>
              <a:gd name="connsiteX1" fmla="*/ 922784 w 1455525"/>
              <a:gd name="connsiteY1" fmla="*/ 0 h 366268"/>
              <a:gd name="connsiteX2" fmla="*/ 0 w 1455525"/>
              <a:gd name="connsiteY2" fmla="*/ 366268 h 36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5525" h="366268">
                <a:moveTo>
                  <a:pt x="1455525" y="0"/>
                </a:moveTo>
                <a:lnTo>
                  <a:pt x="922784" y="0"/>
                </a:lnTo>
                <a:lnTo>
                  <a:pt x="0" y="36626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299981" y="2702799"/>
            <a:ext cx="1355636" cy="680211"/>
          </a:xfrm>
          <a:custGeom>
            <a:avLst/>
            <a:gdLst>
              <a:gd name="connsiteX0" fmla="*/ 1355636 w 1355636"/>
              <a:gd name="connsiteY0" fmla="*/ 0 h 680211"/>
              <a:gd name="connsiteX1" fmla="*/ 832408 w 1355636"/>
              <a:gd name="connsiteY1" fmla="*/ 4757 h 680211"/>
              <a:gd name="connsiteX2" fmla="*/ 0 w 1355636"/>
              <a:gd name="connsiteY2" fmla="*/ 680211 h 6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636" h="680211">
                <a:moveTo>
                  <a:pt x="1355636" y="0"/>
                </a:moveTo>
                <a:lnTo>
                  <a:pt x="832408" y="4757"/>
                </a:lnTo>
                <a:lnTo>
                  <a:pt x="0" y="68021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414140" y="3069067"/>
            <a:ext cx="275884" cy="123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080066" y="3297389"/>
            <a:ext cx="580307" cy="14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3895669" y="3887222"/>
            <a:ext cx="1750434" cy="185512"/>
          </a:xfrm>
          <a:custGeom>
            <a:avLst/>
            <a:gdLst>
              <a:gd name="connsiteX0" fmla="*/ 1750434 w 1750434"/>
              <a:gd name="connsiteY0" fmla="*/ 0 h 185512"/>
              <a:gd name="connsiteX1" fmla="*/ 994132 w 1750434"/>
              <a:gd name="connsiteY1" fmla="*/ 4757 h 185512"/>
              <a:gd name="connsiteX2" fmla="*/ 0 w 1750434"/>
              <a:gd name="connsiteY2" fmla="*/ 185512 h 18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0434" h="185512">
                <a:moveTo>
                  <a:pt x="1750434" y="0"/>
                </a:moveTo>
                <a:lnTo>
                  <a:pt x="994132" y="4757"/>
                </a:lnTo>
                <a:lnTo>
                  <a:pt x="0" y="18551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 bwMode="auto">
          <a:xfrm flipH="1">
            <a:off x="4361817" y="3891979"/>
            <a:ext cx="527984" cy="3615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2949102" y="923786"/>
            <a:ext cx="960836" cy="1593501"/>
          </a:xfrm>
          <a:custGeom>
            <a:avLst/>
            <a:gdLst>
              <a:gd name="connsiteX0" fmla="*/ 0 w 960836"/>
              <a:gd name="connsiteY0" fmla="*/ 4757 h 1593501"/>
              <a:gd name="connsiteX1" fmla="*/ 409069 w 960836"/>
              <a:gd name="connsiteY1" fmla="*/ 0 h 1593501"/>
              <a:gd name="connsiteX2" fmla="*/ 960836 w 960836"/>
              <a:gd name="connsiteY2" fmla="*/ 1593501 h 159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836" h="1593501">
                <a:moveTo>
                  <a:pt x="0" y="4757"/>
                </a:moveTo>
                <a:lnTo>
                  <a:pt x="409069" y="0"/>
                </a:lnTo>
                <a:lnTo>
                  <a:pt x="960836" y="159350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996668" y="2198587"/>
            <a:ext cx="1113048" cy="542266"/>
          </a:xfrm>
          <a:custGeom>
            <a:avLst/>
            <a:gdLst>
              <a:gd name="connsiteX0" fmla="*/ 0 w 1113048"/>
              <a:gd name="connsiteY0" fmla="*/ 0 h 542266"/>
              <a:gd name="connsiteX1" fmla="*/ 114159 w 1113048"/>
              <a:gd name="connsiteY1" fmla="*/ 0 h 542266"/>
              <a:gd name="connsiteX2" fmla="*/ 1113048 w 1113048"/>
              <a:gd name="connsiteY2" fmla="*/ 542266 h 54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048" h="542266">
                <a:moveTo>
                  <a:pt x="0" y="0"/>
                </a:moveTo>
                <a:lnTo>
                  <a:pt x="114159" y="0"/>
                </a:lnTo>
                <a:lnTo>
                  <a:pt x="1113048" y="54226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153637" y="2683772"/>
            <a:ext cx="970349" cy="204539"/>
          </a:xfrm>
          <a:custGeom>
            <a:avLst/>
            <a:gdLst>
              <a:gd name="connsiteX0" fmla="*/ 0 w 970349"/>
              <a:gd name="connsiteY0" fmla="*/ 0 h 204539"/>
              <a:gd name="connsiteX1" fmla="*/ 371016 w 970349"/>
              <a:gd name="connsiteY1" fmla="*/ 4757 h 204539"/>
              <a:gd name="connsiteX2" fmla="*/ 970349 w 970349"/>
              <a:gd name="connsiteY2" fmla="*/ 204539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349" h="204539">
                <a:moveTo>
                  <a:pt x="0" y="0"/>
                </a:moveTo>
                <a:lnTo>
                  <a:pt x="371016" y="4757"/>
                </a:lnTo>
                <a:lnTo>
                  <a:pt x="970349" y="20453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 bwMode="auto">
          <a:xfrm>
            <a:off x="3524653" y="2688529"/>
            <a:ext cx="523227" cy="123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3377197" y="3178471"/>
            <a:ext cx="713493" cy="85621"/>
          </a:xfrm>
          <a:custGeom>
            <a:avLst/>
            <a:gdLst>
              <a:gd name="connsiteX0" fmla="*/ 0 w 713493"/>
              <a:gd name="connsiteY0" fmla="*/ 0 h 85621"/>
              <a:gd name="connsiteX1" fmla="*/ 90376 w 713493"/>
              <a:gd name="connsiteY1" fmla="*/ 4757 h 85621"/>
              <a:gd name="connsiteX2" fmla="*/ 713493 w 713493"/>
              <a:gd name="connsiteY2" fmla="*/ 85621 h 8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93" h="85621">
                <a:moveTo>
                  <a:pt x="0" y="0"/>
                </a:moveTo>
                <a:lnTo>
                  <a:pt x="90376" y="4757"/>
                </a:lnTo>
                <a:lnTo>
                  <a:pt x="713493" y="8562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81954" y="3292632"/>
            <a:ext cx="90376" cy="689724"/>
          </a:xfrm>
          <a:custGeom>
            <a:avLst/>
            <a:gdLst>
              <a:gd name="connsiteX0" fmla="*/ 85619 w 90376"/>
              <a:gd name="connsiteY0" fmla="*/ 0 h 689724"/>
              <a:gd name="connsiteX1" fmla="*/ 0 w 90376"/>
              <a:gd name="connsiteY1" fmla="*/ 0 h 689724"/>
              <a:gd name="connsiteX2" fmla="*/ 0 w 90376"/>
              <a:gd name="connsiteY2" fmla="*/ 689724 h 689724"/>
              <a:gd name="connsiteX3" fmla="*/ 90376 w 90376"/>
              <a:gd name="connsiteY3" fmla="*/ 689724 h 6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76" h="689724">
                <a:moveTo>
                  <a:pt x="85619" y="0"/>
                </a:moveTo>
                <a:lnTo>
                  <a:pt x="0" y="0"/>
                </a:lnTo>
                <a:lnTo>
                  <a:pt x="0" y="689724"/>
                </a:lnTo>
                <a:lnTo>
                  <a:pt x="90376" y="68972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853970" y="3735007"/>
            <a:ext cx="5327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>
            <a:off x="3386711" y="4015653"/>
            <a:ext cx="85619" cy="1826581"/>
          </a:xfrm>
          <a:custGeom>
            <a:avLst/>
            <a:gdLst>
              <a:gd name="connsiteX0" fmla="*/ 85619 w 85619"/>
              <a:gd name="connsiteY0" fmla="*/ 1826581 h 1826581"/>
              <a:gd name="connsiteX1" fmla="*/ 0 w 85619"/>
              <a:gd name="connsiteY1" fmla="*/ 1826581 h 1826581"/>
              <a:gd name="connsiteX2" fmla="*/ 0 w 85619"/>
              <a:gd name="connsiteY2" fmla="*/ 0 h 1826581"/>
              <a:gd name="connsiteX3" fmla="*/ 76106 w 85619"/>
              <a:gd name="connsiteY3" fmla="*/ 0 h 182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19" h="1826581">
                <a:moveTo>
                  <a:pt x="85619" y="1826581"/>
                </a:moveTo>
                <a:lnTo>
                  <a:pt x="0" y="1826581"/>
                </a:lnTo>
                <a:lnTo>
                  <a:pt x="0" y="0"/>
                </a:lnTo>
                <a:lnTo>
                  <a:pt x="76106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3301092" y="4924187"/>
            <a:ext cx="90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5394003" y="4662567"/>
            <a:ext cx="2568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5042013" y="5062132"/>
            <a:ext cx="6040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>
            <a:off x="4147769" y="5452183"/>
            <a:ext cx="14935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H="1" flipV="1">
            <a:off x="4404627" y="5984935"/>
            <a:ext cx="1236720" cy="47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5" name="Freeform 9224"/>
          <p:cNvSpPr/>
          <p:nvPr/>
        </p:nvSpPr>
        <p:spPr>
          <a:xfrm>
            <a:off x="4480732" y="6189474"/>
            <a:ext cx="1165371" cy="71351"/>
          </a:xfrm>
          <a:custGeom>
            <a:avLst/>
            <a:gdLst>
              <a:gd name="connsiteX0" fmla="*/ 1165371 w 1165371"/>
              <a:gd name="connsiteY0" fmla="*/ 71351 h 71351"/>
              <a:gd name="connsiteX1" fmla="*/ 884731 w 1165371"/>
              <a:gd name="connsiteY1" fmla="*/ 66594 h 71351"/>
              <a:gd name="connsiteX2" fmla="*/ 0 w 1165371"/>
              <a:gd name="connsiteY2" fmla="*/ 0 h 7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371" h="71351">
                <a:moveTo>
                  <a:pt x="1165371" y="71351"/>
                </a:moveTo>
                <a:lnTo>
                  <a:pt x="884731" y="6659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6" name="Freeform 9225"/>
          <p:cNvSpPr/>
          <p:nvPr/>
        </p:nvSpPr>
        <p:spPr>
          <a:xfrm>
            <a:off x="4152526" y="6384500"/>
            <a:ext cx="646900" cy="171241"/>
          </a:xfrm>
          <a:custGeom>
            <a:avLst/>
            <a:gdLst>
              <a:gd name="connsiteX0" fmla="*/ 646900 w 646900"/>
              <a:gd name="connsiteY0" fmla="*/ 166485 h 171241"/>
              <a:gd name="connsiteX1" fmla="*/ 0 w 646900"/>
              <a:gd name="connsiteY1" fmla="*/ 171241 h 171241"/>
              <a:gd name="connsiteX2" fmla="*/ 0 w 646900"/>
              <a:gd name="connsiteY2" fmla="*/ 0 h 17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900" h="171241">
                <a:moveTo>
                  <a:pt x="646900" y="166485"/>
                </a:moveTo>
                <a:lnTo>
                  <a:pt x="0" y="17124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139042" y="284518"/>
            <a:ext cx="834254" cy="44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Urinary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bladder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124100" y="792518"/>
            <a:ext cx="811841" cy="2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699639" y="425194"/>
            <a:ext cx="811841" cy="2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695732" y="706546"/>
            <a:ext cx="865284" cy="6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Ampulla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deferens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695732" y="1488084"/>
            <a:ext cx="794945" cy="44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Seminal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vesicle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699640" y="2035158"/>
            <a:ext cx="1037222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Ejaculatory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duct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131918" y="2058603"/>
            <a:ext cx="837929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Prostatic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131920" y="2550969"/>
            <a:ext cx="1353744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Orifices of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prostatic ducts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131921" y="3043337"/>
            <a:ext cx="1189619" cy="45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Membranous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131924" y="3602134"/>
            <a:ext cx="681618" cy="4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Root of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135835" y="4786162"/>
            <a:ext cx="1138814" cy="4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Shaft (body)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131929" y="6380503"/>
            <a:ext cx="380719" cy="27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699642" y="2574417"/>
            <a:ext cx="1306852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Bulbo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-urethral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gland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695736" y="3172292"/>
            <a:ext cx="834019" cy="4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deferens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703550" y="3758443"/>
            <a:ext cx="877002" cy="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Erectile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5695735" y="4551704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Epididymis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687919" y="4938566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Testis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691827" y="5309794"/>
            <a:ext cx="787127" cy="44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Spongy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695735" y="5868598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Glans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691827" y="6138226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Prepuce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843859" y="6415670"/>
            <a:ext cx="2373650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External urethral orifice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10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Spermatogenesis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Process of making sperm cells</a:t>
            </a:r>
          </a:p>
          <a:p>
            <a:r>
              <a:rPr lang="en-US" altLang="en-US" smtClean="0"/>
              <a:t>Begins at puberty and continues throughout life</a:t>
            </a:r>
          </a:p>
          <a:p>
            <a:r>
              <a:rPr lang="en-US" altLang="en-US" smtClean="0"/>
              <a:t>Sperm are formed in the seminiferous tubules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 descr="figure_16_03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4"/>
          <a:stretch/>
        </p:blipFill>
        <p:spPr>
          <a:xfrm>
            <a:off x="2621280" y="222768"/>
            <a:ext cx="3901440" cy="6412275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16.3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Spermatogenesis.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2658673" y="1060180"/>
            <a:ext cx="808427" cy="2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Seminiferous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486150" y="787283"/>
            <a:ext cx="479425" cy="454025"/>
          </a:xfrm>
          <a:custGeom>
            <a:avLst/>
            <a:gdLst>
              <a:gd name="connsiteX0" fmla="*/ 285750 w 479425"/>
              <a:gd name="connsiteY0" fmla="*/ 0 h 454025"/>
              <a:gd name="connsiteX1" fmla="*/ 0 w 479425"/>
              <a:gd name="connsiteY1" fmla="*/ 355600 h 454025"/>
              <a:gd name="connsiteX2" fmla="*/ 479425 w 479425"/>
              <a:gd name="connsiteY2" fmla="*/ 454025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425" h="454025">
                <a:moveTo>
                  <a:pt x="285750" y="0"/>
                </a:moveTo>
                <a:lnTo>
                  <a:pt x="0" y="355600"/>
                </a:lnTo>
                <a:lnTo>
                  <a:pt x="479425" y="4540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302000" y="1485783"/>
            <a:ext cx="444500" cy="200025"/>
          </a:xfrm>
          <a:custGeom>
            <a:avLst/>
            <a:gdLst>
              <a:gd name="connsiteX0" fmla="*/ 0 w 444500"/>
              <a:gd name="connsiteY0" fmla="*/ 3175 h 200025"/>
              <a:gd name="connsiteX1" fmla="*/ 149225 w 444500"/>
              <a:gd name="connsiteY1" fmla="*/ 0 h 200025"/>
              <a:gd name="connsiteX2" fmla="*/ 444500 w 444500"/>
              <a:gd name="connsiteY2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200025">
                <a:moveTo>
                  <a:pt x="0" y="3175"/>
                </a:moveTo>
                <a:lnTo>
                  <a:pt x="149225" y="0"/>
                </a:lnTo>
                <a:lnTo>
                  <a:pt x="444500" y="2000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40150" y="1815983"/>
            <a:ext cx="361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784725" y="1784233"/>
            <a:ext cx="133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>
          <a:xfrm>
            <a:off x="4003675" y="1920758"/>
            <a:ext cx="390525" cy="174625"/>
          </a:xfrm>
          <a:custGeom>
            <a:avLst/>
            <a:gdLst>
              <a:gd name="connsiteX0" fmla="*/ 0 w 390525"/>
              <a:gd name="connsiteY0" fmla="*/ 174625 h 174625"/>
              <a:gd name="connsiteX1" fmla="*/ 206375 w 390525"/>
              <a:gd name="connsiteY1" fmla="*/ 174625 h 174625"/>
              <a:gd name="connsiteX2" fmla="*/ 231775 w 390525"/>
              <a:gd name="connsiteY2" fmla="*/ 155575 h 174625"/>
              <a:gd name="connsiteX3" fmla="*/ 390525 w 390525"/>
              <a:gd name="connsiteY3" fmla="*/ 0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174625">
                <a:moveTo>
                  <a:pt x="0" y="174625"/>
                </a:moveTo>
                <a:lnTo>
                  <a:pt x="206375" y="174625"/>
                </a:lnTo>
                <a:lnTo>
                  <a:pt x="231775" y="155575"/>
                </a:lnTo>
                <a:lnTo>
                  <a:pt x="3905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24375" y="2304933"/>
            <a:ext cx="180975" cy="98425"/>
          </a:xfrm>
          <a:custGeom>
            <a:avLst/>
            <a:gdLst>
              <a:gd name="connsiteX0" fmla="*/ 180975 w 180975"/>
              <a:gd name="connsiteY0" fmla="*/ 95250 h 98425"/>
              <a:gd name="connsiteX1" fmla="*/ 82550 w 180975"/>
              <a:gd name="connsiteY1" fmla="*/ 98425 h 98425"/>
              <a:gd name="connsiteX2" fmla="*/ 0 w 180975"/>
              <a:gd name="connsiteY2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975" h="98425">
                <a:moveTo>
                  <a:pt x="180975" y="95250"/>
                </a:moveTo>
                <a:lnTo>
                  <a:pt x="82550" y="9842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4006850" y="2377958"/>
            <a:ext cx="44132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971925" y="2612908"/>
            <a:ext cx="479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552950" y="2924058"/>
            <a:ext cx="466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111625" y="3085983"/>
            <a:ext cx="3397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768850" y="3413008"/>
            <a:ext cx="247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127500" y="3641608"/>
            <a:ext cx="92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4876800" y="3889258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eform 24"/>
          <p:cNvSpPr/>
          <p:nvPr/>
        </p:nvSpPr>
        <p:spPr>
          <a:xfrm>
            <a:off x="4905375" y="4241683"/>
            <a:ext cx="117475" cy="82550"/>
          </a:xfrm>
          <a:custGeom>
            <a:avLst/>
            <a:gdLst>
              <a:gd name="connsiteX0" fmla="*/ 117475 w 117475"/>
              <a:gd name="connsiteY0" fmla="*/ 0 h 82550"/>
              <a:gd name="connsiteX1" fmla="*/ 44450 w 117475"/>
              <a:gd name="connsiteY1" fmla="*/ 6350 h 82550"/>
              <a:gd name="connsiteX2" fmla="*/ 0 w 117475"/>
              <a:gd name="connsiteY2" fmla="*/ 8255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75" h="82550">
                <a:moveTo>
                  <a:pt x="117475" y="0"/>
                </a:moveTo>
                <a:lnTo>
                  <a:pt x="44450" y="6350"/>
                </a:lnTo>
                <a:lnTo>
                  <a:pt x="0" y="825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403600" y="2543058"/>
            <a:ext cx="69850" cy="1292225"/>
          </a:xfrm>
          <a:custGeom>
            <a:avLst/>
            <a:gdLst>
              <a:gd name="connsiteX0" fmla="*/ 69850 w 69850"/>
              <a:gd name="connsiteY0" fmla="*/ 0 h 1292225"/>
              <a:gd name="connsiteX1" fmla="*/ 6350 w 69850"/>
              <a:gd name="connsiteY1" fmla="*/ 0 h 1292225"/>
              <a:gd name="connsiteX2" fmla="*/ 0 w 69850"/>
              <a:gd name="connsiteY2" fmla="*/ 1292225 h 1292225"/>
              <a:gd name="connsiteX3" fmla="*/ 69850 w 69850"/>
              <a:gd name="connsiteY3" fmla="*/ 1292225 h 129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" h="1292225">
                <a:moveTo>
                  <a:pt x="69850" y="0"/>
                </a:moveTo>
                <a:lnTo>
                  <a:pt x="6350" y="0"/>
                </a:lnTo>
                <a:cubicBezTo>
                  <a:pt x="4233" y="430742"/>
                  <a:pt x="2117" y="861483"/>
                  <a:pt x="0" y="1292225"/>
                </a:cubicBezTo>
                <a:lnTo>
                  <a:pt x="69850" y="12922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352800" y="3155833"/>
            <a:ext cx="603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>
            <a:off x="3406775" y="3879733"/>
            <a:ext cx="63500" cy="1603375"/>
          </a:xfrm>
          <a:custGeom>
            <a:avLst/>
            <a:gdLst>
              <a:gd name="connsiteX0" fmla="*/ 63500 w 63500"/>
              <a:gd name="connsiteY0" fmla="*/ 0 h 1603375"/>
              <a:gd name="connsiteX1" fmla="*/ 0 w 63500"/>
              <a:gd name="connsiteY1" fmla="*/ 0 h 1603375"/>
              <a:gd name="connsiteX2" fmla="*/ 3175 w 63500"/>
              <a:gd name="connsiteY2" fmla="*/ 1603375 h 1603375"/>
              <a:gd name="connsiteX3" fmla="*/ 63500 w 63500"/>
              <a:gd name="connsiteY3" fmla="*/ 1603375 h 160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" h="1603375">
                <a:moveTo>
                  <a:pt x="63500" y="0"/>
                </a:moveTo>
                <a:lnTo>
                  <a:pt x="0" y="0"/>
                </a:lnTo>
                <a:cubicBezTo>
                  <a:pt x="1058" y="534458"/>
                  <a:pt x="2117" y="1068917"/>
                  <a:pt x="3175" y="1603375"/>
                </a:cubicBezTo>
                <a:lnTo>
                  <a:pt x="63500" y="16033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3343275" y="4556008"/>
            <a:ext cx="63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8" name="Freeform 9217"/>
          <p:cNvSpPr/>
          <p:nvPr/>
        </p:nvSpPr>
        <p:spPr>
          <a:xfrm>
            <a:off x="3107531" y="2542264"/>
            <a:ext cx="63500" cy="2944813"/>
          </a:xfrm>
          <a:custGeom>
            <a:avLst/>
            <a:gdLst>
              <a:gd name="connsiteX0" fmla="*/ 59532 w 63500"/>
              <a:gd name="connsiteY0" fmla="*/ 0 h 2944813"/>
              <a:gd name="connsiteX1" fmla="*/ 0 w 63500"/>
              <a:gd name="connsiteY1" fmla="*/ 0 h 2944813"/>
              <a:gd name="connsiteX2" fmla="*/ 3969 w 63500"/>
              <a:gd name="connsiteY2" fmla="*/ 2944813 h 2944813"/>
              <a:gd name="connsiteX3" fmla="*/ 63500 w 63500"/>
              <a:gd name="connsiteY3" fmla="*/ 2944813 h 294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" h="2944813">
                <a:moveTo>
                  <a:pt x="59532" y="0"/>
                </a:moveTo>
                <a:lnTo>
                  <a:pt x="0" y="0"/>
                </a:lnTo>
                <a:lnTo>
                  <a:pt x="3969" y="2944813"/>
                </a:lnTo>
                <a:lnTo>
                  <a:pt x="63500" y="294481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0" name="Straight Connector 9219"/>
          <p:cNvCxnSpPr/>
          <p:nvPr/>
        </p:nvCxnSpPr>
        <p:spPr bwMode="auto">
          <a:xfrm>
            <a:off x="3048000" y="4010702"/>
            <a:ext cx="63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Freeform 9220"/>
          <p:cNvSpPr/>
          <p:nvPr/>
        </p:nvSpPr>
        <p:spPr>
          <a:xfrm>
            <a:off x="5290344" y="5471202"/>
            <a:ext cx="127000" cy="71437"/>
          </a:xfrm>
          <a:custGeom>
            <a:avLst/>
            <a:gdLst>
              <a:gd name="connsiteX0" fmla="*/ 127000 w 127000"/>
              <a:gd name="connsiteY0" fmla="*/ 0 h 71437"/>
              <a:gd name="connsiteX1" fmla="*/ 27781 w 127000"/>
              <a:gd name="connsiteY1" fmla="*/ 0 h 71437"/>
              <a:gd name="connsiteX2" fmla="*/ 0 w 127000"/>
              <a:gd name="connsiteY2" fmla="*/ 71437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000" h="71437">
                <a:moveTo>
                  <a:pt x="127000" y="0"/>
                </a:moveTo>
                <a:lnTo>
                  <a:pt x="27781" y="0"/>
                </a:lnTo>
                <a:lnTo>
                  <a:pt x="0" y="7143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2658673" y="1396730"/>
            <a:ext cx="675077" cy="2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Basement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2656928" y="1730105"/>
            <a:ext cx="1052902" cy="29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Spermatogonium</a:t>
            </a: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(stem cell)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534974" y="2006330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Mitosis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531799" y="2298430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Growth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941499" y="1701531"/>
            <a:ext cx="1776801" cy="47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Daughter cell type A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(remains at basement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membrane as a stem cell)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4728775" y="2327006"/>
            <a:ext cx="1329126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Daughter cell type B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(moves toward tubule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lumen)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052624" y="2854055"/>
            <a:ext cx="897326" cy="31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Primary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spermatocyte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046274" y="3330305"/>
            <a:ext cx="897326" cy="31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Secondary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spermatocytes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049449" y="3803380"/>
            <a:ext cx="897326" cy="31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Early 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spermatids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049449" y="4168505"/>
            <a:ext cx="986226" cy="1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Late spermatids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3534974" y="2514329"/>
            <a:ext cx="754451" cy="45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Enters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prophase of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meiosis I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3534974" y="3006455"/>
            <a:ext cx="725876" cy="28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Meiosis I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completed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3534974" y="3568430"/>
            <a:ext cx="573476" cy="1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Meiosis II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 rot="16200000">
            <a:off x="2966650" y="3028680"/>
            <a:ext cx="573476" cy="1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Meiosis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 rot="16200000">
            <a:off x="2729057" y="4448438"/>
            <a:ext cx="1061364" cy="1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err="1" smtClean="0">
                <a:solidFill>
                  <a:srgbClr val="000000"/>
                </a:solidFill>
                <a:latin typeface="Arial"/>
                <a:cs typeface="Arial"/>
              </a:rPr>
              <a:t>Spermiogenesis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 rot="16200000">
            <a:off x="2427434" y="3940438"/>
            <a:ext cx="1061364" cy="1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Spermatogenesis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437096" y="5389059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084008" y="5992711"/>
            <a:ext cx="861550" cy="5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Lumen of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seminiferous</a:t>
            </a:r>
            <a:b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160884" y="1747911"/>
            <a:ext cx="219585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4624434" y="1747911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4395834" y="2141611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392659" y="2805186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183109" y="3351286"/>
            <a:ext cx="620665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466725" lvl="1" indent="-466725" algn="l" eaLnBrk="0" hangingPunct="0"/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	n</a:t>
            </a:r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 eaLnBrk="0" hangingPunct="0"/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068809" y="3837061"/>
            <a:ext cx="87149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34950" algn="l"/>
                <a:tab pos="463550" algn="l"/>
                <a:tab pos="695325" algn="l"/>
              </a:tabLst>
            </a:pPr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	n	n	n     </a:t>
            </a:r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4300584" y="5503936"/>
            <a:ext cx="127789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307975" algn="l"/>
                <a:tab pos="619125" algn="l"/>
                <a:tab pos="936625" algn="l"/>
              </a:tabLst>
            </a:pPr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	n</a:t>
            </a:r>
            <a:r>
              <a:rPr lang="en-US" sz="800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800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   </a:t>
            </a:r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4040234" y="4227586"/>
            <a:ext cx="127789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66700" algn="l"/>
                <a:tab pos="285750" algn="l"/>
                <a:tab pos="530225" algn="l"/>
                <a:tab pos="796925" algn="l"/>
              </a:tabLst>
            </a:pPr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	n</a:t>
            </a:r>
            <a:r>
              <a:rPr lang="en-US" sz="800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800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n   </a:t>
            </a:r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800" i="1" dirty="0" smtClean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endParaRPr lang="en-US" sz="8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40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6_03_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"/>
          <a:stretch/>
        </p:blipFill>
        <p:spPr>
          <a:xfrm>
            <a:off x="1374648" y="1825752"/>
            <a:ext cx="6394704" cy="301854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16.3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Spermatogenesis (1 of 2).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410101" y="3735607"/>
            <a:ext cx="1814779" cy="78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Seminiferous</a:t>
            </a:r>
            <a:b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96114" y="3103490"/>
            <a:ext cx="1134416" cy="1098707"/>
          </a:xfrm>
          <a:custGeom>
            <a:avLst/>
            <a:gdLst>
              <a:gd name="connsiteX0" fmla="*/ 677795 w 1134416"/>
              <a:gd name="connsiteY0" fmla="*/ 0 h 1098707"/>
              <a:gd name="connsiteX1" fmla="*/ 0 w 1134416"/>
              <a:gd name="connsiteY1" fmla="*/ 849001 h 1098707"/>
              <a:gd name="connsiteX2" fmla="*/ 1134416 w 1134416"/>
              <a:gd name="connsiteY2" fmla="*/ 1098707 h 10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4416" h="1098707">
                <a:moveTo>
                  <a:pt x="677795" y="0"/>
                </a:moveTo>
                <a:lnTo>
                  <a:pt x="0" y="849001"/>
                </a:lnTo>
                <a:lnTo>
                  <a:pt x="1134416" y="109870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46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9219" descr="figure_16_03_2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"/>
          <a:stretch/>
        </p:blipFill>
        <p:spPr>
          <a:xfrm>
            <a:off x="2145792" y="206280"/>
            <a:ext cx="4852416" cy="643143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16.3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Spermatogenesis (2 of 2).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973917" y="326648"/>
            <a:ext cx="567972" cy="112889"/>
          </a:xfrm>
          <a:custGeom>
            <a:avLst/>
            <a:gdLst>
              <a:gd name="connsiteX0" fmla="*/ 0 w 567972"/>
              <a:gd name="connsiteY0" fmla="*/ 0 h 112889"/>
              <a:gd name="connsiteX1" fmla="*/ 197555 w 567972"/>
              <a:gd name="connsiteY1" fmla="*/ 3528 h 112889"/>
              <a:gd name="connsiteX2" fmla="*/ 567972 w 567972"/>
              <a:gd name="connsiteY2" fmla="*/ 112889 h 11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972" h="112889">
                <a:moveTo>
                  <a:pt x="0" y="0"/>
                </a:moveTo>
                <a:lnTo>
                  <a:pt x="197555" y="3528"/>
                </a:lnTo>
                <a:lnTo>
                  <a:pt x="567972" y="11288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534833" y="608870"/>
            <a:ext cx="448028" cy="127000"/>
          </a:xfrm>
          <a:custGeom>
            <a:avLst/>
            <a:gdLst>
              <a:gd name="connsiteX0" fmla="*/ 0 w 448028"/>
              <a:gd name="connsiteY0" fmla="*/ 127000 h 127000"/>
              <a:gd name="connsiteX1" fmla="*/ 211667 w 448028"/>
              <a:gd name="connsiteY1" fmla="*/ 127000 h 127000"/>
              <a:gd name="connsiteX2" fmla="*/ 448028 w 448028"/>
              <a:gd name="connsiteY2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028" h="127000">
                <a:moveTo>
                  <a:pt x="0" y="127000"/>
                </a:moveTo>
                <a:lnTo>
                  <a:pt x="211667" y="127000"/>
                </a:lnTo>
                <a:lnTo>
                  <a:pt x="448028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859389" y="742926"/>
            <a:ext cx="486833" cy="268111"/>
          </a:xfrm>
          <a:custGeom>
            <a:avLst/>
            <a:gdLst>
              <a:gd name="connsiteX0" fmla="*/ 0 w 486833"/>
              <a:gd name="connsiteY0" fmla="*/ 268111 h 268111"/>
              <a:gd name="connsiteX1" fmla="*/ 194028 w 486833"/>
              <a:gd name="connsiteY1" fmla="*/ 264583 h 268111"/>
              <a:gd name="connsiteX2" fmla="*/ 486833 w 486833"/>
              <a:gd name="connsiteY2" fmla="*/ 0 h 26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833" h="268111">
                <a:moveTo>
                  <a:pt x="0" y="268111"/>
                </a:moveTo>
                <a:lnTo>
                  <a:pt x="194028" y="264583"/>
                </a:lnTo>
                <a:lnTo>
                  <a:pt x="48683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840111" y="570064"/>
            <a:ext cx="1658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866444" y="1307370"/>
            <a:ext cx="55738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817056" y="1603703"/>
            <a:ext cx="5997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4501444" y="1212120"/>
            <a:ext cx="239889" cy="130528"/>
          </a:xfrm>
          <a:custGeom>
            <a:avLst/>
            <a:gdLst>
              <a:gd name="connsiteX0" fmla="*/ 239889 w 239889"/>
              <a:gd name="connsiteY0" fmla="*/ 130528 h 130528"/>
              <a:gd name="connsiteX1" fmla="*/ 109362 w 239889"/>
              <a:gd name="connsiteY1" fmla="*/ 127000 h 130528"/>
              <a:gd name="connsiteX2" fmla="*/ 0 w 239889"/>
              <a:gd name="connsiteY2" fmla="*/ 0 h 13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889" h="130528">
                <a:moveTo>
                  <a:pt x="239889" y="130528"/>
                </a:moveTo>
                <a:lnTo>
                  <a:pt x="109362" y="12700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4547306" y="1991759"/>
            <a:ext cx="58561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3982861" y="2192842"/>
            <a:ext cx="4339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818944" y="2605592"/>
            <a:ext cx="3069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945944" y="3198259"/>
            <a:ext cx="1940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011083" y="2887814"/>
            <a:ext cx="11994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3111500" y="1519037"/>
            <a:ext cx="91722" cy="1608666"/>
          </a:xfrm>
          <a:custGeom>
            <a:avLst/>
            <a:gdLst>
              <a:gd name="connsiteX0" fmla="*/ 91722 w 91722"/>
              <a:gd name="connsiteY0" fmla="*/ 0 h 1608666"/>
              <a:gd name="connsiteX1" fmla="*/ 3528 w 91722"/>
              <a:gd name="connsiteY1" fmla="*/ 0 h 1608666"/>
              <a:gd name="connsiteX2" fmla="*/ 0 w 91722"/>
              <a:gd name="connsiteY2" fmla="*/ 1608666 h 1608666"/>
              <a:gd name="connsiteX3" fmla="*/ 77611 w 91722"/>
              <a:gd name="connsiteY3" fmla="*/ 1608666 h 160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22" h="1608666">
                <a:moveTo>
                  <a:pt x="91722" y="0"/>
                </a:moveTo>
                <a:lnTo>
                  <a:pt x="3528" y="0"/>
                </a:lnTo>
                <a:lnTo>
                  <a:pt x="0" y="1608666"/>
                </a:lnTo>
                <a:lnTo>
                  <a:pt x="77611" y="160866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111500" y="3184148"/>
            <a:ext cx="84667" cy="2014361"/>
          </a:xfrm>
          <a:custGeom>
            <a:avLst/>
            <a:gdLst>
              <a:gd name="connsiteX0" fmla="*/ 77611 w 84667"/>
              <a:gd name="connsiteY0" fmla="*/ 0 h 2014361"/>
              <a:gd name="connsiteX1" fmla="*/ 3528 w 84667"/>
              <a:gd name="connsiteY1" fmla="*/ 3528 h 2014361"/>
              <a:gd name="connsiteX2" fmla="*/ 0 w 84667"/>
              <a:gd name="connsiteY2" fmla="*/ 2014361 h 2014361"/>
              <a:gd name="connsiteX3" fmla="*/ 84667 w 84667"/>
              <a:gd name="connsiteY3" fmla="*/ 2014361 h 201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7" h="2014361">
                <a:moveTo>
                  <a:pt x="77611" y="0"/>
                </a:moveTo>
                <a:lnTo>
                  <a:pt x="3528" y="3528"/>
                </a:lnTo>
                <a:lnTo>
                  <a:pt x="0" y="2014361"/>
                </a:lnTo>
                <a:lnTo>
                  <a:pt x="84667" y="201436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033889" y="4034342"/>
            <a:ext cx="881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3033889" y="2284564"/>
            <a:ext cx="8113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>
            <a:off x="2739114" y="1515678"/>
            <a:ext cx="90176" cy="3682148"/>
          </a:xfrm>
          <a:custGeom>
            <a:avLst/>
            <a:gdLst>
              <a:gd name="connsiteX0" fmla="*/ 82662 w 90176"/>
              <a:gd name="connsiteY0" fmla="*/ 0 h 3682148"/>
              <a:gd name="connsiteX1" fmla="*/ 3757 w 90176"/>
              <a:gd name="connsiteY1" fmla="*/ 0 h 3682148"/>
              <a:gd name="connsiteX2" fmla="*/ 0 w 90176"/>
              <a:gd name="connsiteY2" fmla="*/ 3682148 h 3682148"/>
              <a:gd name="connsiteX3" fmla="*/ 90176 w 90176"/>
              <a:gd name="connsiteY3" fmla="*/ 3682148 h 368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76" h="3682148">
                <a:moveTo>
                  <a:pt x="82662" y="0"/>
                </a:moveTo>
                <a:lnTo>
                  <a:pt x="3757" y="0"/>
                </a:lnTo>
                <a:cubicBezTo>
                  <a:pt x="2505" y="1227383"/>
                  <a:pt x="1252" y="2454765"/>
                  <a:pt x="0" y="3682148"/>
                </a:cubicBezTo>
                <a:lnTo>
                  <a:pt x="90176" y="368214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663967" y="3349237"/>
            <a:ext cx="826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6" name="Freeform 9215"/>
          <p:cNvSpPr/>
          <p:nvPr/>
        </p:nvSpPr>
        <p:spPr>
          <a:xfrm>
            <a:off x="4987925" y="3644170"/>
            <a:ext cx="165100" cy="107950"/>
          </a:xfrm>
          <a:custGeom>
            <a:avLst/>
            <a:gdLst>
              <a:gd name="connsiteX0" fmla="*/ 165100 w 165100"/>
              <a:gd name="connsiteY0" fmla="*/ 0 h 107950"/>
              <a:gd name="connsiteX1" fmla="*/ 60325 w 165100"/>
              <a:gd name="connsiteY1" fmla="*/ 0 h 107950"/>
              <a:gd name="connsiteX2" fmla="*/ 0 w 165100"/>
              <a:gd name="connsiteY2" fmla="*/ 10795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" h="107950">
                <a:moveTo>
                  <a:pt x="165100" y="0"/>
                </a:moveTo>
                <a:lnTo>
                  <a:pt x="60325" y="0"/>
                </a:lnTo>
                <a:lnTo>
                  <a:pt x="0" y="1079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8" name="Freeform 9217"/>
          <p:cNvSpPr/>
          <p:nvPr/>
        </p:nvSpPr>
        <p:spPr>
          <a:xfrm>
            <a:off x="5473700" y="5177695"/>
            <a:ext cx="158750" cy="79375"/>
          </a:xfrm>
          <a:custGeom>
            <a:avLst/>
            <a:gdLst>
              <a:gd name="connsiteX0" fmla="*/ 158750 w 158750"/>
              <a:gd name="connsiteY0" fmla="*/ 0 h 79375"/>
              <a:gd name="connsiteX1" fmla="*/ 25400 w 158750"/>
              <a:gd name="connsiteY1" fmla="*/ 0 h 79375"/>
              <a:gd name="connsiteX2" fmla="*/ 0 w 158750"/>
              <a:gd name="connsiteY2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79375">
                <a:moveTo>
                  <a:pt x="158750" y="0"/>
                </a:moveTo>
                <a:lnTo>
                  <a:pt x="25400" y="0"/>
                </a:lnTo>
                <a:lnTo>
                  <a:pt x="0" y="793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2173764" y="218940"/>
            <a:ext cx="675077" cy="2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Basement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membrane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183290" y="629285"/>
            <a:ext cx="1052902" cy="29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err="1" smtClean="0">
                <a:solidFill>
                  <a:srgbClr val="000000"/>
                </a:solidFill>
                <a:latin typeface="Arial"/>
                <a:cs typeface="Arial"/>
              </a:rPr>
              <a:t>Spermatogonium</a:t>
            </a: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(stem cell)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280973" y="905509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Mitosis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277798" y="1213002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Growth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5033862" y="469862"/>
            <a:ext cx="1776801" cy="47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Daughter cell type A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(remains at basement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membrane as a stem cell)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4767259" y="1249276"/>
            <a:ext cx="1329126" cy="3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Daughter cell type B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(moves toward tubule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lumen)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5183471" y="1868688"/>
            <a:ext cx="897326" cy="31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Primary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spermatocyte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280973" y="1498174"/>
            <a:ext cx="754451" cy="45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Enters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prophase of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meiosis I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280973" y="2105755"/>
            <a:ext cx="725876" cy="28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Meiosis I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completed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161729" y="2506576"/>
            <a:ext cx="897326" cy="31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Secondary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spermatocytes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164904" y="3102803"/>
            <a:ext cx="897326" cy="31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Early 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spermatids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164904" y="3537201"/>
            <a:ext cx="986226" cy="1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Late spermatids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3274930" y="2792486"/>
            <a:ext cx="573476" cy="1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Meiosis II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 rot="16200000">
            <a:off x="2624496" y="2219889"/>
            <a:ext cx="573476" cy="1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Meiosis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 rot="16200000">
            <a:off x="2381429" y="4044749"/>
            <a:ext cx="1061364" cy="1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err="1" smtClean="0">
                <a:solidFill>
                  <a:srgbClr val="000000"/>
                </a:solidFill>
                <a:latin typeface="Arial"/>
                <a:cs typeface="Arial"/>
              </a:rPr>
              <a:t>Spermiogenesis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 rot="16200000">
            <a:off x="2008640" y="3410837"/>
            <a:ext cx="1061364" cy="1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Spermatogenesis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652612" y="5081027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207160" y="5846316"/>
            <a:ext cx="861550" cy="50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Lumen of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seminiferous</a:t>
            </a:r>
            <a:b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5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2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058996" y="525960"/>
            <a:ext cx="219585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US" sz="1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640021" y="525960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US" sz="1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349267" y="1017412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US" sz="1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4342917" y="1852437"/>
            <a:ext cx="45600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lang="en-US" sz="1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087859" y="2521881"/>
            <a:ext cx="1141366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577850" algn="l"/>
                <a:tab pos="660400" algn="l"/>
              </a:tabLst>
            </a:pP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	n</a:t>
            </a:r>
            <a:endParaRPr lang="en-US" sz="1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949217" y="3138312"/>
            <a:ext cx="1953108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285750" algn="l"/>
                <a:tab pos="577850" algn="l"/>
                <a:tab pos="584200" algn="l"/>
                <a:tab pos="873125" algn="l"/>
              </a:tabLst>
            </a:pP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	n	n	n   </a:t>
            </a:r>
            <a:endParaRPr lang="en-US" sz="1000" i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endParaRPr lang="en-US" sz="1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4233909" y="5223806"/>
            <a:ext cx="163984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387350" algn="l"/>
                <a:tab pos="400050" algn="l"/>
                <a:tab pos="781050" algn="l"/>
                <a:tab pos="1177925" algn="l"/>
              </a:tabLst>
            </a:pP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	n</a:t>
            </a:r>
            <a:r>
              <a:rPr lang="en-US" sz="1000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1000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     </a:t>
            </a:r>
            <a:endParaRPr lang="en-US" sz="1000" i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         </a:t>
            </a:r>
            <a:endParaRPr lang="en-US" sz="1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907942" y="3617737"/>
            <a:ext cx="1277891" cy="1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1" indent="0" algn="l" eaLnBrk="0" hangingPunct="0">
              <a:tabLst>
                <a:tab pos="330200" algn="l"/>
                <a:tab pos="669925" algn="l"/>
                <a:tab pos="993775" algn="l"/>
              </a:tabLst>
            </a:pP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	n</a:t>
            </a:r>
            <a:r>
              <a:rPr lang="en-US" sz="1000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lang="en-US" sz="1000" i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n   </a:t>
            </a:r>
            <a:endParaRPr lang="en-US" sz="1000" i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 eaLnBrk="0" hangingPunct="0"/>
            <a:r>
              <a:rPr lang="en-US" sz="1000" i="1" dirty="0" smtClean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endParaRPr lang="en-US" sz="1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31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Spermatogenesis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Spermatogonia (stem cells) undergo rapid mitosis to produce more stem cells before puberty</a:t>
            </a:r>
          </a:p>
          <a:p>
            <a:r>
              <a:rPr lang="en-US" altLang="en-US" smtClean="0"/>
              <a:t>During puberty, follicle-stimulating hormone (FSH) is secreted in increasing amounts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Concept Link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/>
        </p:blipFill>
        <p:spPr>
          <a:xfrm>
            <a:off x="298704" y="2389632"/>
            <a:ext cx="8546592" cy="187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Spermatogenesis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Each division of a </a:t>
            </a:r>
            <a:r>
              <a:rPr lang="en-US" altLang="en-US" dirty="0" err="1" smtClean="0"/>
              <a:t>spermatogonium</a:t>
            </a:r>
            <a:r>
              <a:rPr lang="en-US" altLang="en-US" dirty="0" smtClean="0"/>
              <a:t> stem cell produces:</a:t>
            </a:r>
          </a:p>
          <a:p>
            <a:pPr lvl="1"/>
            <a:r>
              <a:rPr lang="en-US" altLang="en-US" dirty="0" smtClean="0"/>
              <a:t>A stem cell, called a </a:t>
            </a:r>
            <a:r>
              <a:rPr lang="en-US" altLang="en-US" i="1" dirty="0" smtClean="0"/>
              <a:t>type A daughter cell</a:t>
            </a:r>
            <a:r>
              <a:rPr lang="en-US" altLang="en-US" dirty="0" smtClean="0"/>
              <a:t>, that continues the stem cell line</a:t>
            </a:r>
          </a:p>
          <a:p>
            <a:pPr lvl="1"/>
            <a:r>
              <a:rPr lang="en-US" altLang="en-US" dirty="0" smtClean="0"/>
              <a:t>The other cell produced becomes a primary spermatocyte, called a </a:t>
            </a:r>
            <a:r>
              <a:rPr lang="en-US" altLang="en-US" i="1" dirty="0" smtClean="0"/>
              <a:t>type B daughter cell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Anatomy of the Male Reproductive System</a:t>
            </a:r>
            <a:endParaRPr lang="en-US" altLang="en-US" dirty="0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Accessory organs</a:t>
            </a:r>
          </a:p>
          <a:p>
            <a:pPr lvl="1"/>
            <a:r>
              <a:rPr lang="en-US" altLang="en-US" smtClean="0"/>
              <a:t>Seminal glands (vesicles)</a:t>
            </a:r>
          </a:p>
          <a:p>
            <a:pPr lvl="1"/>
            <a:r>
              <a:rPr lang="en-US" altLang="en-US" smtClean="0"/>
              <a:t>Prostate</a:t>
            </a:r>
          </a:p>
          <a:p>
            <a:pPr lvl="1"/>
            <a:r>
              <a:rPr lang="en-US" altLang="en-US" smtClean="0"/>
              <a:t>Bulbo-urethral glands</a:t>
            </a:r>
          </a:p>
          <a:p>
            <a:r>
              <a:rPr lang="en-US" altLang="en-US" smtClean="0"/>
              <a:t>External genitalia</a:t>
            </a:r>
          </a:p>
          <a:p>
            <a:pPr lvl="1"/>
            <a:r>
              <a:rPr lang="en-US" altLang="en-US" smtClean="0"/>
              <a:t>Penis</a:t>
            </a:r>
          </a:p>
          <a:p>
            <a:pPr lvl="1"/>
            <a:r>
              <a:rPr lang="en-US" altLang="en-US" smtClean="0"/>
              <a:t>Scrotum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Spermatogenesis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Primary spermatocytes undergo two successive divisions known as </a:t>
            </a:r>
            <a:r>
              <a:rPr lang="en-US" altLang="en-US" i="1" dirty="0" smtClean="0"/>
              <a:t>meiosis</a:t>
            </a:r>
          </a:p>
          <a:p>
            <a:pPr eaLnBrk="1" hangingPunct="1"/>
            <a:r>
              <a:rPr lang="en-US" altLang="en-US" dirty="0" smtClean="0"/>
              <a:t>One primary spermatocyte produces four haploid spermatids</a:t>
            </a:r>
          </a:p>
          <a:p>
            <a:pPr lvl="1" eaLnBrk="1" hangingPunct="1"/>
            <a:r>
              <a:rPr lang="en-US" altLang="en-US" dirty="0" smtClean="0"/>
              <a:t>Spermatids—23 chromosomes,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 (half as much genetic material as other body cells)</a:t>
            </a:r>
          </a:p>
          <a:p>
            <a:pPr eaLnBrk="1" hangingPunct="1"/>
            <a:r>
              <a:rPr lang="en-US" altLang="en-US" dirty="0" smtClean="0"/>
              <a:t>Union of a sperm (23 chromosomes,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 with an egg (23 chromosomes, 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) creates a zygote </a:t>
            </a:r>
            <a:br>
              <a:rPr lang="en-US" altLang="en-US" dirty="0" smtClean="0"/>
            </a:br>
            <a:r>
              <a:rPr lang="en-US" altLang="en-US" dirty="0" smtClean="0"/>
              <a:t>(2</a:t>
            </a:r>
            <a:r>
              <a:rPr lang="en-US" altLang="en-US" i="1" dirty="0" smtClean="0"/>
              <a:t>n</a:t>
            </a:r>
            <a:r>
              <a:rPr lang="en-US" altLang="en-US" dirty="0" smtClean="0"/>
              <a:t>, or 46 chromosomes)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6_0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"/>
          <a:stretch/>
        </p:blipFill>
        <p:spPr>
          <a:xfrm>
            <a:off x="1648968" y="215634"/>
            <a:ext cx="5846064" cy="638373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16.4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human life cycle.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4543079" y="2125048"/>
            <a:ext cx="1100463" cy="2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135258" y="1183301"/>
            <a:ext cx="1100463" cy="2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Egg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302785" y="2367623"/>
            <a:ext cx="1100463" cy="2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Meiosis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620418" y="2367624"/>
            <a:ext cx="1400120" cy="2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Fertilization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636974" y="369975"/>
            <a:ext cx="1100463" cy="2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Gametes (</a:t>
            </a:r>
            <a:r>
              <a:rPr lang="en-US" sz="185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5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 23)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521675" y="976407"/>
            <a:ext cx="1100463" cy="2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185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507409" y="1739796"/>
            <a:ext cx="1100463" cy="2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185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526528" y="3723178"/>
            <a:ext cx="529684" cy="2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85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185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565626" y="3509134"/>
            <a:ext cx="1542814" cy="78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Multicellular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adults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(2</a:t>
            </a:r>
            <a:r>
              <a:rPr lang="en-US" sz="185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5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 46)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220878" y="3780245"/>
            <a:ext cx="1050519" cy="72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Zygote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(2</a:t>
            </a:r>
            <a:r>
              <a:rPr lang="en-US" sz="185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5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=</a:t>
            </a: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 46)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207747" y="5271347"/>
            <a:ext cx="1564217" cy="60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Mitosis and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development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89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Spermatogenesis</a:t>
            </a:r>
            <a:endParaRPr lang="en-US" altLang="en-US" dirty="0" smtClean="0"/>
          </a:p>
        </p:txBody>
      </p:sp>
      <p:sp>
        <p:nvSpPr>
          <p:cNvPr id="4608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Spermiogenesis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Streaming process that strips excess cytoplasm from a spermatid and modifies it into a sperm </a:t>
            </a:r>
          </a:p>
          <a:p>
            <a:pPr lvl="1"/>
            <a:r>
              <a:rPr lang="en-US" altLang="en-US" dirty="0" smtClean="0"/>
              <a:t>Mature sperm is compacted into three regions: head, </a:t>
            </a:r>
            <a:r>
              <a:rPr lang="en-US" altLang="en-US" dirty="0" err="1" smtClean="0"/>
              <a:t>midpiece</a:t>
            </a:r>
            <a:r>
              <a:rPr lang="en-US" altLang="en-US" dirty="0" smtClean="0"/>
              <a:t>, tail</a:t>
            </a:r>
          </a:p>
          <a:p>
            <a:pPr lvl="1"/>
            <a:r>
              <a:rPr lang="en-US" altLang="en-US" dirty="0" smtClean="0"/>
              <a:t>The entire process of spermatogenesis, including </a:t>
            </a:r>
            <a:r>
              <a:rPr lang="en-US" altLang="en-US" dirty="0" err="1" smtClean="0"/>
              <a:t>spermiogenesis</a:t>
            </a:r>
            <a:r>
              <a:rPr lang="en-US" altLang="en-US" dirty="0" smtClean="0"/>
              <a:t>, takes 64 to 72 days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6_05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"/>
          <a:stretch/>
        </p:blipFill>
        <p:spPr>
          <a:xfrm>
            <a:off x="2612136" y="1216152"/>
            <a:ext cx="3919728" cy="421056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16.5a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Structure of sperm.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675829" y="5164074"/>
            <a:ext cx="1218428" cy="45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7506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" name="Picture 9215" descr="figure_16_05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"/>
          <a:stretch/>
        </p:blipFill>
        <p:spPr>
          <a:xfrm>
            <a:off x="502920" y="252615"/>
            <a:ext cx="8138160" cy="6282113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16.5b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Structure of sperm.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755084" y="4202844"/>
            <a:ext cx="603759" cy="478828"/>
          </a:xfrm>
          <a:custGeom>
            <a:avLst/>
            <a:gdLst>
              <a:gd name="connsiteX0" fmla="*/ 0 w 603759"/>
              <a:gd name="connsiteY0" fmla="*/ 0 h 478828"/>
              <a:gd name="connsiteX1" fmla="*/ 138796 w 603759"/>
              <a:gd name="connsiteY1" fmla="*/ 6939 h 478828"/>
              <a:gd name="connsiteX2" fmla="*/ 603759 w 603759"/>
              <a:gd name="connsiteY2" fmla="*/ 478828 h 47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759" h="478828">
                <a:moveTo>
                  <a:pt x="0" y="0"/>
                </a:moveTo>
                <a:lnTo>
                  <a:pt x="138796" y="6939"/>
                </a:lnTo>
                <a:lnTo>
                  <a:pt x="603759" y="47882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416683" y="2219483"/>
            <a:ext cx="1487937" cy="64126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6" name="Straight Connector 5"/>
          <p:cNvCxnSpPr>
            <a:endCxn id="4" idx="3"/>
          </p:cNvCxnSpPr>
          <p:nvPr/>
        </p:nvCxnSpPr>
        <p:spPr bwMode="auto">
          <a:xfrm flipH="1" flipV="1">
            <a:off x="2904620" y="2540117"/>
            <a:ext cx="347884" cy="62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5038028" y="3133185"/>
            <a:ext cx="1307708" cy="142503"/>
          </a:xfrm>
          <a:custGeom>
            <a:avLst/>
            <a:gdLst>
              <a:gd name="connsiteX0" fmla="*/ 0 w 1307708"/>
              <a:gd name="connsiteY0" fmla="*/ 134121 h 142503"/>
              <a:gd name="connsiteX1" fmla="*/ 0 w 1307708"/>
              <a:gd name="connsiteY1" fmla="*/ 0 h 142503"/>
              <a:gd name="connsiteX2" fmla="*/ 1299325 w 1307708"/>
              <a:gd name="connsiteY2" fmla="*/ 8382 h 142503"/>
              <a:gd name="connsiteX3" fmla="*/ 1307708 w 1307708"/>
              <a:gd name="connsiteY3" fmla="*/ 142503 h 14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708" h="142503">
                <a:moveTo>
                  <a:pt x="0" y="134121"/>
                </a:moveTo>
                <a:lnTo>
                  <a:pt x="0" y="0"/>
                </a:lnTo>
                <a:lnTo>
                  <a:pt x="1299325" y="8382"/>
                </a:lnTo>
                <a:lnTo>
                  <a:pt x="1307708" y="14250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704456" y="2994872"/>
            <a:ext cx="0" cy="1383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5205683" y="3652905"/>
            <a:ext cx="0" cy="11023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205683" y="3652905"/>
            <a:ext cx="305970" cy="9598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525965" y="3552314"/>
            <a:ext cx="12574" cy="16765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6404415" y="2399709"/>
            <a:ext cx="4191" cy="1039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623082" y="1951240"/>
            <a:ext cx="0" cy="11861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/>
          <p:cNvSpPr/>
          <p:nvPr/>
        </p:nvSpPr>
        <p:spPr bwMode="auto">
          <a:xfrm>
            <a:off x="3918932" y="542967"/>
            <a:ext cx="1341239" cy="91370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251788" y="999817"/>
            <a:ext cx="456859" cy="1743577"/>
          </a:xfrm>
          <a:custGeom>
            <a:avLst/>
            <a:gdLst>
              <a:gd name="connsiteX0" fmla="*/ 452668 w 456859"/>
              <a:gd name="connsiteY0" fmla="*/ 1743577 h 1743577"/>
              <a:gd name="connsiteX1" fmla="*/ 456859 w 456859"/>
              <a:gd name="connsiteY1" fmla="*/ 0 h 1743577"/>
              <a:gd name="connsiteX2" fmla="*/ 0 w 456859"/>
              <a:gd name="connsiteY2" fmla="*/ 4192 h 174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6859" h="1743577">
                <a:moveTo>
                  <a:pt x="452668" y="1743577"/>
                </a:moveTo>
                <a:lnTo>
                  <a:pt x="456859" y="0"/>
                </a:lnTo>
                <a:lnTo>
                  <a:pt x="0" y="419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512369" y="2672143"/>
            <a:ext cx="0" cy="4149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reeform 23"/>
          <p:cNvSpPr/>
          <p:nvPr/>
        </p:nvSpPr>
        <p:spPr>
          <a:xfrm>
            <a:off x="6706194" y="3644522"/>
            <a:ext cx="419137" cy="1022675"/>
          </a:xfrm>
          <a:custGeom>
            <a:avLst/>
            <a:gdLst>
              <a:gd name="connsiteX0" fmla="*/ 419137 w 419137"/>
              <a:gd name="connsiteY0" fmla="*/ 1018484 h 1022675"/>
              <a:gd name="connsiteX1" fmla="*/ 280822 w 419137"/>
              <a:gd name="connsiteY1" fmla="*/ 1022675 h 1022675"/>
              <a:gd name="connsiteX2" fmla="*/ 0 w 419137"/>
              <a:gd name="connsiteY2" fmla="*/ 0 h 102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137" h="1022675">
                <a:moveTo>
                  <a:pt x="419137" y="1018484"/>
                </a:moveTo>
                <a:lnTo>
                  <a:pt x="280822" y="102267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7066652" y="3891808"/>
            <a:ext cx="272439" cy="360451"/>
          </a:xfrm>
          <a:custGeom>
            <a:avLst/>
            <a:gdLst>
              <a:gd name="connsiteX0" fmla="*/ 272439 w 272439"/>
              <a:gd name="connsiteY0" fmla="*/ 360451 h 360451"/>
              <a:gd name="connsiteX1" fmla="*/ 125741 w 272439"/>
              <a:gd name="connsiteY1" fmla="*/ 360451 h 360451"/>
              <a:gd name="connsiteX2" fmla="*/ 0 w 272439"/>
              <a:gd name="connsiteY2" fmla="*/ 0 h 360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439" h="360451">
                <a:moveTo>
                  <a:pt x="272439" y="360451"/>
                </a:moveTo>
                <a:lnTo>
                  <a:pt x="125741" y="36045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475668" y="2961342"/>
            <a:ext cx="1085565" cy="142504"/>
          </a:xfrm>
          <a:custGeom>
            <a:avLst/>
            <a:gdLst>
              <a:gd name="connsiteX0" fmla="*/ 4192 w 1085565"/>
              <a:gd name="connsiteY0" fmla="*/ 142504 h 142504"/>
              <a:gd name="connsiteX1" fmla="*/ 0 w 1085565"/>
              <a:gd name="connsiteY1" fmla="*/ 0 h 142504"/>
              <a:gd name="connsiteX2" fmla="*/ 1085565 w 1085565"/>
              <a:gd name="connsiteY2" fmla="*/ 0 h 142504"/>
              <a:gd name="connsiteX3" fmla="*/ 1085565 w 1085565"/>
              <a:gd name="connsiteY3" fmla="*/ 142504 h 14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565" h="142504">
                <a:moveTo>
                  <a:pt x="4192" y="142504"/>
                </a:moveTo>
                <a:lnTo>
                  <a:pt x="0" y="0"/>
                </a:lnTo>
                <a:lnTo>
                  <a:pt x="1085565" y="0"/>
                </a:lnTo>
                <a:lnTo>
                  <a:pt x="1085565" y="14250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7024738" y="2823029"/>
            <a:ext cx="0" cy="1341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6010426" y="308254"/>
            <a:ext cx="2573502" cy="171004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7028929" y="2014110"/>
            <a:ext cx="0" cy="553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168771" y="4036385"/>
            <a:ext cx="1557434" cy="52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Axial filament</a:t>
            </a:r>
          </a:p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of tail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520138" y="2254632"/>
            <a:ext cx="1246570" cy="5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Provides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for mobility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277837" y="2380669"/>
            <a:ext cx="559398" cy="2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Tail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020883" y="567649"/>
            <a:ext cx="1168854" cy="82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Provides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energy for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mobility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3466412" y="1659368"/>
            <a:ext cx="2023729" cy="25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Plasma membrane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5131170" y="2717508"/>
            <a:ext cx="1168854" cy="2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Midpiece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6122735" y="2114547"/>
            <a:ext cx="567578" cy="2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Neck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6108206" y="354061"/>
            <a:ext cx="2289598" cy="163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080"/>
              </a:lnSpc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Provides genetic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instructions and a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means of penetrating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the follicle cell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capsule and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oocyte membrane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702121" y="2530280"/>
            <a:ext cx="1168854" cy="2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Head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7380804" y="4121148"/>
            <a:ext cx="1144311" cy="2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Acrosome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7151434" y="4518312"/>
            <a:ext cx="1144311" cy="2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Nucleus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511113" y="5230089"/>
            <a:ext cx="2481843" cy="2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Proximal centriole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4476064" y="4743159"/>
            <a:ext cx="1442905" cy="27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Mitochondria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11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Testosterone Production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Testosterone is the most important hormone of the testes</a:t>
            </a:r>
          </a:p>
          <a:p>
            <a:pPr lvl="1"/>
            <a:r>
              <a:rPr lang="en-US" altLang="en-US" smtClean="0"/>
              <a:t>Produced by interstitial cells in the testes</a:t>
            </a:r>
          </a:p>
          <a:p>
            <a:r>
              <a:rPr lang="en-US" altLang="en-US" smtClean="0"/>
              <a:t>During puberty, luteinizing hormone (LH) from the anterior pituitary activates the interstitial cells</a:t>
            </a:r>
          </a:p>
          <a:p>
            <a:pPr lvl="1"/>
            <a:r>
              <a:rPr lang="en-US" altLang="en-US" smtClean="0"/>
              <a:t>In turn, testosterone is produced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Testosterone Production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Testosterone</a:t>
            </a:r>
          </a:p>
          <a:p>
            <a:pPr lvl="1"/>
            <a:r>
              <a:rPr lang="en-US" altLang="en-US" smtClean="0"/>
              <a:t>Stimulates reproductive organ development</a:t>
            </a:r>
          </a:p>
          <a:p>
            <a:pPr lvl="1"/>
            <a:r>
              <a:rPr lang="en-US" altLang="en-US" smtClean="0"/>
              <a:t>Underlies sex drive</a:t>
            </a:r>
          </a:p>
          <a:p>
            <a:pPr lvl="1"/>
            <a:r>
              <a:rPr lang="en-US" altLang="en-US" smtClean="0"/>
              <a:t>Causes secondary sex characteristics</a:t>
            </a:r>
          </a:p>
          <a:p>
            <a:pPr lvl="2"/>
            <a:r>
              <a:rPr lang="en-US" altLang="en-US" smtClean="0"/>
              <a:t>Deepening of voice</a:t>
            </a:r>
          </a:p>
          <a:p>
            <a:pPr lvl="2"/>
            <a:r>
              <a:rPr lang="en-US" altLang="en-US" smtClean="0"/>
              <a:t>Increased hair growth </a:t>
            </a:r>
          </a:p>
          <a:p>
            <a:pPr lvl="2"/>
            <a:r>
              <a:rPr lang="en-US" altLang="en-US" smtClean="0"/>
              <a:t>Enlargement of skeletal muscles</a:t>
            </a:r>
          </a:p>
          <a:p>
            <a:pPr lvl="2"/>
            <a:r>
              <a:rPr lang="en-US" altLang="en-US" smtClean="0"/>
              <a:t>Increased bone growth and density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9221" descr="figure_16_06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/>
        </p:blipFill>
        <p:spPr>
          <a:xfrm>
            <a:off x="2039112" y="137160"/>
            <a:ext cx="5065776" cy="6420658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16.6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Hormonal control of the testis.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702138" y="146909"/>
            <a:ext cx="955530" cy="17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Hypothalamus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997200" y="254000"/>
            <a:ext cx="685800" cy="336550"/>
          </a:xfrm>
          <a:custGeom>
            <a:avLst/>
            <a:gdLst>
              <a:gd name="connsiteX0" fmla="*/ 685800 w 685800"/>
              <a:gd name="connsiteY0" fmla="*/ 0 h 336550"/>
              <a:gd name="connsiteX1" fmla="*/ 561975 w 685800"/>
              <a:gd name="connsiteY1" fmla="*/ 0 h 336550"/>
              <a:gd name="connsiteX2" fmla="*/ 0 w 685800"/>
              <a:gd name="connsiteY2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336550">
                <a:moveTo>
                  <a:pt x="685800" y="0"/>
                </a:moveTo>
                <a:lnTo>
                  <a:pt x="561975" y="0"/>
                </a:lnTo>
                <a:lnTo>
                  <a:pt x="0" y="3365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59075" y="438150"/>
            <a:ext cx="184150" cy="17462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3438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810255" y="434455"/>
            <a:ext cx="78996" cy="2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3438E"/>
                </a:solidFill>
                <a:latin typeface="Arial"/>
                <a:cs typeface="Arial"/>
              </a:rPr>
              <a:t>1</a:t>
            </a:r>
            <a:endParaRPr lang="en-US" sz="1100" dirty="0">
              <a:solidFill>
                <a:srgbClr val="03438E"/>
              </a:solidFill>
              <a:latin typeface="Arial"/>
              <a:cs typeface="Arial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13300" y="187325"/>
            <a:ext cx="184150" cy="17462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3438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864480" y="183630"/>
            <a:ext cx="78996" cy="2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3438E"/>
                </a:solidFill>
                <a:latin typeface="Arial"/>
                <a:cs typeface="Arial"/>
              </a:rPr>
              <a:t>1</a:t>
            </a:r>
            <a:endParaRPr lang="en-US" sz="1100" dirty="0">
              <a:solidFill>
                <a:srgbClr val="03438E"/>
              </a:solidFill>
              <a:latin typeface="Arial"/>
              <a:cs typeface="Arial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813300" y="774700"/>
            <a:ext cx="184150" cy="17462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3438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864480" y="771005"/>
            <a:ext cx="78996" cy="2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3438E"/>
                </a:solidFill>
                <a:latin typeface="Arial"/>
                <a:cs typeface="Arial"/>
              </a:rPr>
              <a:t>2</a:t>
            </a:r>
            <a:endParaRPr lang="en-US" sz="1100" dirty="0">
              <a:solidFill>
                <a:srgbClr val="03438E"/>
              </a:solidFill>
              <a:latin typeface="Arial"/>
              <a:cs typeface="Arial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117850" y="1724025"/>
            <a:ext cx="184150" cy="17462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3438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169030" y="1720330"/>
            <a:ext cx="78996" cy="2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3438E"/>
                </a:solidFill>
                <a:latin typeface="Arial"/>
                <a:cs typeface="Arial"/>
              </a:rPr>
              <a:t>2</a:t>
            </a:r>
            <a:endParaRPr lang="en-US" sz="1100" dirty="0">
              <a:solidFill>
                <a:srgbClr val="03438E"/>
              </a:solidFill>
              <a:latin typeface="Arial"/>
              <a:cs typeface="Arial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905125" y="2352675"/>
            <a:ext cx="184150" cy="17462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3438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956305" y="2348980"/>
            <a:ext cx="78996" cy="2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3438E"/>
                </a:solidFill>
                <a:latin typeface="Arial"/>
                <a:cs typeface="Arial"/>
              </a:rPr>
              <a:t>3</a:t>
            </a:r>
            <a:endParaRPr lang="en-US" sz="1100" dirty="0">
              <a:solidFill>
                <a:srgbClr val="03438E"/>
              </a:solidFill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816475" y="1358900"/>
            <a:ext cx="184150" cy="17462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3438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867655" y="1355205"/>
            <a:ext cx="78996" cy="2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3438E"/>
                </a:solidFill>
                <a:latin typeface="Arial"/>
                <a:cs typeface="Arial"/>
              </a:rPr>
              <a:t>3</a:t>
            </a:r>
            <a:endParaRPr lang="en-US" sz="1100" dirty="0">
              <a:solidFill>
                <a:srgbClr val="03438E"/>
              </a:solidFill>
              <a:latin typeface="Arial"/>
              <a:cs typeface="Arial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333750" y="2349500"/>
            <a:ext cx="184150" cy="17462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3438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3384930" y="2345805"/>
            <a:ext cx="78996" cy="2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3438E"/>
                </a:solidFill>
                <a:latin typeface="Arial"/>
                <a:cs typeface="Arial"/>
              </a:rPr>
              <a:t>4</a:t>
            </a:r>
            <a:endParaRPr lang="en-US" sz="1100" dirty="0">
              <a:solidFill>
                <a:srgbClr val="03438E"/>
              </a:solidFill>
              <a:latin typeface="Arial"/>
              <a:cs typeface="Arial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813300" y="1787525"/>
            <a:ext cx="184150" cy="17462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3438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864480" y="1783830"/>
            <a:ext cx="78996" cy="2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3438E"/>
                </a:solidFill>
                <a:latin typeface="Arial"/>
                <a:cs typeface="Arial"/>
              </a:rPr>
              <a:t>4</a:t>
            </a:r>
            <a:endParaRPr lang="en-US" sz="1100" dirty="0">
              <a:solidFill>
                <a:srgbClr val="03438E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813300" y="2835275"/>
            <a:ext cx="184150" cy="17462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3438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864480" y="2831580"/>
            <a:ext cx="78996" cy="2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3438E"/>
                </a:solidFill>
                <a:latin typeface="Arial"/>
                <a:cs typeface="Arial"/>
              </a:rPr>
              <a:t>5</a:t>
            </a:r>
            <a:endParaRPr lang="en-US" sz="1100" dirty="0">
              <a:solidFill>
                <a:srgbClr val="03438E"/>
              </a:solidFill>
              <a:latin typeface="Arial"/>
              <a:cs typeface="Arial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886200" y="2568575"/>
            <a:ext cx="184150" cy="17462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3438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937380" y="2564880"/>
            <a:ext cx="78996" cy="2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3438E"/>
                </a:solidFill>
                <a:latin typeface="Arial"/>
                <a:cs typeface="Arial"/>
              </a:rPr>
              <a:t>5</a:t>
            </a:r>
            <a:endParaRPr lang="en-US" sz="1100" dirty="0">
              <a:solidFill>
                <a:srgbClr val="03438E"/>
              </a:solidFill>
              <a:latin typeface="Arial"/>
              <a:cs typeface="Arial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879850" y="1590675"/>
            <a:ext cx="184150" cy="174625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3438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931030" y="1586980"/>
            <a:ext cx="78996" cy="2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3438E"/>
                </a:solidFill>
                <a:latin typeface="Arial"/>
                <a:cs typeface="Arial"/>
              </a:rPr>
              <a:t>5</a:t>
            </a:r>
            <a:endParaRPr lang="en-US" sz="1100" dirty="0">
              <a:solidFill>
                <a:srgbClr val="03438E"/>
              </a:solidFill>
              <a:latin typeface="Arial"/>
              <a:cs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270250" y="876300"/>
            <a:ext cx="415925" cy="374650"/>
          </a:xfrm>
          <a:custGeom>
            <a:avLst/>
            <a:gdLst>
              <a:gd name="connsiteX0" fmla="*/ 415925 w 415925"/>
              <a:gd name="connsiteY0" fmla="*/ 0 h 374650"/>
              <a:gd name="connsiteX1" fmla="*/ 292100 w 415925"/>
              <a:gd name="connsiteY1" fmla="*/ 0 h 374650"/>
              <a:gd name="connsiteX2" fmla="*/ 0 w 415925"/>
              <a:gd name="connsiteY2" fmla="*/ 3746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925" h="374650">
                <a:moveTo>
                  <a:pt x="415925" y="0"/>
                </a:moveTo>
                <a:lnTo>
                  <a:pt x="292100" y="0"/>
                </a:lnTo>
                <a:lnTo>
                  <a:pt x="0" y="3746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117850" y="4035425"/>
            <a:ext cx="266700" cy="298450"/>
          </a:xfrm>
          <a:custGeom>
            <a:avLst/>
            <a:gdLst>
              <a:gd name="connsiteX0" fmla="*/ 0 w 266700"/>
              <a:gd name="connsiteY0" fmla="*/ 0 h 298450"/>
              <a:gd name="connsiteX1" fmla="*/ 85725 w 266700"/>
              <a:gd name="connsiteY1" fmla="*/ 0 h 298450"/>
              <a:gd name="connsiteX2" fmla="*/ 266700 w 266700"/>
              <a:gd name="connsiteY2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298450">
                <a:moveTo>
                  <a:pt x="0" y="0"/>
                </a:moveTo>
                <a:lnTo>
                  <a:pt x="85725" y="0"/>
                </a:lnTo>
                <a:lnTo>
                  <a:pt x="266700" y="2984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8" name="Straight Connector 9217"/>
          <p:cNvCxnSpPr/>
          <p:nvPr/>
        </p:nvCxnSpPr>
        <p:spPr bwMode="auto">
          <a:xfrm>
            <a:off x="4943475" y="4260850"/>
            <a:ext cx="0" cy="4222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9" name="Freeform 9218"/>
          <p:cNvSpPr/>
          <p:nvPr/>
        </p:nvSpPr>
        <p:spPr>
          <a:xfrm>
            <a:off x="2593975" y="4594225"/>
            <a:ext cx="536575" cy="650875"/>
          </a:xfrm>
          <a:custGeom>
            <a:avLst/>
            <a:gdLst>
              <a:gd name="connsiteX0" fmla="*/ 0 w 536575"/>
              <a:gd name="connsiteY0" fmla="*/ 650875 h 650875"/>
              <a:gd name="connsiteX1" fmla="*/ 15875 w 536575"/>
              <a:gd name="connsiteY1" fmla="*/ 536575 h 650875"/>
              <a:gd name="connsiteX2" fmla="*/ 536575 w 536575"/>
              <a:gd name="connsiteY2" fmla="*/ 0 h 6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6575" h="650875">
                <a:moveTo>
                  <a:pt x="0" y="650875"/>
                </a:moveTo>
                <a:lnTo>
                  <a:pt x="15875" y="536575"/>
                </a:lnTo>
                <a:lnTo>
                  <a:pt x="5365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1" name="Straight Connector 9220"/>
          <p:cNvCxnSpPr>
            <a:stCxn id="9219" idx="1"/>
          </p:cNvCxnSpPr>
          <p:nvPr/>
        </p:nvCxnSpPr>
        <p:spPr bwMode="auto">
          <a:xfrm flipV="1">
            <a:off x="2609850" y="4927600"/>
            <a:ext cx="631825" cy="20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705386" y="767301"/>
            <a:ext cx="588502" cy="32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Anterior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pituitary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643674" y="2167240"/>
            <a:ext cx="893816" cy="1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Testosterone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348104" y="3450245"/>
            <a:ext cx="893816" cy="1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Testosterone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081374" y="3947208"/>
            <a:ext cx="1095193" cy="1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Supporting cell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139839" y="5217224"/>
            <a:ext cx="1039977" cy="32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err="1" smtClean="0">
                <a:solidFill>
                  <a:srgbClr val="000000"/>
                </a:solidFill>
                <a:latin typeface="Arial"/>
                <a:cs typeface="Arial"/>
              </a:rPr>
              <a:t>Spermatogenic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cells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225069" y="5477074"/>
            <a:ext cx="1169898" cy="16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Spermatogenesis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257159" y="4265524"/>
            <a:ext cx="1007498" cy="82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ts val="122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FSH and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testosterone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stimulate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production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671755" y="601000"/>
            <a:ext cx="418630" cy="2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err="1" smtClean="0">
                <a:solidFill>
                  <a:srgbClr val="000000"/>
                </a:solidFill>
                <a:latin typeface="Arial"/>
                <a:cs typeface="Arial"/>
              </a:rPr>
              <a:t>GnRH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2880490" y="2078214"/>
            <a:ext cx="332610" cy="16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FSH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339403" y="2066019"/>
            <a:ext cx="235647" cy="16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LH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632358" y="5918516"/>
            <a:ext cx="455126" cy="20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b="0" dirty="0" smtClean="0">
                <a:solidFill>
                  <a:srgbClr val="000000"/>
                </a:solidFill>
                <a:latin typeface="Arial Black"/>
                <a:cs typeface="Arial Black"/>
              </a:rPr>
              <a:t>KEY:</a:t>
            </a:r>
            <a:endParaRPr lang="en-US" sz="11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5899423" y="6090620"/>
            <a:ext cx="824674" cy="43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62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Stimulates</a:t>
            </a:r>
          </a:p>
          <a:p>
            <a:pPr algn="l" eaLnBrk="0" hangingPunct="0">
              <a:lnSpc>
                <a:spcPts val="1620"/>
              </a:lnSpc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Inhibits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805363" y="179342"/>
            <a:ext cx="2227372" cy="51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lvl="3" indent="0" algn="l" eaLnBrk="0" hangingPunct="0">
              <a:tabLst>
                <a:tab pos="231775" algn="l"/>
                <a:tab pos="400050" algn="l"/>
                <a:tab pos="514350" algn="l"/>
              </a:tabLst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The hypothalamus releases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gonadotropin-releasing hormone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  <a:cs typeface="Arial"/>
              </a:rPr>
              <a:t>GnRH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).     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805363" y="760918"/>
            <a:ext cx="2223513" cy="51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225425" algn="l"/>
              </a:tabLst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  <a:cs typeface="Arial"/>
              </a:rPr>
              <a:t>GnRH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 stimulates the anterior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pituitary to release gonadotropins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—FSH and LH.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805364" y="1355609"/>
            <a:ext cx="2219508" cy="34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219075" algn="l"/>
              </a:tabLst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FSH stimulates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  <a:cs typeface="Arial"/>
              </a:rPr>
              <a:t>spermatogenic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cells to produce sperm.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4817878" y="1782889"/>
            <a:ext cx="2207410" cy="102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220"/>
              </a:lnSpc>
              <a:tabLst>
                <a:tab pos="212725" algn="l"/>
              </a:tabLst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LH stimulates the interstitial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cells to release testosterone,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which serves as the final trigger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for spermatogenesis.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Testosterone then enhances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spermatogenesis.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805364" y="2829813"/>
            <a:ext cx="2219372" cy="5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228600" algn="l"/>
              </a:tabLst>
            </a:pPr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Rising level of testosterone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exerts feedback inhibition on the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hypothalamus and pituitary.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4564865" y="3448426"/>
            <a:ext cx="1727985" cy="33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Primary and secondary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sex characteristics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4556747" y="3915284"/>
            <a:ext cx="986330" cy="35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Seminiferous</a:t>
            </a:r>
            <a:b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100" dirty="0" smtClean="0">
                <a:solidFill>
                  <a:srgbClr val="000000"/>
                </a:solidFill>
                <a:latin typeface="Arial"/>
                <a:cs typeface="Arial"/>
              </a:rPr>
              <a:t>tubule in testis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5840361" y="0"/>
            <a:ext cx="330363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pPr algn="r" eaLnBrk="1" hangingPunct="1"/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Slide 1</a:t>
            </a:r>
            <a:endParaRPr lang="en-US" sz="900" b="1" kern="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6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Anatomy of the Female Reproductive System</a:t>
            </a:r>
            <a:endParaRPr lang="en-US" altLang="en-US" dirty="0" smtClean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Ovaries</a:t>
            </a:r>
          </a:p>
          <a:p>
            <a:r>
              <a:rPr lang="en-US" altLang="en-US" dirty="0" smtClean="0"/>
              <a:t>Duct system</a:t>
            </a:r>
          </a:p>
          <a:p>
            <a:pPr lvl="1"/>
            <a:r>
              <a:rPr lang="en-US" altLang="en-US" dirty="0" smtClean="0"/>
              <a:t>Uterine (fallopian) tubes</a:t>
            </a:r>
          </a:p>
          <a:p>
            <a:pPr lvl="1"/>
            <a:r>
              <a:rPr lang="en-US" altLang="en-US" dirty="0" smtClean="0"/>
              <a:t>Uterus</a:t>
            </a:r>
          </a:p>
          <a:p>
            <a:pPr lvl="1"/>
            <a:r>
              <a:rPr lang="en-US" altLang="en-US" dirty="0" smtClean="0"/>
              <a:t>Vagina</a:t>
            </a:r>
          </a:p>
          <a:p>
            <a:r>
              <a:rPr lang="en-US" altLang="en-US" dirty="0" smtClean="0"/>
              <a:t>External genitalia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 descr="figure_16_08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4"/>
          <a:stretch/>
        </p:blipFill>
        <p:spPr>
          <a:xfrm>
            <a:off x="298704" y="688848"/>
            <a:ext cx="8546592" cy="52723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16.8a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human female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680135" y="2837793"/>
            <a:ext cx="1898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131114" y="3750650"/>
            <a:ext cx="21299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238845" y="3400060"/>
            <a:ext cx="16602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933389" y="3631581"/>
            <a:ext cx="9657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1107770" y="3446484"/>
            <a:ext cx="2668719" cy="710558"/>
          </a:xfrm>
          <a:custGeom>
            <a:avLst/>
            <a:gdLst>
              <a:gd name="connsiteX0" fmla="*/ 0 w 2668719"/>
              <a:gd name="connsiteY0" fmla="*/ 710558 h 710558"/>
              <a:gd name="connsiteX1" fmla="*/ 2377790 w 2668719"/>
              <a:gd name="connsiteY1" fmla="*/ 699368 h 710558"/>
              <a:gd name="connsiteX2" fmla="*/ 2668719 w 2668719"/>
              <a:gd name="connsiteY2" fmla="*/ 0 h 71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8719" h="710558">
                <a:moveTo>
                  <a:pt x="0" y="710558"/>
                </a:moveTo>
                <a:lnTo>
                  <a:pt x="2377790" y="699368"/>
                </a:lnTo>
                <a:lnTo>
                  <a:pt x="266871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46934" y="4190611"/>
            <a:ext cx="3110708" cy="268558"/>
          </a:xfrm>
          <a:custGeom>
            <a:avLst/>
            <a:gdLst>
              <a:gd name="connsiteX0" fmla="*/ 0 w 3110708"/>
              <a:gd name="connsiteY0" fmla="*/ 268558 h 268558"/>
              <a:gd name="connsiteX1" fmla="*/ 2467306 w 3110708"/>
              <a:gd name="connsiteY1" fmla="*/ 268558 h 268558"/>
              <a:gd name="connsiteX2" fmla="*/ 3110708 w 3110708"/>
              <a:gd name="connsiteY2" fmla="*/ 0 h 2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0708" h="268558">
                <a:moveTo>
                  <a:pt x="0" y="268558"/>
                </a:moveTo>
                <a:lnTo>
                  <a:pt x="2467306" y="268558"/>
                </a:lnTo>
                <a:lnTo>
                  <a:pt x="3110708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148403" y="4710458"/>
            <a:ext cx="2075670" cy="520813"/>
          </a:xfrm>
          <a:custGeom>
            <a:avLst/>
            <a:gdLst>
              <a:gd name="connsiteX0" fmla="*/ 0 w 2075670"/>
              <a:gd name="connsiteY0" fmla="*/ 542710 h 542710"/>
              <a:gd name="connsiteX1" fmla="*/ 1499406 w 2075670"/>
              <a:gd name="connsiteY1" fmla="*/ 542710 h 542710"/>
              <a:gd name="connsiteX2" fmla="*/ 2075670 w 2075670"/>
              <a:gd name="connsiteY2" fmla="*/ 0 h 542710"/>
              <a:gd name="connsiteX0" fmla="*/ 0 w 2075670"/>
              <a:gd name="connsiteY0" fmla="*/ 520813 h 520813"/>
              <a:gd name="connsiteX1" fmla="*/ 1499406 w 2075670"/>
              <a:gd name="connsiteY1" fmla="*/ 520813 h 520813"/>
              <a:gd name="connsiteX2" fmla="*/ 2075670 w 2075670"/>
              <a:gd name="connsiteY2" fmla="*/ 0 h 52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670" h="520813">
                <a:moveTo>
                  <a:pt x="0" y="520813"/>
                </a:moveTo>
                <a:lnTo>
                  <a:pt x="1499406" y="520813"/>
                </a:lnTo>
                <a:lnTo>
                  <a:pt x="207567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883978" y="4766890"/>
            <a:ext cx="25903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4621064" y="861621"/>
            <a:ext cx="805891" cy="508657"/>
          </a:xfrm>
          <a:custGeom>
            <a:avLst/>
            <a:gdLst>
              <a:gd name="connsiteX0" fmla="*/ 816840 w 816840"/>
              <a:gd name="connsiteY0" fmla="*/ 11190 h 486760"/>
              <a:gd name="connsiteX1" fmla="*/ 615427 w 816840"/>
              <a:gd name="connsiteY1" fmla="*/ 0 h 486760"/>
              <a:gd name="connsiteX2" fmla="*/ 0 w 816840"/>
              <a:gd name="connsiteY2" fmla="*/ 486760 h 486760"/>
              <a:gd name="connsiteX0" fmla="*/ 805891 w 805891"/>
              <a:gd name="connsiteY0" fmla="*/ 11190 h 508657"/>
              <a:gd name="connsiteX1" fmla="*/ 604478 w 805891"/>
              <a:gd name="connsiteY1" fmla="*/ 0 h 508657"/>
              <a:gd name="connsiteX2" fmla="*/ 0 w 805891"/>
              <a:gd name="connsiteY2" fmla="*/ 508657 h 50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891" h="508657">
                <a:moveTo>
                  <a:pt x="805891" y="11190"/>
                </a:moveTo>
                <a:lnTo>
                  <a:pt x="604478" y="0"/>
                </a:lnTo>
                <a:lnTo>
                  <a:pt x="0" y="50865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459055" y="1454685"/>
            <a:ext cx="2450522" cy="184633"/>
          </a:xfrm>
          <a:custGeom>
            <a:avLst/>
            <a:gdLst>
              <a:gd name="connsiteX0" fmla="*/ 2450522 w 2450522"/>
              <a:gd name="connsiteY0" fmla="*/ 0 h 184633"/>
              <a:gd name="connsiteX1" fmla="*/ 1919016 w 2450522"/>
              <a:gd name="connsiteY1" fmla="*/ 0 h 184633"/>
              <a:gd name="connsiteX2" fmla="*/ 0 w 2450522"/>
              <a:gd name="connsiteY2" fmla="*/ 184633 h 1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522" h="184633">
                <a:moveTo>
                  <a:pt x="2450522" y="0"/>
                </a:moveTo>
                <a:lnTo>
                  <a:pt x="1919016" y="0"/>
                </a:lnTo>
                <a:lnTo>
                  <a:pt x="0" y="1846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671657" y="2070128"/>
            <a:ext cx="2237920" cy="61545"/>
          </a:xfrm>
          <a:custGeom>
            <a:avLst/>
            <a:gdLst>
              <a:gd name="connsiteX0" fmla="*/ 2237920 w 2237920"/>
              <a:gd name="connsiteY0" fmla="*/ 5595 h 61545"/>
              <a:gd name="connsiteX1" fmla="*/ 1728793 w 2237920"/>
              <a:gd name="connsiteY1" fmla="*/ 0 h 61545"/>
              <a:gd name="connsiteX2" fmla="*/ 0 w 2237920"/>
              <a:gd name="connsiteY2" fmla="*/ 61545 h 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920" h="61545">
                <a:moveTo>
                  <a:pt x="2237920" y="5595"/>
                </a:moveTo>
                <a:lnTo>
                  <a:pt x="1728793" y="0"/>
                </a:lnTo>
                <a:lnTo>
                  <a:pt x="0" y="6154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268832" y="2182027"/>
            <a:ext cx="2640745" cy="190228"/>
          </a:xfrm>
          <a:custGeom>
            <a:avLst/>
            <a:gdLst>
              <a:gd name="connsiteX0" fmla="*/ 2640745 w 2640745"/>
              <a:gd name="connsiteY0" fmla="*/ 184633 h 190228"/>
              <a:gd name="connsiteX1" fmla="*/ 514721 w 2640745"/>
              <a:gd name="connsiteY1" fmla="*/ 190228 h 190228"/>
              <a:gd name="connsiteX2" fmla="*/ 0 w 2640745"/>
              <a:gd name="connsiteY2" fmla="*/ 0 h 19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0745" h="190228">
                <a:moveTo>
                  <a:pt x="2640745" y="184633"/>
                </a:moveTo>
                <a:lnTo>
                  <a:pt x="514721" y="190228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>
            <a:stCxn id="26" idx="1"/>
          </p:cNvCxnSpPr>
          <p:nvPr/>
        </p:nvCxnSpPr>
        <p:spPr bwMode="auto">
          <a:xfrm flipH="1" flipV="1">
            <a:off x="4425486" y="2131673"/>
            <a:ext cx="358067" cy="2405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4895449" y="2624028"/>
            <a:ext cx="20253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reeform 30"/>
          <p:cNvSpPr/>
          <p:nvPr/>
        </p:nvSpPr>
        <p:spPr>
          <a:xfrm>
            <a:off x="5885729" y="2702357"/>
            <a:ext cx="1029443" cy="290937"/>
          </a:xfrm>
          <a:custGeom>
            <a:avLst/>
            <a:gdLst>
              <a:gd name="connsiteX0" fmla="*/ 1029443 w 1029443"/>
              <a:gd name="connsiteY0" fmla="*/ 290937 h 290937"/>
              <a:gd name="connsiteX1" fmla="*/ 234981 w 1029443"/>
              <a:gd name="connsiteY1" fmla="*/ 290937 h 290937"/>
              <a:gd name="connsiteX2" fmla="*/ 0 w 1029443"/>
              <a:gd name="connsiteY2" fmla="*/ 0 h 29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9443" h="290937">
                <a:moveTo>
                  <a:pt x="1029443" y="290937"/>
                </a:moveTo>
                <a:lnTo>
                  <a:pt x="234981" y="29093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6" name="Freeform 9215"/>
          <p:cNvSpPr/>
          <p:nvPr/>
        </p:nvSpPr>
        <p:spPr>
          <a:xfrm>
            <a:off x="6187848" y="3866105"/>
            <a:ext cx="727324" cy="67139"/>
          </a:xfrm>
          <a:custGeom>
            <a:avLst/>
            <a:gdLst>
              <a:gd name="connsiteX0" fmla="*/ 727324 w 727324"/>
              <a:gd name="connsiteY0" fmla="*/ 61544 h 67139"/>
              <a:gd name="connsiteX1" fmla="*/ 335688 w 727324"/>
              <a:gd name="connsiteY1" fmla="*/ 67139 h 67139"/>
              <a:gd name="connsiteX2" fmla="*/ 0 w 727324"/>
              <a:gd name="connsiteY2" fmla="*/ 0 h 6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324" h="67139">
                <a:moveTo>
                  <a:pt x="727324" y="61544"/>
                </a:moveTo>
                <a:lnTo>
                  <a:pt x="335688" y="6713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8" name="Freeform 9217"/>
          <p:cNvSpPr/>
          <p:nvPr/>
        </p:nvSpPr>
        <p:spPr>
          <a:xfrm>
            <a:off x="4839501" y="4168232"/>
            <a:ext cx="2075671" cy="123088"/>
          </a:xfrm>
          <a:custGeom>
            <a:avLst/>
            <a:gdLst>
              <a:gd name="connsiteX0" fmla="*/ 2075671 w 2075671"/>
              <a:gd name="connsiteY0" fmla="*/ 123088 h 123088"/>
              <a:gd name="connsiteX1" fmla="*/ 1684035 w 2075671"/>
              <a:gd name="connsiteY1" fmla="*/ 117493 h 123088"/>
              <a:gd name="connsiteX2" fmla="*/ 0 w 2075671"/>
              <a:gd name="connsiteY2" fmla="*/ 0 h 1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671" h="123088">
                <a:moveTo>
                  <a:pt x="2075671" y="123088"/>
                </a:moveTo>
                <a:lnTo>
                  <a:pt x="1684035" y="117493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9" name="Freeform 9218"/>
          <p:cNvSpPr/>
          <p:nvPr/>
        </p:nvSpPr>
        <p:spPr>
          <a:xfrm>
            <a:off x="5667532" y="4397624"/>
            <a:ext cx="1247640" cy="173444"/>
          </a:xfrm>
          <a:custGeom>
            <a:avLst/>
            <a:gdLst>
              <a:gd name="connsiteX0" fmla="*/ 1247640 w 1247640"/>
              <a:gd name="connsiteY0" fmla="*/ 173444 h 173444"/>
              <a:gd name="connsiteX1" fmla="*/ 906357 w 1247640"/>
              <a:gd name="connsiteY1" fmla="*/ 173444 h 173444"/>
              <a:gd name="connsiteX2" fmla="*/ 0 w 1247640"/>
              <a:gd name="connsiteY2" fmla="*/ 0 h 1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640" h="173444">
                <a:moveTo>
                  <a:pt x="1247640" y="173444"/>
                </a:moveTo>
                <a:lnTo>
                  <a:pt x="906357" y="17344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0" name="Freeform 9219"/>
          <p:cNvSpPr/>
          <p:nvPr/>
        </p:nvSpPr>
        <p:spPr>
          <a:xfrm>
            <a:off x="4464650" y="4710941"/>
            <a:ext cx="2433737" cy="162253"/>
          </a:xfrm>
          <a:custGeom>
            <a:avLst/>
            <a:gdLst>
              <a:gd name="connsiteX0" fmla="*/ 2433737 w 2433737"/>
              <a:gd name="connsiteY0" fmla="*/ 162253 h 162253"/>
              <a:gd name="connsiteX1" fmla="*/ 844814 w 2433737"/>
              <a:gd name="connsiteY1" fmla="*/ 162253 h 162253"/>
              <a:gd name="connsiteX2" fmla="*/ 0 w 2433737"/>
              <a:gd name="connsiteY2" fmla="*/ 0 h 16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3737" h="162253">
                <a:moveTo>
                  <a:pt x="2433737" y="162253"/>
                </a:moveTo>
                <a:lnTo>
                  <a:pt x="844814" y="162253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1" name="Freeform 9220"/>
          <p:cNvSpPr/>
          <p:nvPr/>
        </p:nvSpPr>
        <p:spPr>
          <a:xfrm>
            <a:off x="4632494" y="4901169"/>
            <a:ext cx="2277083" cy="251772"/>
          </a:xfrm>
          <a:custGeom>
            <a:avLst/>
            <a:gdLst>
              <a:gd name="connsiteX0" fmla="*/ 2277083 w 2277083"/>
              <a:gd name="connsiteY0" fmla="*/ 251772 h 251772"/>
              <a:gd name="connsiteX1" fmla="*/ 688160 w 2277083"/>
              <a:gd name="connsiteY1" fmla="*/ 251772 h 251772"/>
              <a:gd name="connsiteX2" fmla="*/ 0 w 2277083"/>
              <a:gd name="connsiteY2" fmla="*/ 0 h 2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7083" h="251772">
                <a:moveTo>
                  <a:pt x="2277083" y="251772"/>
                </a:moveTo>
                <a:lnTo>
                  <a:pt x="688160" y="251772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2" name="Freeform 9221"/>
          <p:cNvSpPr/>
          <p:nvPr/>
        </p:nvSpPr>
        <p:spPr>
          <a:xfrm>
            <a:off x="4828312" y="5147347"/>
            <a:ext cx="2075670" cy="274152"/>
          </a:xfrm>
          <a:custGeom>
            <a:avLst/>
            <a:gdLst>
              <a:gd name="connsiteX0" fmla="*/ 2075670 w 2075670"/>
              <a:gd name="connsiteY0" fmla="*/ 274152 h 274152"/>
              <a:gd name="connsiteX1" fmla="*/ 492342 w 2075670"/>
              <a:gd name="connsiteY1" fmla="*/ 268557 h 274152"/>
              <a:gd name="connsiteX2" fmla="*/ 0 w 2075670"/>
              <a:gd name="connsiteY2" fmla="*/ 0 h 27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670" h="274152">
                <a:moveTo>
                  <a:pt x="2075670" y="274152"/>
                </a:moveTo>
                <a:lnTo>
                  <a:pt x="492342" y="26855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38891" y="3627758"/>
            <a:ext cx="811588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Rectum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35566" y="4028197"/>
            <a:ext cx="795601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Cervix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35566" y="4328560"/>
            <a:ext cx="955465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Vagina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42063" y="4638748"/>
            <a:ext cx="955465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Anus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36533" y="5103729"/>
            <a:ext cx="1781262" cy="51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Greater vestibular </a:t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gland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62519" y="5698259"/>
            <a:ext cx="955465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38890" y="2681288"/>
            <a:ext cx="1408405" cy="37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Uterosacral</a:t>
            </a: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/>
            </a:r>
            <a:b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ligament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473302" y="742967"/>
            <a:ext cx="3517525" cy="3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Suspensory ligament of ovary</a:t>
            </a:r>
            <a:b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(part of broad ligament)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6964779" y="1332872"/>
            <a:ext cx="1554963" cy="23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Infundibulum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969260" y="1641341"/>
            <a:ext cx="1576937" cy="17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Uterine tube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975482" y="1936005"/>
            <a:ext cx="743878" cy="26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Ovary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975485" y="2232222"/>
            <a:ext cx="948931" cy="28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Fimbriae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6973935" y="2484091"/>
            <a:ext cx="1750862" cy="2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Uterus (fundus)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973931" y="2859857"/>
            <a:ext cx="1797165" cy="24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Round ligament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975487" y="3267716"/>
            <a:ext cx="1484720" cy="25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Urinary bladder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973929" y="3522119"/>
            <a:ext cx="1645027" cy="29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Pubic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symphysis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969850" y="4179323"/>
            <a:ext cx="855346" cy="24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972760" y="4466401"/>
            <a:ext cx="991344" cy="2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Clitoris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969260" y="4740249"/>
            <a:ext cx="862549" cy="28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Hymen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979639" y="5037117"/>
            <a:ext cx="1579788" cy="2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Labium minus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969585" y="5304617"/>
            <a:ext cx="1781669" cy="2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Labium </a:t>
            </a:r>
            <a:r>
              <a:rPr lang="en-US" sz="16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majus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6962965" y="3817367"/>
            <a:ext cx="1226035" cy="2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Mons pubis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224" name="Freeform 9223"/>
          <p:cNvSpPr/>
          <p:nvPr/>
        </p:nvSpPr>
        <p:spPr>
          <a:xfrm>
            <a:off x="4985314" y="1744379"/>
            <a:ext cx="1919674" cy="131376"/>
          </a:xfrm>
          <a:custGeom>
            <a:avLst/>
            <a:gdLst>
              <a:gd name="connsiteX0" fmla="*/ 1919674 w 1919674"/>
              <a:gd name="connsiteY0" fmla="*/ 14597 h 131376"/>
              <a:gd name="connsiteX1" fmla="*/ 1430632 w 1919674"/>
              <a:gd name="connsiteY1" fmla="*/ 0 h 131376"/>
              <a:gd name="connsiteX2" fmla="*/ 0 w 1919674"/>
              <a:gd name="connsiteY2" fmla="*/ 131376 h 1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9674" h="131376">
                <a:moveTo>
                  <a:pt x="1919674" y="14597"/>
                </a:moveTo>
                <a:lnTo>
                  <a:pt x="1430632" y="0"/>
                </a:lnTo>
                <a:lnTo>
                  <a:pt x="0" y="13137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3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9230" descr="figure_16_0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3"/>
          <a:stretch/>
        </p:blipFill>
        <p:spPr>
          <a:xfrm>
            <a:off x="298704" y="600456"/>
            <a:ext cx="8546592" cy="541363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6606452" y="2430041"/>
            <a:ext cx="1102417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832225" y="2546350"/>
            <a:ext cx="27305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Freeform 4"/>
          <p:cNvSpPr/>
          <p:nvPr/>
        </p:nvSpPr>
        <p:spPr>
          <a:xfrm>
            <a:off x="4689475" y="2794000"/>
            <a:ext cx="1873250" cy="269875"/>
          </a:xfrm>
          <a:custGeom>
            <a:avLst/>
            <a:gdLst>
              <a:gd name="connsiteX0" fmla="*/ 1873250 w 1873250"/>
              <a:gd name="connsiteY0" fmla="*/ 0 h 269875"/>
              <a:gd name="connsiteX1" fmla="*/ 1873250 w 1873250"/>
              <a:gd name="connsiteY1" fmla="*/ 0 h 269875"/>
              <a:gd name="connsiteX2" fmla="*/ 679450 w 1873250"/>
              <a:gd name="connsiteY2" fmla="*/ 0 h 269875"/>
              <a:gd name="connsiteX3" fmla="*/ 0 w 1873250"/>
              <a:gd name="connsiteY3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0" h="269875">
                <a:moveTo>
                  <a:pt x="1873250" y="0"/>
                </a:moveTo>
                <a:lnTo>
                  <a:pt x="1873250" y="0"/>
                </a:lnTo>
                <a:lnTo>
                  <a:pt x="679450" y="0"/>
                </a:lnTo>
                <a:lnTo>
                  <a:pt x="0" y="2698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67175" y="3044825"/>
            <a:ext cx="2489200" cy="933450"/>
          </a:xfrm>
          <a:custGeom>
            <a:avLst/>
            <a:gdLst>
              <a:gd name="connsiteX0" fmla="*/ 2489200 w 2489200"/>
              <a:gd name="connsiteY0" fmla="*/ 0 h 933450"/>
              <a:gd name="connsiteX1" fmla="*/ 2489200 w 2489200"/>
              <a:gd name="connsiteY1" fmla="*/ 0 h 933450"/>
              <a:gd name="connsiteX2" fmla="*/ 2416175 w 2489200"/>
              <a:gd name="connsiteY2" fmla="*/ 0 h 933450"/>
              <a:gd name="connsiteX3" fmla="*/ 1282700 w 2489200"/>
              <a:gd name="connsiteY3" fmla="*/ 6350 h 933450"/>
              <a:gd name="connsiteX4" fmla="*/ 0 w 2489200"/>
              <a:gd name="connsiteY4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9200" h="933450">
                <a:moveTo>
                  <a:pt x="2489200" y="0"/>
                </a:moveTo>
                <a:lnTo>
                  <a:pt x="2489200" y="0"/>
                </a:lnTo>
                <a:lnTo>
                  <a:pt x="2416175" y="0"/>
                </a:lnTo>
                <a:lnTo>
                  <a:pt x="1282700" y="6350"/>
                </a:lnTo>
                <a:lnTo>
                  <a:pt x="0" y="9334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43375" y="3581400"/>
            <a:ext cx="2409825" cy="568325"/>
          </a:xfrm>
          <a:custGeom>
            <a:avLst/>
            <a:gdLst>
              <a:gd name="connsiteX0" fmla="*/ 2409825 w 2409825"/>
              <a:gd name="connsiteY0" fmla="*/ 0 h 568325"/>
              <a:gd name="connsiteX1" fmla="*/ 920750 w 2409825"/>
              <a:gd name="connsiteY1" fmla="*/ 3175 h 568325"/>
              <a:gd name="connsiteX2" fmla="*/ 0 w 2409825"/>
              <a:gd name="connsiteY2" fmla="*/ 568325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09825" h="568325">
                <a:moveTo>
                  <a:pt x="2409825" y="0"/>
                </a:moveTo>
                <a:lnTo>
                  <a:pt x="920750" y="3175"/>
                </a:lnTo>
                <a:lnTo>
                  <a:pt x="0" y="5683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13250" y="3870325"/>
            <a:ext cx="2146300" cy="279400"/>
          </a:xfrm>
          <a:custGeom>
            <a:avLst/>
            <a:gdLst>
              <a:gd name="connsiteX0" fmla="*/ 2146300 w 2146300"/>
              <a:gd name="connsiteY0" fmla="*/ 0 h 279400"/>
              <a:gd name="connsiteX1" fmla="*/ 508000 w 2146300"/>
              <a:gd name="connsiteY1" fmla="*/ 0 h 279400"/>
              <a:gd name="connsiteX2" fmla="*/ 0 w 21463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6300" h="279400">
                <a:moveTo>
                  <a:pt x="2146300" y="0"/>
                </a:moveTo>
                <a:lnTo>
                  <a:pt x="508000" y="0"/>
                </a:lnTo>
                <a:lnTo>
                  <a:pt x="0" y="2794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606452" y="2680866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Urinary bladder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600102" y="2925341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Prostatic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603277" y="3185691"/>
            <a:ext cx="1102417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Pubis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606452" y="3468266"/>
            <a:ext cx="1686648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Membranous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603277" y="3747666"/>
            <a:ext cx="2578823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Urogenital diaphragm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6143625" y="4184650"/>
            <a:ext cx="7334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949950" y="4181475"/>
            <a:ext cx="803275" cy="285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6127750" y="4654550"/>
            <a:ext cx="755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rc 19"/>
          <p:cNvSpPr/>
          <p:nvPr/>
        </p:nvSpPr>
        <p:spPr bwMode="auto">
          <a:xfrm>
            <a:off x="5908675" y="4864100"/>
            <a:ext cx="790575" cy="196850"/>
          </a:xfrm>
          <a:prstGeom prst="arc">
            <a:avLst>
              <a:gd name="adj1" fmla="val 20986802"/>
              <a:gd name="adj2" fmla="val 1121083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6696075" y="4956175"/>
            <a:ext cx="1936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6470650" y="5254625"/>
            <a:ext cx="409575" cy="190500"/>
          </a:xfrm>
          <a:custGeom>
            <a:avLst/>
            <a:gdLst>
              <a:gd name="connsiteX0" fmla="*/ 409575 w 409575"/>
              <a:gd name="connsiteY0" fmla="*/ 0 h 190500"/>
              <a:gd name="connsiteX1" fmla="*/ 269875 w 409575"/>
              <a:gd name="connsiteY1" fmla="*/ 3175 h 190500"/>
              <a:gd name="connsiteX2" fmla="*/ 0 w 409575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5" h="190500">
                <a:moveTo>
                  <a:pt x="409575" y="0"/>
                </a:moveTo>
                <a:lnTo>
                  <a:pt x="269875" y="3175"/>
                </a:lnTo>
                <a:lnTo>
                  <a:pt x="0" y="1905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6616700" y="5530850"/>
            <a:ext cx="2635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264275" y="5768975"/>
            <a:ext cx="6223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6927127" y="4061991"/>
            <a:ext cx="1534248" cy="45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Erectile tissue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of the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923952" y="4538242"/>
            <a:ext cx="1629498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Spongy urethra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917601" y="4836692"/>
            <a:ext cx="1975573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Shaft of the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920776" y="5138317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Glans penis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917601" y="5414542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Prepuce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927126" y="5652667"/>
            <a:ext cx="1845399" cy="4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External urethral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orifice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676775" y="5280025"/>
            <a:ext cx="4381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>
            <a:off x="4140200" y="5530850"/>
            <a:ext cx="12636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>
            <a:off x="4394200" y="5737225"/>
            <a:ext cx="631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479076" y="5151017"/>
            <a:ext cx="1242149" cy="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Epididymis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475901" y="5392317"/>
            <a:ext cx="664299" cy="20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Testis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469551" y="5608217"/>
            <a:ext cx="908774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Scrotum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378169" y="2898853"/>
            <a:ext cx="1683260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Seminal vesicle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cxnSp>
        <p:nvCxnSpPr>
          <p:cNvPr id="9222" name="Straight Connector 9221"/>
          <p:cNvCxnSpPr/>
          <p:nvPr/>
        </p:nvCxnSpPr>
        <p:spPr bwMode="auto">
          <a:xfrm>
            <a:off x="2064481" y="3021269"/>
            <a:ext cx="157773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>
            <a:off x="1520825" y="3273425"/>
            <a:ext cx="19018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>
            <a:off x="2146300" y="3759200"/>
            <a:ext cx="172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8" name="Straight Connector 9227"/>
          <p:cNvCxnSpPr/>
          <p:nvPr/>
        </p:nvCxnSpPr>
        <p:spPr bwMode="auto">
          <a:xfrm>
            <a:off x="1120775" y="4035425"/>
            <a:ext cx="2178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9" name="Freeform 9228"/>
          <p:cNvSpPr/>
          <p:nvPr/>
        </p:nvSpPr>
        <p:spPr>
          <a:xfrm>
            <a:off x="1301750" y="3927475"/>
            <a:ext cx="2574925" cy="355600"/>
          </a:xfrm>
          <a:custGeom>
            <a:avLst/>
            <a:gdLst>
              <a:gd name="connsiteX0" fmla="*/ 0 w 2574925"/>
              <a:gd name="connsiteY0" fmla="*/ 355600 h 355600"/>
              <a:gd name="connsiteX1" fmla="*/ 2162175 w 2574925"/>
              <a:gd name="connsiteY1" fmla="*/ 352425 h 355600"/>
              <a:gd name="connsiteX2" fmla="*/ 2574925 w 2574925"/>
              <a:gd name="connsiteY2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4925" h="355600">
                <a:moveTo>
                  <a:pt x="0" y="355600"/>
                </a:moveTo>
                <a:lnTo>
                  <a:pt x="2162175" y="352425"/>
                </a:lnTo>
                <a:lnTo>
                  <a:pt x="25749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30" name="Freeform 9229"/>
          <p:cNvSpPr/>
          <p:nvPr/>
        </p:nvSpPr>
        <p:spPr>
          <a:xfrm>
            <a:off x="2555875" y="4238625"/>
            <a:ext cx="1308100" cy="292100"/>
          </a:xfrm>
          <a:custGeom>
            <a:avLst/>
            <a:gdLst>
              <a:gd name="connsiteX0" fmla="*/ 0 w 1308100"/>
              <a:gd name="connsiteY0" fmla="*/ 292100 h 292100"/>
              <a:gd name="connsiteX1" fmla="*/ 1016000 w 1308100"/>
              <a:gd name="connsiteY1" fmla="*/ 269875 h 292100"/>
              <a:gd name="connsiteX2" fmla="*/ 1308100 w 1308100"/>
              <a:gd name="connsiteY2" fmla="*/ 0 h 29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8100" h="292100">
                <a:moveTo>
                  <a:pt x="0" y="292100"/>
                </a:moveTo>
                <a:lnTo>
                  <a:pt x="1016000" y="269875"/>
                </a:lnTo>
                <a:lnTo>
                  <a:pt x="13081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365469" y="3156027"/>
            <a:ext cx="1669706" cy="46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Ampulla of</a:t>
            </a:r>
            <a:b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ductus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deferens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368644" y="3648153"/>
            <a:ext cx="1860206" cy="22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Ejaculatory duct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52769" y="3902153"/>
            <a:ext cx="723556" cy="20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Rectum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40069" y="4146628"/>
            <a:ext cx="955331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Prostate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43244" y="4403803"/>
            <a:ext cx="2311056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Bulbo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-urethral gland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43244" y="4927678"/>
            <a:ext cx="2311056" cy="21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Ductus</a:t>
            </a:r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 (vas) deferens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88429" y="4597376"/>
            <a:ext cx="2443351" cy="497616"/>
          </a:xfrm>
          <a:custGeom>
            <a:avLst/>
            <a:gdLst>
              <a:gd name="connsiteX0" fmla="*/ 0 w 2443351"/>
              <a:gd name="connsiteY0" fmla="*/ 497616 h 497616"/>
              <a:gd name="connsiteX1" fmla="*/ 549568 w 2443351"/>
              <a:gd name="connsiteY1" fmla="*/ 490189 h 497616"/>
              <a:gd name="connsiteX2" fmla="*/ 2443351 w 2443351"/>
              <a:gd name="connsiteY2" fmla="*/ 0 h 49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3351" h="497616">
                <a:moveTo>
                  <a:pt x="0" y="497616"/>
                </a:moveTo>
                <a:lnTo>
                  <a:pt x="549568" y="490189"/>
                </a:lnTo>
                <a:lnTo>
                  <a:pt x="2443351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5198619" y="3312487"/>
            <a:ext cx="13442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307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Ovaries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ovaries house many ovarian follicles (sac-like structures)</a:t>
            </a:r>
          </a:p>
          <a:p>
            <a:r>
              <a:rPr lang="en-US" altLang="en-US" smtClean="0"/>
              <a:t>Each follicle consists of:</a:t>
            </a:r>
          </a:p>
          <a:p>
            <a:pPr lvl="1"/>
            <a:r>
              <a:rPr lang="en-US" altLang="en-US" smtClean="0"/>
              <a:t>Oocyte (immature egg)</a:t>
            </a:r>
          </a:p>
          <a:p>
            <a:pPr lvl="1"/>
            <a:r>
              <a:rPr lang="en-US" altLang="en-US" smtClean="0"/>
              <a:t>Follicle cells—layers of different cells that surround the oocyte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ure_16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"/>
          <a:stretch/>
        </p:blipFill>
        <p:spPr>
          <a:xfrm>
            <a:off x="298704" y="505968"/>
            <a:ext cx="8546592" cy="55929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16.7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Sagittal view of a human ovary showing the developmental stages of an ovarian follicle.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705888" y="501528"/>
            <a:ext cx="1594849" cy="3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Primary follicle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95302" y="773944"/>
            <a:ext cx="740847" cy="1435433"/>
          </a:xfrm>
          <a:custGeom>
            <a:avLst/>
            <a:gdLst>
              <a:gd name="connsiteX0" fmla="*/ 0 w 740847"/>
              <a:gd name="connsiteY0" fmla="*/ 0 h 1435433"/>
              <a:gd name="connsiteX1" fmla="*/ 0 w 740847"/>
              <a:gd name="connsiteY1" fmla="*/ 211676 h 1435433"/>
              <a:gd name="connsiteX2" fmla="*/ 740847 w 740847"/>
              <a:gd name="connsiteY2" fmla="*/ 1435433 h 14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847" h="1435433">
                <a:moveTo>
                  <a:pt x="0" y="0"/>
                </a:moveTo>
                <a:lnTo>
                  <a:pt x="0" y="211676"/>
                </a:lnTo>
                <a:lnTo>
                  <a:pt x="740847" y="14354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91426" y="1792639"/>
            <a:ext cx="866526" cy="780558"/>
          </a:xfrm>
          <a:custGeom>
            <a:avLst/>
            <a:gdLst>
              <a:gd name="connsiteX0" fmla="*/ 13229 w 866526"/>
              <a:gd name="connsiteY0" fmla="*/ 0 h 780558"/>
              <a:gd name="connsiteX1" fmla="*/ 0 w 866526"/>
              <a:gd name="connsiteY1" fmla="*/ 330745 h 780558"/>
              <a:gd name="connsiteX2" fmla="*/ 866526 w 866526"/>
              <a:gd name="connsiteY2" fmla="*/ 780558 h 78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26" h="780558">
                <a:moveTo>
                  <a:pt x="13229" y="0"/>
                </a:moveTo>
                <a:lnTo>
                  <a:pt x="0" y="330745"/>
                </a:lnTo>
                <a:lnTo>
                  <a:pt x="866526" y="78055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372319" y="787173"/>
            <a:ext cx="588708" cy="648261"/>
          </a:xfrm>
          <a:custGeom>
            <a:avLst/>
            <a:gdLst>
              <a:gd name="connsiteX0" fmla="*/ 0 w 588708"/>
              <a:gd name="connsiteY0" fmla="*/ 0 h 648261"/>
              <a:gd name="connsiteX1" fmla="*/ 0 w 588708"/>
              <a:gd name="connsiteY1" fmla="*/ 224907 h 648261"/>
              <a:gd name="connsiteX2" fmla="*/ 588708 w 588708"/>
              <a:gd name="connsiteY2" fmla="*/ 648261 h 64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708" h="648261">
                <a:moveTo>
                  <a:pt x="0" y="0"/>
                </a:moveTo>
                <a:lnTo>
                  <a:pt x="0" y="224907"/>
                </a:lnTo>
                <a:lnTo>
                  <a:pt x="588708" y="64826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>
            <a:stCxn id="5" idx="1"/>
          </p:cNvCxnSpPr>
          <p:nvPr/>
        </p:nvCxnSpPr>
        <p:spPr bwMode="auto">
          <a:xfrm flipH="1">
            <a:off x="4200336" y="1012080"/>
            <a:ext cx="171983" cy="6019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6832988" y="1442049"/>
            <a:ext cx="1124500" cy="535807"/>
          </a:xfrm>
          <a:custGeom>
            <a:avLst/>
            <a:gdLst>
              <a:gd name="connsiteX0" fmla="*/ 138909 w 1124500"/>
              <a:gd name="connsiteY0" fmla="*/ 0 h 535807"/>
              <a:gd name="connsiteX1" fmla="*/ 1124500 w 1124500"/>
              <a:gd name="connsiteY1" fmla="*/ 535807 h 535807"/>
              <a:gd name="connsiteX2" fmla="*/ 0 w 1124500"/>
              <a:gd name="connsiteY2" fmla="*/ 304285 h 5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4500" h="535807">
                <a:moveTo>
                  <a:pt x="138909" y="0"/>
                </a:moveTo>
                <a:lnTo>
                  <a:pt x="1124500" y="535807"/>
                </a:lnTo>
                <a:lnTo>
                  <a:pt x="0" y="30428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 bwMode="auto">
          <a:xfrm>
            <a:off x="7957488" y="1977856"/>
            <a:ext cx="6614" cy="231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813144" y="3009781"/>
            <a:ext cx="7805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6561785" y="3294221"/>
            <a:ext cx="1025279" cy="99224"/>
          </a:xfrm>
          <a:custGeom>
            <a:avLst/>
            <a:gdLst>
              <a:gd name="connsiteX0" fmla="*/ 1025279 w 1025279"/>
              <a:gd name="connsiteY0" fmla="*/ 99224 h 99224"/>
              <a:gd name="connsiteX1" fmla="*/ 661471 w 1025279"/>
              <a:gd name="connsiteY1" fmla="*/ 92609 h 99224"/>
              <a:gd name="connsiteX2" fmla="*/ 0 w 1025279"/>
              <a:gd name="connsiteY2" fmla="*/ 0 h 9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5279" h="99224">
                <a:moveTo>
                  <a:pt x="1025279" y="99224"/>
                </a:moveTo>
                <a:lnTo>
                  <a:pt x="661471" y="9260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634547" y="3889563"/>
            <a:ext cx="238129" cy="264596"/>
          </a:xfrm>
          <a:custGeom>
            <a:avLst/>
            <a:gdLst>
              <a:gd name="connsiteX0" fmla="*/ 238129 w 238129"/>
              <a:gd name="connsiteY0" fmla="*/ 264596 h 264596"/>
              <a:gd name="connsiteX1" fmla="*/ 6615 w 238129"/>
              <a:gd name="connsiteY1" fmla="*/ 257981 h 264596"/>
              <a:gd name="connsiteX2" fmla="*/ 0 w 238129"/>
              <a:gd name="connsiteY2" fmla="*/ 0 h 26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9" h="264596">
                <a:moveTo>
                  <a:pt x="238129" y="264596"/>
                </a:moveTo>
                <a:lnTo>
                  <a:pt x="6615" y="25798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019380" y="4180618"/>
            <a:ext cx="806993" cy="727640"/>
          </a:xfrm>
          <a:custGeom>
            <a:avLst/>
            <a:gdLst>
              <a:gd name="connsiteX0" fmla="*/ 806993 w 806993"/>
              <a:gd name="connsiteY0" fmla="*/ 721025 h 727640"/>
              <a:gd name="connsiteX1" fmla="*/ 595323 w 806993"/>
              <a:gd name="connsiteY1" fmla="*/ 727640 h 727640"/>
              <a:gd name="connsiteX2" fmla="*/ 0 w 806993"/>
              <a:gd name="connsiteY2" fmla="*/ 0 h 72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993" h="727640">
                <a:moveTo>
                  <a:pt x="806993" y="721025"/>
                </a:moveTo>
                <a:lnTo>
                  <a:pt x="595323" y="72764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197977" y="5020711"/>
            <a:ext cx="502717" cy="615186"/>
          </a:xfrm>
          <a:custGeom>
            <a:avLst/>
            <a:gdLst>
              <a:gd name="connsiteX0" fmla="*/ 502717 w 502717"/>
              <a:gd name="connsiteY0" fmla="*/ 615186 h 615186"/>
              <a:gd name="connsiteX1" fmla="*/ 502717 w 502717"/>
              <a:gd name="connsiteY1" fmla="*/ 403509 h 615186"/>
              <a:gd name="connsiteX2" fmla="*/ 0 w 502717"/>
              <a:gd name="connsiteY2" fmla="*/ 0 h 61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717" h="615186">
                <a:moveTo>
                  <a:pt x="502717" y="615186"/>
                </a:moveTo>
                <a:lnTo>
                  <a:pt x="502717" y="40350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053633" y="4689966"/>
            <a:ext cx="463029" cy="945931"/>
          </a:xfrm>
          <a:custGeom>
            <a:avLst/>
            <a:gdLst>
              <a:gd name="connsiteX0" fmla="*/ 13229 w 463029"/>
              <a:gd name="connsiteY0" fmla="*/ 945931 h 945931"/>
              <a:gd name="connsiteX1" fmla="*/ 0 w 463029"/>
              <a:gd name="connsiteY1" fmla="*/ 694565 h 945931"/>
              <a:gd name="connsiteX2" fmla="*/ 463029 w 463029"/>
              <a:gd name="connsiteY2" fmla="*/ 0 h 9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029" h="945931">
                <a:moveTo>
                  <a:pt x="13229" y="945931"/>
                </a:moveTo>
                <a:lnTo>
                  <a:pt x="0" y="694565"/>
                </a:lnTo>
                <a:lnTo>
                  <a:pt x="4630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697619" y="4140929"/>
            <a:ext cx="1369243" cy="1461893"/>
          </a:xfrm>
          <a:custGeom>
            <a:avLst/>
            <a:gdLst>
              <a:gd name="connsiteX0" fmla="*/ 6615 w 1369243"/>
              <a:gd name="connsiteY0" fmla="*/ 1461893 h 1461893"/>
              <a:gd name="connsiteX1" fmla="*/ 0 w 1369243"/>
              <a:gd name="connsiteY1" fmla="*/ 1303136 h 1461893"/>
              <a:gd name="connsiteX2" fmla="*/ 1369243 w 1369243"/>
              <a:gd name="connsiteY2" fmla="*/ 0 h 146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9243" h="1461893">
                <a:moveTo>
                  <a:pt x="6615" y="1461893"/>
                </a:moveTo>
                <a:lnTo>
                  <a:pt x="0" y="1303136"/>
                </a:lnTo>
                <a:lnTo>
                  <a:pt x="136924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255614" y="4332761"/>
            <a:ext cx="1184032" cy="1289906"/>
          </a:xfrm>
          <a:custGeom>
            <a:avLst/>
            <a:gdLst>
              <a:gd name="connsiteX0" fmla="*/ 0 w 1184032"/>
              <a:gd name="connsiteY0" fmla="*/ 1289906 h 1289906"/>
              <a:gd name="connsiteX1" fmla="*/ 0 w 1184032"/>
              <a:gd name="connsiteY1" fmla="*/ 1289906 h 1289906"/>
              <a:gd name="connsiteX2" fmla="*/ 0 w 1184032"/>
              <a:gd name="connsiteY2" fmla="*/ 1111304 h 1289906"/>
              <a:gd name="connsiteX3" fmla="*/ 1184032 w 1184032"/>
              <a:gd name="connsiteY3" fmla="*/ 0 h 128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4032" h="1289906">
                <a:moveTo>
                  <a:pt x="0" y="1289906"/>
                </a:moveTo>
                <a:lnTo>
                  <a:pt x="0" y="1289906"/>
                </a:lnTo>
                <a:lnTo>
                  <a:pt x="0" y="1111304"/>
                </a:lnTo>
                <a:lnTo>
                  <a:pt x="1184032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144344" y="4445214"/>
            <a:ext cx="509332" cy="747484"/>
          </a:xfrm>
          <a:custGeom>
            <a:avLst/>
            <a:gdLst>
              <a:gd name="connsiteX0" fmla="*/ 6614 w 509332"/>
              <a:gd name="connsiteY0" fmla="*/ 747484 h 747484"/>
              <a:gd name="connsiteX1" fmla="*/ 0 w 509332"/>
              <a:gd name="connsiteY1" fmla="*/ 661491 h 747484"/>
              <a:gd name="connsiteX2" fmla="*/ 509332 w 509332"/>
              <a:gd name="connsiteY2" fmla="*/ 0 h 7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332" h="747484">
                <a:moveTo>
                  <a:pt x="6614" y="747484"/>
                </a:moveTo>
                <a:lnTo>
                  <a:pt x="0" y="661491"/>
                </a:lnTo>
                <a:lnTo>
                  <a:pt x="509332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696915" y="488298"/>
            <a:ext cx="1819748" cy="2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Growing follicles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6648" y="1222551"/>
            <a:ext cx="1806518" cy="57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Degenerating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corpus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luteum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36651" y="5184877"/>
            <a:ext cx="1780057" cy="3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Corpus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luteum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441307" y="5614845"/>
            <a:ext cx="1588227" cy="57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Developing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corpus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luteum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247121" y="5621459"/>
            <a:ext cx="1006133" cy="5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Ruptured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510529" y="5621459"/>
            <a:ext cx="1125198" cy="28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Ovulation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826856" y="5614843"/>
            <a:ext cx="2686267" cy="28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Secondary oocyte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7606212" y="2201554"/>
            <a:ext cx="920142" cy="54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652515" y="2856428"/>
            <a:ext cx="900296" cy="27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Antrum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645901" y="3240091"/>
            <a:ext cx="893681" cy="54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Corona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radiata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918282" y="3994190"/>
            <a:ext cx="2090942" cy="54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Mature vesicular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Graafian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) follicle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874810" y="4761519"/>
            <a:ext cx="1221587" cy="53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Germinal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epithelium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74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Ovaries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Primary follicle—contains an immature oocyte</a:t>
            </a:r>
          </a:p>
          <a:p>
            <a:r>
              <a:rPr lang="en-US" dirty="0"/>
              <a:t>Vesicular (</a:t>
            </a:r>
            <a:r>
              <a:rPr lang="en-US" dirty="0" err="1"/>
              <a:t>Graafian</a:t>
            </a:r>
            <a:r>
              <a:rPr lang="en-US" dirty="0"/>
              <a:t>)</a:t>
            </a:r>
            <a:r>
              <a:rPr lang="en-US" altLang="en-US" dirty="0" smtClean="0"/>
              <a:t> follicle—growing follicle with a maturing oocyte</a:t>
            </a:r>
          </a:p>
          <a:p>
            <a:r>
              <a:rPr lang="en-US" altLang="en-US" dirty="0" smtClean="0"/>
              <a:t>Ovulation—the follicle ruptures when the egg is mature and ready to be ejected from the ovary; occurs about every 28 days</a:t>
            </a:r>
          </a:p>
          <a:p>
            <a:r>
              <a:rPr lang="en-US" altLang="en-US" dirty="0" smtClean="0"/>
              <a:t>The ruptured follicle is transformed into a corpus luteum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Ovaries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Suspensory ligaments secure the ovaries to the lateral walls of the pelvis </a:t>
            </a:r>
          </a:p>
          <a:p>
            <a:r>
              <a:rPr lang="en-US" altLang="en-US" smtClean="0"/>
              <a:t>Ovarian ligaments anchor the ovaries to the uterus</a:t>
            </a:r>
          </a:p>
          <a:p>
            <a:r>
              <a:rPr lang="en-US" altLang="en-US" smtClean="0"/>
              <a:t>Broad ligaments, a fold of peritoneum, enclose and hold the ovaries in place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 descr="figure_16_08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4"/>
          <a:stretch/>
        </p:blipFill>
        <p:spPr>
          <a:xfrm>
            <a:off x="298704" y="688848"/>
            <a:ext cx="8546592" cy="52723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16.8a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human female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680135" y="2837793"/>
            <a:ext cx="1898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131114" y="3750650"/>
            <a:ext cx="21299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238845" y="3400060"/>
            <a:ext cx="16602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933389" y="3631581"/>
            <a:ext cx="9657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1107770" y="3446484"/>
            <a:ext cx="2668719" cy="710558"/>
          </a:xfrm>
          <a:custGeom>
            <a:avLst/>
            <a:gdLst>
              <a:gd name="connsiteX0" fmla="*/ 0 w 2668719"/>
              <a:gd name="connsiteY0" fmla="*/ 710558 h 710558"/>
              <a:gd name="connsiteX1" fmla="*/ 2377790 w 2668719"/>
              <a:gd name="connsiteY1" fmla="*/ 699368 h 710558"/>
              <a:gd name="connsiteX2" fmla="*/ 2668719 w 2668719"/>
              <a:gd name="connsiteY2" fmla="*/ 0 h 71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8719" h="710558">
                <a:moveTo>
                  <a:pt x="0" y="710558"/>
                </a:moveTo>
                <a:lnTo>
                  <a:pt x="2377790" y="699368"/>
                </a:lnTo>
                <a:lnTo>
                  <a:pt x="266871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46934" y="4190611"/>
            <a:ext cx="3110708" cy="268558"/>
          </a:xfrm>
          <a:custGeom>
            <a:avLst/>
            <a:gdLst>
              <a:gd name="connsiteX0" fmla="*/ 0 w 3110708"/>
              <a:gd name="connsiteY0" fmla="*/ 268558 h 268558"/>
              <a:gd name="connsiteX1" fmla="*/ 2467306 w 3110708"/>
              <a:gd name="connsiteY1" fmla="*/ 268558 h 268558"/>
              <a:gd name="connsiteX2" fmla="*/ 3110708 w 3110708"/>
              <a:gd name="connsiteY2" fmla="*/ 0 h 2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0708" h="268558">
                <a:moveTo>
                  <a:pt x="0" y="268558"/>
                </a:moveTo>
                <a:lnTo>
                  <a:pt x="2467306" y="268558"/>
                </a:lnTo>
                <a:lnTo>
                  <a:pt x="3110708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148403" y="4710458"/>
            <a:ext cx="2075670" cy="520813"/>
          </a:xfrm>
          <a:custGeom>
            <a:avLst/>
            <a:gdLst>
              <a:gd name="connsiteX0" fmla="*/ 0 w 2075670"/>
              <a:gd name="connsiteY0" fmla="*/ 542710 h 542710"/>
              <a:gd name="connsiteX1" fmla="*/ 1499406 w 2075670"/>
              <a:gd name="connsiteY1" fmla="*/ 542710 h 542710"/>
              <a:gd name="connsiteX2" fmla="*/ 2075670 w 2075670"/>
              <a:gd name="connsiteY2" fmla="*/ 0 h 542710"/>
              <a:gd name="connsiteX0" fmla="*/ 0 w 2075670"/>
              <a:gd name="connsiteY0" fmla="*/ 520813 h 520813"/>
              <a:gd name="connsiteX1" fmla="*/ 1499406 w 2075670"/>
              <a:gd name="connsiteY1" fmla="*/ 520813 h 520813"/>
              <a:gd name="connsiteX2" fmla="*/ 2075670 w 2075670"/>
              <a:gd name="connsiteY2" fmla="*/ 0 h 52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670" h="520813">
                <a:moveTo>
                  <a:pt x="0" y="520813"/>
                </a:moveTo>
                <a:lnTo>
                  <a:pt x="1499406" y="520813"/>
                </a:lnTo>
                <a:lnTo>
                  <a:pt x="207567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883978" y="4766890"/>
            <a:ext cx="25903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4621064" y="861621"/>
            <a:ext cx="805891" cy="508657"/>
          </a:xfrm>
          <a:custGeom>
            <a:avLst/>
            <a:gdLst>
              <a:gd name="connsiteX0" fmla="*/ 816840 w 816840"/>
              <a:gd name="connsiteY0" fmla="*/ 11190 h 486760"/>
              <a:gd name="connsiteX1" fmla="*/ 615427 w 816840"/>
              <a:gd name="connsiteY1" fmla="*/ 0 h 486760"/>
              <a:gd name="connsiteX2" fmla="*/ 0 w 816840"/>
              <a:gd name="connsiteY2" fmla="*/ 486760 h 486760"/>
              <a:gd name="connsiteX0" fmla="*/ 805891 w 805891"/>
              <a:gd name="connsiteY0" fmla="*/ 11190 h 508657"/>
              <a:gd name="connsiteX1" fmla="*/ 604478 w 805891"/>
              <a:gd name="connsiteY1" fmla="*/ 0 h 508657"/>
              <a:gd name="connsiteX2" fmla="*/ 0 w 805891"/>
              <a:gd name="connsiteY2" fmla="*/ 508657 h 50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891" h="508657">
                <a:moveTo>
                  <a:pt x="805891" y="11190"/>
                </a:moveTo>
                <a:lnTo>
                  <a:pt x="604478" y="0"/>
                </a:lnTo>
                <a:lnTo>
                  <a:pt x="0" y="50865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459055" y="1454685"/>
            <a:ext cx="2450522" cy="184633"/>
          </a:xfrm>
          <a:custGeom>
            <a:avLst/>
            <a:gdLst>
              <a:gd name="connsiteX0" fmla="*/ 2450522 w 2450522"/>
              <a:gd name="connsiteY0" fmla="*/ 0 h 184633"/>
              <a:gd name="connsiteX1" fmla="*/ 1919016 w 2450522"/>
              <a:gd name="connsiteY1" fmla="*/ 0 h 184633"/>
              <a:gd name="connsiteX2" fmla="*/ 0 w 2450522"/>
              <a:gd name="connsiteY2" fmla="*/ 184633 h 1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522" h="184633">
                <a:moveTo>
                  <a:pt x="2450522" y="0"/>
                </a:moveTo>
                <a:lnTo>
                  <a:pt x="1919016" y="0"/>
                </a:lnTo>
                <a:lnTo>
                  <a:pt x="0" y="1846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671657" y="2070128"/>
            <a:ext cx="2237920" cy="61545"/>
          </a:xfrm>
          <a:custGeom>
            <a:avLst/>
            <a:gdLst>
              <a:gd name="connsiteX0" fmla="*/ 2237920 w 2237920"/>
              <a:gd name="connsiteY0" fmla="*/ 5595 h 61545"/>
              <a:gd name="connsiteX1" fmla="*/ 1728793 w 2237920"/>
              <a:gd name="connsiteY1" fmla="*/ 0 h 61545"/>
              <a:gd name="connsiteX2" fmla="*/ 0 w 2237920"/>
              <a:gd name="connsiteY2" fmla="*/ 61545 h 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920" h="61545">
                <a:moveTo>
                  <a:pt x="2237920" y="5595"/>
                </a:moveTo>
                <a:lnTo>
                  <a:pt x="1728793" y="0"/>
                </a:lnTo>
                <a:lnTo>
                  <a:pt x="0" y="6154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268832" y="2182027"/>
            <a:ext cx="2640745" cy="190228"/>
          </a:xfrm>
          <a:custGeom>
            <a:avLst/>
            <a:gdLst>
              <a:gd name="connsiteX0" fmla="*/ 2640745 w 2640745"/>
              <a:gd name="connsiteY0" fmla="*/ 184633 h 190228"/>
              <a:gd name="connsiteX1" fmla="*/ 514721 w 2640745"/>
              <a:gd name="connsiteY1" fmla="*/ 190228 h 190228"/>
              <a:gd name="connsiteX2" fmla="*/ 0 w 2640745"/>
              <a:gd name="connsiteY2" fmla="*/ 0 h 19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0745" h="190228">
                <a:moveTo>
                  <a:pt x="2640745" y="184633"/>
                </a:moveTo>
                <a:lnTo>
                  <a:pt x="514721" y="190228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>
            <a:stCxn id="26" idx="1"/>
          </p:cNvCxnSpPr>
          <p:nvPr/>
        </p:nvCxnSpPr>
        <p:spPr bwMode="auto">
          <a:xfrm flipH="1" flipV="1">
            <a:off x="4425486" y="2131673"/>
            <a:ext cx="358067" cy="2405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4895449" y="2624028"/>
            <a:ext cx="20253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reeform 30"/>
          <p:cNvSpPr/>
          <p:nvPr/>
        </p:nvSpPr>
        <p:spPr>
          <a:xfrm>
            <a:off x="5885729" y="2702357"/>
            <a:ext cx="1029443" cy="290937"/>
          </a:xfrm>
          <a:custGeom>
            <a:avLst/>
            <a:gdLst>
              <a:gd name="connsiteX0" fmla="*/ 1029443 w 1029443"/>
              <a:gd name="connsiteY0" fmla="*/ 290937 h 290937"/>
              <a:gd name="connsiteX1" fmla="*/ 234981 w 1029443"/>
              <a:gd name="connsiteY1" fmla="*/ 290937 h 290937"/>
              <a:gd name="connsiteX2" fmla="*/ 0 w 1029443"/>
              <a:gd name="connsiteY2" fmla="*/ 0 h 29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9443" h="290937">
                <a:moveTo>
                  <a:pt x="1029443" y="290937"/>
                </a:moveTo>
                <a:lnTo>
                  <a:pt x="234981" y="29093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6" name="Freeform 9215"/>
          <p:cNvSpPr/>
          <p:nvPr/>
        </p:nvSpPr>
        <p:spPr>
          <a:xfrm>
            <a:off x="6187848" y="3866105"/>
            <a:ext cx="727324" cy="67139"/>
          </a:xfrm>
          <a:custGeom>
            <a:avLst/>
            <a:gdLst>
              <a:gd name="connsiteX0" fmla="*/ 727324 w 727324"/>
              <a:gd name="connsiteY0" fmla="*/ 61544 h 67139"/>
              <a:gd name="connsiteX1" fmla="*/ 335688 w 727324"/>
              <a:gd name="connsiteY1" fmla="*/ 67139 h 67139"/>
              <a:gd name="connsiteX2" fmla="*/ 0 w 727324"/>
              <a:gd name="connsiteY2" fmla="*/ 0 h 6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324" h="67139">
                <a:moveTo>
                  <a:pt x="727324" y="61544"/>
                </a:moveTo>
                <a:lnTo>
                  <a:pt x="335688" y="6713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8" name="Freeform 9217"/>
          <p:cNvSpPr/>
          <p:nvPr/>
        </p:nvSpPr>
        <p:spPr>
          <a:xfrm>
            <a:off x="4839501" y="4168232"/>
            <a:ext cx="2075671" cy="123088"/>
          </a:xfrm>
          <a:custGeom>
            <a:avLst/>
            <a:gdLst>
              <a:gd name="connsiteX0" fmla="*/ 2075671 w 2075671"/>
              <a:gd name="connsiteY0" fmla="*/ 123088 h 123088"/>
              <a:gd name="connsiteX1" fmla="*/ 1684035 w 2075671"/>
              <a:gd name="connsiteY1" fmla="*/ 117493 h 123088"/>
              <a:gd name="connsiteX2" fmla="*/ 0 w 2075671"/>
              <a:gd name="connsiteY2" fmla="*/ 0 h 1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671" h="123088">
                <a:moveTo>
                  <a:pt x="2075671" y="123088"/>
                </a:moveTo>
                <a:lnTo>
                  <a:pt x="1684035" y="117493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9" name="Freeform 9218"/>
          <p:cNvSpPr/>
          <p:nvPr/>
        </p:nvSpPr>
        <p:spPr>
          <a:xfrm>
            <a:off x="5667532" y="4397624"/>
            <a:ext cx="1247640" cy="173444"/>
          </a:xfrm>
          <a:custGeom>
            <a:avLst/>
            <a:gdLst>
              <a:gd name="connsiteX0" fmla="*/ 1247640 w 1247640"/>
              <a:gd name="connsiteY0" fmla="*/ 173444 h 173444"/>
              <a:gd name="connsiteX1" fmla="*/ 906357 w 1247640"/>
              <a:gd name="connsiteY1" fmla="*/ 173444 h 173444"/>
              <a:gd name="connsiteX2" fmla="*/ 0 w 1247640"/>
              <a:gd name="connsiteY2" fmla="*/ 0 h 1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640" h="173444">
                <a:moveTo>
                  <a:pt x="1247640" y="173444"/>
                </a:moveTo>
                <a:lnTo>
                  <a:pt x="906357" y="17344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0" name="Freeform 9219"/>
          <p:cNvSpPr/>
          <p:nvPr/>
        </p:nvSpPr>
        <p:spPr>
          <a:xfrm>
            <a:off x="4464650" y="4710941"/>
            <a:ext cx="2433737" cy="162253"/>
          </a:xfrm>
          <a:custGeom>
            <a:avLst/>
            <a:gdLst>
              <a:gd name="connsiteX0" fmla="*/ 2433737 w 2433737"/>
              <a:gd name="connsiteY0" fmla="*/ 162253 h 162253"/>
              <a:gd name="connsiteX1" fmla="*/ 844814 w 2433737"/>
              <a:gd name="connsiteY1" fmla="*/ 162253 h 162253"/>
              <a:gd name="connsiteX2" fmla="*/ 0 w 2433737"/>
              <a:gd name="connsiteY2" fmla="*/ 0 h 16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3737" h="162253">
                <a:moveTo>
                  <a:pt x="2433737" y="162253"/>
                </a:moveTo>
                <a:lnTo>
                  <a:pt x="844814" y="162253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1" name="Freeform 9220"/>
          <p:cNvSpPr/>
          <p:nvPr/>
        </p:nvSpPr>
        <p:spPr>
          <a:xfrm>
            <a:off x="4632494" y="4901169"/>
            <a:ext cx="2277083" cy="251772"/>
          </a:xfrm>
          <a:custGeom>
            <a:avLst/>
            <a:gdLst>
              <a:gd name="connsiteX0" fmla="*/ 2277083 w 2277083"/>
              <a:gd name="connsiteY0" fmla="*/ 251772 h 251772"/>
              <a:gd name="connsiteX1" fmla="*/ 688160 w 2277083"/>
              <a:gd name="connsiteY1" fmla="*/ 251772 h 251772"/>
              <a:gd name="connsiteX2" fmla="*/ 0 w 2277083"/>
              <a:gd name="connsiteY2" fmla="*/ 0 h 2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7083" h="251772">
                <a:moveTo>
                  <a:pt x="2277083" y="251772"/>
                </a:moveTo>
                <a:lnTo>
                  <a:pt x="688160" y="251772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2" name="Freeform 9221"/>
          <p:cNvSpPr/>
          <p:nvPr/>
        </p:nvSpPr>
        <p:spPr>
          <a:xfrm>
            <a:off x="4828312" y="5147347"/>
            <a:ext cx="2075670" cy="274152"/>
          </a:xfrm>
          <a:custGeom>
            <a:avLst/>
            <a:gdLst>
              <a:gd name="connsiteX0" fmla="*/ 2075670 w 2075670"/>
              <a:gd name="connsiteY0" fmla="*/ 274152 h 274152"/>
              <a:gd name="connsiteX1" fmla="*/ 492342 w 2075670"/>
              <a:gd name="connsiteY1" fmla="*/ 268557 h 274152"/>
              <a:gd name="connsiteX2" fmla="*/ 0 w 2075670"/>
              <a:gd name="connsiteY2" fmla="*/ 0 h 27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670" h="274152">
                <a:moveTo>
                  <a:pt x="2075670" y="274152"/>
                </a:moveTo>
                <a:lnTo>
                  <a:pt x="492342" y="26855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38891" y="3627758"/>
            <a:ext cx="811588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Rectum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35566" y="4028197"/>
            <a:ext cx="795601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Cervix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35566" y="4328560"/>
            <a:ext cx="955465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Vagina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42063" y="4638748"/>
            <a:ext cx="955465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Anus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36533" y="5103729"/>
            <a:ext cx="1781262" cy="51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Greater vestibular </a:t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gland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62519" y="5698259"/>
            <a:ext cx="955465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38890" y="2681288"/>
            <a:ext cx="1408405" cy="37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Uterosacral</a:t>
            </a: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/>
            </a:r>
            <a:b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ligament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473302" y="742967"/>
            <a:ext cx="3517525" cy="3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Suspensory ligament of ovary</a:t>
            </a:r>
            <a:b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(part of broad ligament)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6964779" y="1332872"/>
            <a:ext cx="1554963" cy="23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Infundibulum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969260" y="1641341"/>
            <a:ext cx="1576937" cy="17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Uterine tube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975482" y="1936005"/>
            <a:ext cx="743878" cy="26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Ovary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975485" y="2232222"/>
            <a:ext cx="948931" cy="28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Fimbriae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6973935" y="2484091"/>
            <a:ext cx="1750862" cy="2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Uterus (fundus)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973931" y="2859857"/>
            <a:ext cx="1797165" cy="24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Round ligament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975487" y="3267716"/>
            <a:ext cx="1484720" cy="25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Urinary bladder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973929" y="3522119"/>
            <a:ext cx="1645027" cy="29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Pubic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symphysis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969850" y="4179323"/>
            <a:ext cx="855346" cy="24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972760" y="4466401"/>
            <a:ext cx="991344" cy="2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Clitoris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969260" y="4740249"/>
            <a:ext cx="862549" cy="28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Hymen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979639" y="5037117"/>
            <a:ext cx="1579788" cy="2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Labium minus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969585" y="5304617"/>
            <a:ext cx="1781669" cy="2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Labium </a:t>
            </a:r>
            <a:r>
              <a:rPr lang="en-US" sz="16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majus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6962965" y="3817367"/>
            <a:ext cx="1226035" cy="2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Mons pubis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224" name="Freeform 9223"/>
          <p:cNvSpPr/>
          <p:nvPr/>
        </p:nvSpPr>
        <p:spPr>
          <a:xfrm>
            <a:off x="4985314" y="1744379"/>
            <a:ext cx="1919674" cy="131376"/>
          </a:xfrm>
          <a:custGeom>
            <a:avLst/>
            <a:gdLst>
              <a:gd name="connsiteX0" fmla="*/ 1919674 w 1919674"/>
              <a:gd name="connsiteY0" fmla="*/ 14597 h 131376"/>
              <a:gd name="connsiteX1" fmla="*/ 1430632 w 1919674"/>
              <a:gd name="connsiteY1" fmla="*/ 0 h 131376"/>
              <a:gd name="connsiteX2" fmla="*/ 0 w 1919674"/>
              <a:gd name="connsiteY2" fmla="*/ 131376 h 1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9674" h="131376">
                <a:moveTo>
                  <a:pt x="1919674" y="14597"/>
                </a:moveTo>
                <a:lnTo>
                  <a:pt x="1430632" y="0"/>
                </a:lnTo>
                <a:lnTo>
                  <a:pt x="0" y="13137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3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1" name="Picture 9240" descr="figure_16_08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2"/>
          <a:stretch/>
        </p:blipFill>
        <p:spPr>
          <a:xfrm>
            <a:off x="298704" y="1249680"/>
            <a:ext cx="8546592" cy="414627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16.8b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human female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243083" y="1236942"/>
            <a:ext cx="1577734" cy="45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Suspensory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ligament of ovary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914525" y="1670050"/>
            <a:ext cx="0" cy="263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054350" y="1482725"/>
            <a:ext cx="0" cy="609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060450" y="1965325"/>
            <a:ext cx="752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412875" y="1876425"/>
            <a:ext cx="368300" cy="85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927100" y="2435225"/>
            <a:ext cx="1679575" cy="155575"/>
          </a:xfrm>
          <a:custGeom>
            <a:avLst/>
            <a:gdLst>
              <a:gd name="connsiteX0" fmla="*/ 0 w 1679575"/>
              <a:gd name="connsiteY0" fmla="*/ 155575 h 155575"/>
              <a:gd name="connsiteX1" fmla="*/ 819150 w 1679575"/>
              <a:gd name="connsiteY1" fmla="*/ 152400 h 155575"/>
              <a:gd name="connsiteX2" fmla="*/ 1679575 w 1679575"/>
              <a:gd name="connsiteY2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9575" h="155575">
                <a:moveTo>
                  <a:pt x="0" y="155575"/>
                </a:moveTo>
                <a:lnTo>
                  <a:pt x="819150" y="152400"/>
                </a:lnTo>
                <a:lnTo>
                  <a:pt x="16795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 bwMode="auto">
          <a:xfrm flipV="1">
            <a:off x="1746250" y="2155825"/>
            <a:ext cx="708025" cy="43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1"/>
          </p:cNvCxnSpPr>
          <p:nvPr/>
        </p:nvCxnSpPr>
        <p:spPr bwMode="auto">
          <a:xfrm>
            <a:off x="1746250" y="2587625"/>
            <a:ext cx="327025" cy="523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18"/>
          <p:cNvSpPr/>
          <p:nvPr/>
        </p:nvSpPr>
        <p:spPr>
          <a:xfrm>
            <a:off x="2787650" y="2314575"/>
            <a:ext cx="615950" cy="514350"/>
          </a:xfrm>
          <a:custGeom>
            <a:avLst/>
            <a:gdLst>
              <a:gd name="connsiteX0" fmla="*/ 615950 w 615950"/>
              <a:gd name="connsiteY0" fmla="*/ 3175 h 514350"/>
              <a:gd name="connsiteX1" fmla="*/ 517525 w 615950"/>
              <a:gd name="connsiteY1" fmla="*/ 0 h 514350"/>
              <a:gd name="connsiteX2" fmla="*/ 0 w 615950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950" h="514350">
                <a:moveTo>
                  <a:pt x="615950" y="3175"/>
                </a:moveTo>
                <a:lnTo>
                  <a:pt x="517525" y="0"/>
                </a:lnTo>
                <a:lnTo>
                  <a:pt x="0" y="5143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914775" y="1819275"/>
            <a:ext cx="339725" cy="663575"/>
          </a:xfrm>
          <a:custGeom>
            <a:avLst/>
            <a:gdLst>
              <a:gd name="connsiteX0" fmla="*/ 0 w 339725"/>
              <a:gd name="connsiteY0" fmla="*/ 0 h 663575"/>
              <a:gd name="connsiteX1" fmla="*/ 142875 w 339725"/>
              <a:gd name="connsiteY1" fmla="*/ 0 h 663575"/>
              <a:gd name="connsiteX2" fmla="*/ 339725 w 339725"/>
              <a:gd name="connsiteY2" fmla="*/ 663575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25" h="663575">
                <a:moveTo>
                  <a:pt x="0" y="0"/>
                </a:moveTo>
                <a:lnTo>
                  <a:pt x="142875" y="0"/>
                </a:lnTo>
                <a:lnTo>
                  <a:pt x="339725" y="6635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470400" y="2095500"/>
            <a:ext cx="0" cy="828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1876425" y="2943225"/>
            <a:ext cx="1381125" cy="288925"/>
          </a:xfrm>
          <a:custGeom>
            <a:avLst/>
            <a:gdLst>
              <a:gd name="connsiteX0" fmla="*/ 0 w 1381125"/>
              <a:gd name="connsiteY0" fmla="*/ 288925 h 288925"/>
              <a:gd name="connsiteX1" fmla="*/ 1238250 w 1381125"/>
              <a:gd name="connsiteY1" fmla="*/ 288925 h 288925"/>
              <a:gd name="connsiteX2" fmla="*/ 1381125 w 1381125"/>
              <a:gd name="connsiteY2" fmla="*/ 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288925">
                <a:moveTo>
                  <a:pt x="0" y="288925"/>
                </a:moveTo>
                <a:lnTo>
                  <a:pt x="1238250" y="288925"/>
                </a:lnTo>
                <a:lnTo>
                  <a:pt x="13811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238375" y="3346450"/>
            <a:ext cx="1720850" cy="269875"/>
          </a:xfrm>
          <a:custGeom>
            <a:avLst/>
            <a:gdLst>
              <a:gd name="connsiteX0" fmla="*/ 0 w 1720850"/>
              <a:gd name="connsiteY0" fmla="*/ 269875 h 269875"/>
              <a:gd name="connsiteX1" fmla="*/ 939800 w 1720850"/>
              <a:gd name="connsiteY1" fmla="*/ 260350 h 269875"/>
              <a:gd name="connsiteX2" fmla="*/ 1720850 w 1720850"/>
              <a:gd name="connsiteY2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850" h="269875">
                <a:moveTo>
                  <a:pt x="0" y="269875"/>
                </a:moveTo>
                <a:lnTo>
                  <a:pt x="939800" y="260350"/>
                </a:lnTo>
                <a:lnTo>
                  <a:pt x="172085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870075" y="3946525"/>
            <a:ext cx="857250" cy="234950"/>
          </a:xfrm>
          <a:custGeom>
            <a:avLst/>
            <a:gdLst>
              <a:gd name="connsiteX0" fmla="*/ 0 w 857250"/>
              <a:gd name="connsiteY0" fmla="*/ 234950 h 234950"/>
              <a:gd name="connsiteX1" fmla="*/ 511175 w 857250"/>
              <a:gd name="connsiteY1" fmla="*/ 231775 h 234950"/>
              <a:gd name="connsiteX2" fmla="*/ 857250 w 857250"/>
              <a:gd name="connsiteY2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0" h="234950">
                <a:moveTo>
                  <a:pt x="0" y="234950"/>
                </a:moveTo>
                <a:lnTo>
                  <a:pt x="511175" y="231775"/>
                </a:lnTo>
                <a:lnTo>
                  <a:pt x="85725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498725" y="3778250"/>
            <a:ext cx="1133475" cy="657225"/>
          </a:xfrm>
          <a:custGeom>
            <a:avLst/>
            <a:gdLst>
              <a:gd name="connsiteX0" fmla="*/ 0 w 1133475"/>
              <a:gd name="connsiteY0" fmla="*/ 657225 h 657225"/>
              <a:gd name="connsiteX1" fmla="*/ 590550 w 1133475"/>
              <a:gd name="connsiteY1" fmla="*/ 650875 h 657225"/>
              <a:gd name="connsiteX2" fmla="*/ 1133475 w 1133475"/>
              <a:gd name="connsiteY2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657225">
                <a:moveTo>
                  <a:pt x="0" y="657225"/>
                </a:moveTo>
                <a:lnTo>
                  <a:pt x="590550" y="650875"/>
                </a:lnTo>
                <a:lnTo>
                  <a:pt x="11334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>
            <a:stCxn id="26" idx="1"/>
          </p:cNvCxnSpPr>
          <p:nvPr/>
        </p:nvCxnSpPr>
        <p:spPr bwMode="auto">
          <a:xfrm flipV="1">
            <a:off x="3089275" y="3759200"/>
            <a:ext cx="374650" cy="669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>
            <a:off x="3140075" y="4279900"/>
            <a:ext cx="352425" cy="635000"/>
          </a:xfrm>
          <a:custGeom>
            <a:avLst/>
            <a:gdLst>
              <a:gd name="connsiteX0" fmla="*/ 0 w 352425"/>
              <a:gd name="connsiteY0" fmla="*/ 635000 h 635000"/>
              <a:gd name="connsiteX1" fmla="*/ 117475 w 352425"/>
              <a:gd name="connsiteY1" fmla="*/ 635000 h 635000"/>
              <a:gd name="connsiteX2" fmla="*/ 352425 w 352425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635000">
                <a:moveTo>
                  <a:pt x="0" y="635000"/>
                </a:moveTo>
                <a:lnTo>
                  <a:pt x="117475" y="635000"/>
                </a:lnTo>
                <a:lnTo>
                  <a:pt x="3524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82775" y="4365625"/>
            <a:ext cx="2260600" cy="825500"/>
          </a:xfrm>
          <a:custGeom>
            <a:avLst/>
            <a:gdLst>
              <a:gd name="connsiteX0" fmla="*/ 0 w 2260600"/>
              <a:gd name="connsiteY0" fmla="*/ 825500 h 825500"/>
              <a:gd name="connsiteX1" fmla="*/ 1990725 w 2260600"/>
              <a:gd name="connsiteY1" fmla="*/ 815975 h 825500"/>
              <a:gd name="connsiteX2" fmla="*/ 2260600 w 2260600"/>
              <a:gd name="connsiteY2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825500">
                <a:moveTo>
                  <a:pt x="0" y="825500"/>
                </a:moveTo>
                <a:lnTo>
                  <a:pt x="1990725" y="815975"/>
                </a:lnTo>
                <a:lnTo>
                  <a:pt x="22606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 flipV="1">
            <a:off x="4038600" y="4105275"/>
            <a:ext cx="76200" cy="565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H="1">
            <a:off x="4273550" y="5105400"/>
            <a:ext cx="838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 flipH="1">
            <a:off x="4270375" y="4445000"/>
            <a:ext cx="84137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" name="Freeform 9221"/>
          <p:cNvSpPr/>
          <p:nvPr/>
        </p:nvSpPr>
        <p:spPr>
          <a:xfrm>
            <a:off x="4667250" y="4051300"/>
            <a:ext cx="1165225" cy="107950"/>
          </a:xfrm>
          <a:custGeom>
            <a:avLst/>
            <a:gdLst>
              <a:gd name="connsiteX0" fmla="*/ 1165225 w 1165225"/>
              <a:gd name="connsiteY0" fmla="*/ 107950 h 107950"/>
              <a:gd name="connsiteX1" fmla="*/ 809625 w 1165225"/>
              <a:gd name="connsiteY1" fmla="*/ 104775 h 107950"/>
              <a:gd name="connsiteX2" fmla="*/ 0 w 1165225"/>
              <a:gd name="connsiteY2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225" h="107950">
                <a:moveTo>
                  <a:pt x="1165225" y="107950"/>
                </a:moveTo>
                <a:lnTo>
                  <a:pt x="809625" y="10477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3" name="Freeform 9222"/>
          <p:cNvSpPr/>
          <p:nvPr/>
        </p:nvSpPr>
        <p:spPr>
          <a:xfrm>
            <a:off x="4549775" y="3844925"/>
            <a:ext cx="1282700" cy="60325"/>
          </a:xfrm>
          <a:custGeom>
            <a:avLst/>
            <a:gdLst>
              <a:gd name="connsiteX0" fmla="*/ 1282700 w 1282700"/>
              <a:gd name="connsiteY0" fmla="*/ 60325 h 60325"/>
              <a:gd name="connsiteX1" fmla="*/ 949325 w 1282700"/>
              <a:gd name="connsiteY1" fmla="*/ 53975 h 60325"/>
              <a:gd name="connsiteX2" fmla="*/ 0 w 1282700"/>
              <a:gd name="connsiteY2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700" h="60325">
                <a:moveTo>
                  <a:pt x="1282700" y="60325"/>
                </a:moveTo>
                <a:lnTo>
                  <a:pt x="949325" y="5397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7" name="Straight Connector 9226"/>
          <p:cNvCxnSpPr/>
          <p:nvPr/>
        </p:nvCxnSpPr>
        <p:spPr bwMode="auto">
          <a:xfrm flipH="1">
            <a:off x="4467225" y="3654425"/>
            <a:ext cx="1362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 flipH="1">
            <a:off x="5280025" y="3333750"/>
            <a:ext cx="555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H="1">
            <a:off x="6464300" y="2600325"/>
            <a:ext cx="273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2" name="Freeform 9231"/>
          <p:cNvSpPr/>
          <p:nvPr/>
        </p:nvSpPr>
        <p:spPr>
          <a:xfrm>
            <a:off x="6470650" y="2854325"/>
            <a:ext cx="276225" cy="149225"/>
          </a:xfrm>
          <a:custGeom>
            <a:avLst/>
            <a:gdLst>
              <a:gd name="connsiteX0" fmla="*/ 276225 w 276225"/>
              <a:gd name="connsiteY0" fmla="*/ 0 h 149225"/>
              <a:gd name="connsiteX1" fmla="*/ 184150 w 276225"/>
              <a:gd name="connsiteY1" fmla="*/ 0 h 149225"/>
              <a:gd name="connsiteX2" fmla="*/ 0 w 276225"/>
              <a:gd name="connsiteY2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149225">
                <a:moveTo>
                  <a:pt x="276225" y="0"/>
                </a:moveTo>
                <a:lnTo>
                  <a:pt x="184150" y="0"/>
                </a:lnTo>
                <a:lnTo>
                  <a:pt x="0" y="1492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34" name="Straight Connector 9233"/>
          <p:cNvCxnSpPr>
            <a:stCxn id="9232" idx="1"/>
          </p:cNvCxnSpPr>
          <p:nvPr/>
        </p:nvCxnSpPr>
        <p:spPr bwMode="auto">
          <a:xfrm flipH="1">
            <a:off x="6403975" y="2854325"/>
            <a:ext cx="250825" cy="53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5" name="Freeform 9234"/>
          <p:cNvSpPr/>
          <p:nvPr/>
        </p:nvSpPr>
        <p:spPr>
          <a:xfrm>
            <a:off x="7089775" y="3552825"/>
            <a:ext cx="95250" cy="685800"/>
          </a:xfrm>
          <a:custGeom>
            <a:avLst/>
            <a:gdLst>
              <a:gd name="connsiteX0" fmla="*/ 0 w 95250"/>
              <a:gd name="connsiteY0" fmla="*/ 6350 h 685800"/>
              <a:gd name="connsiteX1" fmla="*/ 85725 w 95250"/>
              <a:gd name="connsiteY1" fmla="*/ 0 h 685800"/>
              <a:gd name="connsiteX2" fmla="*/ 95250 w 95250"/>
              <a:gd name="connsiteY2" fmla="*/ 679450 h 685800"/>
              <a:gd name="connsiteX3" fmla="*/ 0 w 95250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685800">
                <a:moveTo>
                  <a:pt x="0" y="6350"/>
                </a:moveTo>
                <a:lnTo>
                  <a:pt x="85725" y="0"/>
                </a:lnTo>
                <a:lnTo>
                  <a:pt x="95250" y="679450"/>
                </a:lnTo>
                <a:lnTo>
                  <a:pt x="0" y="6858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37" name="Straight Connector 9236"/>
          <p:cNvCxnSpPr/>
          <p:nvPr/>
        </p:nvCxnSpPr>
        <p:spPr bwMode="auto">
          <a:xfrm flipH="1">
            <a:off x="7181850" y="3895725"/>
            <a:ext cx="8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8" name="Freeform 9237"/>
          <p:cNvSpPr/>
          <p:nvPr/>
        </p:nvSpPr>
        <p:spPr>
          <a:xfrm>
            <a:off x="7931150" y="2476500"/>
            <a:ext cx="92075" cy="438150"/>
          </a:xfrm>
          <a:custGeom>
            <a:avLst/>
            <a:gdLst>
              <a:gd name="connsiteX0" fmla="*/ 0 w 92075"/>
              <a:gd name="connsiteY0" fmla="*/ 3175 h 438150"/>
              <a:gd name="connsiteX1" fmla="*/ 82550 w 92075"/>
              <a:gd name="connsiteY1" fmla="*/ 0 h 438150"/>
              <a:gd name="connsiteX2" fmla="*/ 92075 w 92075"/>
              <a:gd name="connsiteY2" fmla="*/ 438150 h 438150"/>
              <a:gd name="connsiteX3" fmla="*/ 0 w 92075"/>
              <a:gd name="connsiteY3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75" h="438150">
                <a:moveTo>
                  <a:pt x="0" y="3175"/>
                </a:moveTo>
                <a:lnTo>
                  <a:pt x="82550" y="0"/>
                </a:lnTo>
                <a:lnTo>
                  <a:pt x="92075" y="438150"/>
                </a:lnTo>
                <a:lnTo>
                  <a:pt x="0" y="4381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40" name="Straight Connector 9239"/>
          <p:cNvCxnSpPr/>
          <p:nvPr/>
        </p:nvCxnSpPr>
        <p:spPr bwMode="auto">
          <a:xfrm flipH="1">
            <a:off x="8016875" y="2698750"/>
            <a:ext cx="107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802332" y="1252685"/>
            <a:ext cx="1435099" cy="1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Uterine (fallopian) tube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33770" y="1833184"/>
            <a:ext cx="866536" cy="30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Ovarian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blood vessels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37738" y="2482119"/>
            <a:ext cx="560941" cy="2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Broad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ligament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214213" y="1690601"/>
            <a:ext cx="560941" cy="2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Fundus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426976" y="2194727"/>
            <a:ext cx="382346" cy="18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264383" y="1682661"/>
            <a:ext cx="918128" cy="3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Lumen (cavity)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333771" y="3112467"/>
            <a:ext cx="1029254" cy="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Ovarian ligament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900141" y="3484175"/>
            <a:ext cx="914158" cy="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Body 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274075" y="4070871"/>
            <a:ext cx="366469" cy="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274071" y="4322062"/>
            <a:ext cx="830813" cy="29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Uterine blood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1265650" y="4808086"/>
            <a:ext cx="1299129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err="1" smtClean="0">
                <a:solidFill>
                  <a:srgbClr val="000000"/>
                </a:solidFill>
                <a:latin typeface="Arial"/>
                <a:cs typeface="Arial"/>
              </a:rPr>
              <a:t>Uterosacral</a:t>
            </a: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 ligament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67876" y="5064988"/>
            <a:ext cx="418067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Cervix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712209" y="5189546"/>
            <a:ext cx="268457" cy="1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4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5142424" y="4990855"/>
            <a:ext cx="418067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Vagina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5140198" y="4323813"/>
            <a:ext cx="1275317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Cervical canal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5865511" y="4024510"/>
            <a:ext cx="834785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err="1" smtClean="0">
                <a:solidFill>
                  <a:srgbClr val="000000"/>
                </a:solidFill>
                <a:latin typeface="Arial"/>
                <a:cs typeface="Arial"/>
              </a:rPr>
              <a:t>Perimetrium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875684" y="3771573"/>
            <a:ext cx="771285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Myometrium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5879653" y="3540709"/>
            <a:ext cx="771285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5873942" y="3210918"/>
            <a:ext cx="1608692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Round ligament 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7309942" y="3767606"/>
            <a:ext cx="485536" cy="3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Wall of 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8168751" y="2578338"/>
            <a:ext cx="485536" cy="3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Uterine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tube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6780085" y="2470215"/>
            <a:ext cx="842722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Infundibulum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6784051" y="2757610"/>
            <a:ext cx="564911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Fimbriae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67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Uterine (fallopian) tubes </a:t>
            </a:r>
          </a:p>
          <a:p>
            <a:r>
              <a:rPr lang="en-US" altLang="en-US" smtClean="0"/>
              <a:t>Uterus</a:t>
            </a:r>
          </a:p>
          <a:p>
            <a:r>
              <a:rPr lang="en-US" altLang="en-US" smtClean="0"/>
              <a:t>Vagina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Uterine (fallopian) tubes</a:t>
            </a:r>
          </a:p>
          <a:p>
            <a:pPr lvl="1"/>
            <a:r>
              <a:rPr lang="en-US" altLang="en-US" smtClean="0"/>
              <a:t>Receive the ovulated oocyte from the ovaries</a:t>
            </a:r>
          </a:p>
          <a:p>
            <a:pPr lvl="1"/>
            <a:r>
              <a:rPr lang="en-US" altLang="en-US" smtClean="0"/>
              <a:t>Provide a site for fertilization</a:t>
            </a:r>
          </a:p>
          <a:p>
            <a:pPr lvl="1"/>
            <a:r>
              <a:rPr lang="en-US" altLang="en-US" smtClean="0"/>
              <a:t>Empty into the uterus</a:t>
            </a:r>
          </a:p>
          <a:p>
            <a:pPr lvl="1"/>
            <a:r>
              <a:rPr lang="en-US" altLang="en-US" smtClean="0"/>
              <a:t>Little or no contact between ovaries and uterine tubes</a:t>
            </a:r>
          </a:p>
          <a:p>
            <a:pPr lvl="1"/>
            <a:r>
              <a:rPr lang="en-US" altLang="en-US" smtClean="0"/>
              <a:t>Supported and enclosed by the broad ligament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  <a:endParaRPr lang="en-US" altLang="en-US" dirty="0" smtClean="0"/>
          </a:p>
        </p:txBody>
      </p:sp>
      <p:sp>
        <p:nvSpPr>
          <p:cNvPr id="675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Uterine (fallopian) tube structure</a:t>
            </a:r>
          </a:p>
          <a:p>
            <a:pPr lvl="1"/>
            <a:r>
              <a:rPr lang="en-US" altLang="en-US" dirty="0" smtClean="0"/>
              <a:t>Fimbriae</a:t>
            </a:r>
          </a:p>
          <a:p>
            <a:pPr lvl="2"/>
            <a:r>
              <a:rPr lang="en-US" altLang="en-US" dirty="0" smtClean="0"/>
              <a:t>Fingerlike projections at the distal end of the uterine tube </a:t>
            </a:r>
          </a:p>
          <a:p>
            <a:pPr lvl="2"/>
            <a:r>
              <a:rPr lang="en-US" altLang="en-US" dirty="0" smtClean="0"/>
              <a:t>Receive the oocyte from the ovary</a:t>
            </a:r>
          </a:p>
          <a:p>
            <a:pPr lvl="1"/>
            <a:r>
              <a:rPr lang="en-US" altLang="en-US" dirty="0" smtClean="0"/>
              <a:t>Cilia </a:t>
            </a:r>
          </a:p>
          <a:p>
            <a:pPr lvl="2"/>
            <a:r>
              <a:rPr lang="en-US" altLang="en-US" dirty="0" smtClean="0"/>
              <a:t>Located inside the uterine tube </a:t>
            </a:r>
          </a:p>
          <a:p>
            <a:pPr lvl="2"/>
            <a:r>
              <a:rPr lang="en-US" altLang="en-US" dirty="0" smtClean="0"/>
              <a:t>Slowly move the oocyte towards the uterus (takes 3 to 4 days)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1" name="Picture 9240" descr="figure_16_08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2"/>
          <a:stretch/>
        </p:blipFill>
        <p:spPr>
          <a:xfrm>
            <a:off x="298704" y="1249680"/>
            <a:ext cx="8546592" cy="414627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16.8b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human female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243083" y="1236942"/>
            <a:ext cx="1577734" cy="45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Suspensory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ligament of ovary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914525" y="1670050"/>
            <a:ext cx="0" cy="263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054350" y="1482725"/>
            <a:ext cx="0" cy="609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060450" y="1965325"/>
            <a:ext cx="752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412875" y="1876425"/>
            <a:ext cx="368300" cy="85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927100" y="2435225"/>
            <a:ext cx="1679575" cy="155575"/>
          </a:xfrm>
          <a:custGeom>
            <a:avLst/>
            <a:gdLst>
              <a:gd name="connsiteX0" fmla="*/ 0 w 1679575"/>
              <a:gd name="connsiteY0" fmla="*/ 155575 h 155575"/>
              <a:gd name="connsiteX1" fmla="*/ 819150 w 1679575"/>
              <a:gd name="connsiteY1" fmla="*/ 152400 h 155575"/>
              <a:gd name="connsiteX2" fmla="*/ 1679575 w 1679575"/>
              <a:gd name="connsiteY2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9575" h="155575">
                <a:moveTo>
                  <a:pt x="0" y="155575"/>
                </a:moveTo>
                <a:lnTo>
                  <a:pt x="819150" y="152400"/>
                </a:lnTo>
                <a:lnTo>
                  <a:pt x="16795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 bwMode="auto">
          <a:xfrm flipV="1">
            <a:off x="1746250" y="2155825"/>
            <a:ext cx="708025" cy="43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1"/>
          </p:cNvCxnSpPr>
          <p:nvPr/>
        </p:nvCxnSpPr>
        <p:spPr bwMode="auto">
          <a:xfrm>
            <a:off x="1746250" y="2587625"/>
            <a:ext cx="327025" cy="523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18"/>
          <p:cNvSpPr/>
          <p:nvPr/>
        </p:nvSpPr>
        <p:spPr>
          <a:xfrm>
            <a:off x="2787650" y="2314575"/>
            <a:ext cx="615950" cy="514350"/>
          </a:xfrm>
          <a:custGeom>
            <a:avLst/>
            <a:gdLst>
              <a:gd name="connsiteX0" fmla="*/ 615950 w 615950"/>
              <a:gd name="connsiteY0" fmla="*/ 3175 h 514350"/>
              <a:gd name="connsiteX1" fmla="*/ 517525 w 615950"/>
              <a:gd name="connsiteY1" fmla="*/ 0 h 514350"/>
              <a:gd name="connsiteX2" fmla="*/ 0 w 615950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950" h="514350">
                <a:moveTo>
                  <a:pt x="615950" y="3175"/>
                </a:moveTo>
                <a:lnTo>
                  <a:pt x="517525" y="0"/>
                </a:lnTo>
                <a:lnTo>
                  <a:pt x="0" y="5143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914775" y="1819275"/>
            <a:ext cx="339725" cy="663575"/>
          </a:xfrm>
          <a:custGeom>
            <a:avLst/>
            <a:gdLst>
              <a:gd name="connsiteX0" fmla="*/ 0 w 339725"/>
              <a:gd name="connsiteY0" fmla="*/ 0 h 663575"/>
              <a:gd name="connsiteX1" fmla="*/ 142875 w 339725"/>
              <a:gd name="connsiteY1" fmla="*/ 0 h 663575"/>
              <a:gd name="connsiteX2" fmla="*/ 339725 w 339725"/>
              <a:gd name="connsiteY2" fmla="*/ 663575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25" h="663575">
                <a:moveTo>
                  <a:pt x="0" y="0"/>
                </a:moveTo>
                <a:lnTo>
                  <a:pt x="142875" y="0"/>
                </a:lnTo>
                <a:lnTo>
                  <a:pt x="339725" y="6635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470400" y="2095500"/>
            <a:ext cx="0" cy="828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1876425" y="2943225"/>
            <a:ext cx="1381125" cy="288925"/>
          </a:xfrm>
          <a:custGeom>
            <a:avLst/>
            <a:gdLst>
              <a:gd name="connsiteX0" fmla="*/ 0 w 1381125"/>
              <a:gd name="connsiteY0" fmla="*/ 288925 h 288925"/>
              <a:gd name="connsiteX1" fmla="*/ 1238250 w 1381125"/>
              <a:gd name="connsiteY1" fmla="*/ 288925 h 288925"/>
              <a:gd name="connsiteX2" fmla="*/ 1381125 w 1381125"/>
              <a:gd name="connsiteY2" fmla="*/ 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288925">
                <a:moveTo>
                  <a:pt x="0" y="288925"/>
                </a:moveTo>
                <a:lnTo>
                  <a:pt x="1238250" y="288925"/>
                </a:lnTo>
                <a:lnTo>
                  <a:pt x="13811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238375" y="3346450"/>
            <a:ext cx="1720850" cy="269875"/>
          </a:xfrm>
          <a:custGeom>
            <a:avLst/>
            <a:gdLst>
              <a:gd name="connsiteX0" fmla="*/ 0 w 1720850"/>
              <a:gd name="connsiteY0" fmla="*/ 269875 h 269875"/>
              <a:gd name="connsiteX1" fmla="*/ 939800 w 1720850"/>
              <a:gd name="connsiteY1" fmla="*/ 260350 h 269875"/>
              <a:gd name="connsiteX2" fmla="*/ 1720850 w 1720850"/>
              <a:gd name="connsiteY2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850" h="269875">
                <a:moveTo>
                  <a:pt x="0" y="269875"/>
                </a:moveTo>
                <a:lnTo>
                  <a:pt x="939800" y="260350"/>
                </a:lnTo>
                <a:lnTo>
                  <a:pt x="172085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870075" y="3946525"/>
            <a:ext cx="857250" cy="234950"/>
          </a:xfrm>
          <a:custGeom>
            <a:avLst/>
            <a:gdLst>
              <a:gd name="connsiteX0" fmla="*/ 0 w 857250"/>
              <a:gd name="connsiteY0" fmla="*/ 234950 h 234950"/>
              <a:gd name="connsiteX1" fmla="*/ 511175 w 857250"/>
              <a:gd name="connsiteY1" fmla="*/ 231775 h 234950"/>
              <a:gd name="connsiteX2" fmla="*/ 857250 w 857250"/>
              <a:gd name="connsiteY2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0" h="234950">
                <a:moveTo>
                  <a:pt x="0" y="234950"/>
                </a:moveTo>
                <a:lnTo>
                  <a:pt x="511175" y="231775"/>
                </a:lnTo>
                <a:lnTo>
                  <a:pt x="85725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498725" y="3778250"/>
            <a:ext cx="1133475" cy="657225"/>
          </a:xfrm>
          <a:custGeom>
            <a:avLst/>
            <a:gdLst>
              <a:gd name="connsiteX0" fmla="*/ 0 w 1133475"/>
              <a:gd name="connsiteY0" fmla="*/ 657225 h 657225"/>
              <a:gd name="connsiteX1" fmla="*/ 590550 w 1133475"/>
              <a:gd name="connsiteY1" fmla="*/ 650875 h 657225"/>
              <a:gd name="connsiteX2" fmla="*/ 1133475 w 1133475"/>
              <a:gd name="connsiteY2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657225">
                <a:moveTo>
                  <a:pt x="0" y="657225"/>
                </a:moveTo>
                <a:lnTo>
                  <a:pt x="590550" y="650875"/>
                </a:lnTo>
                <a:lnTo>
                  <a:pt x="11334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>
            <a:stCxn id="26" idx="1"/>
          </p:cNvCxnSpPr>
          <p:nvPr/>
        </p:nvCxnSpPr>
        <p:spPr bwMode="auto">
          <a:xfrm flipV="1">
            <a:off x="3089275" y="3759200"/>
            <a:ext cx="374650" cy="669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>
            <a:off x="3140075" y="4279900"/>
            <a:ext cx="352425" cy="635000"/>
          </a:xfrm>
          <a:custGeom>
            <a:avLst/>
            <a:gdLst>
              <a:gd name="connsiteX0" fmla="*/ 0 w 352425"/>
              <a:gd name="connsiteY0" fmla="*/ 635000 h 635000"/>
              <a:gd name="connsiteX1" fmla="*/ 117475 w 352425"/>
              <a:gd name="connsiteY1" fmla="*/ 635000 h 635000"/>
              <a:gd name="connsiteX2" fmla="*/ 352425 w 352425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635000">
                <a:moveTo>
                  <a:pt x="0" y="635000"/>
                </a:moveTo>
                <a:lnTo>
                  <a:pt x="117475" y="635000"/>
                </a:lnTo>
                <a:lnTo>
                  <a:pt x="3524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82775" y="4365625"/>
            <a:ext cx="2260600" cy="825500"/>
          </a:xfrm>
          <a:custGeom>
            <a:avLst/>
            <a:gdLst>
              <a:gd name="connsiteX0" fmla="*/ 0 w 2260600"/>
              <a:gd name="connsiteY0" fmla="*/ 825500 h 825500"/>
              <a:gd name="connsiteX1" fmla="*/ 1990725 w 2260600"/>
              <a:gd name="connsiteY1" fmla="*/ 815975 h 825500"/>
              <a:gd name="connsiteX2" fmla="*/ 2260600 w 2260600"/>
              <a:gd name="connsiteY2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825500">
                <a:moveTo>
                  <a:pt x="0" y="825500"/>
                </a:moveTo>
                <a:lnTo>
                  <a:pt x="1990725" y="815975"/>
                </a:lnTo>
                <a:lnTo>
                  <a:pt x="22606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 flipV="1">
            <a:off x="4038600" y="4105275"/>
            <a:ext cx="76200" cy="565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H="1">
            <a:off x="4273550" y="5105400"/>
            <a:ext cx="838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 flipH="1">
            <a:off x="4270375" y="4445000"/>
            <a:ext cx="84137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" name="Freeform 9221"/>
          <p:cNvSpPr/>
          <p:nvPr/>
        </p:nvSpPr>
        <p:spPr>
          <a:xfrm>
            <a:off x="4667250" y="4051300"/>
            <a:ext cx="1165225" cy="107950"/>
          </a:xfrm>
          <a:custGeom>
            <a:avLst/>
            <a:gdLst>
              <a:gd name="connsiteX0" fmla="*/ 1165225 w 1165225"/>
              <a:gd name="connsiteY0" fmla="*/ 107950 h 107950"/>
              <a:gd name="connsiteX1" fmla="*/ 809625 w 1165225"/>
              <a:gd name="connsiteY1" fmla="*/ 104775 h 107950"/>
              <a:gd name="connsiteX2" fmla="*/ 0 w 1165225"/>
              <a:gd name="connsiteY2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225" h="107950">
                <a:moveTo>
                  <a:pt x="1165225" y="107950"/>
                </a:moveTo>
                <a:lnTo>
                  <a:pt x="809625" y="10477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3" name="Freeform 9222"/>
          <p:cNvSpPr/>
          <p:nvPr/>
        </p:nvSpPr>
        <p:spPr>
          <a:xfrm>
            <a:off x="4549775" y="3844925"/>
            <a:ext cx="1282700" cy="60325"/>
          </a:xfrm>
          <a:custGeom>
            <a:avLst/>
            <a:gdLst>
              <a:gd name="connsiteX0" fmla="*/ 1282700 w 1282700"/>
              <a:gd name="connsiteY0" fmla="*/ 60325 h 60325"/>
              <a:gd name="connsiteX1" fmla="*/ 949325 w 1282700"/>
              <a:gd name="connsiteY1" fmla="*/ 53975 h 60325"/>
              <a:gd name="connsiteX2" fmla="*/ 0 w 1282700"/>
              <a:gd name="connsiteY2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700" h="60325">
                <a:moveTo>
                  <a:pt x="1282700" y="60325"/>
                </a:moveTo>
                <a:lnTo>
                  <a:pt x="949325" y="5397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7" name="Straight Connector 9226"/>
          <p:cNvCxnSpPr/>
          <p:nvPr/>
        </p:nvCxnSpPr>
        <p:spPr bwMode="auto">
          <a:xfrm flipH="1">
            <a:off x="4467225" y="3654425"/>
            <a:ext cx="1362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 flipH="1">
            <a:off x="5280025" y="3333750"/>
            <a:ext cx="555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H="1">
            <a:off x="6464300" y="2600325"/>
            <a:ext cx="273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2" name="Freeform 9231"/>
          <p:cNvSpPr/>
          <p:nvPr/>
        </p:nvSpPr>
        <p:spPr>
          <a:xfrm>
            <a:off x="6470650" y="2854325"/>
            <a:ext cx="276225" cy="149225"/>
          </a:xfrm>
          <a:custGeom>
            <a:avLst/>
            <a:gdLst>
              <a:gd name="connsiteX0" fmla="*/ 276225 w 276225"/>
              <a:gd name="connsiteY0" fmla="*/ 0 h 149225"/>
              <a:gd name="connsiteX1" fmla="*/ 184150 w 276225"/>
              <a:gd name="connsiteY1" fmla="*/ 0 h 149225"/>
              <a:gd name="connsiteX2" fmla="*/ 0 w 276225"/>
              <a:gd name="connsiteY2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149225">
                <a:moveTo>
                  <a:pt x="276225" y="0"/>
                </a:moveTo>
                <a:lnTo>
                  <a:pt x="184150" y="0"/>
                </a:lnTo>
                <a:lnTo>
                  <a:pt x="0" y="1492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34" name="Straight Connector 9233"/>
          <p:cNvCxnSpPr>
            <a:stCxn id="9232" idx="1"/>
          </p:cNvCxnSpPr>
          <p:nvPr/>
        </p:nvCxnSpPr>
        <p:spPr bwMode="auto">
          <a:xfrm flipH="1">
            <a:off x="6403975" y="2854325"/>
            <a:ext cx="250825" cy="53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5" name="Freeform 9234"/>
          <p:cNvSpPr/>
          <p:nvPr/>
        </p:nvSpPr>
        <p:spPr>
          <a:xfrm>
            <a:off x="7089775" y="3552825"/>
            <a:ext cx="95250" cy="685800"/>
          </a:xfrm>
          <a:custGeom>
            <a:avLst/>
            <a:gdLst>
              <a:gd name="connsiteX0" fmla="*/ 0 w 95250"/>
              <a:gd name="connsiteY0" fmla="*/ 6350 h 685800"/>
              <a:gd name="connsiteX1" fmla="*/ 85725 w 95250"/>
              <a:gd name="connsiteY1" fmla="*/ 0 h 685800"/>
              <a:gd name="connsiteX2" fmla="*/ 95250 w 95250"/>
              <a:gd name="connsiteY2" fmla="*/ 679450 h 685800"/>
              <a:gd name="connsiteX3" fmla="*/ 0 w 95250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685800">
                <a:moveTo>
                  <a:pt x="0" y="6350"/>
                </a:moveTo>
                <a:lnTo>
                  <a:pt x="85725" y="0"/>
                </a:lnTo>
                <a:lnTo>
                  <a:pt x="95250" y="679450"/>
                </a:lnTo>
                <a:lnTo>
                  <a:pt x="0" y="6858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37" name="Straight Connector 9236"/>
          <p:cNvCxnSpPr/>
          <p:nvPr/>
        </p:nvCxnSpPr>
        <p:spPr bwMode="auto">
          <a:xfrm flipH="1">
            <a:off x="7181850" y="3895725"/>
            <a:ext cx="8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8" name="Freeform 9237"/>
          <p:cNvSpPr/>
          <p:nvPr/>
        </p:nvSpPr>
        <p:spPr>
          <a:xfrm>
            <a:off x="7931150" y="2476500"/>
            <a:ext cx="92075" cy="438150"/>
          </a:xfrm>
          <a:custGeom>
            <a:avLst/>
            <a:gdLst>
              <a:gd name="connsiteX0" fmla="*/ 0 w 92075"/>
              <a:gd name="connsiteY0" fmla="*/ 3175 h 438150"/>
              <a:gd name="connsiteX1" fmla="*/ 82550 w 92075"/>
              <a:gd name="connsiteY1" fmla="*/ 0 h 438150"/>
              <a:gd name="connsiteX2" fmla="*/ 92075 w 92075"/>
              <a:gd name="connsiteY2" fmla="*/ 438150 h 438150"/>
              <a:gd name="connsiteX3" fmla="*/ 0 w 92075"/>
              <a:gd name="connsiteY3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75" h="438150">
                <a:moveTo>
                  <a:pt x="0" y="3175"/>
                </a:moveTo>
                <a:lnTo>
                  <a:pt x="82550" y="0"/>
                </a:lnTo>
                <a:lnTo>
                  <a:pt x="92075" y="438150"/>
                </a:lnTo>
                <a:lnTo>
                  <a:pt x="0" y="4381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40" name="Straight Connector 9239"/>
          <p:cNvCxnSpPr/>
          <p:nvPr/>
        </p:nvCxnSpPr>
        <p:spPr bwMode="auto">
          <a:xfrm flipH="1">
            <a:off x="8016875" y="2698750"/>
            <a:ext cx="107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802332" y="1252685"/>
            <a:ext cx="1435099" cy="1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Uterine (fallopian) tube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33770" y="1833184"/>
            <a:ext cx="866536" cy="30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Ovarian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blood vessels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37738" y="2482119"/>
            <a:ext cx="560941" cy="2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Broad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ligament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214213" y="1690601"/>
            <a:ext cx="560941" cy="2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Fundus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426976" y="2194727"/>
            <a:ext cx="382346" cy="18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264383" y="1682661"/>
            <a:ext cx="918128" cy="3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Lumen (cavity)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333771" y="3112467"/>
            <a:ext cx="1029254" cy="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Ovarian ligament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900141" y="3484175"/>
            <a:ext cx="914158" cy="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Body 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274075" y="4070871"/>
            <a:ext cx="366469" cy="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274071" y="4322062"/>
            <a:ext cx="830813" cy="29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Uterine blood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1265650" y="4808086"/>
            <a:ext cx="1299129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err="1" smtClean="0">
                <a:solidFill>
                  <a:srgbClr val="000000"/>
                </a:solidFill>
                <a:latin typeface="Arial"/>
                <a:cs typeface="Arial"/>
              </a:rPr>
              <a:t>Uterosacral</a:t>
            </a: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 ligament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67876" y="5064988"/>
            <a:ext cx="418067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Cervix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712209" y="5189546"/>
            <a:ext cx="268457" cy="1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4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5142424" y="4990855"/>
            <a:ext cx="418067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Vagina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5140198" y="4323813"/>
            <a:ext cx="1275317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Cervical canal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5865511" y="4024510"/>
            <a:ext cx="834785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err="1" smtClean="0">
                <a:solidFill>
                  <a:srgbClr val="000000"/>
                </a:solidFill>
                <a:latin typeface="Arial"/>
                <a:cs typeface="Arial"/>
              </a:rPr>
              <a:t>Perimetrium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875684" y="3771573"/>
            <a:ext cx="771285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Myometrium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5879653" y="3540709"/>
            <a:ext cx="771285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5873942" y="3210918"/>
            <a:ext cx="1608692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Round ligament 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7309942" y="3767606"/>
            <a:ext cx="485536" cy="3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Wall of 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8168751" y="2578338"/>
            <a:ext cx="485536" cy="3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Uterine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tube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6780085" y="2470215"/>
            <a:ext cx="842722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Infundibulum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6784051" y="2757610"/>
            <a:ext cx="564911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Fimbriae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67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9226" descr="figure_16_0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"/>
          <a:stretch/>
        </p:blipFill>
        <p:spPr>
          <a:xfrm>
            <a:off x="2084832" y="228520"/>
            <a:ext cx="4974336" cy="634967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16.2b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853964" y="419800"/>
            <a:ext cx="11240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5138596" y="536578"/>
            <a:ext cx="5109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6"/>
          <p:cNvSpPr/>
          <p:nvPr/>
        </p:nvSpPr>
        <p:spPr>
          <a:xfrm>
            <a:off x="4761373" y="823895"/>
            <a:ext cx="894244" cy="813399"/>
          </a:xfrm>
          <a:custGeom>
            <a:avLst/>
            <a:gdLst>
              <a:gd name="connsiteX0" fmla="*/ 894244 w 894244"/>
              <a:gd name="connsiteY0" fmla="*/ 0 h 813399"/>
              <a:gd name="connsiteX1" fmla="*/ 723005 w 894244"/>
              <a:gd name="connsiteY1" fmla="*/ 4756 h 813399"/>
              <a:gd name="connsiteX2" fmla="*/ 0 w 894244"/>
              <a:gd name="connsiteY2" fmla="*/ 813399 h 81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244" h="813399">
                <a:moveTo>
                  <a:pt x="894244" y="0"/>
                </a:moveTo>
                <a:lnTo>
                  <a:pt x="723005" y="4756"/>
                </a:lnTo>
                <a:lnTo>
                  <a:pt x="0" y="81339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70664" y="1599240"/>
            <a:ext cx="689709" cy="285403"/>
          </a:xfrm>
          <a:custGeom>
            <a:avLst/>
            <a:gdLst>
              <a:gd name="connsiteX0" fmla="*/ 689709 w 689709"/>
              <a:gd name="connsiteY0" fmla="*/ 0 h 285403"/>
              <a:gd name="connsiteX1" fmla="*/ 489931 w 689709"/>
              <a:gd name="connsiteY1" fmla="*/ 4757 h 285403"/>
              <a:gd name="connsiteX2" fmla="*/ 0 w 689709"/>
              <a:gd name="connsiteY2" fmla="*/ 285403 h 28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709" h="285403">
                <a:moveTo>
                  <a:pt x="689709" y="0"/>
                </a:moveTo>
                <a:lnTo>
                  <a:pt x="489931" y="4757"/>
                </a:lnTo>
                <a:lnTo>
                  <a:pt x="0" y="28540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00092" y="2155776"/>
            <a:ext cx="1455525" cy="366268"/>
          </a:xfrm>
          <a:custGeom>
            <a:avLst/>
            <a:gdLst>
              <a:gd name="connsiteX0" fmla="*/ 1455525 w 1455525"/>
              <a:gd name="connsiteY0" fmla="*/ 0 h 366268"/>
              <a:gd name="connsiteX1" fmla="*/ 922784 w 1455525"/>
              <a:gd name="connsiteY1" fmla="*/ 0 h 366268"/>
              <a:gd name="connsiteX2" fmla="*/ 0 w 1455525"/>
              <a:gd name="connsiteY2" fmla="*/ 366268 h 36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5525" h="366268">
                <a:moveTo>
                  <a:pt x="1455525" y="0"/>
                </a:moveTo>
                <a:lnTo>
                  <a:pt x="922784" y="0"/>
                </a:lnTo>
                <a:lnTo>
                  <a:pt x="0" y="36626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299981" y="2702799"/>
            <a:ext cx="1355636" cy="680211"/>
          </a:xfrm>
          <a:custGeom>
            <a:avLst/>
            <a:gdLst>
              <a:gd name="connsiteX0" fmla="*/ 1355636 w 1355636"/>
              <a:gd name="connsiteY0" fmla="*/ 0 h 680211"/>
              <a:gd name="connsiteX1" fmla="*/ 832408 w 1355636"/>
              <a:gd name="connsiteY1" fmla="*/ 4757 h 680211"/>
              <a:gd name="connsiteX2" fmla="*/ 0 w 1355636"/>
              <a:gd name="connsiteY2" fmla="*/ 680211 h 6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5636" h="680211">
                <a:moveTo>
                  <a:pt x="1355636" y="0"/>
                </a:moveTo>
                <a:lnTo>
                  <a:pt x="832408" y="4757"/>
                </a:lnTo>
                <a:lnTo>
                  <a:pt x="0" y="68021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414140" y="3069067"/>
            <a:ext cx="275884" cy="123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080066" y="3297389"/>
            <a:ext cx="580307" cy="142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3895669" y="3887222"/>
            <a:ext cx="1750434" cy="185512"/>
          </a:xfrm>
          <a:custGeom>
            <a:avLst/>
            <a:gdLst>
              <a:gd name="connsiteX0" fmla="*/ 1750434 w 1750434"/>
              <a:gd name="connsiteY0" fmla="*/ 0 h 185512"/>
              <a:gd name="connsiteX1" fmla="*/ 994132 w 1750434"/>
              <a:gd name="connsiteY1" fmla="*/ 4757 h 185512"/>
              <a:gd name="connsiteX2" fmla="*/ 0 w 1750434"/>
              <a:gd name="connsiteY2" fmla="*/ 185512 h 18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0434" h="185512">
                <a:moveTo>
                  <a:pt x="1750434" y="0"/>
                </a:moveTo>
                <a:lnTo>
                  <a:pt x="994132" y="4757"/>
                </a:lnTo>
                <a:lnTo>
                  <a:pt x="0" y="185512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 bwMode="auto">
          <a:xfrm flipH="1">
            <a:off x="4361817" y="3891979"/>
            <a:ext cx="527984" cy="3615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2949102" y="923786"/>
            <a:ext cx="960836" cy="1593501"/>
          </a:xfrm>
          <a:custGeom>
            <a:avLst/>
            <a:gdLst>
              <a:gd name="connsiteX0" fmla="*/ 0 w 960836"/>
              <a:gd name="connsiteY0" fmla="*/ 4757 h 1593501"/>
              <a:gd name="connsiteX1" fmla="*/ 409069 w 960836"/>
              <a:gd name="connsiteY1" fmla="*/ 0 h 1593501"/>
              <a:gd name="connsiteX2" fmla="*/ 960836 w 960836"/>
              <a:gd name="connsiteY2" fmla="*/ 1593501 h 159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836" h="1593501">
                <a:moveTo>
                  <a:pt x="0" y="4757"/>
                </a:moveTo>
                <a:lnTo>
                  <a:pt x="409069" y="0"/>
                </a:lnTo>
                <a:lnTo>
                  <a:pt x="960836" y="159350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996668" y="2198587"/>
            <a:ext cx="1113048" cy="542266"/>
          </a:xfrm>
          <a:custGeom>
            <a:avLst/>
            <a:gdLst>
              <a:gd name="connsiteX0" fmla="*/ 0 w 1113048"/>
              <a:gd name="connsiteY0" fmla="*/ 0 h 542266"/>
              <a:gd name="connsiteX1" fmla="*/ 114159 w 1113048"/>
              <a:gd name="connsiteY1" fmla="*/ 0 h 542266"/>
              <a:gd name="connsiteX2" fmla="*/ 1113048 w 1113048"/>
              <a:gd name="connsiteY2" fmla="*/ 542266 h 54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3048" h="542266">
                <a:moveTo>
                  <a:pt x="0" y="0"/>
                </a:moveTo>
                <a:lnTo>
                  <a:pt x="114159" y="0"/>
                </a:lnTo>
                <a:lnTo>
                  <a:pt x="1113048" y="54226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153637" y="2683772"/>
            <a:ext cx="970349" cy="204539"/>
          </a:xfrm>
          <a:custGeom>
            <a:avLst/>
            <a:gdLst>
              <a:gd name="connsiteX0" fmla="*/ 0 w 970349"/>
              <a:gd name="connsiteY0" fmla="*/ 0 h 204539"/>
              <a:gd name="connsiteX1" fmla="*/ 371016 w 970349"/>
              <a:gd name="connsiteY1" fmla="*/ 4757 h 204539"/>
              <a:gd name="connsiteX2" fmla="*/ 970349 w 970349"/>
              <a:gd name="connsiteY2" fmla="*/ 204539 h 20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349" h="204539">
                <a:moveTo>
                  <a:pt x="0" y="0"/>
                </a:moveTo>
                <a:lnTo>
                  <a:pt x="371016" y="4757"/>
                </a:lnTo>
                <a:lnTo>
                  <a:pt x="970349" y="20453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>
            <a:stCxn id="20" idx="1"/>
          </p:cNvCxnSpPr>
          <p:nvPr/>
        </p:nvCxnSpPr>
        <p:spPr bwMode="auto">
          <a:xfrm>
            <a:off x="3524653" y="2688529"/>
            <a:ext cx="523227" cy="123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3377197" y="3178471"/>
            <a:ext cx="713493" cy="85621"/>
          </a:xfrm>
          <a:custGeom>
            <a:avLst/>
            <a:gdLst>
              <a:gd name="connsiteX0" fmla="*/ 0 w 713493"/>
              <a:gd name="connsiteY0" fmla="*/ 0 h 85621"/>
              <a:gd name="connsiteX1" fmla="*/ 90376 w 713493"/>
              <a:gd name="connsiteY1" fmla="*/ 4757 h 85621"/>
              <a:gd name="connsiteX2" fmla="*/ 713493 w 713493"/>
              <a:gd name="connsiteY2" fmla="*/ 85621 h 8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93" h="85621">
                <a:moveTo>
                  <a:pt x="0" y="0"/>
                </a:moveTo>
                <a:lnTo>
                  <a:pt x="90376" y="4757"/>
                </a:lnTo>
                <a:lnTo>
                  <a:pt x="713493" y="8562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81954" y="3292632"/>
            <a:ext cx="90376" cy="689724"/>
          </a:xfrm>
          <a:custGeom>
            <a:avLst/>
            <a:gdLst>
              <a:gd name="connsiteX0" fmla="*/ 85619 w 90376"/>
              <a:gd name="connsiteY0" fmla="*/ 0 h 689724"/>
              <a:gd name="connsiteX1" fmla="*/ 0 w 90376"/>
              <a:gd name="connsiteY1" fmla="*/ 0 h 689724"/>
              <a:gd name="connsiteX2" fmla="*/ 0 w 90376"/>
              <a:gd name="connsiteY2" fmla="*/ 689724 h 689724"/>
              <a:gd name="connsiteX3" fmla="*/ 90376 w 90376"/>
              <a:gd name="connsiteY3" fmla="*/ 689724 h 6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76" h="689724">
                <a:moveTo>
                  <a:pt x="85619" y="0"/>
                </a:moveTo>
                <a:lnTo>
                  <a:pt x="0" y="0"/>
                </a:lnTo>
                <a:lnTo>
                  <a:pt x="0" y="689724"/>
                </a:lnTo>
                <a:lnTo>
                  <a:pt x="90376" y="68972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853970" y="3735007"/>
            <a:ext cx="53274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>
            <a:off x="3386711" y="4015653"/>
            <a:ext cx="85619" cy="1826581"/>
          </a:xfrm>
          <a:custGeom>
            <a:avLst/>
            <a:gdLst>
              <a:gd name="connsiteX0" fmla="*/ 85619 w 85619"/>
              <a:gd name="connsiteY0" fmla="*/ 1826581 h 1826581"/>
              <a:gd name="connsiteX1" fmla="*/ 0 w 85619"/>
              <a:gd name="connsiteY1" fmla="*/ 1826581 h 1826581"/>
              <a:gd name="connsiteX2" fmla="*/ 0 w 85619"/>
              <a:gd name="connsiteY2" fmla="*/ 0 h 1826581"/>
              <a:gd name="connsiteX3" fmla="*/ 76106 w 85619"/>
              <a:gd name="connsiteY3" fmla="*/ 0 h 182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19" h="1826581">
                <a:moveTo>
                  <a:pt x="85619" y="1826581"/>
                </a:moveTo>
                <a:lnTo>
                  <a:pt x="0" y="1826581"/>
                </a:lnTo>
                <a:lnTo>
                  <a:pt x="0" y="0"/>
                </a:lnTo>
                <a:lnTo>
                  <a:pt x="76106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3301092" y="4924187"/>
            <a:ext cx="90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Connector 9217"/>
          <p:cNvCxnSpPr/>
          <p:nvPr/>
        </p:nvCxnSpPr>
        <p:spPr bwMode="auto">
          <a:xfrm flipH="1">
            <a:off x="5394003" y="4662567"/>
            <a:ext cx="2568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0" name="Straight Connector 9219"/>
          <p:cNvCxnSpPr/>
          <p:nvPr/>
        </p:nvCxnSpPr>
        <p:spPr bwMode="auto">
          <a:xfrm flipH="1">
            <a:off x="5042013" y="5062132"/>
            <a:ext cx="6040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Connector 9221"/>
          <p:cNvCxnSpPr/>
          <p:nvPr/>
        </p:nvCxnSpPr>
        <p:spPr bwMode="auto">
          <a:xfrm flipH="1">
            <a:off x="4147769" y="5452183"/>
            <a:ext cx="14935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4" name="Straight Connector 9223"/>
          <p:cNvCxnSpPr/>
          <p:nvPr/>
        </p:nvCxnSpPr>
        <p:spPr bwMode="auto">
          <a:xfrm flipH="1" flipV="1">
            <a:off x="4404627" y="5984935"/>
            <a:ext cx="1236720" cy="47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5" name="Freeform 9224"/>
          <p:cNvSpPr/>
          <p:nvPr/>
        </p:nvSpPr>
        <p:spPr>
          <a:xfrm>
            <a:off x="4480732" y="6189474"/>
            <a:ext cx="1165371" cy="71351"/>
          </a:xfrm>
          <a:custGeom>
            <a:avLst/>
            <a:gdLst>
              <a:gd name="connsiteX0" fmla="*/ 1165371 w 1165371"/>
              <a:gd name="connsiteY0" fmla="*/ 71351 h 71351"/>
              <a:gd name="connsiteX1" fmla="*/ 884731 w 1165371"/>
              <a:gd name="connsiteY1" fmla="*/ 66594 h 71351"/>
              <a:gd name="connsiteX2" fmla="*/ 0 w 1165371"/>
              <a:gd name="connsiteY2" fmla="*/ 0 h 7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371" h="71351">
                <a:moveTo>
                  <a:pt x="1165371" y="71351"/>
                </a:moveTo>
                <a:lnTo>
                  <a:pt x="884731" y="6659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6" name="Freeform 9225"/>
          <p:cNvSpPr/>
          <p:nvPr/>
        </p:nvSpPr>
        <p:spPr>
          <a:xfrm>
            <a:off x="4152526" y="6384500"/>
            <a:ext cx="646900" cy="171241"/>
          </a:xfrm>
          <a:custGeom>
            <a:avLst/>
            <a:gdLst>
              <a:gd name="connsiteX0" fmla="*/ 646900 w 646900"/>
              <a:gd name="connsiteY0" fmla="*/ 166485 h 171241"/>
              <a:gd name="connsiteX1" fmla="*/ 0 w 646900"/>
              <a:gd name="connsiteY1" fmla="*/ 171241 h 171241"/>
              <a:gd name="connsiteX2" fmla="*/ 0 w 646900"/>
              <a:gd name="connsiteY2" fmla="*/ 0 h 17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900" h="171241">
                <a:moveTo>
                  <a:pt x="646900" y="166485"/>
                </a:moveTo>
                <a:lnTo>
                  <a:pt x="0" y="17124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2139042" y="284518"/>
            <a:ext cx="834254" cy="44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Urinary 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bladder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124100" y="792518"/>
            <a:ext cx="811841" cy="2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699639" y="425194"/>
            <a:ext cx="811841" cy="2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695732" y="706546"/>
            <a:ext cx="865284" cy="6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Ampulla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deferens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5695732" y="1488084"/>
            <a:ext cx="794945" cy="44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Seminal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vesicle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5699640" y="2035158"/>
            <a:ext cx="1037222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Ejaculatory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duct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2131918" y="2058603"/>
            <a:ext cx="837929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Prostatic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2131920" y="2550969"/>
            <a:ext cx="1353744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Orifices of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prostatic ducts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131921" y="3043337"/>
            <a:ext cx="1189619" cy="45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Membranous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131924" y="3602134"/>
            <a:ext cx="681618" cy="4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Root of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135835" y="4786162"/>
            <a:ext cx="1138814" cy="4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Shaft (body)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2131929" y="6380503"/>
            <a:ext cx="380719" cy="27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5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699642" y="2574417"/>
            <a:ext cx="1306852" cy="4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Bulbo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-urethral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gland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695736" y="3172292"/>
            <a:ext cx="834019" cy="4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deferens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703550" y="3758443"/>
            <a:ext cx="877002" cy="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Erectile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tissue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of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5695735" y="4551704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Epididymis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687919" y="4938566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Testis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691827" y="5309794"/>
            <a:ext cx="787127" cy="44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Spongy</a:t>
            </a:r>
            <a:b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695735" y="5868598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Glans penis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5691827" y="6138226"/>
            <a:ext cx="1080204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Prepuce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843859" y="6415670"/>
            <a:ext cx="2373650" cy="25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External urethral orifice</a:t>
            </a:r>
            <a:endParaRPr lang="en-US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10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  <a:endParaRPr lang="en-US" altLang="en-US" dirty="0" smtClean="0"/>
          </a:p>
        </p:txBody>
      </p:sp>
      <p:sp>
        <p:nvSpPr>
          <p:cNvPr id="696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Uterus </a:t>
            </a:r>
          </a:p>
          <a:p>
            <a:pPr lvl="1"/>
            <a:r>
              <a:rPr lang="en-US" altLang="en-US" smtClean="0"/>
              <a:t>Pear-shaped muscular organ situated between the urinary bladder and rectum</a:t>
            </a:r>
          </a:p>
          <a:p>
            <a:pPr lvl="1"/>
            <a:r>
              <a:rPr lang="en-US" altLang="en-US" smtClean="0"/>
              <a:t>Receives, retains, nourishes a fertilized egg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Uterus </a:t>
            </a:r>
          </a:p>
          <a:p>
            <a:pPr lvl="1"/>
            <a:r>
              <a:rPr lang="en-US" altLang="en-US" smtClean="0"/>
              <a:t>Broad ligament suspends the uterus in the pelvis</a:t>
            </a:r>
          </a:p>
          <a:p>
            <a:pPr lvl="1"/>
            <a:r>
              <a:rPr lang="en-US" altLang="en-US" smtClean="0"/>
              <a:t>Round ligament anchors the uterus anteriorly</a:t>
            </a:r>
          </a:p>
          <a:p>
            <a:pPr lvl="1"/>
            <a:r>
              <a:rPr lang="en-US" altLang="en-US" smtClean="0"/>
              <a:t>Uterosacral ligament anchors the uterus posteriorly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Regions of the uterus:</a:t>
            </a:r>
          </a:p>
          <a:p>
            <a:pPr lvl="1"/>
            <a:r>
              <a:rPr lang="en-US" altLang="en-US" smtClean="0"/>
              <a:t>Body—main portion</a:t>
            </a:r>
          </a:p>
          <a:p>
            <a:pPr lvl="1"/>
            <a:r>
              <a:rPr lang="en-US" altLang="en-US" smtClean="0"/>
              <a:t>Fundus—superior rounded region above where uterine tube enters</a:t>
            </a:r>
          </a:p>
          <a:p>
            <a:pPr lvl="1"/>
            <a:r>
              <a:rPr lang="en-US" altLang="en-US" smtClean="0"/>
              <a:t>Cervix—narrow outlet that protrudes into the vagina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Walls of the uterus</a:t>
            </a:r>
          </a:p>
          <a:p>
            <a:pPr lvl="1"/>
            <a:r>
              <a:rPr lang="en-US" altLang="en-US" smtClean="0"/>
              <a:t>Endometrium</a:t>
            </a:r>
          </a:p>
          <a:p>
            <a:pPr lvl="2"/>
            <a:r>
              <a:rPr lang="en-US" altLang="en-US" smtClean="0"/>
              <a:t>Inner layer</a:t>
            </a:r>
          </a:p>
          <a:p>
            <a:pPr lvl="2"/>
            <a:r>
              <a:rPr lang="en-US" altLang="en-US" smtClean="0"/>
              <a:t>Allows for implantation of a fertilized egg</a:t>
            </a:r>
          </a:p>
          <a:p>
            <a:pPr lvl="2"/>
            <a:r>
              <a:rPr lang="en-US" altLang="en-US" smtClean="0"/>
              <a:t>Sloughs off if no pregnancy occurs (menses)</a:t>
            </a:r>
          </a:p>
          <a:p>
            <a:pPr lvl="1"/>
            <a:r>
              <a:rPr lang="en-US" altLang="en-US" smtClean="0"/>
              <a:t>Myometrium is the middle layer of smooth muscle that contracts during labor</a:t>
            </a:r>
          </a:p>
          <a:p>
            <a:pPr lvl="1"/>
            <a:r>
              <a:rPr lang="en-US" altLang="en-US" smtClean="0"/>
              <a:t>Perimetrium (visceral peritoneum) is the outermost serous layer of the uterus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Duct System</a:t>
            </a:r>
            <a:endParaRPr lang="en-US" altLang="en-US" dirty="0" smtClean="0"/>
          </a:p>
        </p:txBody>
      </p:sp>
      <p:sp>
        <p:nvSpPr>
          <p:cNvPr id="7373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Vagina </a:t>
            </a:r>
          </a:p>
          <a:p>
            <a:pPr lvl="1"/>
            <a:r>
              <a:rPr lang="en-US" altLang="en-US" smtClean="0"/>
              <a:t>Passageway that extends from cervix to exterior of body and is located between urinary bladder and rectum</a:t>
            </a:r>
          </a:p>
          <a:p>
            <a:pPr lvl="1"/>
            <a:r>
              <a:rPr lang="en-US" altLang="en-US" smtClean="0"/>
              <a:t>Serves as the canal that allows a baby or menstrual flow to leave the body</a:t>
            </a:r>
          </a:p>
          <a:p>
            <a:pPr lvl="1"/>
            <a:r>
              <a:rPr lang="en-US" altLang="en-US" smtClean="0"/>
              <a:t>Receives the penis during sexual intercourse</a:t>
            </a:r>
          </a:p>
          <a:p>
            <a:pPr lvl="1"/>
            <a:r>
              <a:rPr lang="en-US" altLang="en-US" smtClean="0"/>
              <a:t>Hymen—partially closes the vagina until it is ruptured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9222" descr="figure_16_08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4"/>
          <a:stretch/>
        </p:blipFill>
        <p:spPr>
          <a:xfrm>
            <a:off x="298704" y="688848"/>
            <a:ext cx="8546592" cy="5272364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16.8a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human female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680135" y="2837793"/>
            <a:ext cx="18984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131114" y="3750650"/>
            <a:ext cx="21299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238845" y="3400060"/>
            <a:ext cx="16602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933389" y="3631581"/>
            <a:ext cx="96574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 14"/>
          <p:cNvSpPr/>
          <p:nvPr/>
        </p:nvSpPr>
        <p:spPr>
          <a:xfrm>
            <a:off x="1107770" y="3446484"/>
            <a:ext cx="2668719" cy="710558"/>
          </a:xfrm>
          <a:custGeom>
            <a:avLst/>
            <a:gdLst>
              <a:gd name="connsiteX0" fmla="*/ 0 w 2668719"/>
              <a:gd name="connsiteY0" fmla="*/ 710558 h 710558"/>
              <a:gd name="connsiteX1" fmla="*/ 2377790 w 2668719"/>
              <a:gd name="connsiteY1" fmla="*/ 699368 h 710558"/>
              <a:gd name="connsiteX2" fmla="*/ 2668719 w 2668719"/>
              <a:gd name="connsiteY2" fmla="*/ 0 h 71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8719" h="710558">
                <a:moveTo>
                  <a:pt x="0" y="710558"/>
                </a:moveTo>
                <a:lnTo>
                  <a:pt x="2377790" y="699368"/>
                </a:lnTo>
                <a:lnTo>
                  <a:pt x="266871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46934" y="4190611"/>
            <a:ext cx="3110708" cy="268558"/>
          </a:xfrm>
          <a:custGeom>
            <a:avLst/>
            <a:gdLst>
              <a:gd name="connsiteX0" fmla="*/ 0 w 3110708"/>
              <a:gd name="connsiteY0" fmla="*/ 268558 h 268558"/>
              <a:gd name="connsiteX1" fmla="*/ 2467306 w 3110708"/>
              <a:gd name="connsiteY1" fmla="*/ 268558 h 268558"/>
              <a:gd name="connsiteX2" fmla="*/ 3110708 w 3110708"/>
              <a:gd name="connsiteY2" fmla="*/ 0 h 26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0708" h="268558">
                <a:moveTo>
                  <a:pt x="0" y="268558"/>
                </a:moveTo>
                <a:lnTo>
                  <a:pt x="2467306" y="268558"/>
                </a:lnTo>
                <a:lnTo>
                  <a:pt x="3110708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148403" y="4710458"/>
            <a:ext cx="2075670" cy="520813"/>
          </a:xfrm>
          <a:custGeom>
            <a:avLst/>
            <a:gdLst>
              <a:gd name="connsiteX0" fmla="*/ 0 w 2075670"/>
              <a:gd name="connsiteY0" fmla="*/ 542710 h 542710"/>
              <a:gd name="connsiteX1" fmla="*/ 1499406 w 2075670"/>
              <a:gd name="connsiteY1" fmla="*/ 542710 h 542710"/>
              <a:gd name="connsiteX2" fmla="*/ 2075670 w 2075670"/>
              <a:gd name="connsiteY2" fmla="*/ 0 h 542710"/>
              <a:gd name="connsiteX0" fmla="*/ 0 w 2075670"/>
              <a:gd name="connsiteY0" fmla="*/ 520813 h 520813"/>
              <a:gd name="connsiteX1" fmla="*/ 1499406 w 2075670"/>
              <a:gd name="connsiteY1" fmla="*/ 520813 h 520813"/>
              <a:gd name="connsiteX2" fmla="*/ 2075670 w 2075670"/>
              <a:gd name="connsiteY2" fmla="*/ 0 h 52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670" h="520813">
                <a:moveTo>
                  <a:pt x="0" y="520813"/>
                </a:moveTo>
                <a:lnTo>
                  <a:pt x="1499406" y="520813"/>
                </a:lnTo>
                <a:lnTo>
                  <a:pt x="207567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883978" y="4766890"/>
            <a:ext cx="25903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4621064" y="861621"/>
            <a:ext cx="805891" cy="508657"/>
          </a:xfrm>
          <a:custGeom>
            <a:avLst/>
            <a:gdLst>
              <a:gd name="connsiteX0" fmla="*/ 816840 w 816840"/>
              <a:gd name="connsiteY0" fmla="*/ 11190 h 486760"/>
              <a:gd name="connsiteX1" fmla="*/ 615427 w 816840"/>
              <a:gd name="connsiteY1" fmla="*/ 0 h 486760"/>
              <a:gd name="connsiteX2" fmla="*/ 0 w 816840"/>
              <a:gd name="connsiteY2" fmla="*/ 486760 h 486760"/>
              <a:gd name="connsiteX0" fmla="*/ 805891 w 805891"/>
              <a:gd name="connsiteY0" fmla="*/ 11190 h 508657"/>
              <a:gd name="connsiteX1" fmla="*/ 604478 w 805891"/>
              <a:gd name="connsiteY1" fmla="*/ 0 h 508657"/>
              <a:gd name="connsiteX2" fmla="*/ 0 w 805891"/>
              <a:gd name="connsiteY2" fmla="*/ 508657 h 50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891" h="508657">
                <a:moveTo>
                  <a:pt x="805891" y="11190"/>
                </a:moveTo>
                <a:lnTo>
                  <a:pt x="604478" y="0"/>
                </a:lnTo>
                <a:lnTo>
                  <a:pt x="0" y="508657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459055" y="1454685"/>
            <a:ext cx="2450522" cy="184633"/>
          </a:xfrm>
          <a:custGeom>
            <a:avLst/>
            <a:gdLst>
              <a:gd name="connsiteX0" fmla="*/ 2450522 w 2450522"/>
              <a:gd name="connsiteY0" fmla="*/ 0 h 184633"/>
              <a:gd name="connsiteX1" fmla="*/ 1919016 w 2450522"/>
              <a:gd name="connsiteY1" fmla="*/ 0 h 184633"/>
              <a:gd name="connsiteX2" fmla="*/ 0 w 2450522"/>
              <a:gd name="connsiteY2" fmla="*/ 184633 h 1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522" h="184633">
                <a:moveTo>
                  <a:pt x="2450522" y="0"/>
                </a:moveTo>
                <a:lnTo>
                  <a:pt x="1919016" y="0"/>
                </a:lnTo>
                <a:lnTo>
                  <a:pt x="0" y="1846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671657" y="2070128"/>
            <a:ext cx="2237920" cy="61545"/>
          </a:xfrm>
          <a:custGeom>
            <a:avLst/>
            <a:gdLst>
              <a:gd name="connsiteX0" fmla="*/ 2237920 w 2237920"/>
              <a:gd name="connsiteY0" fmla="*/ 5595 h 61545"/>
              <a:gd name="connsiteX1" fmla="*/ 1728793 w 2237920"/>
              <a:gd name="connsiteY1" fmla="*/ 0 h 61545"/>
              <a:gd name="connsiteX2" fmla="*/ 0 w 2237920"/>
              <a:gd name="connsiteY2" fmla="*/ 61545 h 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7920" h="61545">
                <a:moveTo>
                  <a:pt x="2237920" y="5595"/>
                </a:moveTo>
                <a:lnTo>
                  <a:pt x="1728793" y="0"/>
                </a:lnTo>
                <a:lnTo>
                  <a:pt x="0" y="6154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268832" y="2182027"/>
            <a:ext cx="2640745" cy="190228"/>
          </a:xfrm>
          <a:custGeom>
            <a:avLst/>
            <a:gdLst>
              <a:gd name="connsiteX0" fmla="*/ 2640745 w 2640745"/>
              <a:gd name="connsiteY0" fmla="*/ 184633 h 190228"/>
              <a:gd name="connsiteX1" fmla="*/ 514721 w 2640745"/>
              <a:gd name="connsiteY1" fmla="*/ 190228 h 190228"/>
              <a:gd name="connsiteX2" fmla="*/ 0 w 2640745"/>
              <a:gd name="connsiteY2" fmla="*/ 0 h 19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0745" h="190228">
                <a:moveTo>
                  <a:pt x="2640745" y="184633"/>
                </a:moveTo>
                <a:lnTo>
                  <a:pt x="514721" y="190228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>
            <a:stCxn id="26" idx="1"/>
          </p:cNvCxnSpPr>
          <p:nvPr/>
        </p:nvCxnSpPr>
        <p:spPr bwMode="auto">
          <a:xfrm flipH="1" flipV="1">
            <a:off x="4425486" y="2131673"/>
            <a:ext cx="358067" cy="2405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4895449" y="2624028"/>
            <a:ext cx="20253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Freeform 30"/>
          <p:cNvSpPr/>
          <p:nvPr/>
        </p:nvSpPr>
        <p:spPr>
          <a:xfrm>
            <a:off x="5885729" y="2702357"/>
            <a:ext cx="1029443" cy="290937"/>
          </a:xfrm>
          <a:custGeom>
            <a:avLst/>
            <a:gdLst>
              <a:gd name="connsiteX0" fmla="*/ 1029443 w 1029443"/>
              <a:gd name="connsiteY0" fmla="*/ 290937 h 290937"/>
              <a:gd name="connsiteX1" fmla="*/ 234981 w 1029443"/>
              <a:gd name="connsiteY1" fmla="*/ 290937 h 290937"/>
              <a:gd name="connsiteX2" fmla="*/ 0 w 1029443"/>
              <a:gd name="connsiteY2" fmla="*/ 0 h 290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9443" h="290937">
                <a:moveTo>
                  <a:pt x="1029443" y="290937"/>
                </a:moveTo>
                <a:lnTo>
                  <a:pt x="234981" y="29093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6" name="Freeform 9215"/>
          <p:cNvSpPr/>
          <p:nvPr/>
        </p:nvSpPr>
        <p:spPr>
          <a:xfrm>
            <a:off x="6187848" y="3866105"/>
            <a:ext cx="727324" cy="67139"/>
          </a:xfrm>
          <a:custGeom>
            <a:avLst/>
            <a:gdLst>
              <a:gd name="connsiteX0" fmla="*/ 727324 w 727324"/>
              <a:gd name="connsiteY0" fmla="*/ 61544 h 67139"/>
              <a:gd name="connsiteX1" fmla="*/ 335688 w 727324"/>
              <a:gd name="connsiteY1" fmla="*/ 67139 h 67139"/>
              <a:gd name="connsiteX2" fmla="*/ 0 w 727324"/>
              <a:gd name="connsiteY2" fmla="*/ 0 h 6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324" h="67139">
                <a:moveTo>
                  <a:pt x="727324" y="61544"/>
                </a:moveTo>
                <a:lnTo>
                  <a:pt x="335688" y="6713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8" name="Freeform 9217"/>
          <p:cNvSpPr/>
          <p:nvPr/>
        </p:nvSpPr>
        <p:spPr>
          <a:xfrm>
            <a:off x="4839501" y="4168232"/>
            <a:ext cx="2075671" cy="123088"/>
          </a:xfrm>
          <a:custGeom>
            <a:avLst/>
            <a:gdLst>
              <a:gd name="connsiteX0" fmla="*/ 2075671 w 2075671"/>
              <a:gd name="connsiteY0" fmla="*/ 123088 h 123088"/>
              <a:gd name="connsiteX1" fmla="*/ 1684035 w 2075671"/>
              <a:gd name="connsiteY1" fmla="*/ 117493 h 123088"/>
              <a:gd name="connsiteX2" fmla="*/ 0 w 2075671"/>
              <a:gd name="connsiteY2" fmla="*/ 0 h 1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671" h="123088">
                <a:moveTo>
                  <a:pt x="2075671" y="123088"/>
                </a:moveTo>
                <a:lnTo>
                  <a:pt x="1684035" y="117493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19" name="Freeform 9218"/>
          <p:cNvSpPr/>
          <p:nvPr/>
        </p:nvSpPr>
        <p:spPr>
          <a:xfrm>
            <a:off x="5667532" y="4397624"/>
            <a:ext cx="1247640" cy="173444"/>
          </a:xfrm>
          <a:custGeom>
            <a:avLst/>
            <a:gdLst>
              <a:gd name="connsiteX0" fmla="*/ 1247640 w 1247640"/>
              <a:gd name="connsiteY0" fmla="*/ 173444 h 173444"/>
              <a:gd name="connsiteX1" fmla="*/ 906357 w 1247640"/>
              <a:gd name="connsiteY1" fmla="*/ 173444 h 173444"/>
              <a:gd name="connsiteX2" fmla="*/ 0 w 1247640"/>
              <a:gd name="connsiteY2" fmla="*/ 0 h 1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7640" h="173444">
                <a:moveTo>
                  <a:pt x="1247640" y="173444"/>
                </a:moveTo>
                <a:lnTo>
                  <a:pt x="906357" y="17344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0" name="Freeform 9219"/>
          <p:cNvSpPr/>
          <p:nvPr/>
        </p:nvSpPr>
        <p:spPr>
          <a:xfrm>
            <a:off x="4464650" y="4710941"/>
            <a:ext cx="2433737" cy="162253"/>
          </a:xfrm>
          <a:custGeom>
            <a:avLst/>
            <a:gdLst>
              <a:gd name="connsiteX0" fmla="*/ 2433737 w 2433737"/>
              <a:gd name="connsiteY0" fmla="*/ 162253 h 162253"/>
              <a:gd name="connsiteX1" fmla="*/ 844814 w 2433737"/>
              <a:gd name="connsiteY1" fmla="*/ 162253 h 162253"/>
              <a:gd name="connsiteX2" fmla="*/ 0 w 2433737"/>
              <a:gd name="connsiteY2" fmla="*/ 0 h 16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3737" h="162253">
                <a:moveTo>
                  <a:pt x="2433737" y="162253"/>
                </a:moveTo>
                <a:lnTo>
                  <a:pt x="844814" y="162253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1" name="Freeform 9220"/>
          <p:cNvSpPr/>
          <p:nvPr/>
        </p:nvSpPr>
        <p:spPr>
          <a:xfrm>
            <a:off x="4632494" y="4901169"/>
            <a:ext cx="2277083" cy="251772"/>
          </a:xfrm>
          <a:custGeom>
            <a:avLst/>
            <a:gdLst>
              <a:gd name="connsiteX0" fmla="*/ 2277083 w 2277083"/>
              <a:gd name="connsiteY0" fmla="*/ 251772 h 251772"/>
              <a:gd name="connsiteX1" fmla="*/ 688160 w 2277083"/>
              <a:gd name="connsiteY1" fmla="*/ 251772 h 251772"/>
              <a:gd name="connsiteX2" fmla="*/ 0 w 2277083"/>
              <a:gd name="connsiteY2" fmla="*/ 0 h 25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7083" h="251772">
                <a:moveTo>
                  <a:pt x="2277083" y="251772"/>
                </a:moveTo>
                <a:lnTo>
                  <a:pt x="688160" y="251772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2" name="Freeform 9221"/>
          <p:cNvSpPr/>
          <p:nvPr/>
        </p:nvSpPr>
        <p:spPr>
          <a:xfrm>
            <a:off x="4828312" y="5147347"/>
            <a:ext cx="2075670" cy="274152"/>
          </a:xfrm>
          <a:custGeom>
            <a:avLst/>
            <a:gdLst>
              <a:gd name="connsiteX0" fmla="*/ 2075670 w 2075670"/>
              <a:gd name="connsiteY0" fmla="*/ 274152 h 274152"/>
              <a:gd name="connsiteX1" fmla="*/ 492342 w 2075670"/>
              <a:gd name="connsiteY1" fmla="*/ 268557 h 274152"/>
              <a:gd name="connsiteX2" fmla="*/ 0 w 2075670"/>
              <a:gd name="connsiteY2" fmla="*/ 0 h 27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5670" h="274152">
                <a:moveTo>
                  <a:pt x="2075670" y="274152"/>
                </a:moveTo>
                <a:lnTo>
                  <a:pt x="492342" y="26855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38891" y="3627758"/>
            <a:ext cx="811588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Rectum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35566" y="4028197"/>
            <a:ext cx="795601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Cervix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335566" y="4328560"/>
            <a:ext cx="955465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Vagina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342063" y="4638748"/>
            <a:ext cx="955465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Anus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336533" y="5103729"/>
            <a:ext cx="1781262" cy="51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Greater vestibular </a:t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gland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562519" y="5698259"/>
            <a:ext cx="955465" cy="1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338890" y="2681288"/>
            <a:ext cx="1408405" cy="37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Uterosacral</a:t>
            </a: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/>
            </a:r>
            <a:b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ligament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473302" y="742967"/>
            <a:ext cx="3517525" cy="3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Suspensory ligament of ovary</a:t>
            </a:r>
            <a:b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(part of broad ligament)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6964779" y="1332872"/>
            <a:ext cx="1554963" cy="23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Infundibulum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6969260" y="1641341"/>
            <a:ext cx="1576937" cy="17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Uterine tube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6975482" y="1936005"/>
            <a:ext cx="743878" cy="26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Ovary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6975485" y="2232222"/>
            <a:ext cx="948931" cy="28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Fimbriae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6973935" y="2484091"/>
            <a:ext cx="1750862" cy="28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Uterus (fundus)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6973931" y="2859857"/>
            <a:ext cx="1797165" cy="24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Round ligament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6975487" y="3267716"/>
            <a:ext cx="1484720" cy="25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Urinary bladder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6973929" y="3522119"/>
            <a:ext cx="1645027" cy="29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Pubic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symphysis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6969850" y="4179323"/>
            <a:ext cx="855346" cy="24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Urethra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6972760" y="4466401"/>
            <a:ext cx="991344" cy="28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Clitoris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969260" y="4740249"/>
            <a:ext cx="862549" cy="28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Hymen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6979639" y="5037117"/>
            <a:ext cx="1579788" cy="29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Labium minus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6969585" y="5304617"/>
            <a:ext cx="1781669" cy="2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Labium </a:t>
            </a:r>
            <a:r>
              <a:rPr lang="en-US" sz="1600" b="0" dirty="0" err="1" smtClean="0">
                <a:solidFill>
                  <a:srgbClr val="000000"/>
                </a:solidFill>
                <a:latin typeface="Arial Black"/>
                <a:cs typeface="Arial Black"/>
              </a:rPr>
              <a:t>majus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6962965" y="3817367"/>
            <a:ext cx="1226035" cy="2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600" b="0" dirty="0" smtClean="0">
                <a:solidFill>
                  <a:srgbClr val="000000"/>
                </a:solidFill>
                <a:latin typeface="Arial Black"/>
                <a:cs typeface="Arial Black"/>
              </a:rPr>
              <a:t>Mons pubis</a:t>
            </a:r>
            <a:endParaRPr lang="en-US" sz="16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9224" name="Freeform 9223"/>
          <p:cNvSpPr/>
          <p:nvPr/>
        </p:nvSpPr>
        <p:spPr>
          <a:xfrm>
            <a:off x="4985314" y="1744379"/>
            <a:ext cx="1919674" cy="131376"/>
          </a:xfrm>
          <a:custGeom>
            <a:avLst/>
            <a:gdLst>
              <a:gd name="connsiteX0" fmla="*/ 1919674 w 1919674"/>
              <a:gd name="connsiteY0" fmla="*/ 14597 h 131376"/>
              <a:gd name="connsiteX1" fmla="*/ 1430632 w 1919674"/>
              <a:gd name="connsiteY1" fmla="*/ 0 h 131376"/>
              <a:gd name="connsiteX2" fmla="*/ 0 w 1919674"/>
              <a:gd name="connsiteY2" fmla="*/ 131376 h 13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9674" h="131376">
                <a:moveTo>
                  <a:pt x="1919674" y="14597"/>
                </a:moveTo>
                <a:lnTo>
                  <a:pt x="1430632" y="0"/>
                </a:lnTo>
                <a:lnTo>
                  <a:pt x="0" y="13137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33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1" name="Picture 9240" descr="figure_16_08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2"/>
          <a:stretch/>
        </p:blipFill>
        <p:spPr>
          <a:xfrm>
            <a:off x="298704" y="1249680"/>
            <a:ext cx="8546592" cy="4146271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16.8b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The human female reproductive organs.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243083" y="1236942"/>
            <a:ext cx="1577734" cy="45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Suspensory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ligament of ovary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914525" y="1670050"/>
            <a:ext cx="0" cy="2635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3054350" y="1482725"/>
            <a:ext cx="0" cy="609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060450" y="1965325"/>
            <a:ext cx="7524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412875" y="1876425"/>
            <a:ext cx="368300" cy="85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927100" y="2435225"/>
            <a:ext cx="1679575" cy="155575"/>
          </a:xfrm>
          <a:custGeom>
            <a:avLst/>
            <a:gdLst>
              <a:gd name="connsiteX0" fmla="*/ 0 w 1679575"/>
              <a:gd name="connsiteY0" fmla="*/ 155575 h 155575"/>
              <a:gd name="connsiteX1" fmla="*/ 819150 w 1679575"/>
              <a:gd name="connsiteY1" fmla="*/ 152400 h 155575"/>
              <a:gd name="connsiteX2" fmla="*/ 1679575 w 1679575"/>
              <a:gd name="connsiteY2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9575" h="155575">
                <a:moveTo>
                  <a:pt x="0" y="155575"/>
                </a:moveTo>
                <a:lnTo>
                  <a:pt x="819150" y="152400"/>
                </a:lnTo>
                <a:lnTo>
                  <a:pt x="16795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 bwMode="auto">
          <a:xfrm flipV="1">
            <a:off x="1746250" y="2155825"/>
            <a:ext cx="708025" cy="43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2" idx="1"/>
          </p:cNvCxnSpPr>
          <p:nvPr/>
        </p:nvCxnSpPr>
        <p:spPr bwMode="auto">
          <a:xfrm>
            <a:off x="1746250" y="2587625"/>
            <a:ext cx="327025" cy="5238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18"/>
          <p:cNvSpPr/>
          <p:nvPr/>
        </p:nvSpPr>
        <p:spPr>
          <a:xfrm>
            <a:off x="2787650" y="2314575"/>
            <a:ext cx="615950" cy="514350"/>
          </a:xfrm>
          <a:custGeom>
            <a:avLst/>
            <a:gdLst>
              <a:gd name="connsiteX0" fmla="*/ 615950 w 615950"/>
              <a:gd name="connsiteY0" fmla="*/ 3175 h 514350"/>
              <a:gd name="connsiteX1" fmla="*/ 517525 w 615950"/>
              <a:gd name="connsiteY1" fmla="*/ 0 h 514350"/>
              <a:gd name="connsiteX2" fmla="*/ 0 w 615950"/>
              <a:gd name="connsiteY2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950" h="514350">
                <a:moveTo>
                  <a:pt x="615950" y="3175"/>
                </a:moveTo>
                <a:lnTo>
                  <a:pt x="517525" y="0"/>
                </a:lnTo>
                <a:lnTo>
                  <a:pt x="0" y="5143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914775" y="1819275"/>
            <a:ext cx="339725" cy="663575"/>
          </a:xfrm>
          <a:custGeom>
            <a:avLst/>
            <a:gdLst>
              <a:gd name="connsiteX0" fmla="*/ 0 w 339725"/>
              <a:gd name="connsiteY0" fmla="*/ 0 h 663575"/>
              <a:gd name="connsiteX1" fmla="*/ 142875 w 339725"/>
              <a:gd name="connsiteY1" fmla="*/ 0 h 663575"/>
              <a:gd name="connsiteX2" fmla="*/ 339725 w 339725"/>
              <a:gd name="connsiteY2" fmla="*/ 663575 h 66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25" h="663575">
                <a:moveTo>
                  <a:pt x="0" y="0"/>
                </a:moveTo>
                <a:lnTo>
                  <a:pt x="142875" y="0"/>
                </a:lnTo>
                <a:lnTo>
                  <a:pt x="339725" y="6635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470400" y="2095500"/>
            <a:ext cx="0" cy="828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Freeform 22"/>
          <p:cNvSpPr/>
          <p:nvPr/>
        </p:nvSpPr>
        <p:spPr>
          <a:xfrm>
            <a:off x="1876425" y="2943225"/>
            <a:ext cx="1381125" cy="288925"/>
          </a:xfrm>
          <a:custGeom>
            <a:avLst/>
            <a:gdLst>
              <a:gd name="connsiteX0" fmla="*/ 0 w 1381125"/>
              <a:gd name="connsiteY0" fmla="*/ 288925 h 288925"/>
              <a:gd name="connsiteX1" fmla="*/ 1238250 w 1381125"/>
              <a:gd name="connsiteY1" fmla="*/ 288925 h 288925"/>
              <a:gd name="connsiteX2" fmla="*/ 1381125 w 1381125"/>
              <a:gd name="connsiteY2" fmla="*/ 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288925">
                <a:moveTo>
                  <a:pt x="0" y="288925"/>
                </a:moveTo>
                <a:lnTo>
                  <a:pt x="1238250" y="288925"/>
                </a:lnTo>
                <a:lnTo>
                  <a:pt x="13811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238375" y="3346450"/>
            <a:ext cx="1720850" cy="269875"/>
          </a:xfrm>
          <a:custGeom>
            <a:avLst/>
            <a:gdLst>
              <a:gd name="connsiteX0" fmla="*/ 0 w 1720850"/>
              <a:gd name="connsiteY0" fmla="*/ 269875 h 269875"/>
              <a:gd name="connsiteX1" fmla="*/ 939800 w 1720850"/>
              <a:gd name="connsiteY1" fmla="*/ 260350 h 269875"/>
              <a:gd name="connsiteX2" fmla="*/ 1720850 w 1720850"/>
              <a:gd name="connsiteY2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0850" h="269875">
                <a:moveTo>
                  <a:pt x="0" y="269875"/>
                </a:moveTo>
                <a:lnTo>
                  <a:pt x="939800" y="260350"/>
                </a:lnTo>
                <a:lnTo>
                  <a:pt x="172085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870075" y="3946525"/>
            <a:ext cx="857250" cy="234950"/>
          </a:xfrm>
          <a:custGeom>
            <a:avLst/>
            <a:gdLst>
              <a:gd name="connsiteX0" fmla="*/ 0 w 857250"/>
              <a:gd name="connsiteY0" fmla="*/ 234950 h 234950"/>
              <a:gd name="connsiteX1" fmla="*/ 511175 w 857250"/>
              <a:gd name="connsiteY1" fmla="*/ 231775 h 234950"/>
              <a:gd name="connsiteX2" fmla="*/ 857250 w 857250"/>
              <a:gd name="connsiteY2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0" h="234950">
                <a:moveTo>
                  <a:pt x="0" y="234950"/>
                </a:moveTo>
                <a:lnTo>
                  <a:pt x="511175" y="231775"/>
                </a:lnTo>
                <a:lnTo>
                  <a:pt x="85725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498725" y="3778250"/>
            <a:ext cx="1133475" cy="657225"/>
          </a:xfrm>
          <a:custGeom>
            <a:avLst/>
            <a:gdLst>
              <a:gd name="connsiteX0" fmla="*/ 0 w 1133475"/>
              <a:gd name="connsiteY0" fmla="*/ 657225 h 657225"/>
              <a:gd name="connsiteX1" fmla="*/ 590550 w 1133475"/>
              <a:gd name="connsiteY1" fmla="*/ 650875 h 657225"/>
              <a:gd name="connsiteX2" fmla="*/ 1133475 w 1133475"/>
              <a:gd name="connsiteY2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657225">
                <a:moveTo>
                  <a:pt x="0" y="657225"/>
                </a:moveTo>
                <a:lnTo>
                  <a:pt x="590550" y="650875"/>
                </a:lnTo>
                <a:lnTo>
                  <a:pt x="113347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>
            <a:stCxn id="26" idx="1"/>
          </p:cNvCxnSpPr>
          <p:nvPr/>
        </p:nvCxnSpPr>
        <p:spPr bwMode="auto">
          <a:xfrm flipV="1">
            <a:off x="3089275" y="3759200"/>
            <a:ext cx="374650" cy="6699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Freeform 28"/>
          <p:cNvSpPr/>
          <p:nvPr/>
        </p:nvSpPr>
        <p:spPr>
          <a:xfrm>
            <a:off x="3140075" y="4279900"/>
            <a:ext cx="352425" cy="635000"/>
          </a:xfrm>
          <a:custGeom>
            <a:avLst/>
            <a:gdLst>
              <a:gd name="connsiteX0" fmla="*/ 0 w 352425"/>
              <a:gd name="connsiteY0" fmla="*/ 635000 h 635000"/>
              <a:gd name="connsiteX1" fmla="*/ 117475 w 352425"/>
              <a:gd name="connsiteY1" fmla="*/ 635000 h 635000"/>
              <a:gd name="connsiteX2" fmla="*/ 352425 w 352425"/>
              <a:gd name="connsiteY2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635000">
                <a:moveTo>
                  <a:pt x="0" y="635000"/>
                </a:moveTo>
                <a:lnTo>
                  <a:pt x="117475" y="635000"/>
                </a:lnTo>
                <a:lnTo>
                  <a:pt x="352425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1882775" y="4365625"/>
            <a:ext cx="2260600" cy="825500"/>
          </a:xfrm>
          <a:custGeom>
            <a:avLst/>
            <a:gdLst>
              <a:gd name="connsiteX0" fmla="*/ 0 w 2260600"/>
              <a:gd name="connsiteY0" fmla="*/ 825500 h 825500"/>
              <a:gd name="connsiteX1" fmla="*/ 1990725 w 2260600"/>
              <a:gd name="connsiteY1" fmla="*/ 815975 h 825500"/>
              <a:gd name="connsiteX2" fmla="*/ 2260600 w 2260600"/>
              <a:gd name="connsiteY2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0600" h="825500">
                <a:moveTo>
                  <a:pt x="0" y="825500"/>
                </a:moveTo>
                <a:lnTo>
                  <a:pt x="1990725" y="815975"/>
                </a:lnTo>
                <a:lnTo>
                  <a:pt x="226060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6" name="Straight Connector 9215"/>
          <p:cNvCxnSpPr/>
          <p:nvPr/>
        </p:nvCxnSpPr>
        <p:spPr bwMode="auto">
          <a:xfrm flipV="1">
            <a:off x="4038600" y="4105275"/>
            <a:ext cx="76200" cy="565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Connector 9218"/>
          <p:cNvCxnSpPr/>
          <p:nvPr/>
        </p:nvCxnSpPr>
        <p:spPr bwMode="auto">
          <a:xfrm flipH="1">
            <a:off x="4273550" y="5105400"/>
            <a:ext cx="838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 flipH="1">
            <a:off x="4270375" y="4445000"/>
            <a:ext cx="841375" cy="3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" name="Freeform 9221"/>
          <p:cNvSpPr/>
          <p:nvPr/>
        </p:nvSpPr>
        <p:spPr>
          <a:xfrm>
            <a:off x="4667250" y="4051300"/>
            <a:ext cx="1165225" cy="107950"/>
          </a:xfrm>
          <a:custGeom>
            <a:avLst/>
            <a:gdLst>
              <a:gd name="connsiteX0" fmla="*/ 1165225 w 1165225"/>
              <a:gd name="connsiteY0" fmla="*/ 107950 h 107950"/>
              <a:gd name="connsiteX1" fmla="*/ 809625 w 1165225"/>
              <a:gd name="connsiteY1" fmla="*/ 104775 h 107950"/>
              <a:gd name="connsiteX2" fmla="*/ 0 w 1165225"/>
              <a:gd name="connsiteY2" fmla="*/ 0 h 10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225" h="107950">
                <a:moveTo>
                  <a:pt x="1165225" y="107950"/>
                </a:moveTo>
                <a:lnTo>
                  <a:pt x="809625" y="10477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223" name="Freeform 9222"/>
          <p:cNvSpPr/>
          <p:nvPr/>
        </p:nvSpPr>
        <p:spPr>
          <a:xfrm>
            <a:off x="4549775" y="3844925"/>
            <a:ext cx="1282700" cy="60325"/>
          </a:xfrm>
          <a:custGeom>
            <a:avLst/>
            <a:gdLst>
              <a:gd name="connsiteX0" fmla="*/ 1282700 w 1282700"/>
              <a:gd name="connsiteY0" fmla="*/ 60325 h 60325"/>
              <a:gd name="connsiteX1" fmla="*/ 949325 w 1282700"/>
              <a:gd name="connsiteY1" fmla="*/ 53975 h 60325"/>
              <a:gd name="connsiteX2" fmla="*/ 0 w 1282700"/>
              <a:gd name="connsiteY2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2700" h="60325">
                <a:moveTo>
                  <a:pt x="1282700" y="60325"/>
                </a:moveTo>
                <a:lnTo>
                  <a:pt x="949325" y="5397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7" name="Straight Connector 9226"/>
          <p:cNvCxnSpPr/>
          <p:nvPr/>
        </p:nvCxnSpPr>
        <p:spPr bwMode="auto">
          <a:xfrm flipH="1">
            <a:off x="4467225" y="3654425"/>
            <a:ext cx="13620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9" name="Straight Connector 9228"/>
          <p:cNvCxnSpPr/>
          <p:nvPr/>
        </p:nvCxnSpPr>
        <p:spPr bwMode="auto">
          <a:xfrm flipH="1">
            <a:off x="5280025" y="3333750"/>
            <a:ext cx="555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1" name="Straight Connector 9230"/>
          <p:cNvCxnSpPr/>
          <p:nvPr/>
        </p:nvCxnSpPr>
        <p:spPr bwMode="auto">
          <a:xfrm flipH="1">
            <a:off x="6464300" y="2600325"/>
            <a:ext cx="2730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2" name="Freeform 9231"/>
          <p:cNvSpPr/>
          <p:nvPr/>
        </p:nvSpPr>
        <p:spPr>
          <a:xfrm>
            <a:off x="6470650" y="2854325"/>
            <a:ext cx="276225" cy="149225"/>
          </a:xfrm>
          <a:custGeom>
            <a:avLst/>
            <a:gdLst>
              <a:gd name="connsiteX0" fmla="*/ 276225 w 276225"/>
              <a:gd name="connsiteY0" fmla="*/ 0 h 149225"/>
              <a:gd name="connsiteX1" fmla="*/ 184150 w 276225"/>
              <a:gd name="connsiteY1" fmla="*/ 0 h 149225"/>
              <a:gd name="connsiteX2" fmla="*/ 0 w 276225"/>
              <a:gd name="connsiteY2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149225">
                <a:moveTo>
                  <a:pt x="276225" y="0"/>
                </a:moveTo>
                <a:lnTo>
                  <a:pt x="184150" y="0"/>
                </a:lnTo>
                <a:lnTo>
                  <a:pt x="0" y="14922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34" name="Straight Connector 9233"/>
          <p:cNvCxnSpPr>
            <a:stCxn id="9232" idx="1"/>
          </p:cNvCxnSpPr>
          <p:nvPr/>
        </p:nvCxnSpPr>
        <p:spPr bwMode="auto">
          <a:xfrm flipH="1">
            <a:off x="6403975" y="2854325"/>
            <a:ext cx="250825" cy="53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5" name="Freeform 9234"/>
          <p:cNvSpPr/>
          <p:nvPr/>
        </p:nvSpPr>
        <p:spPr>
          <a:xfrm>
            <a:off x="7089775" y="3552825"/>
            <a:ext cx="95250" cy="685800"/>
          </a:xfrm>
          <a:custGeom>
            <a:avLst/>
            <a:gdLst>
              <a:gd name="connsiteX0" fmla="*/ 0 w 95250"/>
              <a:gd name="connsiteY0" fmla="*/ 6350 h 685800"/>
              <a:gd name="connsiteX1" fmla="*/ 85725 w 95250"/>
              <a:gd name="connsiteY1" fmla="*/ 0 h 685800"/>
              <a:gd name="connsiteX2" fmla="*/ 95250 w 95250"/>
              <a:gd name="connsiteY2" fmla="*/ 679450 h 685800"/>
              <a:gd name="connsiteX3" fmla="*/ 0 w 95250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" h="685800">
                <a:moveTo>
                  <a:pt x="0" y="6350"/>
                </a:moveTo>
                <a:lnTo>
                  <a:pt x="85725" y="0"/>
                </a:lnTo>
                <a:lnTo>
                  <a:pt x="95250" y="679450"/>
                </a:lnTo>
                <a:lnTo>
                  <a:pt x="0" y="6858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37" name="Straight Connector 9236"/>
          <p:cNvCxnSpPr/>
          <p:nvPr/>
        </p:nvCxnSpPr>
        <p:spPr bwMode="auto">
          <a:xfrm flipH="1">
            <a:off x="7181850" y="3895725"/>
            <a:ext cx="889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8" name="Freeform 9237"/>
          <p:cNvSpPr/>
          <p:nvPr/>
        </p:nvSpPr>
        <p:spPr>
          <a:xfrm>
            <a:off x="7931150" y="2476500"/>
            <a:ext cx="92075" cy="438150"/>
          </a:xfrm>
          <a:custGeom>
            <a:avLst/>
            <a:gdLst>
              <a:gd name="connsiteX0" fmla="*/ 0 w 92075"/>
              <a:gd name="connsiteY0" fmla="*/ 3175 h 438150"/>
              <a:gd name="connsiteX1" fmla="*/ 82550 w 92075"/>
              <a:gd name="connsiteY1" fmla="*/ 0 h 438150"/>
              <a:gd name="connsiteX2" fmla="*/ 92075 w 92075"/>
              <a:gd name="connsiteY2" fmla="*/ 438150 h 438150"/>
              <a:gd name="connsiteX3" fmla="*/ 0 w 92075"/>
              <a:gd name="connsiteY3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75" h="438150">
                <a:moveTo>
                  <a:pt x="0" y="3175"/>
                </a:moveTo>
                <a:lnTo>
                  <a:pt x="82550" y="0"/>
                </a:lnTo>
                <a:lnTo>
                  <a:pt x="92075" y="438150"/>
                </a:lnTo>
                <a:lnTo>
                  <a:pt x="0" y="4381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40" name="Straight Connector 9239"/>
          <p:cNvCxnSpPr/>
          <p:nvPr/>
        </p:nvCxnSpPr>
        <p:spPr bwMode="auto">
          <a:xfrm flipH="1">
            <a:off x="8016875" y="2698750"/>
            <a:ext cx="1079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2802332" y="1252685"/>
            <a:ext cx="1435099" cy="1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Uterine (fallopian) tube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33770" y="1833184"/>
            <a:ext cx="866536" cy="30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Ovarian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blood vessels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337738" y="2482119"/>
            <a:ext cx="560941" cy="2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Broad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ligament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3214213" y="1690601"/>
            <a:ext cx="560941" cy="2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Fundus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3426976" y="2194727"/>
            <a:ext cx="382346" cy="18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Ovary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4264383" y="1682661"/>
            <a:ext cx="918128" cy="31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Lumen (cavity)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333771" y="3112467"/>
            <a:ext cx="1029254" cy="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Ovarian ligament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900141" y="3484175"/>
            <a:ext cx="914158" cy="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Body 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274075" y="4070871"/>
            <a:ext cx="366469" cy="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Ureter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274071" y="4322062"/>
            <a:ext cx="830813" cy="29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Uterine blood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1265650" y="4808086"/>
            <a:ext cx="1299129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err="1" smtClean="0">
                <a:solidFill>
                  <a:srgbClr val="000000"/>
                </a:solidFill>
                <a:latin typeface="Arial"/>
                <a:cs typeface="Arial"/>
              </a:rPr>
              <a:t>Uterosacral</a:t>
            </a: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 ligament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67876" y="5064988"/>
            <a:ext cx="418067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Cervix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712209" y="5189546"/>
            <a:ext cx="268457" cy="1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4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5142424" y="4990855"/>
            <a:ext cx="418067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Vagina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5140198" y="4323813"/>
            <a:ext cx="1275317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Cervical canal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5865511" y="4024510"/>
            <a:ext cx="834785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err="1" smtClean="0">
                <a:solidFill>
                  <a:srgbClr val="000000"/>
                </a:solidFill>
                <a:latin typeface="Arial"/>
                <a:cs typeface="Arial"/>
              </a:rPr>
              <a:t>Perimetrium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5875684" y="3771573"/>
            <a:ext cx="771285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Myometrium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6" name="Text Box 31"/>
          <p:cNvSpPr txBox="1">
            <a:spLocks noChangeArrowheads="1"/>
          </p:cNvSpPr>
          <p:nvPr/>
        </p:nvSpPr>
        <p:spPr bwMode="auto">
          <a:xfrm>
            <a:off x="5879653" y="3540709"/>
            <a:ext cx="771285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Endometrium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5873942" y="3210918"/>
            <a:ext cx="1608692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Round ligament of 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7309942" y="3767606"/>
            <a:ext cx="485536" cy="3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Wall of 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uterus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8168751" y="2578338"/>
            <a:ext cx="485536" cy="3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Uterine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tube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6780085" y="2470215"/>
            <a:ext cx="842722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Infundibulum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1" name="Text Box 31"/>
          <p:cNvSpPr txBox="1">
            <a:spLocks noChangeArrowheads="1"/>
          </p:cNvSpPr>
          <p:nvPr/>
        </p:nvSpPr>
        <p:spPr bwMode="auto">
          <a:xfrm>
            <a:off x="6784051" y="2757610"/>
            <a:ext cx="564911" cy="15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Fimbriae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67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Genitalia and Female Perineum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female external genitalia, or vulva, includes:</a:t>
            </a:r>
          </a:p>
          <a:p>
            <a:pPr lvl="1"/>
            <a:r>
              <a:rPr lang="en-US" altLang="en-US" smtClean="0"/>
              <a:t>Mons pubis</a:t>
            </a:r>
          </a:p>
          <a:p>
            <a:pPr lvl="1"/>
            <a:r>
              <a:rPr lang="en-US" altLang="en-US" smtClean="0"/>
              <a:t>Labia</a:t>
            </a:r>
          </a:p>
          <a:p>
            <a:pPr lvl="1"/>
            <a:r>
              <a:rPr lang="en-US" altLang="en-US" smtClean="0"/>
              <a:t>Clitoris</a:t>
            </a:r>
          </a:p>
          <a:p>
            <a:pPr lvl="1"/>
            <a:r>
              <a:rPr lang="en-US" altLang="en-US" smtClean="0"/>
              <a:t>Urethral orifice</a:t>
            </a:r>
          </a:p>
          <a:p>
            <a:pPr lvl="1"/>
            <a:r>
              <a:rPr lang="en-US" altLang="en-US" smtClean="0"/>
              <a:t>Vaginal orifice</a:t>
            </a:r>
          </a:p>
          <a:p>
            <a:pPr lvl="1"/>
            <a:r>
              <a:rPr lang="en-US" altLang="en-US" smtClean="0"/>
              <a:t>Greater vestibular glands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igure_16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1"/>
          <a:stretch/>
        </p:blipFill>
        <p:spPr>
          <a:xfrm>
            <a:off x="1118616" y="640080"/>
            <a:ext cx="6906768" cy="53647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16.9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External genitalia of the human female.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6012085" y="639409"/>
            <a:ext cx="1878942" cy="3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Mons pubis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015359" y="1085013"/>
            <a:ext cx="1878942" cy="3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Labia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majora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025117" y="1651859"/>
            <a:ext cx="1878942" cy="5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Prepuce of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clitoris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028330" y="2410833"/>
            <a:ext cx="1118596" cy="2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Clitoris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034875" y="2784971"/>
            <a:ext cx="1118596" cy="2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Vestibule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011740" y="3140534"/>
            <a:ext cx="1770321" cy="3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Urethral orifice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040080" y="3508653"/>
            <a:ext cx="1770321" cy="3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Vaginal orifice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026575" y="3940350"/>
            <a:ext cx="1968237" cy="9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Opening of duct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of greater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vestibular gland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029102" y="4885078"/>
            <a:ext cx="1770321" cy="3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Labia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minora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012209" y="5318231"/>
            <a:ext cx="1770321" cy="3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Perineum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028329" y="5759273"/>
            <a:ext cx="1770321" cy="3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Anus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954585" y="4740031"/>
            <a:ext cx="2024184" cy="1191846"/>
          </a:xfrm>
          <a:custGeom>
            <a:avLst/>
            <a:gdLst>
              <a:gd name="connsiteX0" fmla="*/ 2024184 w 2024184"/>
              <a:gd name="connsiteY0" fmla="*/ 1191846 h 1191846"/>
              <a:gd name="connsiteX1" fmla="*/ 1883507 w 2024184"/>
              <a:gd name="connsiteY1" fmla="*/ 1187938 h 1191846"/>
              <a:gd name="connsiteX2" fmla="*/ 0 w 2024184"/>
              <a:gd name="connsiteY2" fmla="*/ 0 h 11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184" h="1191846">
                <a:moveTo>
                  <a:pt x="2024184" y="1191846"/>
                </a:moveTo>
                <a:lnTo>
                  <a:pt x="1883507" y="1187938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337538" y="4489938"/>
            <a:ext cx="1637324" cy="992554"/>
          </a:xfrm>
          <a:custGeom>
            <a:avLst/>
            <a:gdLst>
              <a:gd name="connsiteX0" fmla="*/ 1637324 w 1637324"/>
              <a:gd name="connsiteY0" fmla="*/ 992554 h 992554"/>
              <a:gd name="connsiteX1" fmla="*/ 1504462 w 1637324"/>
              <a:gd name="connsiteY1" fmla="*/ 992554 h 992554"/>
              <a:gd name="connsiteX2" fmla="*/ 1477108 w 1637324"/>
              <a:gd name="connsiteY2" fmla="*/ 961293 h 992554"/>
              <a:gd name="connsiteX3" fmla="*/ 1422400 w 1637324"/>
              <a:gd name="connsiteY3" fmla="*/ 930031 h 992554"/>
              <a:gd name="connsiteX4" fmla="*/ 0 w 1637324"/>
              <a:gd name="connsiteY4" fmla="*/ 0 h 99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324" h="992554">
                <a:moveTo>
                  <a:pt x="1637324" y="992554"/>
                </a:moveTo>
                <a:lnTo>
                  <a:pt x="1504462" y="992554"/>
                </a:lnTo>
                <a:cubicBezTo>
                  <a:pt x="1495344" y="982134"/>
                  <a:pt x="1488122" y="969684"/>
                  <a:pt x="1477108" y="961293"/>
                </a:cubicBezTo>
                <a:cubicBezTo>
                  <a:pt x="1460401" y="948564"/>
                  <a:pt x="1422400" y="930031"/>
                  <a:pt x="1422400" y="930031"/>
                </a:cubicBez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12308" y="3770923"/>
            <a:ext cx="2262554" cy="1297354"/>
          </a:xfrm>
          <a:custGeom>
            <a:avLst/>
            <a:gdLst>
              <a:gd name="connsiteX0" fmla="*/ 2262554 w 2262554"/>
              <a:gd name="connsiteY0" fmla="*/ 1297354 h 1297354"/>
              <a:gd name="connsiteX1" fmla="*/ 2129692 w 2262554"/>
              <a:gd name="connsiteY1" fmla="*/ 1297354 h 1297354"/>
              <a:gd name="connsiteX2" fmla="*/ 0 w 2262554"/>
              <a:gd name="connsiteY2" fmla="*/ 0 h 129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554" h="1297354">
                <a:moveTo>
                  <a:pt x="2262554" y="1297354"/>
                </a:moveTo>
                <a:lnTo>
                  <a:pt x="2129692" y="129735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 bwMode="auto">
          <a:xfrm flipH="1" flipV="1">
            <a:off x="4173415" y="3778738"/>
            <a:ext cx="1668585" cy="12895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4142154" y="3712308"/>
            <a:ext cx="1848338" cy="379046"/>
          </a:xfrm>
          <a:custGeom>
            <a:avLst/>
            <a:gdLst>
              <a:gd name="connsiteX0" fmla="*/ 1848338 w 1848338"/>
              <a:gd name="connsiteY0" fmla="*/ 379046 h 379046"/>
              <a:gd name="connsiteX1" fmla="*/ 1707661 w 1848338"/>
              <a:gd name="connsiteY1" fmla="*/ 379046 h 379046"/>
              <a:gd name="connsiteX2" fmla="*/ 0 w 1848338"/>
              <a:gd name="connsiteY2" fmla="*/ 0 h 3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8338" h="379046">
                <a:moveTo>
                  <a:pt x="1848338" y="379046"/>
                </a:moveTo>
                <a:lnTo>
                  <a:pt x="1707661" y="379046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013200" y="3442677"/>
            <a:ext cx="1977292" cy="234461"/>
          </a:xfrm>
          <a:custGeom>
            <a:avLst/>
            <a:gdLst>
              <a:gd name="connsiteX0" fmla="*/ 1977292 w 1977292"/>
              <a:gd name="connsiteY0" fmla="*/ 234461 h 234461"/>
              <a:gd name="connsiteX1" fmla="*/ 1844431 w 1977292"/>
              <a:gd name="connsiteY1" fmla="*/ 226646 h 234461"/>
              <a:gd name="connsiteX2" fmla="*/ 0 w 1977292"/>
              <a:gd name="connsiteY2" fmla="*/ 0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292" h="234461">
                <a:moveTo>
                  <a:pt x="1977292" y="234461"/>
                </a:moveTo>
                <a:lnTo>
                  <a:pt x="1844431" y="226646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09292" y="3001108"/>
            <a:ext cx="1969477" cy="296984"/>
          </a:xfrm>
          <a:custGeom>
            <a:avLst/>
            <a:gdLst>
              <a:gd name="connsiteX0" fmla="*/ 1969477 w 1969477"/>
              <a:gd name="connsiteY0" fmla="*/ 296984 h 296984"/>
              <a:gd name="connsiteX1" fmla="*/ 1817077 w 1969477"/>
              <a:gd name="connsiteY1" fmla="*/ 293077 h 296984"/>
              <a:gd name="connsiteX2" fmla="*/ 0 w 1969477"/>
              <a:gd name="connsiteY2" fmla="*/ 0 h 29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9477" h="296984">
                <a:moveTo>
                  <a:pt x="1969477" y="296984"/>
                </a:moveTo>
                <a:lnTo>
                  <a:pt x="1817077" y="29307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017108" y="2692400"/>
            <a:ext cx="1965569" cy="257908"/>
          </a:xfrm>
          <a:custGeom>
            <a:avLst/>
            <a:gdLst>
              <a:gd name="connsiteX0" fmla="*/ 1965569 w 1965569"/>
              <a:gd name="connsiteY0" fmla="*/ 257908 h 257908"/>
              <a:gd name="connsiteX1" fmla="*/ 1817077 w 1965569"/>
              <a:gd name="connsiteY1" fmla="*/ 254000 h 257908"/>
              <a:gd name="connsiteX2" fmla="*/ 0 w 1965569"/>
              <a:gd name="connsiteY2" fmla="*/ 0 h 25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569" h="257908">
                <a:moveTo>
                  <a:pt x="1965569" y="257908"/>
                </a:moveTo>
                <a:lnTo>
                  <a:pt x="1817077" y="25400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032738" y="1801446"/>
            <a:ext cx="1938216" cy="601785"/>
          </a:xfrm>
          <a:custGeom>
            <a:avLst/>
            <a:gdLst>
              <a:gd name="connsiteX0" fmla="*/ 1938216 w 1938216"/>
              <a:gd name="connsiteY0" fmla="*/ 3908 h 601785"/>
              <a:gd name="connsiteX1" fmla="*/ 1801447 w 1938216"/>
              <a:gd name="connsiteY1" fmla="*/ 0 h 601785"/>
              <a:gd name="connsiteX2" fmla="*/ 0 w 1938216"/>
              <a:gd name="connsiteY2" fmla="*/ 601785 h 60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8216" h="601785">
                <a:moveTo>
                  <a:pt x="1938216" y="3908"/>
                </a:moveTo>
                <a:lnTo>
                  <a:pt x="1801447" y="0"/>
                </a:lnTo>
                <a:lnTo>
                  <a:pt x="0" y="60178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997569" y="2571262"/>
            <a:ext cx="198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eform 24"/>
          <p:cNvSpPr/>
          <p:nvPr/>
        </p:nvSpPr>
        <p:spPr>
          <a:xfrm>
            <a:off x="3583354" y="1234831"/>
            <a:ext cx="2395415" cy="1141046"/>
          </a:xfrm>
          <a:custGeom>
            <a:avLst/>
            <a:gdLst>
              <a:gd name="connsiteX0" fmla="*/ 2395415 w 2395415"/>
              <a:gd name="connsiteY0" fmla="*/ 0 h 1141046"/>
              <a:gd name="connsiteX1" fmla="*/ 2266461 w 2395415"/>
              <a:gd name="connsiteY1" fmla="*/ 0 h 1141046"/>
              <a:gd name="connsiteX2" fmla="*/ 0 w 2395415"/>
              <a:gd name="connsiteY2" fmla="*/ 1141046 h 114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415" h="1141046">
                <a:moveTo>
                  <a:pt x="2395415" y="0"/>
                </a:moveTo>
                <a:lnTo>
                  <a:pt x="2266461" y="0"/>
                </a:lnTo>
                <a:lnTo>
                  <a:pt x="0" y="114104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7" name="Straight Connector 26"/>
          <p:cNvCxnSpPr>
            <a:stCxn id="25" idx="1"/>
          </p:cNvCxnSpPr>
          <p:nvPr/>
        </p:nvCxnSpPr>
        <p:spPr bwMode="auto">
          <a:xfrm flipH="1">
            <a:off x="4357077" y="1234831"/>
            <a:ext cx="1492738" cy="9769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>
          <a:xfrm>
            <a:off x="4040554" y="801077"/>
            <a:ext cx="1946031" cy="734646"/>
          </a:xfrm>
          <a:custGeom>
            <a:avLst/>
            <a:gdLst>
              <a:gd name="connsiteX0" fmla="*/ 1946031 w 1946031"/>
              <a:gd name="connsiteY0" fmla="*/ 0 h 734646"/>
              <a:gd name="connsiteX1" fmla="*/ 1793631 w 1946031"/>
              <a:gd name="connsiteY1" fmla="*/ 0 h 734646"/>
              <a:gd name="connsiteX2" fmla="*/ 0 w 1946031"/>
              <a:gd name="connsiteY2" fmla="*/ 734646 h 7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6031" h="734646">
                <a:moveTo>
                  <a:pt x="1946031" y="0"/>
                </a:moveTo>
                <a:lnTo>
                  <a:pt x="1793631" y="0"/>
                </a:lnTo>
                <a:lnTo>
                  <a:pt x="0" y="73464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58440" y="1892160"/>
            <a:ext cx="1797049" cy="3075840"/>
          </a:xfrm>
          <a:custGeom>
            <a:avLst/>
            <a:gdLst>
              <a:gd name="connsiteX0" fmla="*/ 889885 w 1797049"/>
              <a:gd name="connsiteY0" fmla="*/ 0 h 3075840"/>
              <a:gd name="connsiteX1" fmla="*/ 0 w 1797049"/>
              <a:gd name="connsiteY1" fmla="*/ 1874880 h 3075840"/>
              <a:gd name="connsiteX2" fmla="*/ 907164 w 1797049"/>
              <a:gd name="connsiteY2" fmla="*/ 3075840 h 3075840"/>
              <a:gd name="connsiteX3" fmla="*/ 1797049 w 1797049"/>
              <a:gd name="connsiteY3" fmla="*/ 1857600 h 3075840"/>
              <a:gd name="connsiteX4" fmla="*/ 889885 w 1797049"/>
              <a:gd name="connsiteY4" fmla="*/ 0 h 30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049" h="3075840">
                <a:moveTo>
                  <a:pt x="889885" y="0"/>
                </a:moveTo>
                <a:lnTo>
                  <a:pt x="0" y="1874880"/>
                </a:lnTo>
                <a:lnTo>
                  <a:pt x="907164" y="3075840"/>
                </a:lnTo>
                <a:lnTo>
                  <a:pt x="1797049" y="1857600"/>
                </a:lnTo>
                <a:lnTo>
                  <a:pt x="889885" y="0"/>
                </a:lnTo>
                <a:close/>
              </a:path>
            </a:pathLst>
          </a:custGeom>
          <a:ln w="19050" cmpd="sng">
            <a:solidFill>
              <a:srgbClr val="000000"/>
            </a:solidFill>
            <a:prstDash val="lg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4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Genitalia and Female Perineum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Mons pubis</a:t>
            </a:r>
          </a:p>
          <a:p>
            <a:pPr lvl="1"/>
            <a:r>
              <a:rPr lang="en-US" altLang="en-US" dirty="0" smtClean="0"/>
              <a:t>Fatty area overlying the pubic symphysis</a:t>
            </a:r>
          </a:p>
          <a:p>
            <a:pPr lvl="1"/>
            <a:r>
              <a:rPr lang="en-US" altLang="en-US" dirty="0" smtClean="0"/>
              <a:t>Covered with pubic hair after puberty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Testes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Coverings of the testes</a:t>
            </a:r>
          </a:p>
          <a:p>
            <a:pPr lvl="1"/>
            <a:r>
              <a:rPr lang="en-US" altLang="en-US" smtClean="0"/>
              <a:t>Tunica albuginea—capsule that surrounds each testis</a:t>
            </a:r>
          </a:p>
          <a:p>
            <a:pPr lvl="1"/>
            <a:r>
              <a:rPr lang="en-US" altLang="en-US" smtClean="0"/>
              <a:t>Septa—extensions of the capsule that extend into the testis and divide it into lobules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Genitalia and Female Perineum</a:t>
            </a:r>
          </a:p>
        </p:txBody>
      </p:sp>
      <p:sp>
        <p:nvSpPr>
          <p:cNvPr id="798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Labia—skin folds</a:t>
            </a:r>
          </a:p>
          <a:p>
            <a:pPr lvl="1"/>
            <a:r>
              <a:rPr lang="en-US" altLang="en-US" smtClean="0"/>
              <a:t>Labia majora</a:t>
            </a:r>
          </a:p>
          <a:p>
            <a:pPr lvl="2"/>
            <a:r>
              <a:rPr lang="en-US" altLang="en-US" smtClean="0"/>
              <a:t>Hair-covered skin folds </a:t>
            </a:r>
          </a:p>
          <a:p>
            <a:pPr lvl="2"/>
            <a:r>
              <a:rPr lang="en-US" altLang="en-US" smtClean="0"/>
              <a:t>Enclose the labia minora</a:t>
            </a:r>
          </a:p>
          <a:p>
            <a:pPr lvl="2"/>
            <a:r>
              <a:rPr lang="en-US" altLang="en-US" smtClean="0"/>
              <a:t>Also encloses the vestibule</a:t>
            </a:r>
          </a:p>
          <a:p>
            <a:pPr lvl="1"/>
            <a:r>
              <a:rPr lang="en-US" altLang="en-US" smtClean="0"/>
              <a:t>Labia minora—delicate, hair-free folds of skin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Genitalia and Female Perineum</a:t>
            </a:r>
            <a:br>
              <a:rPr lang="en-US" altLang="en-US" smtClean="0"/>
            </a:br>
            <a:endParaRPr lang="en-US" altLang="en-US" dirty="0" smtClean="0"/>
          </a:p>
        </p:txBody>
      </p:sp>
      <p:sp>
        <p:nvSpPr>
          <p:cNvPr id="808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Vestibule</a:t>
            </a:r>
          </a:p>
          <a:p>
            <a:pPr lvl="1"/>
            <a:r>
              <a:rPr lang="en-US" altLang="en-US" smtClean="0"/>
              <a:t>Enclosed by labia majora</a:t>
            </a:r>
          </a:p>
          <a:p>
            <a:pPr lvl="1"/>
            <a:r>
              <a:rPr lang="en-US" altLang="en-US" smtClean="0"/>
              <a:t>Contains external openings of the urethra and vagina</a:t>
            </a:r>
          </a:p>
          <a:p>
            <a:r>
              <a:rPr lang="en-US" altLang="en-US" smtClean="0"/>
              <a:t>Greater vestibular glands</a:t>
            </a:r>
          </a:p>
          <a:p>
            <a:pPr lvl="1"/>
            <a:r>
              <a:rPr lang="en-US" altLang="en-US" smtClean="0"/>
              <a:t>One is found on each side of the vagina</a:t>
            </a:r>
          </a:p>
          <a:p>
            <a:pPr lvl="1"/>
            <a:r>
              <a:rPr lang="en-US" altLang="en-US" smtClean="0"/>
              <a:t>Secretes lubricant during intercourse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Genitalia and Female Perineum</a:t>
            </a:r>
          </a:p>
        </p:txBody>
      </p:sp>
      <p:sp>
        <p:nvSpPr>
          <p:cNvPr id="819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Clitoris</a:t>
            </a:r>
          </a:p>
          <a:p>
            <a:pPr lvl="1"/>
            <a:r>
              <a:rPr lang="en-US" altLang="en-US" smtClean="0"/>
              <a:t>Contains erectile tissue</a:t>
            </a:r>
          </a:p>
          <a:p>
            <a:pPr lvl="1"/>
            <a:r>
              <a:rPr lang="en-US" altLang="en-US" smtClean="0"/>
              <a:t>Corresponds to the male penis</a:t>
            </a:r>
          </a:p>
          <a:p>
            <a:pPr lvl="1"/>
            <a:r>
              <a:rPr lang="en-US" altLang="en-US" smtClean="0"/>
              <a:t>The clitoris is similar to the penis in that it is:</a:t>
            </a:r>
          </a:p>
          <a:p>
            <a:pPr lvl="2"/>
            <a:r>
              <a:rPr lang="en-US" altLang="en-US" smtClean="0"/>
              <a:t>Hooded by a prepuce</a:t>
            </a:r>
          </a:p>
          <a:p>
            <a:pPr lvl="2"/>
            <a:r>
              <a:rPr lang="en-US" altLang="en-US" smtClean="0"/>
              <a:t>Composed of sensitive erectile tissue</a:t>
            </a:r>
          </a:p>
          <a:p>
            <a:pPr lvl="2"/>
            <a:r>
              <a:rPr lang="en-US" altLang="en-US" smtClean="0"/>
              <a:t>Swollen with blood during sexual excitement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External Genitalia and Female Perineum</a:t>
            </a:r>
            <a:endParaRPr lang="en-US" altLang="en-US" dirty="0" smtClean="0"/>
          </a:p>
        </p:txBody>
      </p:sp>
      <p:sp>
        <p:nvSpPr>
          <p:cNvPr id="829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Perineum</a:t>
            </a:r>
          </a:p>
          <a:p>
            <a:pPr lvl="1"/>
            <a:r>
              <a:rPr lang="en-US" altLang="en-US" smtClean="0"/>
              <a:t>Diamond-shaped region between the anterior ends of the labial folds, anus posteriorly, and ischial tuberosities laterally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igure_16_09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1"/>
          <a:stretch/>
        </p:blipFill>
        <p:spPr>
          <a:xfrm>
            <a:off x="1118616" y="640080"/>
            <a:ext cx="6906768" cy="536472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16.9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External genitalia of the human female.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6012085" y="639409"/>
            <a:ext cx="1878942" cy="3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Mons pubis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015359" y="1085013"/>
            <a:ext cx="1878942" cy="3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Labia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majora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6025117" y="1651859"/>
            <a:ext cx="1878942" cy="5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Prepuce of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clitoris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028330" y="2410833"/>
            <a:ext cx="1118596" cy="2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Clitoris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034875" y="2784971"/>
            <a:ext cx="1118596" cy="2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Vestibule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6011740" y="3140534"/>
            <a:ext cx="1770321" cy="3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Urethral orifice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040080" y="3508653"/>
            <a:ext cx="1770321" cy="3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Vaginal orifice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026575" y="3940350"/>
            <a:ext cx="1968237" cy="98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2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Opening of duct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of greater</a:t>
            </a:r>
            <a:b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vestibular gland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029102" y="4885078"/>
            <a:ext cx="1770321" cy="3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Labia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minora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6012209" y="5318231"/>
            <a:ext cx="1770321" cy="3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Perineum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028329" y="5759273"/>
            <a:ext cx="1770321" cy="33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Anus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954585" y="4740031"/>
            <a:ext cx="2024184" cy="1191846"/>
          </a:xfrm>
          <a:custGeom>
            <a:avLst/>
            <a:gdLst>
              <a:gd name="connsiteX0" fmla="*/ 2024184 w 2024184"/>
              <a:gd name="connsiteY0" fmla="*/ 1191846 h 1191846"/>
              <a:gd name="connsiteX1" fmla="*/ 1883507 w 2024184"/>
              <a:gd name="connsiteY1" fmla="*/ 1187938 h 1191846"/>
              <a:gd name="connsiteX2" fmla="*/ 0 w 2024184"/>
              <a:gd name="connsiteY2" fmla="*/ 0 h 11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184" h="1191846">
                <a:moveTo>
                  <a:pt x="2024184" y="1191846"/>
                </a:moveTo>
                <a:lnTo>
                  <a:pt x="1883507" y="1187938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337538" y="4489938"/>
            <a:ext cx="1637324" cy="992554"/>
          </a:xfrm>
          <a:custGeom>
            <a:avLst/>
            <a:gdLst>
              <a:gd name="connsiteX0" fmla="*/ 1637324 w 1637324"/>
              <a:gd name="connsiteY0" fmla="*/ 992554 h 992554"/>
              <a:gd name="connsiteX1" fmla="*/ 1504462 w 1637324"/>
              <a:gd name="connsiteY1" fmla="*/ 992554 h 992554"/>
              <a:gd name="connsiteX2" fmla="*/ 1477108 w 1637324"/>
              <a:gd name="connsiteY2" fmla="*/ 961293 h 992554"/>
              <a:gd name="connsiteX3" fmla="*/ 1422400 w 1637324"/>
              <a:gd name="connsiteY3" fmla="*/ 930031 h 992554"/>
              <a:gd name="connsiteX4" fmla="*/ 0 w 1637324"/>
              <a:gd name="connsiteY4" fmla="*/ 0 h 99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7324" h="992554">
                <a:moveTo>
                  <a:pt x="1637324" y="992554"/>
                </a:moveTo>
                <a:lnTo>
                  <a:pt x="1504462" y="992554"/>
                </a:lnTo>
                <a:cubicBezTo>
                  <a:pt x="1495344" y="982134"/>
                  <a:pt x="1488122" y="969684"/>
                  <a:pt x="1477108" y="961293"/>
                </a:cubicBezTo>
                <a:cubicBezTo>
                  <a:pt x="1460401" y="948564"/>
                  <a:pt x="1422400" y="930031"/>
                  <a:pt x="1422400" y="930031"/>
                </a:cubicBez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712308" y="3770923"/>
            <a:ext cx="2262554" cy="1297354"/>
          </a:xfrm>
          <a:custGeom>
            <a:avLst/>
            <a:gdLst>
              <a:gd name="connsiteX0" fmla="*/ 2262554 w 2262554"/>
              <a:gd name="connsiteY0" fmla="*/ 1297354 h 1297354"/>
              <a:gd name="connsiteX1" fmla="*/ 2129692 w 2262554"/>
              <a:gd name="connsiteY1" fmla="*/ 1297354 h 1297354"/>
              <a:gd name="connsiteX2" fmla="*/ 0 w 2262554"/>
              <a:gd name="connsiteY2" fmla="*/ 0 h 129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554" h="1297354">
                <a:moveTo>
                  <a:pt x="2262554" y="1297354"/>
                </a:moveTo>
                <a:lnTo>
                  <a:pt x="2129692" y="1297354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 bwMode="auto">
          <a:xfrm flipH="1" flipV="1">
            <a:off x="4173415" y="3778738"/>
            <a:ext cx="1668585" cy="12895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>
          <a:xfrm>
            <a:off x="4142154" y="3712308"/>
            <a:ext cx="1848338" cy="379046"/>
          </a:xfrm>
          <a:custGeom>
            <a:avLst/>
            <a:gdLst>
              <a:gd name="connsiteX0" fmla="*/ 1848338 w 1848338"/>
              <a:gd name="connsiteY0" fmla="*/ 379046 h 379046"/>
              <a:gd name="connsiteX1" fmla="*/ 1707661 w 1848338"/>
              <a:gd name="connsiteY1" fmla="*/ 379046 h 379046"/>
              <a:gd name="connsiteX2" fmla="*/ 0 w 1848338"/>
              <a:gd name="connsiteY2" fmla="*/ 0 h 3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8338" h="379046">
                <a:moveTo>
                  <a:pt x="1848338" y="379046"/>
                </a:moveTo>
                <a:lnTo>
                  <a:pt x="1707661" y="379046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013200" y="3442677"/>
            <a:ext cx="1977292" cy="234461"/>
          </a:xfrm>
          <a:custGeom>
            <a:avLst/>
            <a:gdLst>
              <a:gd name="connsiteX0" fmla="*/ 1977292 w 1977292"/>
              <a:gd name="connsiteY0" fmla="*/ 234461 h 234461"/>
              <a:gd name="connsiteX1" fmla="*/ 1844431 w 1977292"/>
              <a:gd name="connsiteY1" fmla="*/ 226646 h 234461"/>
              <a:gd name="connsiteX2" fmla="*/ 0 w 1977292"/>
              <a:gd name="connsiteY2" fmla="*/ 0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7292" h="234461">
                <a:moveTo>
                  <a:pt x="1977292" y="234461"/>
                </a:moveTo>
                <a:lnTo>
                  <a:pt x="1844431" y="226646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009292" y="3001108"/>
            <a:ext cx="1969477" cy="296984"/>
          </a:xfrm>
          <a:custGeom>
            <a:avLst/>
            <a:gdLst>
              <a:gd name="connsiteX0" fmla="*/ 1969477 w 1969477"/>
              <a:gd name="connsiteY0" fmla="*/ 296984 h 296984"/>
              <a:gd name="connsiteX1" fmla="*/ 1817077 w 1969477"/>
              <a:gd name="connsiteY1" fmla="*/ 293077 h 296984"/>
              <a:gd name="connsiteX2" fmla="*/ 0 w 1969477"/>
              <a:gd name="connsiteY2" fmla="*/ 0 h 29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9477" h="296984">
                <a:moveTo>
                  <a:pt x="1969477" y="296984"/>
                </a:moveTo>
                <a:lnTo>
                  <a:pt x="1817077" y="293077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017108" y="2692400"/>
            <a:ext cx="1965569" cy="257908"/>
          </a:xfrm>
          <a:custGeom>
            <a:avLst/>
            <a:gdLst>
              <a:gd name="connsiteX0" fmla="*/ 1965569 w 1965569"/>
              <a:gd name="connsiteY0" fmla="*/ 257908 h 257908"/>
              <a:gd name="connsiteX1" fmla="*/ 1817077 w 1965569"/>
              <a:gd name="connsiteY1" fmla="*/ 254000 h 257908"/>
              <a:gd name="connsiteX2" fmla="*/ 0 w 1965569"/>
              <a:gd name="connsiteY2" fmla="*/ 0 h 25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569" h="257908">
                <a:moveTo>
                  <a:pt x="1965569" y="257908"/>
                </a:moveTo>
                <a:lnTo>
                  <a:pt x="1817077" y="25400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032738" y="1801446"/>
            <a:ext cx="1938216" cy="601785"/>
          </a:xfrm>
          <a:custGeom>
            <a:avLst/>
            <a:gdLst>
              <a:gd name="connsiteX0" fmla="*/ 1938216 w 1938216"/>
              <a:gd name="connsiteY0" fmla="*/ 3908 h 601785"/>
              <a:gd name="connsiteX1" fmla="*/ 1801447 w 1938216"/>
              <a:gd name="connsiteY1" fmla="*/ 0 h 601785"/>
              <a:gd name="connsiteX2" fmla="*/ 0 w 1938216"/>
              <a:gd name="connsiteY2" fmla="*/ 601785 h 60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8216" h="601785">
                <a:moveTo>
                  <a:pt x="1938216" y="3908"/>
                </a:moveTo>
                <a:lnTo>
                  <a:pt x="1801447" y="0"/>
                </a:lnTo>
                <a:lnTo>
                  <a:pt x="0" y="60178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997569" y="2571262"/>
            <a:ext cx="1981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Freeform 24"/>
          <p:cNvSpPr/>
          <p:nvPr/>
        </p:nvSpPr>
        <p:spPr>
          <a:xfrm>
            <a:off x="3583354" y="1234831"/>
            <a:ext cx="2395415" cy="1141046"/>
          </a:xfrm>
          <a:custGeom>
            <a:avLst/>
            <a:gdLst>
              <a:gd name="connsiteX0" fmla="*/ 2395415 w 2395415"/>
              <a:gd name="connsiteY0" fmla="*/ 0 h 1141046"/>
              <a:gd name="connsiteX1" fmla="*/ 2266461 w 2395415"/>
              <a:gd name="connsiteY1" fmla="*/ 0 h 1141046"/>
              <a:gd name="connsiteX2" fmla="*/ 0 w 2395415"/>
              <a:gd name="connsiteY2" fmla="*/ 1141046 h 114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5415" h="1141046">
                <a:moveTo>
                  <a:pt x="2395415" y="0"/>
                </a:moveTo>
                <a:lnTo>
                  <a:pt x="2266461" y="0"/>
                </a:lnTo>
                <a:lnTo>
                  <a:pt x="0" y="114104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7" name="Straight Connector 26"/>
          <p:cNvCxnSpPr>
            <a:stCxn id="25" idx="1"/>
          </p:cNvCxnSpPr>
          <p:nvPr/>
        </p:nvCxnSpPr>
        <p:spPr bwMode="auto">
          <a:xfrm flipH="1">
            <a:off x="4357077" y="1234831"/>
            <a:ext cx="1492738" cy="97692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Freeform 27"/>
          <p:cNvSpPr/>
          <p:nvPr/>
        </p:nvSpPr>
        <p:spPr>
          <a:xfrm>
            <a:off x="4040554" y="801077"/>
            <a:ext cx="1946031" cy="734646"/>
          </a:xfrm>
          <a:custGeom>
            <a:avLst/>
            <a:gdLst>
              <a:gd name="connsiteX0" fmla="*/ 1946031 w 1946031"/>
              <a:gd name="connsiteY0" fmla="*/ 0 h 734646"/>
              <a:gd name="connsiteX1" fmla="*/ 1793631 w 1946031"/>
              <a:gd name="connsiteY1" fmla="*/ 0 h 734646"/>
              <a:gd name="connsiteX2" fmla="*/ 0 w 1946031"/>
              <a:gd name="connsiteY2" fmla="*/ 734646 h 7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6031" h="734646">
                <a:moveTo>
                  <a:pt x="1946031" y="0"/>
                </a:moveTo>
                <a:lnTo>
                  <a:pt x="1793631" y="0"/>
                </a:lnTo>
                <a:lnTo>
                  <a:pt x="0" y="734646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58440" y="1892160"/>
            <a:ext cx="1797049" cy="3075840"/>
          </a:xfrm>
          <a:custGeom>
            <a:avLst/>
            <a:gdLst>
              <a:gd name="connsiteX0" fmla="*/ 889885 w 1797049"/>
              <a:gd name="connsiteY0" fmla="*/ 0 h 3075840"/>
              <a:gd name="connsiteX1" fmla="*/ 0 w 1797049"/>
              <a:gd name="connsiteY1" fmla="*/ 1874880 h 3075840"/>
              <a:gd name="connsiteX2" fmla="*/ 907164 w 1797049"/>
              <a:gd name="connsiteY2" fmla="*/ 3075840 h 3075840"/>
              <a:gd name="connsiteX3" fmla="*/ 1797049 w 1797049"/>
              <a:gd name="connsiteY3" fmla="*/ 1857600 h 3075840"/>
              <a:gd name="connsiteX4" fmla="*/ 889885 w 1797049"/>
              <a:gd name="connsiteY4" fmla="*/ 0 h 30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049" h="3075840">
                <a:moveTo>
                  <a:pt x="889885" y="0"/>
                </a:moveTo>
                <a:lnTo>
                  <a:pt x="0" y="1874880"/>
                </a:lnTo>
                <a:lnTo>
                  <a:pt x="907164" y="3075840"/>
                </a:lnTo>
                <a:lnTo>
                  <a:pt x="1797049" y="1857600"/>
                </a:lnTo>
                <a:lnTo>
                  <a:pt x="889885" y="0"/>
                </a:lnTo>
                <a:close/>
              </a:path>
            </a:pathLst>
          </a:custGeom>
          <a:ln w="19050" cmpd="sng">
            <a:solidFill>
              <a:srgbClr val="000000"/>
            </a:solidFill>
            <a:prstDash val="lg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/>
            <a:endParaRPr lang="en-US" sz="240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4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Female Reproductive Functions and Cycles</a:t>
            </a:r>
            <a:endParaRPr lang="en-US" altLang="en-US" dirty="0" smtClean="0"/>
          </a:p>
        </p:txBody>
      </p:sp>
      <p:sp>
        <p:nvSpPr>
          <p:cNvPr id="849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total supply of eggs is determined by the time a female is born</a:t>
            </a:r>
          </a:p>
          <a:p>
            <a:r>
              <a:rPr lang="en-US" altLang="en-US" smtClean="0"/>
              <a:t>Ability to release eggs begins at puberty</a:t>
            </a:r>
          </a:p>
          <a:p>
            <a:r>
              <a:rPr lang="en-US" altLang="en-US" smtClean="0"/>
              <a:t>Reproductive ability ends at menopause</a:t>
            </a:r>
          </a:p>
          <a:p>
            <a:r>
              <a:rPr lang="en-US" altLang="en-US" smtClean="0"/>
              <a:t>Oocytes are matured in developing ovarian follicles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Oogenesis and the Ovarian Cycle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Oogenesis is the process of producing ova (eggs) in a female</a:t>
            </a:r>
          </a:p>
          <a:p>
            <a:r>
              <a:rPr lang="en-US" altLang="en-US" smtClean="0"/>
              <a:t>Oogonia are female stem cells found in a developing fetus</a:t>
            </a:r>
          </a:p>
          <a:p>
            <a:r>
              <a:rPr lang="en-US" altLang="en-US" smtClean="0"/>
              <a:t>Oogonia undergo mitosis to produce primary oocytes that are surrounded by cells that form primary follicles in the ovary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Oogenesis and the Ovarian Cycle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Primary oocytes are inactive until puberty </a:t>
            </a:r>
          </a:p>
          <a:p>
            <a:r>
              <a:rPr lang="en-US" altLang="en-US" smtClean="0"/>
              <a:t>Follicle stimulating hormone (FSH) causes some primary follicles to mature each month</a:t>
            </a:r>
          </a:p>
          <a:p>
            <a:r>
              <a:rPr lang="en-US" altLang="en-US" smtClean="0"/>
              <a:t>Cyclic monthly changes constitute the ovarian cycle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880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Oogenesis and the Ovarian Cycle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Meiosis starts inside maturing follicle</a:t>
            </a:r>
          </a:p>
          <a:p>
            <a:r>
              <a:rPr lang="en-US" altLang="en-US" smtClean="0"/>
              <a:t>Produces a secondary oocyte and the first polar body</a:t>
            </a:r>
          </a:p>
          <a:p>
            <a:r>
              <a:rPr lang="en-US" altLang="en-US" smtClean="0"/>
              <a:t>Follicle development to the stage of a vesicular follicle takes about 14 days</a:t>
            </a:r>
          </a:p>
          <a:p>
            <a:r>
              <a:rPr lang="en-US" altLang="en-US" smtClean="0"/>
              <a:t>Ovulation of a secondary oocyte occurs with the release of luteinizing hormone (LH)</a:t>
            </a:r>
          </a:p>
          <a:p>
            <a:r>
              <a:rPr lang="en-US" altLang="en-US" smtClean="0"/>
              <a:t>Secondary oocyte is released and surrounded by a corona radiata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01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Oogenesis and the Ovarian Cycle</a:t>
            </a:r>
          </a:p>
        </p:txBody>
      </p:sp>
      <p:sp>
        <p:nvSpPr>
          <p:cNvPr id="901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Meiosis is completed after ovulation </a:t>
            </a:r>
            <a:r>
              <a:rPr lang="en-US" altLang="en-US" i="1" dirty="0" smtClean="0"/>
              <a:t>only if</a:t>
            </a:r>
            <a:r>
              <a:rPr lang="en-US" altLang="en-US" dirty="0" smtClean="0"/>
              <a:t> sperm penetrates the oocyte</a:t>
            </a:r>
          </a:p>
          <a:p>
            <a:pPr lvl="1"/>
            <a:r>
              <a:rPr lang="en-US" altLang="en-US" dirty="0" smtClean="0"/>
              <a:t>Ovum is produced </a:t>
            </a:r>
          </a:p>
          <a:p>
            <a:pPr lvl="1"/>
            <a:r>
              <a:rPr lang="en-US" altLang="en-US" dirty="0" smtClean="0"/>
              <a:t>Two additional polar bodies are produced</a:t>
            </a:r>
          </a:p>
          <a:p>
            <a:r>
              <a:rPr lang="en-US" altLang="en-US" dirty="0" smtClean="0"/>
              <a:t>Once ovum is formed, the 23 chromosomes can be combined with the 23 chromosomes of the sperm to form the fertilized egg (zygote)</a:t>
            </a:r>
          </a:p>
          <a:p>
            <a:r>
              <a:rPr lang="en-US" altLang="en-US" dirty="0" smtClean="0"/>
              <a:t>If the secondary oocyte is </a:t>
            </a:r>
            <a:r>
              <a:rPr lang="en-US" altLang="en-US" i="1" dirty="0" smtClean="0"/>
              <a:t>not</a:t>
            </a:r>
            <a:r>
              <a:rPr lang="en-US" altLang="en-US" dirty="0" smtClean="0"/>
              <a:t> penetrated by a sperm, it dies and does not complete meiosis to form an ovum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9226" descr="figure_16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"/>
          <a:stretch/>
        </p:blipFill>
        <p:spPr>
          <a:xfrm>
            <a:off x="1728216" y="224748"/>
            <a:ext cx="5687568" cy="6395137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 bwMode="auto">
          <a:xfrm flipH="1">
            <a:off x="4633495" y="729599"/>
            <a:ext cx="99787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3154126" y="3723322"/>
            <a:ext cx="3489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Freeform 72"/>
          <p:cNvSpPr/>
          <p:nvPr/>
        </p:nvSpPr>
        <p:spPr>
          <a:xfrm>
            <a:off x="2959657" y="2982213"/>
            <a:ext cx="1588373" cy="568070"/>
          </a:xfrm>
          <a:custGeom>
            <a:avLst/>
            <a:gdLst>
              <a:gd name="connsiteX0" fmla="*/ 0 w 1588373"/>
              <a:gd name="connsiteY0" fmla="*/ 7237 h 568070"/>
              <a:gd name="connsiteX1" fmla="*/ 455888 w 1588373"/>
              <a:gd name="connsiteY1" fmla="*/ 0 h 568070"/>
              <a:gd name="connsiteX2" fmla="*/ 1588373 w 1588373"/>
              <a:gd name="connsiteY2" fmla="*/ 568070 h 5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373" h="568070">
                <a:moveTo>
                  <a:pt x="0" y="7237"/>
                </a:moveTo>
                <a:lnTo>
                  <a:pt x="455888" y="0"/>
                </a:lnTo>
                <a:lnTo>
                  <a:pt x="1588373" y="56807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3003074" y="5080816"/>
            <a:ext cx="73448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Freeform 74"/>
          <p:cNvSpPr/>
          <p:nvPr/>
        </p:nvSpPr>
        <p:spPr>
          <a:xfrm>
            <a:off x="3176746" y="4237757"/>
            <a:ext cx="687451" cy="839441"/>
          </a:xfrm>
          <a:custGeom>
            <a:avLst/>
            <a:gdLst>
              <a:gd name="connsiteX0" fmla="*/ 589761 w 687451"/>
              <a:gd name="connsiteY0" fmla="*/ 0 h 839441"/>
              <a:gd name="connsiteX1" fmla="*/ 0 w 687451"/>
              <a:gd name="connsiteY1" fmla="*/ 839441 h 839441"/>
              <a:gd name="connsiteX2" fmla="*/ 687451 w 687451"/>
              <a:gd name="connsiteY2" fmla="*/ 369064 h 83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451" h="839441">
                <a:moveTo>
                  <a:pt x="589761" y="0"/>
                </a:moveTo>
                <a:lnTo>
                  <a:pt x="0" y="839441"/>
                </a:lnTo>
                <a:lnTo>
                  <a:pt x="687451" y="369064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5600915" y="2345396"/>
            <a:ext cx="285835" cy="785167"/>
          </a:xfrm>
          <a:custGeom>
            <a:avLst/>
            <a:gdLst>
              <a:gd name="connsiteX0" fmla="*/ 285835 w 285835"/>
              <a:gd name="connsiteY0" fmla="*/ 0 h 785167"/>
              <a:gd name="connsiteX1" fmla="*/ 159199 w 285835"/>
              <a:gd name="connsiteY1" fmla="*/ 0 h 785167"/>
              <a:gd name="connsiteX2" fmla="*/ 0 w 285835"/>
              <a:gd name="connsiteY2" fmla="*/ 785167 h 7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835" h="785167">
                <a:moveTo>
                  <a:pt x="285835" y="0"/>
                </a:moveTo>
                <a:lnTo>
                  <a:pt x="159199" y="0"/>
                </a:lnTo>
                <a:lnTo>
                  <a:pt x="0" y="785167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flipH="1">
            <a:off x="4558884" y="1469771"/>
            <a:ext cx="107459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Freeform 77"/>
          <p:cNvSpPr/>
          <p:nvPr/>
        </p:nvSpPr>
        <p:spPr>
          <a:xfrm>
            <a:off x="4790447" y="1466153"/>
            <a:ext cx="311161" cy="278608"/>
          </a:xfrm>
          <a:custGeom>
            <a:avLst/>
            <a:gdLst>
              <a:gd name="connsiteX0" fmla="*/ 0 w 311161"/>
              <a:gd name="connsiteY0" fmla="*/ 101312 h 278608"/>
              <a:gd name="connsiteX1" fmla="*/ 311161 w 311161"/>
              <a:gd name="connsiteY1" fmla="*/ 0 h 278608"/>
              <a:gd name="connsiteX2" fmla="*/ 253271 w 311161"/>
              <a:gd name="connsiteY2" fmla="*/ 278608 h 27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61" h="278608">
                <a:moveTo>
                  <a:pt x="0" y="101312"/>
                </a:moveTo>
                <a:lnTo>
                  <a:pt x="311161" y="0"/>
                </a:lnTo>
                <a:lnTo>
                  <a:pt x="253271" y="278608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5955495" y="4125590"/>
            <a:ext cx="137490" cy="441430"/>
          </a:xfrm>
          <a:custGeom>
            <a:avLst/>
            <a:gdLst>
              <a:gd name="connsiteX0" fmla="*/ 3618 w 137490"/>
              <a:gd name="connsiteY0" fmla="*/ 0 h 441430"/>
              <a:gd name="connsiteX1" fmla="*/ 133872 w 137490"/>
              <a:gd name="connsiteY1" fmla="*/ 0 h 441430"/>
              <a:gd name="connsiteX2" fmla="*/ 137490 w 137490"/>
              <a:gd name="connsiteY2" fmla="*/ 441430 h 441430"/>
              <a:gd name="connsiteX3" fmla="*/ 0 w 137490"/>
              <a:gd name="connsiteY3" fmla="*/ 441430 h 44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90" h="441430">
                <a:moveTo>
                  <a:pt x="3618" y="0"/>
                </a:moveTo>
                <a:lnTo>
                  <a:pt x="133872" y="0"/>
                </a:lnTo>
                <a:lnTo>
                  <a:pt x="137490" y="441430"/>
                </a:lnTo>
                <a:lnTo>
                  <a:pt x="0" y="44143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flipH="1">
            <a:off x="6085749" y="4357160"/>
            <a:ext cx="35096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Freeform 80"/>
          <p:cNvSpPr/>
          <p:nvPr/>
        </p:nvSpPr>
        <p:spPr>
          <a:xfrm>
            <a:off x="5506843" y="4491036"/>
            <a:ext cx="937104" cy="159205"/>
          </a:xfrm>
          <a:custGeom>
            <a:avLst/>
            <a:gdLst>
              <a:gd name="connsiteX0" fmla="*/ 937104 w 937104"/>
              <a:gd name="connsiteY0" fmla="*/ 159205 h 159205"/>
              <a:gd name="connsiteX1" fmla="*/ 513779 w 937104"/>
              <a:gd name="connsiteY1" fmla="*/ 159205 h 159205"/>
              <a:gd name="connsiteX2" fmla="*/ 0 w 937104"/>
              <a:gd name="connsiteY2" fmla="*/ 0 h 15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104" h="159205">
                <a:moveTo>
                  <a:pt x="937104" y="159205"/>
                </a:moveTo>
                <a:lnTo>
                  <a:pt x="513779" y="159205"/>
                </a:lnTo>
                <a:lnTo>
                  <a:pt x="0" y="0"/>
                </a:lnTo>
              </a:path>
            </a:pathLst>
          </a:custGeom>
          <a:ln w="25400" cmpd="sng">
            <a:solidFill>
              <a:schemeClr val="bg1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H="1">
            <a:off x="5933786" y="4921612"/>
            <a:ext cx="35819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5774587" y="4921612"/>
            <a:ext cx="459506" cy="27137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Sagittal section of the testis and associated epididymis.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5681325" y="562655"/>
            <a:ext cx="2686274" cy="24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Spermatic cord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633495" y="729599"/>
            <a:ext cx="99787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154126" y="3723322"/>
            <a:ext cx="3489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2959657" y="2982213"/>
            <a:ext cx="1588373" cy="568070"/>
          </a:xfrm>
          <a:custGeom>
            <a:avLst/>
            <a:gdLst>
              <a:gd name="connsiteX0" fmla="*/ 0 w 1588373"/>
              <a:gd name="connsiteY0" fmla="*/ 7237 h 568070"/>
              <a:gd name="connsiteX1" fmla="*/ 455888 w 1588373"/>
              <a:gd name="connsiteY1" fmla="*/ 0 h 568070"/>
              <a:gd name="connsiteX2" fmla="*/ 1588373 w 1588373"/>
              <a:gd name="connsiteY2" fmla="*/ 568070 h 56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8373" h="568070">
                <a:moveTo>
                  <a:pt x="0" y="7237"/>
                </a:moveTo>
                <a:lnTo>
                  <a:pt x="455888" y="0"/>
                </a:lnTo>
                <a:lnTo>
                  <a:pt x="1588373" y="56807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003074" y="5080816"/>
            <a:ext cx="7344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5"/>
          <p:cNvSpPr/>
          <p:nvPr/>
        </p:nvSpPr>
        <p:spPr>
          <a:xfrm>
            <a:off x="3176746" y="4237757"/>
            <a:ext cx="687451" cy="839441"/>
          </a:xfrm>
          <a:custGeom>
            <a:avLst/>
            <a:gdLst>
              <a:gd name="connsiteX0" fmla="*/ 589761 w 687451"/>
              <a:gd name="connsiteY0" fmla="*/ 0 h 839441"/>
              <a:gd name="connsiteX1" fmla="*/ 0 w 687451"/>
              <a:gd name="connsiteY1" fmla="*/ 839441 h 839441"/>
              <a:gd name="connsiteX2" fmla="*/ 687451 w 687451"/>
              <a:gd name="connsiteY2" fmla="*/ 369064 h 83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451" h="839441">
                <a:moveTo>
                  <a:pt x="589761" y="0"/>
                </a:moveTo>
                <a:lnTo>
                  <a:pt x="0" y="839441"/>
                </a:lnTo>
                <a:lnTo>
                  <a:pt x="687451" y="369064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600915" y="2345396"/>
            <a:ext cx="285835" cy="785167"/>
          </a:xfrm>
          <a:custGeom>
            <a:avLst/>
            <a:gdLst>
              <a:gd name="connsiteX0" fmla="*/ 285835 w 285835"/>
              <a:gd name="connsiteY0" fmla="*/ 0 h 785167"/>
              <a:gd name="connsiteX1" fmla="*/ 159199 w 285835"/>
              <a:gd name="connsiteY1" fmla="*/ 0 h 785167"/>
              <a:gd name="connsiteX2" fmla="*/ 0 w 285835"/>
              <a:gd name="connsiteY2" fmla="*/ 785167 h 78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835" h="785167">
                <a:moveTo>
                  <a:pt x="285835" y="0"/>
                </a:moveTo>
                <a:lnTo>
                  <a:pt x="159199" y="0"/>
                </a:lnTo>
                <a:lnTo>
                  <a:pt x="0" y="78516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4558884" y="1469771"/>
            <a:ext cx="10745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25"/>
          <p:cNvSpPr/>
          <p:nvPr/>
        </p:nvSpPr>
        <p:spPr>
          <a:xfrm>
            <a:off x="4790447" y="1466153"/>
            <a:ext cx="311161" cy="278608"/>
          </a:xfrm>
          <a:custGeom>
            <a:avLst/>
            <a:gdLst>
              <a:gd name="connsiteX0" fmla="*/ 0 w 311161"/>
              <a:gd name="connsiteY0" fmla="*/ 101312 h 278608"/>
              <a:gd name="connsiteX1" fmla="*/ 311161 w 311161"/>
              <a:gd name="connsiteY1" fmla="*/ 0 h 278608"/>
              <a:gd name="connsiteX2" fmla="*/ 253271 w 311161"/>
              <a:gd name="connsiteY2" fmla="*/ 278608 h 27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61" h="278608">
                <a:moveTo>
                  <a:pt x="0" y="101312"/>
                </a:moveTo>
                <a:lnTo>
                  <a:pt x="311161" y="0"/>
                </a:lnTo>
                <a:lnTo>
                  <a:pt x="253271" y="27860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955495" y="4125590"/>
            <a:ext cx="137490" cy="441430"/>
          </a:xfrm>
          <a:custGeom>
            <a:avLst/>
            <a:gdLst>
              <a:gd name="connsiteX0" fmla="*/ 3618 w 137490"/>
              <a:gd name="connsiteY0" fmla="*/ 0 h 441430"/>
              <a:gd name="connsiteX1" fmla="*/ 133872 w 137490"/>
              <a:gd name="connsiteY1" fmla="*/ 0 h 441430"/>
              <a:gd name="connsiteX2" fmla="*/ 137490 w 137490"/>
              <a:gd name="connsiteY2" fmla="*/ 441430 h 441430"/>
              <a:gd name="connsiteX3" fmla="*/ 0 w 137490"/>
              <a:gd name="connsiteY3" fmla="*/ 441430 h 44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90" h="441430">
                <a:moveTo>
                  <a:pt x="3618" y="0"/>
                </a:moveTo>
                <a:lnTo>
                  <a:pt x="133872" y="0"/>
                </a:lnTo>
                <a:lnTo>
                  <a:pt x="137490" y="441430"/>
                </a:lnTo>
                <a:lnTo>
                  <a:pt x="0" y="44143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9" name="Straight Connector 9218"/>
          <p:cNvCxnSpPr/>
          <p:nvPr/>
        </p:nvCxnSpPr>
        <p:spPr bwMode="auto">
          <a:xfrm flipH="1">
            <a:off x="6085749" y="4357160"/>
            <a:ext cx="35096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2" name="Freeform 9221"/>
          <p:cNvSpPr/>
          <p:nvPr/>
        </p:nvSpPr>
        <p:spPr>
          <a:xfrm>
            <a:off x="5506843" y="4491036"/>
            <a:ext cx="937104" cy="159205"/>
          </a:xfrm>
          <a:custGeom>
            <a:avLst/>
            <a:gdLst>
              <a:gd name="connsiteX0" fmla="*/ 937104 w 937104"/>
              <a:gd name="connsiteY0" fmla="*/ 159205 h 159205"/>
              <a:gd name="connsiteX1" fmla="*/ 513779 w 937104"/>
              <a:gd name="connsiteY1" fmla="*/ 159205 h 159205"/>
              <a:gd name="connsiteX2" fmla="*/ 0 w 937104"/>
              <a:gd name="connsiteY2" fmla="*/ 0 h 15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104" h="159205">
                <a:moveTo>
                  <a:pt x="937104" y="159205"/>
                </a:moveTo>
                <a:lnTo>
                  <a:pt x="513779" y="159205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24" name="Straight Connector 9223"/>
          <p:cNvCxnSpPr/>
          <p:nvPr/>
        </p:nvCxnSpPr>
        <p:spPr bwMode="auto">
          <a:xfrm flipH="1">
            <a:off x="5933786" y="4921612"/>
            <a:ext cx="35819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" name="Straight Connector 9225"/>
          <p:cNvCxnSpPr/>
          <p:nvPr/>
        </p:nvCxnSpPr>
        <p:spPr bwMode="auto">
          <a:xfrm flipV="1">
            <a:off x="5774587" y="4921612"/>
            <a:ext cx="459506" cy="271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5687940" y="1310138"/>
            <a:ext cx="1627922" cy="5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 vessels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and nerves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5939300" y="2183304"/>
            <a:ext cx="1627922" cy="5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Seminiferous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tubule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6488320" y="4200850"/>
            <a:ext cx="820927" cy="23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Lobule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488321" y="4478674"/>
            <a:ext cx="820927" cy="23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Septum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6322954" y="4782958"/>
            <a:ext cx="1184734" cy="57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Tunica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albuginea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765421" y="2818337"/>
            <a:ext cx="1310416" cy="2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Rete testis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752191" y="3552591"/>
            <a:ext cx="1257499" cy="4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Ductus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(vas)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deferens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758810" y="4935106"/>
            <a:ext cx="1310416" cy="24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Epididymis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37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Male and Female Differences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Meiosis</a:t>
            </a:r>
          </a:p>
          <a:p>
            <a:pPr lvl="1"/>
            <a:r>
              <a:rPr lang="en-US" altLang="en-US" dirty="0" smtClean="0"/>
              <a:t>Males—produces four functional sperm</a:t>
            </a:r>
          </a:p>
          <a:p>
            <a:pPr lvl="1"/>
            <a:r>
              <a:rPr lang="en-US" altLang="en-US" dirty="0" smtClean="0"/>
              <a:t>Females—produces one functional ovum and three tiny polar bodies</a:t>
            </a:r>
          </a:p>
          <a:p>
            <a:r>
              <a:rPr lang="en-US" altLang="en-US" dirty="0" smtClean="0"/>
              <a:t>Sex cell size and structure</a:t>
            </a:r>
          </a:p>
          <a:p>
            <a:pPr lvl="1"/>
            <a:r>
              <a:rPr lang="en-US" altLang="en-US" dirty="0" smtClean="0"/>
              <a:t>Sperm are tiny, motile, and equipped with nutrients in seminal fluid</a:t>
            </a:r>
          </a:p>
          <a:p>
            <a:pPr lvl="1"/>
            <a:r>
              <a:rPr lang="en-US" altLang="en-US" dirty="0" smtClean="0"/>
              <a:t>Egg is large, is </a:t>
            </a:r>
            <a:r>
              <a:rPr lang="en-US" altLang="en-US" dirty="0" err="1" smtClean="0"/>
              <a:t>nonmotile</a:t>
            </a:r>
            <a:r>
              <a:rPr lang="en-US" altLang="en-US" dirty="0" smtClean="0"/>
              <a:t>, and has nutrient reserves to nourish the embryo until implantation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9223" descr="figure_16_10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"/>
          <a:stretch/>
        </p:blipFill>
        <p:spPr>
          <a:xfrm>
            <a:off x="1429512" y="201366"/>
            <a:ext cx="6284976" cy="64051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16.10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Events of oogenesis.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3098597" y="963461"/>
            <a:ext cx="551248" cy="1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Mitosis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663950" y="1070681"/>
            <a:ext cx="3016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667125" y="1683456"/>
            <a:ext cx="28892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098597" y="1576236"/>
            <a:ext cx="551248" cy="1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Growth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726996" y="544361"/>
            <a:ext cx="1054303" cy="1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Before birth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3339896" y="293536"/>
            <a:ext cx="1286079" cy="20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Meiotic Events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3898697" y="715811"/>
            <a:ext cx="219278" cy="1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90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895522" y="1341286"/>
            <a:ext cx="219278" cy="1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90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895522" y="1985811"/>
            <a:ext cx="219278" cy="1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90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3885997" y="3192311"/>
            <a:ext cx="219278" cy="1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90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359072" y="690411"/>
            <a:ext cx="1743278" cy="1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Oogonium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 (stem cell)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4365422" y="1312711"/>
            <a:ext cx="1114628" cy="18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Primary oocyte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292850" y="943681"/>
            <a:ext cx="384175" cy="406400"/>
          </a:xfrm>
          <a:custGeom>
            <a:avLst/>
            <a:gdLst>
              <a:gd name="connsiteX0" fmla="*/ 384175 w 384175"/>
              <a:gd name="connsiteY0" fmla="*/ 0 h 406400"/>
              <a:gd name="connsiteX1" fmla="*/ 244475 w 384175"/>
              <a:gd name="connsiteY1" fmla="*/ 0 h 406400"/>
              <a:gd name="connsiteX2" fmla="*/ 0 w 384175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" h="406400">
                <a:moveTo>
                  <a:pt x="384175" y="0"/>
                </a:moveTo>
                <a:lnTo>
                  <a:pt x="244475" y="0"/>
                </a:lnTo>
                <a:lnTo>
                  <a:pt x="0" y="4064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34125" y="1108781"/>
            <a:ext cx="339725" cy="317500"/>
          </a:xfrm>
          <a:custGeom>
            <a:avLst/>
            <a:gdLst>
              <a:gd name="connsiteX0" fmla="*/ 339725 w 339725"/>
              <a:gd name="connsiteY0" fmla="*/ 0 h 317500"/>
              <a:gd name="connsiteX1" fmla="*/ 200025 w 339725"/>
              <a:gd name="connsiteY1" fmla="*/ 3175 h 317500"/>
              <a:gd name="connsiteX2" fmla="*/ 0 w 339725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25" h="317500">
                <a:moveTo>
                  <a:pt x="339725" y="0"/>
                </a:moveTo>
                <a:lnTo>
                  <a:pt x="200025" y="3175"/>
                </a:lnTo>
                <a:lnTo>
                  <a:pt x="0" y="31750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r>
              <a:rPr lang="en-US" sz="2400" b="1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822746" y="290360"/>
            <a:ext cx="1663904" cy="35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Follicle Development</a:t>
            </a:r>
            <a:b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in Ovary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6702222" y="833286"/>
            <a:ext cx="914603" cy="18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Follicle cells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6695873" y="1011086"/>
            <a:ext cx="689178" cy="21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Oocyte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699048" y="1239686"/>
            <a:ext cx="584402" cy="3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Primary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6699048" y="1887386"/>
            <a:ext cx="584402" cy="3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Primary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6702223" y="2820836"/>
            <a:ext cx="584402" cy="3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Primary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244772" y="1887386"/>
            <a:ext cx="1825828" cy="5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Primary oocyte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(arrested in prophase I;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present at birth)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800397" y="2446186"/>
            <a:ext cx="1114628" cy="18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(ovary inactive)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4244772" y="3138335"/>
            <a:ext cx="1174953" cy="5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Primary oocyte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(still arrested in 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prophase I)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197350" y="2067631"/>
            <a:ext cx="352425" cy="317500"/>
          </a:xfrm>
          <a:custGeom>
            <a:avLst/>
            <a:gdLst>
              <a:gd name="connsiteX0" fmla="*/ 352425 w 352425"/>
              <a:gd name="connsiteY0" fmla="*/ 317500 h 317500"/>
              <a:gd name="connsiteX1" fmla="*/ 0 w 352425"/>
              <a:gd name="connsiteY1" fmla="*/ 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425" h="317500">
                <a:moveTo>
                  <a:pt x="352425" y="317500"/>
                </a:moveTo>
                <a:lnTo>
                  <a:pt x="0" y="0"/>
                </a:lnTo>
              </a:path>
            </a:pathLst>
          </a:custGeom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699048" y="3347886"/>
            <a:ext cx="584402" cy="3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Growing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695873" y="3963836"/>
            <a:ext cx="762202" cy="73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4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Mature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vesicular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cs typeface="Arial"/>
              </a:rPr>
              <a:t>Graafian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6692698" y="5167161"/>
            <a:ext cx="759027" cy="51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4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Ovulated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secondary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oocyte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3541088" y="4641620"/>
            <a:ext cx="219278" cy="1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90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330109" y="5965438"/>
            <a:ext cx="219278" cy="1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90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3760343" y="5965438"/>
            <a:ext cx="219278" cy="1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90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4054060" y="5965438"/>
            <a:ext cx="219278" cy="1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90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554618" y="5961301"/>
            <a:ext cx="219278" cy="1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900" i="1" dirty="0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lang="en-US" sz="9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288799" y="5508409"/>
            <a:ext cx="2895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6" name="Freeform 9215"/>
          <p:cNvSpPr/>
          <p:nvPr/>
        </p:nvSpPr>
        <p:spPr>
          <a:xfrm>
            <a:off x="3615611" y="4383164"/>
            <a:ext cx="335085" cy="53780"/>
          </a:xfrm>
          <a:custGeom>
            <a:avLst/>
            <a:gdLst>
              <a:gd name="connsiteX0" fmla="*/ 0 w 335085"/>
              <a:gd name="connsiteY0" fmla="*/ 0 h 53780"/>
              <a:gd name="connsiteX1" fmla="*/ 115832 w 335085"/>
              <a:gd name="connsiteY1" fmla="*/ 0 h 53780"/>
              <a:gd name="connsiteX2" fmla="*/ 335085 w 335085"/>
              <a:gd name="connsiteY2" fmla="*/ 53780 h 5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085" h="53780">
                <a:moveTo>
                  <a:pt x="0" y="0"/>
                </a:moveTo>
                <a:lnTo>
                  <a:pt x="115832" y="0"/>
                </a:lnTo>
                <a:lnTo>
                  <a:pt x="335085" y="5378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219" name="Straight Connector 9218"/>
          <p:cNvCxnSpPr/>
          <p:nvPr/>
        </p:nvCxnSpPr>
        <p:spPr bwMode="auto">
          <a:xfrm flipH="1">
            <a:off x="4558814" y="5198139"/>
            <a:ext cx="1116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1" name="Straight Connector 9220"/>
          <p:cNvCxnSpPr/>
          <p:nvPr/>
        </p:nvCxnSpPr>
        <p:spPr bwMode="auto">
          <a:xfrm flipH="1" flipV="1">
            <a:off x="4331287" y="5657339"/>
            <a:ext cx="670170" cy="41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Connector 9222"/>
          <p:cNvCxnSpPr/>
          <p:nvPr/>
        </p:nvCxnSpPr>
        <p:spPr bwMode="auto">
          <a:xfrm flipH="1">
            <a:off x="4331287" y="4978882"/>
            <a:ext cx="215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4575720" y="4321497"/>
            <a:ext cx="1323435" cy="53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2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Secondary oocyte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(arrested in 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metaphase II)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4579859" y="4875847"/>
            <a:ext cx="769096" cy="1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2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Ovulation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4691553" y="5107515"/>
            <a:ext cx="769096" cy="1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2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Sperm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4877712" y="6158296"/>
            <a:ext cx="769096" cy="1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2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Ovum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1543407" y="4122925"/>
            <a:ext cx="2092889" cy="39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2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Meiosis I (completed by one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primary oocyte each month)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2271495" y="4652452"/>
            <a:ext cx="1178644" cy="1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2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First polar body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1551682" y="5409512"/>
            <a:ext cx="1745392" cy="35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2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Meiosis II of polar body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(may or may not occur)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2271497" y="6005231"/>
            <a:ext cx="1195189" cy="51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2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Polar bodies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(all polar bodies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degenerate)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039050" y="5583262"/>
            <a:ext cx="1505454" cy="51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2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Meiosis II completed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(only if sperm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penetration occurs)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3880730" y="6170707"/>
            <a:ext cx="827010" cy="39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132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Second</a:t>
            </a:r>
            <a:b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polar body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1719867" y="2456396"/>
            <a:ext cx="1054303" cy="1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Childhood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1720065" y="2713244"/>
            <a:ext cx="1890293" cy="3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Monthly from</a:t>
            </a:r>
            <a:b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200" b="0" dirty="0" smtClean="0">
                <a:solidFill>
                  <a:srgbClr val="000000"/>
                </a:solidFill>
                <a:latin typeface="Arial Black"/>
                <a:cs typeface="Arial Black"/>
              </a:rPr>
              <a:t>puberty to menopause</a:t>
            </a:r>
            <a:endParaRPr lang="en-US" sz="12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349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31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Uterine (Menstrual) Cycle</a:t>
            </a:r>
          </a:p>
        </p:txBody>
      </p:sp>
      <p:sp>
        <p:nvSpPr>
          <p:cNvPr id="9318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Cyclic changes of the endometrium about 28 days in length</a:t>
            </a:r>
          </a:p>
          <a:p>
            <a:r>
              <a:rPr lang="en-US" altLang="en-US" dirty="0" smtClean="0"/>
              <a:t>Regulated by cyclic production of estrogens and progesterone by the ovaries</a:t>
            </a:r>
          </a:p>
          <a:p>
            <a:r>
              <a:rPr lang="en-US" altLang="en-US" dirty="0" smtClean="0"/>
              <a:t>FSH and LH, from the anterior pituitary, regulate the production of estrogens and progesterone by the ovaries</a:t>
            </a:r>
          </a:p>
          <a:p>
            <a:r>
              <a:rPr lang="en-US" altLang="en-US" dirty="0" smtClean="0"/>
              <a:t>Ovulation typically occurs about midway through cycle, on day 14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42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Uterine (Menstrual) Cycle</a:t>
            </a:r>
          </a:p>
        </p:txBody>
      </p:sp>
      <p:sp>
        <p:nvSpPr>
          <p:cNvPr id="942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Stages of the menstrual cycle</a:t>
            </a:r>
          </a:p>
          <a:p>
            <a:pPr lvl="1"/>
            <a:r>
              <a:rPr lang="en-US" altLang="en-US" smtClean="0"/>
              <a:t>Menstrual phase </a:t>
            </a:r>
          </a:p>
          <a:p>
            <a:pPr lvl="1"/>
            <a:r>
              <a:rPr lang="en-US" altLang="en-US" smtClean="0"/>
              <a:t>Proliferative stage </a:t>
            </a:r>
          </a:p>
          <a:p>
            <a:pPr lvl="1"/>
            <a:r>
              <a:rPr lang="en-US" altLang="en-US" smtClean="0"/>
              <a:t>Secretory stage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Uterine (Menstrual) Cycle</a:t>
            </a:r>
          </a:p>
        </p:txBody>
      </p:sp>
      <p:sp>
        <p:nvSpPr>
          <p:cNvPr id="9523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Menstrual phase </a:t>
            </a:r>
          </a:p>
          <a:p>
            <a:pPr lvl="1"/>
            <a:r>
              <a:rPr lang="en-US" altLang="en-US" smtClean="0"/>
              <a:t>Days 1 to 5</a:t>
            </a:r>
          </a:p>
          <a:p>
            <a:pPr lvl="1"/>
            <a:r>
              <a:rPr lang="en-US" altLang="en-US" smtClean="0"/>
              <a:t>Functional layer of the endometrium is sloughed </a:t>
            </a:r>
          </a:p>
          <a:p>
            <a:pPr lvl="1"/>
            <a:r>
              <a:rPr lang="en-US" altLang="en-US" smtClean="0"/>
              <a:t>Bleeding occurs for 3 to 5 days</a:t>
            </a:r>
          </a:p>
          <a:p>
            <a:pPr lvl="1"/>
            <a:r>
              <a:rPr lang="en-US" altLang="en-US" smtClean="0"/>
              <a:t>Ovarian hormones are at their lowest levels</a:t>
            </a:r>
          </a:p>
          <a:p>
            <a:pPr lvl="1"/>
            <a:r>
              <a:rPr lang="en-US" altLang="en-US" smtClean="0"/>
              <a:t>By day 5, growing ovarian follicles are producing more estrogen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Uterine (Menstrual) Cycle</a:t>
            </a:r>
          </a:p>
        </p:txBody>
      </p:sp>
      <p:sp>
        <p:nvSpPr>
          <p:cNvPr id="962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Proliferative stage </a:t>
            </a:r>
          </a:p>
          <a:p>
            <a:pPr lvl="1"/>
            <a:r>
              <a:rPr lang="en-US" altLang="en-US" smtClean="0"/>
              <a:t>Days 6 to 14</a:t>
            </a:r>
          </a:p>
          <a:p>
            <a:pPr lvl="1"/>
            <a:r>
              <a:rPr lang="en-US" altLang="en-US" smtClean="0"/>
              <a:t>Regeneration of functional layer of the endometrium</a:t>
            </a:r>
          </a:p>
          <a:p>
            <a:pPr lvl="2"/>
            <a:r>
              <a:rPr lang="en-US" altLang="en-US" smtClean="0"/>
              <a:t>Endometrium is repaired, thickens, and becomes well vascularized</a:t>
            </a:r>
          </a:p>
          <a:p>
            <a:pPr lvl="1"/>
            <a:r>
              <a:rPr lang="en-US" altLang="en-US" smtClean="0"/>
              <a:t>Estrogen levels rise</a:t>
            </a:r>
          </a:p>
          <a:p>
            <a:pPr lvl="1"/>
            <a:r>
              <a:rPr lang="en-US" altLang="en-US" smtClean="0"/>
              <a:t>Ovulation occurs in the ovary at the end of this stage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Uterine (Menstrual) Cycle</a:t>
            </a:r>
          </a:p>
        </p:txBody>
      </p:sp>
      <p:sp>
        <p:nvSpPr>
          <p:cNvPr id="972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Secretory stage </a:t>
            </a:r>
          </a:p>
          <a:p>
            <a:pPr lvl="1"/>
            <a:r>
              <a:rPr lang="en-US" altLang="en-US" smtClean="0"/>
              <a:t>Days 15 to 28</a:t>
            </a:r>
          </a:p>
          <a:p>
            <a:pPr lvl="1"/>
            <a:r>
              <a:rPr lang="en-US" altLang="en-US" smtClean="0"/>
              <a:t>Levels of progesterone rise and increase the blood supply to the endometrium, which becomes more vascular</a:t>
            </a:r>
          </a:p>
          <a:p>
            <a:pPr lvl="2"/>
            <a:r>
              <a:rPr lang="en-US" altLang="en-US" smtClean="0"/>
              <a:t>Progesterone is produced by the corpus luteum, which produces hormones until 10 to 14 days after ovulation</a:t>
            </a:r>
          </a:p>
          <a:p>
            <a:pPr lvl="1"/>
            <a:r>
              <a:rPr lang="en-US" altLang="en-US" smtClean="0"/>
              <a:t>Endometrium increases in size and readies for implantation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983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Uterine (Menstrual) Cycle</a:t>
            </a:r>
          </a:p>
        </p:txBody>
      </p:sp>
      <p:sp>
        <p:nvSpPr>
          <p:cNvPr id="9830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Secretory stage (</a:t>
            </a:r>
            <a:r>
              <a:rPr lang="en-US" altLang="en-US" i="1" dirty="0" smtClean="0"/>
              <a:t>continued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If fertilization does occur:</a:t>
            </a:r>
          </a:p>
          <a:p>
            <a:pPr lvl="2"/>
            <a:r>
              <a:rPr lang="en-US" altLang="en-US" dirty="0" smtClean="0"/>
              <a:t>Embryo produces a hormone that causes the corpus luteum to continue producing its hormones</a:t>
            </a:r>
          </a:p>
          <a:p>
            <a:pPr lvl="1"/>
            <a:r>
              <a:rPr lang="en-US" altLang="en-US" dirty="0" smtClean="0"/>
              <a:t>If fertilization does NOT occur:</a:t>
            </a:r>
          </a:p>
          <a:p>
            <a:pPr lvl="2"/>
            <a:r>
              <a:rPr lang="en-US" altLang="en-US" dirty="0" smtClean="0"/>
              <a:t>Corpus luteum degenerates as LH blood levels decline</a:t>
            </a:r>
          </a:p>
          <a:p>
            <a:pPr lvl="2"/>
            <a:r>
              <a:rPr lang="en-US" altLang="en-US" dirty="0" smtClean="0"/>
              <a:t>The phases are repeated about every 28 days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6_12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7"/>
          <a:stretch/>
        </p:blipFill>
        <p:spPr>
          <a:xfrm>
            <a:off x="298704" y="360626"/>
            <a:ext cx="8546592" cy="595202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 smtClean="0">
                <a:latin typeface="Arial"/>
                <a:cs typeface="Arial"/>
              </a:rPr>
              <a:t>Figure 16.12a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Hormonal interactions of the female cycles.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49520" y="5470365"/>
            <a:ext cx="8338778" cy="103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515938" algn="l"/>
              </a:tabLst>
            </a:pPr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 Fluctuation of gonadotropin levels: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Fluctuating levels</a:t>
            </a:r>
            <a:b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	of pituitary gonadotropins (FSH and LH) in the blood</a:t>
            </a:r>
            <a:b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	regulate the events of the ovarian cycle.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763067" y="2161969"/>
            <a:ext cx="451407" cy="34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LH</a:t>
            </a: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4781178" y="3833512"/>
            <a:ext cx="507997" cy="36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FSH</a:t>
            </a: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 rot="16200000">
            <a:off x="-1127825" y="2561003"/>
            <a:ext cx="3150942" cy="32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900" b="0" dirty="0" smtClean="0">
                <a:solidFill>
                  <a:srgbClr val="000000"/>
                </a:solidFill>
                <a:latin typeface="Arial Black"/>
                <a:cs typeface="Arial Black"/>
              </a:rPr>
              <a:t>Plasma hormone level</a:t>
            </a:r>
            <a:endParaRPr lang="en-US" sz="19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7575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217" descr="figure_16_12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3"/>
          <a:stretch/>
        </p:blipFill>
        <p:spPr>
          <a:xfrm>
            <a:off x="914400" y="969264"/>
            <a:ext cx="7315200" cy="456707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16.12b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Hormonal interactions of the female cycles.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955832" y="4809780"/>
            <a:ext cx="7091632" cy="8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427038" algn="l"/>
              </a:tabLst>
            </a:pPr>
            <a:r>
              <a:rPr lang="en-US" sz="190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 Ovarian cycle: </a:t>
            </a: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Structural changes in the ovarian follicles</a:t>
            </a:r>
            <a:b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	during the ovarian cycle are correlated with (d) changes in</a:t>
            </a:r>
            <a:b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	the endometrium of the uterus during the uterine cycle.</a:t>
            </a: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113682" y="2782580"/>
            <a:ext cx="1060259" cy="56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Primary</a:t>
            </a:r>
            <a:b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997452" y="2793225"/>
            <a:ext cx="1192489" cy="51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Secondary</a:t>
            </a:r>
            <a:b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3173697" y="2794348"/>
            <a:ext cx="1017304" cy="53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Vesicular</a:t>
            </a:r>
            <a:b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228731" y="2794344"/>
            <a:ext cx="457010" cy="13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Ovulation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369865" y="2794346"/>
            <a:ext cx="838195" cy="63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Corpus</a:t>
            </a:r>
            <a:b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luteum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278101" y="2778283"/>
            <a:ext cx="1715428" cy="5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Degenerating</a:t>
            </a:r>
            <a:b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corpus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Arial"/>
              </a:rPr>
              <a:t>luteum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2083008" y="3885247"/>
            <a:ext cx="1008152" cy="5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Follicular</a:t>
            </a:r>
            <a:b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811485" y="3958675"/>
            <a:ext cx="1083605" cy="51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Ovulation</a:t>
            </a:r>
            <a:b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(Day 14)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568768" y="3896057"/>
            <a:ext cx="646762" cy="4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Luteal</a:t>
            </a:r>
            <a:b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700" dirty="0" smtClean="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23471" y="3600824"/>
            <a:ext cx="3167529" cy="134470"/>
          </a:xfrm>
          <a:custGeom>
            <a:avLst/>
            <a:gdLst>
              <a:gd name="connsiteX0" fmla="*/ 0 w 3167529"/>
              <a:gd name="connsiteY0" fmla="*/ 0 h 134470"/>
              <a:gd name="connsiteX1" fmla="*/ 0 w 3167529"/>
              <a:gd name="connsiteY1" fmla="*/ 119529 h 134470"/>
              <a:gd name="connsiteX2" fmla="*/ 3167529 w 3167529"/>
              <a:gd name="connsiteY2" fmla="*/ 134470 h 13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7529" h="134470">
                <a:moveTo>
                  <a:pt x="0" y="0"/>
                </a:moveTo>
                <a:lnTo>
                  <a:pt x="0" y="119529"/>
                </a:lnTo>
                <a:lnTo>
                  <a:pt x="3167529" y="13447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2546350" y="3727826"/>
            <a:ext cx="1121" cy="1551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888006" y="3727825"/>
            <a:ext cx="373" cy="142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4407647" y="3593353"/>
            <a:ext cx="3346824" cy="134471"/>
          </a:xfrm>
          <a:custGeom>
            <a:avLst/>
            <a:gdLst>
              <a:gd name="connsiteX0" fmla="*/ 3346824 w 3346824"/>
              <a:gd name="connsiteY0" fmla="*/ 0 h 134471"/>
              <a:gd name="connsiteX1" fmla="*/ 3346824 w 3346824"/>
              <a:gd name="connsiteY1" fmla="*/ 119529 h 134471"/>
              <a:gd name="connsiteX2" fmla="*/ 0 w 3346824"/>
              <a:gd name="connsiteY2" fmla="*/ 134471 h 13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6824" h="134471">
                <a:moveTo>
                  <a:pt x="3346824" y="0"/>
                </a:moveTo>
                <a:lnTo>
                  <a:pt x="3346824" y="119529"/>
                </a:lnTo>
                <a:lnTo>
                  <a:pt x="0" y="13447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309549" y="3568700"/>
            <a:ext cx="0" cy="320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795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Testes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lobule contains one to four seminiferous tubules</a:t>
            </a:r>
          </a:p>
          <a:p>
            <a:pPr lvl="1"/>
            <a:r>
              <a:rPr lang="en-US" altLang="en-US" smtClean="0"/>
              <a:t>Tightly coiled structures</a:t>
            </a:r>
          </a:p>
          <a:p>
            <a:pPr lvl="1"/>
            <a:r>
              <a:rPr lang="en-US" altLang="en-US" smtClean="0"/>
              <a:t>Function as sperm-forming factories</a:t>
            </a:r>
          </a:p>
          <a:p>
            <a:pPr lvl="1"/>
            <a:r>
              <a:rPr lang="en-US" altLang="en-US" smtClean="0"/>
              <a:t>Empty sperm into the rete testis (first part of the duct system)</a:t>
            </a:r>
          </a:p>
          <a:p>
            <a:r>
              <a:rPr lang="en-US" altLang="en-US" smtClean="0"/>
              <a:t>Sperm travels through the rete testis to the epididymis</a:t>
            </a:r>
          </a:p>
          <a:p>
            <a:r>
              <a:rPr lang="en-US" altLang="en-US" smtClean="0"/>
              <a:t>Interstitial cells in the seminiferous tubules produce androgens such as testosterone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6_12c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"/>
          <a:stretch/>
        </p:blipFill>
        <p:spPr>
          <a:xfrm>
            <a:off x="298704" y="765048"/>
            <a:ext cx="8546592" cy="5177957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16.12c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Hormonal interactions of the female cycles.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51987" y="4159971"/>
            <a:ext cx="8292585" cy="159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760"/>
              </a:lnSpc>
              <a:tabLst>
                <a:tab pos="506413" algn="l"/>
              </a:tabLst>
            </a:pPr>
            <a:r>
              <a:rPr lang="en-US" sz="2200" b="0" dirty="0" smtClean="0">
                <a:solidFill>
                  <a:srgbClr val="000000"/>
                </a:solidFill>
                <a:latin typeface="Arial Black"/>
                <a:cs typeface="Arial Black"/>
              </a:rPr>
              <a:t>(c) Fluctuation of ovarian hormone levels: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Fluctuating</a:t>
            </a:r>
            <a:b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	levels of ovarian hormones (estrogens and progesterone)</a:t>
            </a:r>
            <a:b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	cause the endometrial changes of the uterine cycle.</a:t>
            </a:r>
            <a:b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	The high estrogen levels are also responsible for the </a:t>
            </a:r>
            <a:b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	LH/FSH surge in (a).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 rot="16200000">
            <a:off x="-978868" y="2072405"/>
            <a:ext cx="2972815" cy="44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950" b="0" dirty="0" smtClean="0">
                <a:solidFill>
                  <a:srgbClr val="000000"/>
                </a:solidFill>
                <a:latin typeface="Arial Black"/>
                <a:cs typeface="Arial Black"/>
              </a:rPr>
              <a:t>Plasma hormone level</a:t>
            </a:r>
            <a:endParaRPr lang="en-US" sz="19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079670" y="2131917"/>
            <a:ext cx="1259366" cy="32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Estrogens</a:t>
            </a: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708601" y="3122485"/>
            <a:ext cx="1615026" cy="34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900" dirty="0" smtClean="0">
                <a:solidFill>
                  <a:srgbClr val="000000"/>
                </a:solidFill>
                <a:latin typeface="Arial"/>
                <a:cs typeface="Arial"/>
              </a:rPr>
              <a:t>Progesterone</a:t>
            </a:r>
            <a:endParaRPr lang="en-US" sz="19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436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igure_16_12d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"/>
          <a:stretch/>
        </p:blipFill>
        <p:spPr>
          <a:xfrm>
            <a:off x="1066800" y="251134"/>
            <a:ext cx="7010400" cy="6278159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16.12d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Hormonal interactions of the female cycles.</a:t>
            </a:r>
            <a:endParaRPr lang="en-US" sz="900" b="1" dirty="0"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11504" y="1730278"/>
            <a:ext cx="260351" cy="495300"/>
            <a:chOff x="1308100" y="1612900"/>
            <a:chExt cx="260351" cy="495300"/>
          </a:xfrm>
        </p:grpSpPr>
        <p:sp>
          <p:nvSpPr>
            <p:cNvPr id="3" name="Freeform 2"/>
            <p:cNvSpPr/>
            <p:nvPr/>
          </p:nvSpPr>
          <p:spPr>
            <a:xfrm>
              <a:off x="1428751" y="1612900"/>
              <a:ext cx="139700" cy="495300"/>
            </a:xfrm>
            <a:custGeom>
              <a:avLst/>
              <a:gdLst>
                <a:gd name="connsiteX0" fmla="*/ 130175 w 136525"/>
                <a:gd name="connsiteY0" fmla="*/ 0 h 495300"/>
                <a:gd name="connsiteX1" fmla="*/ 6350 w 136525"/>
                <a:gd name="connsiteY1" fmla="*/ 0 h 495300"/>
                <a:gd name="connsiteX2" fmla="*/ 0 w 136525"/>
                <a:gd name="connsiteY2" fmla="*/ 495300 h 495300"/>
                <a:gd name="connsiteX3" fmla="*/ 136525 w 136525"/>
                <a:gd name="connsiteY3" fmla="*/ 495300 h 495300"/>
                <a:gd name="connsiteX0" fmla="*/ 130175 w 136525"/>
                <a:gd name="connsiteY0" fmla="*/ 0 h 504825"/>
                <a:gd name="connsiteX1" fmla="*/ 6350 w 136525"/>
                <a:gd name="connsiteY1" fmla="*/ 0 h 504825"/>
                <a:gd name="connsiteX2" fmla="*/ 0 w 136525"/>
                <a:gd name="connsiteY2" fmla="*/ 495300 h 504825"/>
                <a:gd name="connsiteX3" fmla="*/ 136525 w 136525"/>
                <a:gd name="connsiteY3" fmla="*/ 504825 h 504825"/>
                <a:gd name="connsiteX0" fmla="*/ 130175 w 139700"/>
                <a:gd name="connsiteY0" fmla="*/ 0 h 495300"/>
                <a:gd name="connsiteX1" fmla="*/ 6350 w 139700"/>
                <a:gd name="connsiteY1" fmla="*/ 0 h 495300"/>
                <a:gd name="connsiteX2" fmla="*/ 0 w 139700"/>
                <a:gd name="connsiteY2" fmla="*/ 495300 h 495300"/>
                <a:gd name="connsiteX3" fmla="*/ 139700 w 139700"/>
                <a:gd name="connsiteY3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0" h="495300">
                  <a:moveTo>
                    <a:pt x="130175" y="0"/>
                  </a:moveTo>
                  <a:lnTo>
                    <a:pt x="6350" y="0"/>
                  </a:lnTo>
                  <a:cubicBezTo>
                    <a:pt x="4233" y="165100"/>
                    <a:pt x="2117" y="330200"/>
                    <a:pt x="0" y="495300"/>
                  </a:cubicBezTo>
                  <a:lnTo>
                    <a:pt x="139700" y="495300"/>
                  </a:ln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1308100" y="1863725"/>
              <a:ext cx="127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1311504" y="2258013"/>
            <a:ext cx="260351" cy="273327"/>
            <a:chOff x="1308100" y="1612900"/>
            <a:chExt cx="260351" cy="495300"/>
          </a:xfrm>
        </p:grpSpPr>
        <p:sp>
          <p:nvSpPr>
            <p:cNvPr id="16" name="Freeform 15"/>
            <p:cNvSpPr/>
            <p:nvPr/>
          </p:nvSpPr>
          <p:spPr>
            <a:xfrm>
              <a:off x="1428751" y="1612900"/>
              <a:ext cx="139700" cy="495300"/>
            </a:xfrm>
            <a:custGeom>
              <a:avLst/>
              <a:gdLst>
                <a:gd name="connsiteX0" fmla="*/ 130175 w 136525"/>
                <a:gd name="connsiteY0" fmla="*/ 0 h 495300"/>
                <a:gd name="connsiteX1" fmla="*/ 6350 w 136525"/>
                <a:gd name="connsiteY1" fmla="*/ 0 h 495300"/>
                <a:gd name="connsiteX2" fmla="*/ 0 w 136525"/>
                <a:gd name="connsiteY2" fmla="*/ 495300 h 495300"/>
                <a:gd name="connsiteX3" fmla="*/ 136525 w 136525"/>
                <a:gd name="connsiteY3" fmla="*/ 495300 h 495300"/>
                <a:gd name="connsiteX0" fmla="*/ 130175 w 136525"/>
                <a:gd name="connsiteY0" fmla="*/ 0 h 504825"/>
                <a:gd name="connsiteX1" fmla="*/ 6350 w 136525"/>
                <a:gd name="connsiteY1" fmla="*/ 0 h 504825"/>
                <a:gd name="connsiteX2" fmla="*/ 0 w 136525"/>
                <a:gd name="connsiteY2" fmla="*/ 495300 h 504825"/>
                <a:gd name="connsiteX3" fmla="*/ 136525 w 136525"/>
                <a:gd name="connsiteY3" fmla="*/ 504825 h 504825"/>
                <a:gd name="connsiteX0" fmla="*/ 130175 w 139700"/>
                <a:gd name="connsiteY0" fmla="*/ 0 h 495300"/>
                <a:gd name="connsiteX1" fmla="*/ 6350 w 139700"/>
                <a:gd name="connsiteY1" fmla="*/ 0 h 495300"/>
                <a:gd name="connsiteX2" fmla="*/ 0 w 139700"/>
                <a:gd name="connsiteY2" fmla="*/ 495300 h 495300"/>
                <a:gd name="connsiteX3" fmla="*/ 139700 w 139700"/>
                <a:gd name="connsiteY3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0" h="495300">
                  <a:moveTo>
                    <a:pt x="130175" y="0"/>
                  </a:moveTo>
                  <a:lnTo>
                    <a:pt x="6350" y="0"/>
                  </a:lnTo>
                  <a:cubicBezTo>
                    <a:pt x="4233" y="165100"/>
                    <a:pt x="2117" y="330200"/>
                    <a:pt x="0" y="495300"/>
                  </a:cubicBezTo>
                  <a:lnTo>
                    <a:pt x="139700" y="495300"/>
                  </a:ln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rtlCol="0" anchor="ctr"/>
            <a:lstStyle/>
            <a:p>
              <a:pPr eaLnBrk="0" hangingPunct="0"/>
              <a:endParaRPr lang="en-US" sz="2400" b="1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1308100" y="1863725"/>
              <a:ext cx="127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Freeform 9"/>
          <p:cNvSpPr/>
          <p:nvPr/>
        </p:nvSpPr>
        <p:spPr>
          <a:xfrm>
            <a:off x="3971925" y="428299"/>
            <a:ext cx="1571625" cy="892175"/>
          </a:xfrm>
          <a:custGeom>
            <a:avLst/>
            <a:gdLst>
              <a:gd name="connsiteX0" fmla="*/ 0 w 1571625"/>
              <a:gd name="connsiteY0" fmla="*/ 0 h 892175"/>
              <a:gd name="connsiteX1" fmla="*/ 273050 w 1571625"/>
              <a:gd name="connsiteY1" fmla="*/ 9525 h 892175"/>
              <a:gd name="connsiteX2" fmla="*/ 311150 w 1571625"/>
              <a:gd name="connsiteY2" fmla="*/ 22225 h 892175"/>
              <a:gd name="connsiteX3" fmla="*/ 1571625 w 1571625"/>
              <a:gd name="connsiteY3" fmla="*/ 892175 h 89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625" h="892175">
                <a:moveTo>
                  <a:pt x="0" y="0"/>
                </a:moveTo>
                <a:lnTo>
                  <a:pt x="273050" y="9525"/>
                </a:lnTo>
                <a:lnTo>
                  <a:pt x="311150" y="22225"/>
                </a:lnTo>
                <a:lnTo>
                  <a:pt x="1571625" y="8921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8" name="Straight Connector 17"/>
          <p:cNvCxnSpPr>
            <a:stCxn id="10" idx="1"/>
          </p:cNvCxnSpPr>
          <p:nvPr/>
        </p:nvCxnSpPr>
        <p:spPr bwMode="auto">
          <a:xfrm>
            <a:off x="4244975" y="437824"/>
            <a:ext cx="425450" cy="920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18"/>
          <p:cNvSpPr/>
          <p:nvPr/>
        </p:nvSpPr>
        <p:spPr>
          <a:xfrm>
            <a:off x="5765800" y="412424"/>
            <a:ext cx="517525" cy="574675"/>
          </a:xfrm>
          <a:custGeom>
            <a:avLst/>
            <a:gdLst>
              <a:gd name="connsiteX0" fmla="*/ 517525 w 517525"/>
              <a:gd name="connsiteY0" fmla="*/ 0 h 574675"/>
              <a:gd name="connsiteX1" fmla="*/ 323850 w 517525"/>
              <a:gd name="connsiteY1" fmla="*/ 0 h 574675"/>
              <a:gd name="connsiteX2" fmla="*/ 0 w 517525"/>
              <a:gd name="connsiteY2" fmla="*/ 574675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25" h="574675">
                <a:moveTo>
                  <a:pt x="517525" y="0"/>
                </a:moveTo>
                <a:lnTo>
                  <a:pt x="323850" y="0"/>
                </a:lnTo>
                <a:lnTo>
                  <a:pt x="0" y="57467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1" name="Straight Connector 20"/>
          <p:cNvCxnSpPr>
            <a:stCxn id="19" idx="1"/>
          </p:cNvCxnSpPr>
          <p:nvPr/>
        </p:nvCxnSpPr>
        <p:spPr bwMode="auto">
          <a:xfrm flipH="1">
            <a:off x="5921375" y="412424"/>
            <a:ext cx="168275" cy="4794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105008" y="4806809"/>
            <a:ext cx="7222890" cy="183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060"/>
              </a:lnSpc>
              <a:tabLst>
                <a:tab pos="398463" algn="l"/>
                <a:tab pos="512763" algn="l"/>
              </a:tabLst>
            </a:pPr>
            <a:r>
              <a:rPr lang="en-US" sz="1650" b="0" dirty="0" smtClean="0">
                <a:solidFill>
                  <a:srgbClr val="000000"/>
                </a:solidFill>
                <a:latin typeface="Arial Black"/>
                <a:cs typeface="Arial Black"/>
              </a:rPr>
              <a:t>(d) The three phases of the uterine cycle: </a:t>
            </a: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	• Menstrual: Shedding of the functional layer of the endometrium.</a:t>
            </a:r>
            <a:b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	• Proliferative: Rebuilding of the functional layer of the</a:t>
            </a:r>
            <a:b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		endometrium.</a:t>
            </a:r>
            <a:b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	• Secretory: Begins immediately after ovulation. Enrichment of</a:t>
            </a:r>
            <a:b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		the blood supply and glandular secretion of nutrients prepare</a:t>
            </a:r>
            <a:b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		the endometrium to receive an embryo.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615399" y="3459515"/>
            <a:ext cx="6378732" cy="102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lnSpc>
                <a:spcPts val="2060"/>
              </a:lnSpc>
              <a:tabLst>
                <a:tab pos="190500" algn="l"/>
              </a:tabLst>
            </a:pP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The menstrual and proliferative phases occur before ovulation,</a:t>
            </a:r>
            <a:b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and together correspond to the follicular phase of the ovarian</a:t>
            </a:r>
            <a:b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cycle. The secretory phase corresponds in time to the luteal </a:t>
            </a:r>
            <a:b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50" dirty="0" smtClean="0">
                <a:solidFill>
                  <a:srgbClr val="000000"/>
                </a:solidFill>
                <a:latin typeface="Arial"/>
                <a:cs typeface="Arial"/>
              </a:rPr>
              <a:t>phase of the ovarian cycle.</a:t>
            </a:r>
            <a:endParaRPr lang="en-US" sz="16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 rot="16200000">
            <a:off x="586345" y="1314923"/>
            <a:ext cx="1330931" cy="32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Functional layer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 rot="16200000">
            <a:off x="730310" y="2571793"/>
            <a:ext cx="1027796" cy="32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Basal layer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310426" y="315182"/>
            <a:ext cx="1390641" cy="27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Blood vessels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858958" y="315182"/>
            <a:ext cx="1121828" cy="40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Endometrial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glands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765642" y="1297981"/>
            <a:ext cx="912638" cy="45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Menstrual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flow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715820" y="2838776"/>
            <a:ext cx="913615" cy="4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Menstrual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002071" y="2841953"/>
            <a:ext cx="1214791" cy="41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Proliferative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461258" y="2841951"/>
            <a:ext cx="945446" cy="4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Secretory</a:t>
            </a:r>
            <a:b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585403" y="2576551"/>
            <a:ext cx="6644809" cy="22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450" dirty="0" smtClean="0">
                <a:solidFill>
                  <a:srgbClr val="000000"/>
                </a:solidFill>
                <a:latin typeface="Arial"/>
                <a:cs typeface="Arial"/>
              </a:rPr>
              <a:t>1                  5                 10               15                 20               25         28 Days</a:t>
            </a:r>
            <a:endParaRPr lang="en-US" sz="145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924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34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Hormone Production by the Ovaries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Estrogens are produced by follicle cells</a:t>
            </a:r>
          </a:p>
          <a:p>
            <a:pPr lvl="1"/>
            <a:r>
              <a:rPr lang="en-US" altLang="en-US" smtClean="0"/>
              <a:t>Cause secondary sex characteristics</a:t>
            </a:r>
          </a:p>
          <a:p>
            <a:pPr lvl="2"/>
            <a:r>
              <a:rPr lang="en-US" altLang="en-US" smtClean="0"/>
              <a:t>Enlargement of accessory organs of the female reproductive system</a:t>
            </a:r>
          </a:p>
          <a:p>
            <a:pPr lvl="2"/>
            <a:r>
              <a:rPr lang="en-US" altLang="en-US" smtClean="0"/>
              <a:t>Development of breasts</a:t>
            </a:r>
          </a:p>
          <a:p>
            <a:pPr lvl="2"/>
            <a:r>
              <a:rPr lang="en-US" altLang="en-US" smtClean="0"/>
              <a:t>Appearance of axillary and pubic hair</a:t>
            </a:r>
          </a:p>
          <a:p>
            <a:pPr lvl="2"/>
            <a:r>
              <a:rPr lang="en-US" altLang="en-US" smtClean="0"/>
              <a:t>Increase in fat beneath the skin, particularly in hips and breasts</a:t>
            </a:r>
          </a:p>
          <a:p>
            <a:pPr lvl="2"/>
            <a:r>
              <a:rPr lang="en-US" altLang="en-US" smtClean="0"/>
              <a:t>Widening and lightening of the pelvis</a:t>
            </a:r>
          </a:p>
          <a:p>
            <a:pPr lvl="2"/>
            <a:r>
              <a:rPr lang="en-US" altLang="en-US" smtClean="0"/>
              <a:t>Onset of menses (menstrual cycle)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44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Hormone Production by the Ovaries</a:t>
            </a:r>
          </a:p>
        </p:txBody>
      </p:sp>
      <p:sp>
        <p:nvSpPr>
          <p:cNvPr id="10445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Progesterone is produced by the corpus luteum</a:t>
            </a:r>
          </a:p>
          <a:p>
            <a:pPr lvl="1"/>
            <a:r>
              <a:rPr lang="en-US" altLang="en-US" dirty="0" smtClean="0"/>
              <a:t>Production continues until LH diminishes in the blood</a:t>
            </a:r>
          </a:p>
          <a:p>
            <a:pPr lvl="1"/>
            <a:r>
              <a:rPr lang="en-US" altLang="en-US" dirty="0" smtClean="0"/>
              <a:t>Does </a:t>
            </a:r>
            <a:r>
              <a:rPr lang="en-US" altLang="en-US" i="1" dirty="0" smtClean="0"/>
              <a:t>not</a:t>
            </a:r>
            <a:r>
              <a:rPr lang="en-US" altLang="en-US" dirty="0" smtClean="0"/>
              <a:t> contribute to the appearance of secondary sex characteristics</a:t>
            </a:r>
          </a:p>
          <a:p>
            <a:pPr lvl="1"/>
            <a:r>
              <a:rPr lang="en-US" altLang="en-US" dirty="0" smtClean="0"/>
              <a:t>Other major effects</a:t>
            </a:r>
          </a:p>
          <a:p>
            <a:pPr lvl="2"/>
            <a:r>
              <a:rPr lang="en-US" altLang="en-US" dirty="0" smtClean="0"/>
              <a:t>Helps maintain pregnancy</a:t>
            </a:r>
          </a:p>
          <a:p>
            <a:pPr lvl="2"/>
            <a:r>
              <a:rPr lang="en-US" altLang="en-US" dirty="0" smtClean="0"/>
              <a:t>Prepares the breasts for milk production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ure_16_07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"/>
          <a:stretch/>
        </p:blipFill>
        <p:spPr>
          <a:xfrm>
            <a:off x="298704" y="505968"/>
            <a:ext cx="8546592" cy="5592972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16.7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Sagittal view of a human ovary showing the developmental stages of an ovarian follicle.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90" name="Text Box 31"/>
          <p:cNvSpPr txBox="1">
            <a:spLocks noChangeArrowheads="1"/>
          </p:cNvSpPr>
          <p:nvPr/>
        </p:nvSpPr>
        <p:spPr bwMode="auto">
          <a:xfrm>
            <a:off x="1705888" y="501528"/>
            <a:ext cx="1594849" cy="30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Primary follicle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295302" y="773944"/>
            <a:ext cx="740847" cy="1435433"/>
          </a:xfrm>
          <a:custGeom>
            <a:avLst/>
            <a:gdLst>
              <a:gd name="connsiteX0" fmla="*/ 0 w 740847"/>
              <a:gd name="connsiteY0" fmla="*/ 0 h 1435433"/>
              <a:gd name="connsiteX1" fmla="*/ 0 w 740847"/>
              <a:gd name="connsiteY1" fmla="*/ 211676 h 1435433"/>
              <a:gd name="connsiteX2" fmla="*/ 740847 w 740847"/>
              <a:gd name="connsiteY2" fmla="*/ 1435433 h 14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847" h="1435433">
                <a:moveTo>
                  <a:pt x="0" y="0"/>
                </a:moveTo>
                <a:lnTo>
                  <a:pt x="0" y="211676"/>
                </a:lnTo>
                <a:lnTo>
                  <a:pt x="740847" y="1435433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091426" y="1792639"/>
            <a:ext cx="866526" cy="780558"/>
          </a:xfrm>
          <a:custGeom>
            <a:avLst/>
            <a:gdLst>
              <a:gd name="connsiteX0" fmla="*/ 13229 w 866526"/>
              <a:gd name="connsiteY0" fmla="*/ 0 h 780558"/>
              <a:gd name="connsiteX1" fmla="*/ 0 w 866526"/>
              <a:gd name="connsiteY1" fmla="*/ 330745 h 780558"/>
              <a:gd name="connsiteX2" fmla="*/ 866526 w 866526"/>
              <a:gd name="connsiteY2" fmla="*/ 780558 h 78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526" h="780558">
                <a:moveTo>
                  <a:pt x="13229" y="0"/>
                </a:moveTo>
                <a:lnTo>
                  <a:pt x="0" y="330745"/>
                </a:lnTo>
                <a:lnTo>
                  <a:pt x="866526" y="780558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372319" y="787173"/>
            <a:ext cx="588708" cy="648261"/>
          </a:xfrm>
          <a:custGeom>
            <a:avLst/>
            <a:gdLst>
              <a:gd name="connsiteX0" fmla="*/ 0 w 588708"/>
              <a:gd name="connsiteY0" fmla="*/ 0 h 648261"/>
              <a:gd name="connsiteX1" fmla="*/ 0 w 588708"/>
              <a:gd name="connsiteY1" fmla="*/ 224907 h 648261"/>
              <a:gd name="connsiteX2" fmla="*/ 588708 w 588708"/>
              <a:gd name="connsiteY2" fmla="*/ 648261 h 64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708" h="648261">
                <a:moveTo>
                  <a:pt x="0" y="0"/>
                </a:moveTo>
                <a:lnTo>
                  <a:pt x="0" y="224907"/>
                </a:lnTo>
                <a:lnTo>
                  <a:pt x="588708" y="64826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>
            <a:stCxn id="5" idx="1"/>
          </p:cNvCxnSpPr>
          <p:nvPr/>
        </p:nvCxnSpPr>
        <p:spPr bwMode="auto">
          <a:xfrm flipH="1">
            <a:off x="4200336" y="1012080"/>
            <a:ext cx="171983" cy="6019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6832988" y="1442049"/>
            <a:ext cx="1124500" cy="535807"/>
          </a:xfrm>
          <a:custGeom>
            <a:avLst/>
            <a:gdLst>
              <a:gd name="connsiteX0" fmla="*/ 138909 w 1124500"/>
              <a:gd name="connsiteY0" fmla="*/ 0 h 535807"/>
              <a:gd name="connsiteX1" fmla="*/ 1124500 w 1124500"/>
              <a:gd name="connsiteY1" fmla="*/ 535807 h 535807"/>
              <a:gd name="connsiteX2" fmla="*/ 0 w 1124500"/>
              <a:gd name="connsiteY2" fmla="*/ 304285 h 5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4500" h="535807">
                <a:moveTo>
                  <a:pt x="138909" y="0"/>
                </a:moveTo>
                <a:lnTo>
                  <a:pt x="1124500" y="535807"/>
                </a:lnTo>
                <a:lnTo>
                  <a:pt x="0" y="30428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14" name="Straight Connector 13"/>
          <p:cNvCxnSpPr>
            <a:stCxn id="12" idx="1"/>
          </p:cNvCxnSpPr>
          <p:nvPr/>
        </p:nvCxnSpPr>
        <p:spPr bwMode="auto">
          <a:xfrm>
            <a:off x="7957488" y="1977856"/>
            <a:ext cx="6614" cy="2315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813144" y="3009781"/>
            <a:ext cx="7805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>
          <a:xfrm>
            <a:off x="6561785" y="3294221"/>
            <a:ext cx="1025279" cy="99224"/>
          </a:xfrm>
          <a:custGeom>
            <a:avLst/>
            <a:gdLst>
              <a:gd name="connsiteX0" fmla="*/ 1025279 w 1025279"/>
              <a:gd name="connsiteY0" fmla="*/ 99224 h 99224"/>
              <a:gd name="connsiteX1" fmla="*/ 661471 w 1025279"/>
              <a:gd name="connsiteY1" fmla="*/ 92609 h 99224"/>
              <a:gd name="connsiteX2" fmla="*/ 0 w 1025279"/>
              <a:gd name="connsiteY2" fmla="*/ 0 h 9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5279" h="99224">
                <a:moveTo>
                  <a:pt x="1025279" y="99224"/>
                </a:moveTo>
                <a:lnTo>
                  <a:pt x="661471" y="9260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634547" y="3889563"/>
            <a:ext cx="238129" cy="264596"/>
          </a:xfrm>
          <a:custGeom>
            <a:avLst/>
            <a:gdLst>
              <a:gd name="connsiteX0" fmla="*/ 238129 w 238129"/>
              <a:gd name="connsiteY0" fmla="*/ 264596 h 264596"/>
              <a:gd name="connsiteX1" fmla="*/ 6615 w 238129"/>
              <a:gd name="connsiteY1" fmla="*/ 257981 h 264596"/>
              <a:gd name="connsiteX2" fmla="*/ 0 w 238129"/>
              <a:gd name="connsiteY2" fmla="*/ 0 h 26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9" h="264596">
                <a:moveTo>
                  <a:pt x="238129" y="264596"/>
                </a:moveTo>
                <a:lnTo>
                  <a:pt x="6615" y="25798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019380" y="4180618"/>
            <a:ext cx="806993" cy="727640"/>
          </a:xfrm>
          <a:custGeom>
            <a:avLst/>
            <a:gdLst>
              <a:gd name="connsiteX0" fmla="*/ 806993 w 806993"/>
              <a:gd name="connsiteY0" fmla="*/ 721025 h 727640"/>
              <a:gd name="connsiteX1" fmla="*/ 595323 w 806993"/>
              <a:gd name="connsiteY1" fmla="*/ 727640 h 727640"/>
              <a:gd name="connsiteX2" fmla="*/ 0 w 806993"/>
              <a:gd name="connsiteY2" fmla="*/ 0 h 72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993" h="727640">
                <a:moveTo>
                  <a:pt x="806993" y="721025"/>
                </a:moveTo>
                <a:lnTo>
                  <a:pt x="595323" y="72764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197977" y="5020711"/>
            <a:ext cx="502717" cy="615186"/>
          </a:xfrm>
          <a:custGeom>
            <a:avLst/>
            <a:gdLst>
              <a:gd name="connsiteX0" fmla="*/ 502717 w 502717"/>
              <a:gd name="connsiteY0" fmla="*/ 615186 h 615186"/>
              <a:gd name="connsiteX1" fmla="*/ 502717 w 502717"/>
              <a:gd name="connsiteY1" fmla="*/ 403509 h 615186"/>
              <a:gd name="connsiteX2" fmla="*/ 0 w 502717"/>
              <a:gd name="connsiteY2" fmla="*/ 0 h 61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717" h="615186">
                <a:moveTo>
                  <a:pt x="502717" y="615186"/>
                </a:moveTo>
                <a:lnTo>
                  <a:pt x="502717" y="40350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053633" y="4689966"/>
            <a:ext cx="463029" cy="945931"/>
          </a:xfrm>
          <a:custGeom>
            <a:avLst/>
            <a:gdLst>
              <a:gd name="connsiteX0" fmla="*/ 13229 w 463029"/>
              <a:gd name="connsiteY0" fmla="*/ 945931 h 945931"/>
              <a:gd name="connsiteX1" fmla="*/ 0 w 463029"/>
              <a:gd name="connsiteY1" fmla="*/ 694565 h 945931"/>
              <a:gd name="connsiteX2" fmla="*/ 463029 w 463029"/>
              <a:gd name="connsiteY2" fmla="*/ 0 h 9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029" h="945931">
                <a:moveTo>
                  <a:pt x="13229" y="945931"/>
                </a:moveTo>
                <a:lnTo>
                  <a:pt x="0" y="694565"/>
                </a:lnTo>
                <a:lnTo>
                  <a:pt x="4630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697619" y="4140929"/>
            <a:ext cx="1369243" cy="1461893"/>
          </a:xfrm>
          <a:custGeom>
            <a:avLst/>
            <a:gdLst>
              <a:gd name="connsiteX0" fmla="*/ 6615 w 1369243"/>
              <a:gd name="connsiteY0" fmla="*/ 1461893 h 1461893"/>
              <a:gd name="connsiteX1" fmla="*/ 0 w 1369243"/>
              <a:gd name="connsiteY1" fmla="*/ 1303136 h 1461893"/>
              <a:gd name="connsiteX2" fmla="*/ 1369243 w 1369243"/>
              <a:gd name="connsiteY2" fmla="*/ 0 h 146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9243" h="1461893">
                <a:moveTo>
                  <a:pt x="6615" y="1461893"/>
                </a:moveTo>
                <a:lnTo>
                  <a:pt x="0" y="1303136"/>
                </a:lnTo>
                <a:lnTo>
                  <a:pt x="1369243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255614" y="4332761"/>
            <a:ext cx="1184032" cy="1289906"/>
          </a:xfrm>
          <a:custGeom>
            <a:avLst/>
            <a:gdLst>
              <a:gd name="connsiteX0" fmla="*/ 0 w 1184032"/>
              <a:gd name="connsiteY0" fmla="*/ 1289906 h 1289906"/>
              <a:gd name="connsiteX1" fmla="*/ 0 w 1184032"/>
              <a:gd name="connsiteY1" fmla="*/ 1289906 h 1289906"/>
              <a:gd name="connsiteX2" fmla="*/ 0 w 1184032"/>
              <a:gd name="connsiteY2" fmla="*/ 1111304 h 1289906"/>
              <a:gd name="connsiteX3" fmla="*/ 1184032 w 1184032"/>
              <a:gd name="connsiteY3" fmla="*/ 0 h 128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4032" h="1289906">
                <a:moveTo>
                  <a:pt x="0" y="1289906"/>
                </a:moveTo>
                <a:lnTo>
                  <a:pt x="0" y="1289906"/>
                </a:lnTo>
                <a:lnTo>
                  <a:pt x="0" y="1111304"/>
                </a:lnTo>
                <a:lnTo>
                  <a:pt x="1184032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144344" y="4445214"/>
            <a:ext cx="509332" cy="747484"/>
          </a:xfrm>
          <a:custGeom>
            <a:avLst/>
            <a:gdLst>
              <a:gd name="connsiteX0" fmla="*/ 6614 w 509332"/>
              <a:gd name="connsiteY0" fmla="*/ 747484 h 747484"/>
              <a:gd name="connsiteX1" fmla="*/ 0 w 509332"/>
              <a:gd name="connsiteY1" fmla="*/ 661491 h 747484"/>
              <a:gd name="connsiteX2" fmla="*/ 509332 w 509332"/>
              <a:gd name="connsiteY2" fmla="*/ 0 h 7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332" h="747484">
                <a:moveTo>
                  <a:pt x="6614" y="747484"/>
                </a:moveTo>
                <a:lnTo>
                  <a:pt x="0" y="661491"/>
                </a:lnTo>
                <a:lnTo>
                  <a:pt x="509332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696915" y="488298"/>
            <a:ext cx="1819748" cy="2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Growing follicles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6648" y="1222551"/>
            <a:ext cx="1806518" cy="57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Degenerating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corpus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luteum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336651" y="5184877"/>
            <a:ext cx="1780057" cy="3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Corpus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luteum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441307" y="5614845"/>
            <a:ext cx="1588227" cy="57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Developing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corpus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luteum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247121" y="5621459"/>
            <a:ext cx="1006133" cy="53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Ruptured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follicle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4510529" y="5621459"/>
            <a:ext cx="1125198" cy="28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Ovulation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826856" y="5614843"/>
            <a:ext cx="2686267" cy="28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Secondary oocyte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7606212" y="2201554"/>
            <a:ext cx="920142" cy="54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Blood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vessels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652515" y="2856428"/>
            <a:ext cx="900296" cy="27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Antrum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7645901" y="3240091"/>
            <a:ext cx="893681" cy="54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Corona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radiata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918282" y="3994190"/>
            <a:ext cx="2090942" cy="54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Mature vesicular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Graafian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) follicle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6874810" y="4761519"/>
            <a:ext cx="1221587" cy="53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Germinal</a:t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epithelium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74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Mammary Glands</a:t>
            </a:r>
          </a:p>
        </p:txBody>
      </p:sp>
      <p:sp>
        <p:nvSpPr>
          <p:cNvPr id="1064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Present in both sexes, but function only in females</a:t>
            </a:r>
          </a:p>
          <a:p>
            <a:pPr lvl="1"/>
            <a:r>
              <a:rPr lang="en-US" altLang="en-US" dirty="0" smtClean="0"/>
              <a:t>Modified sweat glands</a:t>
            </a:r>
          </a:p>
          <a:p>
            <a:r>
              <a:rPr lang="en-US" altLang="en-US" dirty="0" smtClean="0"/>
              <a:t>Function is to produce milk to nourish a newborn</a:t>
            </a:r>
          </a:p>
          <a:p>
            <a:r>
              <a:rPr lang="en-US" altLang="en-US" dirty="0" smtClean="0"/>
              <a:t>Stimulated by sex hormones (mostly estrogens) to increase in size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075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Mammary Glands</a:t>
            </a:r>
          </a:p>
        </p:txBody>
      </p:sp>
      <p:sp>
        <p:nvSpPr>
          <p:cNvPr id="1075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Areola—central pigmented area</a:t>
            </a:r>
          </a:p>
          <a:p>
            <a:r>
              <a:rPr lang="en-US" altLang="en-US" smtClean="0"/>
              <a:t>Nipple—protruding central area of areola</a:t>
            </a:r>
          </a:p>
          <a:p>
            <a:r>
              <a:rPr lang="en-US" altLang="en-US" smtClean="0"/>
              <a:t>Lobes—internal structures that radiate around nipple</a:t>
            </a:r>
          </a:p>
          <a:p>
            <a:r>
              <a:rPr lang="en-US" altLang="en-US" smtClean="0"/>
              <a:t>Lobules—located within each lobe and contain clusters of alveolar glands</a:t>
            </a:r>
          </a:p>
          <a:p>
            <a:r>
              <a:rPr lang="en-US" altLang="en-US" smtClean="0"/>
              <a:t>Alveolar glands—produce milk when a woman is lactating (producing milk)</a:t>
            </a:r>
          </a:p>
          <a:p>
            <a:r>
              <a:rPr lang="en-US" altLang="en-US" smtClean="0"/>
              <a:t>Lactiferous ducts—connect alveolar glands to nipple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igure_16_13a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0"/>
          <a:stretch/>
        </p:blipFill>
        <p:spPr>
          <a:xfrm>
            <a:off x="841248" y="223560"/>
            <a:ext cx="7461504" cy="62564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16.13a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Female mammary glands.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98660" y="677981"/>
            <a:ext cx="3110915" cy="463337"/>
          </a:xfrm>
          <a:custGeom>
            <a:avLst/>
            <a:gdLst>
              <a:gd name="connsiteX0" fmla="*/ 3110915 w 3110915"/>
              <a:gd name="connsiteY0" fmla="*/ 12411 h 463337"/>
              <a:gd name="connsiteX1" fmla="*/ 2891662 w 3110915"/>
              <a:gd name="connsiteY1" fmla="*/ 0 h 463337"/>
              <a:gd name="connsiteX2" fmla="*/ 0 w 3110915"/>
              <a:gd name="connsiteY2" fmla="*/ 463337 h 46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0915" h="463337">
                <a:moveTo>
                  <a:pt x="3110915" y="12411"/>
                </a:moveTo>
                <a:lnTo>
                  <a:pt x="2891662" y="0"/>
                </a:lnTo>
                <a:lnTo>
                  <a:pt x="0" y="46333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94679" y="1133044"/>
            <a:ext cx="3702485" cy="351639"/>
          </a:xfrm>
          <a:custGeom>
            <a:avLst/>
            <a:gdLst>
              <a:gd name="connsiteX0" fmla="*/ 3702485 w 3702485"/>
              <a:gd name="connsiteY0" fmla="*/ 4137 h 351639"/>
              <a:gd name="connsiteX1" fmla="*/ 3483232 w 3702485"/>
              <a:gd name="connsiteY1" fmla="*/ 0 h 351639"/>
              <a:gd name="connsiteX2" fmla="*/ 0 w 3702485"/>
              <a:gd name="connsiteY2" fmla="*/ 351639 h 35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2485" h="351639">
                <a:moveTo>
                  <a:pt x="3702485" y="4137"/>
                </a:moveTo>
                <a:lnTo>
                  <a:pt x="3483232" y="0"/>
                </a:lnTo>
                <a:lnTo>
                  <a:pt x="0" y="351639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159438" y="1555011"/>
            <a:ext cx="3437726" cy="794291"/>
          </a:xfrm>
          <a:custGeom>
            <a:avLst/>
            <a:gdLst>
              <a:gd name="connsiteX0" fmla="*/ 3437726 w 3437726"/>
              <a:gd name="connsiteY0" fmla="*/ 0 h 794291"/>
              <a:gd name="connsiteX1" fmla="*/ 835645 w 3437726"/>
              <a:gd name="connsiteY1" fmla="*/ 8274 h 794291"/>
              <a:gd name="connsiteX2" fmla="*/ 0 w 3437726"/>
              <a:gd name="connsiteY2" fmla="*/ 794291 h 79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7726" h="794291">
                <a:moveTo>
                  <a:pt x="3437726" y="0"/>
                </a:moveTo>
                <a:lnTo>
                  <a:pt x="835645" y="8274"/>
                </a:lnTo>
                <a:lnTo>
                  <a:pt x="0" y="79429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9" name="Straight Connector 8"/>
          <p:cNvCxnSpPr>
            <a:stCxn id="7" idx="1"/>
          </p:cNvCxnSpPr>
          <p:nvPr/>
        </p:nvCxnSpPr>
        <p:spPr bwMode="auto">
          <a:xfrm flipH="1">
            <a:off x="2461428" y="1563285"/>
            <a:ext cx="533655" cy="9390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3077820" y="2262427"/>
            <a:ext cx="251934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136855" y="3023622"/>
            <a:ext cx="145203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65097" y="3366988"/>
            <a:ext cx="13362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Freeform 15"/>
          <p:cNvSpPr/>
          <p:nvPr/>
        </p:nvSpPr>
        <p:spPr>
          <a:xfrm>
            <a:off x="2602082" y="2609929"/>
            <a:ext cx="2982672" cy="273037"/>
          </a:xfrm>
          <a:custGeom>
            <a:avLst/>
            <a:gdLst>
              <a:gd name="connsiteX0" fmla="*/ 2982672 w 2982672"/>
              <a:gd name="connsiteY0" fmla="*/ 8274 h 273037"/>
              <a:gd name="connsiteX1" fmla="*/ 1501678 w 2982672"/>
              <a:gd name="connsiteY1" fmla="*/ 0 h 273037"/>
              <a:gd name="connsiteX2" fmla="*/ 0 w 2982672"/>
              <a:gd name="connsiteY2" fmla="*/ 273037 h 27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2672" h="273037">
                <a:moveTo>
                  <a:pt x="2982672" y="8274"/>
                </a:moveTo>
                <a:lnTo>
                  <a:pt x="1501678" y="0"/>
                </a:lnTo>
                <a:lnTo>
                  <a:pt x="0" y="27303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428334" y="2630614"/>
            <a:ext cx="215116" cy="492295"/>
          </a:xfrm>
          <a:custGeom>
            <a:avLst/>
            <a:gdLst>
              <a:gd name="connsiteX0" fmla="*/ 82737 w 215116"/>
              <a:gd name="connsiteY0" fmla="*/ 0 h 492295"/>
              <a:gd name="connsiteX1" fmla="*/ 215116 w 215116"/>
              <a:gd name="connsiteY1" fmla="*/ 20684 h 492295"/>
              <a:gd name="connsiteX2" fmla="*/ 128242 w 215116"/>
              <a:gd name="connsiteY2" fmla="*/ 492295 h 492295"/>
              <a:gd name="connsiteX3" fmla="*/ 0 w 215116"/>
              <a:gd name="connsiteY3" fmla="*/ 471610 h 49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16" h="492295">
                <a:moveTo>
                  <a:pt x="82737" y="0"/>
                </a:moveTo>
                <a:lnTo>
                  <a:pt x="215116" y="20684"/>
                </a:lnTo>
                <a:lnTo>
                  <a:pt x="128242" y="492295"/>
                </a:lnTo>
                <a:lnTo>
                  <a:pt x="0" y="47161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652843" y="3693805"/>
            <a:ext cx="1948458" cy="661909"/>
          </a:xfrm>
          <a:custGeom>
            <a:avLst/>
            <a:gdLst>
              <a:gd name="connsiteX0" fmla="*/ 1948458 w 1948458"/>
              <a:gd name="connsiteY0" fmla="*/ 661909 h 661909"/>
              <a:gd name="connsiteX1" fmla="*/ 1774710 w 1948458"/>
              <a:gd name="connsiteY1" fmla="*/ 661909 h 661909"/>
              <a:gd name="connsiteX2" fmla="*/ 0 w 1948458"/>
              <a:gd name="connsiteY2" fmla="*/ 0 h 66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458" h="661909">
                <a:moveTo>
                  <a:pt x="1948458" y="661909"/>
                </a:moveTo>
                <a:lnTo>
                  <a:pt x="1774710" y="661909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272252" y="3801365"/>
            <a:ext cx="2320775" cy="947358"/>
          </a:xfrm>
          <a:custGeom>
            <a:avLst/>
            <a:gdLst>
              <a:gd name="connsiteX0" fmla="*/ 2320775 w 2320775"/>
              <a:gd name="connsiteY0" fmla="*/ 947358 h 947358"/>
              <a:gd name="connsiteX1" fmla="*/ 2022922 w 2320775"/>
              <a:gd name="connsiteY1" fmla="*/ 947358 h 947358"/>
              <a:gd name="connsiteX2" fmla="*/ 0 w 2320775"/>
              <a:gd name="connsiteY2" fmla="*/ 0 h 94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0775" h="947358">
                <a:moveTo>
                  <a:pt x="2320775" y="947358"/>
                </a:moveTo>
                <a:lnTo>
                  <a:pt x="2022922" y="947358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028178" y="4033034"/>
            <a:ext cx="2577260" cy="1063191"/>
          </a:xfrm>
          <a:custGeom>
            <a:avLst/>
            <a:gdLst>
              <a:gd name="connsiteX0" fmla="*/ 2577260 w 2577260"/>
              <a:gd name="connsiteY0" fmla="*/ 1059054 h 1063191"/>
              <a:gd name="connsiteX1" fmla="*/ 2147027 w 2577260"/>
              <a:gd name="connsiteY1" fmla="*/ 1063191 h 1063191"/>
              <a:gd name="connsiteX2" fmla="*/ 0 w 2577260"/>
              <a:gd name="connsiteY2" fmla="*/ 0 h 106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7260" h="1063191">
                <a:moveTo>
                  <a:pt x="2577260" y="1059054"/>
                </a:moveTo>
                <a:lnTo>
                  <a:pt x="2147027" y="1063191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645831" y="553587"/>
            <a:ext cx="1472318" cy="23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Skin (cut)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5650253" y="1000286"/>
            <a:ext cx="2023722" cy="21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Pectoralis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major muscle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5643903" y="1419386"/>
            <a:ext cx="2087222" cy="4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Connective tissue</a:t>
            </a:r>
            <a:b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suspensory ligament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647861" y="2136725"/>
            <a:ext cx="1618821" cy="25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Adipose tissue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5647470" y="2469640"/>
            <a:ext cx="614022" cy="2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Lobe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639551" y="2882673"/>
            <a:ext cx="870856" cy="30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Areola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649866" y="3219684"/>
            <a:ext cx="910484" cy="3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Nipple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5650650" y="4218348"/>
            <a:ext cx="1807823" cy="2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Lactiferous sinus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5650649" y="4582193"/>
            <a:ext cx="1807823" cy="2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Lactiferous duct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649865" y="4949209"/>
            <a:ext cx="1807823" cy="40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Lobule containing</a:t>
            </a:r>
            <a:b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alveoli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911891" y="6352890"/>
            <a:ext cx="432496" cy="23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00" b="0" dirty="0" smtClean="0">
                <a:solidFill>
                  <a:srgbClr val="000000"/>
                </a:solidFill>
                <a:latin typeface="Arial Black"/>
                <a:cs typeface="Arial Black"/>
              </a:rPr>
              <a:t>(a)</a:t>
            </a:r>
            <a:endParaRPr lang="en-US" sz="180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3095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figure_16_13b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"/>
          <a:stretch/>
        </p:blipFill>
        <p:spPr>
          <a:xfrm>
            <a:off x="1423416" y="183342"/>
            <a:ext cx="6297168" cy="63744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900" b="1" dirty="0">
                <a:latin typeface="Arial"/>
                <a:cs typeface="Arial"/>
              </a:rPr>
              <a:t>Figure </a:t>
            </a:r>
            <a:r>
              <a:rPr lang="en-US" sz="900" b="1" dirty="0" smtClean="0">
                <a:latin typeface="Arial"/>
                <a:cs typeface="Arial"/>
              </a:rPr>
              <a:t>16.13b </a:t>
            </a:r>
            <a:r>
              <a:rPr lang="en-US" sz="900" b="1" i="0" u="none" strike="noStrike" baseline="0" dirty="0" smtClean="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rPr>
              <a:t>Female mammary glands.</a:t>
            </a:r>
            <a:endParaRPr lang="en-US" sz="900" b="1" dirty="0"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343614" y="601345"/>
            <a:ext cx="183903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3213108" y="2329291"/>
            <a:ext cx="20402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158265" y="2710965"/>
            <a:ext cx="302573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359518" y="3113458"/>
            <a:ext cx="17765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366458" y="3495133"/>
            <a:ext cx="1360193" cy="138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Freeform 12"/>
          <p:cNvSpPr/>
          <p:nvPr/>
        </p:nvSpPr>
        <p:spPr>
          <a:xfrm>
            <a:off x="2595470" y="691559"/>
            <a:ext cx="3414361" cy="444131"/>
          </a:xfrm>
          <a:custGeom>
            <a:avLst/>
            <a:gdLst>
              <a:gd name="connsiteX0" fmla="*/ 0 w 3414361"/>
              <a:gd name="connsiteY0" fmla="*/ 13879 h 444131"/>
              <a:gd name="connsiteX1" fmla="*/ 416385 w 3414361"/>
              <a:gd name="connsiteY1" fmla="*/ 0 h 444131"/>
              <a:gd name="connsiteX2" fmla="*/ 3414361 w 3414361"/>
              <a:gd name="connsiteY2" fmla="*/ 444131 h 44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4361" h="444131">
                <a:moveTo>
                  <a:pt x="0" y="13879"/>
                </a:moveTo>
                <a:lnTo>
                  <a:pt x="416385" y="0"/>
                </a:lnTo>
                <a:lnTo>
                  <a:pt x="3414361" y="444131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240193" y="1163448"/>
            <a:ext cx="2310940" cy="346977"/>
          </a:xfrm>
          <a:custGeom>
            <a:avLst/>
            <a:gdLst>
              <a:gd name="connsiteX0" fmla="*/ 0 w 2310940"/>
              <a:gd name="connsiteY0" fmla="*/ 6939 h 346977"/>
              <a:gd name="connsiteX1" fmla="*/ 381687 w 2310940"/>
              <a:gd name="connsiteY1" fmla="*/ 0 h 346977"/>
              <a:gd name="connsiteX2" fmla="*/ 2310940 w 2310940"/>
              <a:gd name="connsiteY2" fmla="*/ 346977 h 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0940" h="346977">
                <a:moveTo>
                  <a:pt x="0" y="6939"/>
                </a:moveTo>
                <a:lnTo>
                  <a:pt x="381687" y="0"/>
                </a:lnTo>
                <a:lnTo>
                  <a:pt x="2310940" y="346977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844627" y="1607578"/>
            <a:ext cx="1845975" cy="527405"/>
          </a:xfrm>
          <a:custGeom>
            <a:avLst/>
            <a:gdLst>
              <a:gd name="connsiteX0" fmla="*/ 0 w 1845975"/>
              <a:gd name="connsiteY0" fmla="*/ 0 h 527405"/>
              <a:gd name="connsiteX1" fmla="*/ 0 w 1845975"/>
              <a:gd name="connsiteY1" fmla="*/ 0 h 527405"/>
              <a:gd name="connsiteX2" fmla="*/ 985445 w 1845975"/>
              <a:gd name="connsiteY2" fmla="*/ 0 h 527405"/>
              <a:gd name="connsiteX3" fmla="*/ 1845975 w 1845975"/>
              <a:gd name="connsiteY3" fmla="*/ 527405 h 5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5975" h="527405">
                <a:moveTo>
                  <a:pt x="0" y="0"/>
                </a:moveTo>
                <a:lnTo>
                  <a:pt x="0" y="0"/>
                </a:lnTo>
                <a:lnTo>
                  <a:pt x="985445" y="0"/>
                </a:lnTo>
                <a:lnTo>
                  <a:pt x="1845975" y="527405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928578" y="3633924"/>
            <a:ext cx="895229" cy="222065"/>
          </a:xfrm>
          <a:custGeom>
            <a:avLst/>
            <a:gdLst>
              <a:gd name="connsiteX0" fmla="*/ 0 w 895229"/>
              <a:gd name="connsiteY0" fmla="*/ 222065 h 222065"/>
              <a:gd name="connsiteX1" fmla="*/ 242892 w 895229"/>
              <a:gd name="connsiteY1" fmla="*/ 222065 h 222065"/>
              <a:gd name="connsiteX2" fmla="*/ 895229 w 895229"/>
              <a:gd name="connsiteY2" fmla="*/ 0 h 22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229" h="222065">
                <a:moveTo>
                  <a:pt x="0" y="222065"/>
                </a:moveTo>
                <a:lnTo>
                  <a:pt x="242892" y="222065"/>
                </a:lnTo>
                <a:lnTo>
                  <a:pt x="895229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761349" y="3738017"/>
            <a:ext cx="478844" cy="791108"/>
          </a:xfrm>
          <a:custGeom>
            <a:avLst/>
            <a:gdLst>
              <a:gd name="connsiteX0" fmla="*/ 0 w 478844"/>
              <a:gd name="connsiteY0" fmla="*/ 791108 h 791108"/>
              <a:gd name="connsiteX1" fmla="*/ 97157 w 478844"/>
              <a:gd name="connsiteY1" fmla="*/ 777228 h 791108"/>
              <a:gd name="connsiteX2" fmla="*/ 478844 w 478844"/>
              <a:gd name="connsiteY2" fmla="*/ 0 h 79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844" h="791108">
                <a:moveTo>
                  <a:pt x="0" y="791108"/>
                </a:moveTo>
                <a:lnTo>
                  <a:pt x="97157" y="777228"/>
                </a:lnTo>
                <a:lnTo>
                  <a:pt x="478844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643373" y="3855989"/>
            <a:ext cx="1103422" cy="1061750"/>
          </a:xfrm>
          <a:custGeom>
            <a:avLst/>
            <a:gdLst>
              <a:gd name="connsiteX0" fmla="*/ 0 w 1103422"/>
              <a:gd name="connsiteY0" fmla="*/ 1061750 h 1061750"/>
              <a:gd name="connsiteX1" fmla="*/ 229013 w 1103422"/>
              <a:gd name="connsiteY1" fmla="*/ 1061750 h 1061750"/>
              <a:gd name="connsiteX2" fmla="*/ 1103422 w 1103422"/>
              <a:gd name="connsiteY2" fmla="*/ 0 h 106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422" h="1061750">
                <a:moveTo>
                  <a:pt x="0" y="1061750"/>
                </a:moveTo>
                <a:lnTo>
                  <a:pt x="229013" y="1061750"/>
                </a:lnTo>
                <a:lnTo>
                  <a:pt x="1103422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865446" y="4563822"/>
            <a:ext cx="1332434" cy="735591"/>
          </a:xfrm>
          <a:custGeom>
            <a:avLst/>
            <a:gdLst>
              <a:gd name="connsiteX0" fmla="*/ 0 w 1332434"/>
              <a:gd name="connsiteY0" fmla="*/ 735591 h 735591"/>
              <a:gd name="connsiteX1" fmla="*/ 367807 w 1332434"/>
              <a:gd name="connsiteY1" fmla="*/ 735591 h 735591"/>
              <a:gd name="connsiteX2" fmla="*/ 1332434 w 1332434"/>
              <a:gd name="connsiteY2" fmla="*/ 0 h 73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2434" h="735591">
                <a:moveTo>
                  <a:pt x="0" y="735591"/>
                </a:moveTo>
                <a:lnTo>
                  <a:pt x="367807" y="735591"/>
                </a:lnTo>
                <a:lnTo>
                  <a:pt x="1332434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725976" y="5250837"/>
            <a:ext cx="631518" cy="430251"/>
          </a:xfrm>
          <a:custGeom>
            <a:avLst/>
            <a:gdLst>
              <a:gd name="connsiteX0" fmla="*/ 0 w 631518"/>
              <a:gd name="connsiteY0" fmla="*/ 430251 h 430251"/>
              <a:gd name="connsiteX1" fmla="*/ 208193 w 631518"/>
              <a:gd name="connsiteY1" fmla="*/ 430251 h 430251"/>
              <a:gd name="connsiteX2" fmla="*/ 631518 w 631518"/>
              <a:gd name="connsiteY2" fmla="*/ 0 h 4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518" h="430251">
                <a:moveTo>
                  <a:pt x="0" y="430251"/>
                </a:moveTo>
                <a:lnTo>
                  <a:pt x="208193" y="430251"/>
                </a:lnTo>
                <a:lnTo>
                  <a:pt x="631518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56225" y="5037282"/>
            <a:ext cx="136525" cy="412750"/>
          </a:xfrm>
          <a:custGeom>
            <a:avLst/>
            <a:gdLst>
              <a:gd name="connsiteX0" fmla="*/ 136525 w 136525"/>
              <a:gd name="connsiteY0" fmla="*/ 0 h 412750"/>
              <a:gd name="connsiteX1" fmla="*/ 0 w 136525"/>
              <a:gd name="connsiteY1" fmla="*/ 0 h 412750"/>
              <a:gd name="connsiteX2" fmla="*/ 3175 w 136525"/>
              <a:gd name="connsiteY2" fmla="*/ 409575 h 412750"/>
              <a:gd name="connsiteX3" fmla="*/ 136525 w 136525"/>
              <a:gd name="connsiteY3" fmla="*/ 41275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5" h="412750">
                <a:moveTo>
                  <a:pt x="136525" y="0"/>
                </a:moveTo>
                <a:lnTo>
                  <a:pt x="0" y="0"/>
                </a:lnTo>
                <a:cubicBezTo>
                  <a:pt x="1058" y="136525"/>
                  <a:pt x="2117" y="273050"/>
                  <a:pt x="3175" y="409575"/>
                </a:cubicBezTo>
                <a:lnTo>
                  <a:pt x="136525" y="41275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521325" y="6196157"/>
            <a:ext cx="1352550" cy="98425"/>
          </a:xfrm>
          <a:custGeom>
            <a:avLst/>
            <a:gdLst>
              <a:gd name="connsiteX0" fmla="*/ 0 w 1352550"/>
              <a:gd name="connsiteY0" fmla="*/ 92075 h 98425"/>
              <a:gd name="connsiteX1" fmla="*/ 206375 w 1352550"/>
              <a:gd name="connsiteY1" fmla="*/ 98425 h 98425"/>
              <a:gd name="connsiteX2" fmla="*/ 1352550 w 1352550"/>
              <a:gd name="connsiteY2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550" h="98425">
                <a:moveTo>
                  <a:pt x="0" y="92075"/>
                </a:moveTo>
                <a:lnTo>
                  <a:pt x="206375" y="98425"/>
                </a:lnTo>
                <a:lnTo>
                  <a:pt x="1352550" y="0"/>
                </a:lnTo>
              </a:path>
            </a:pathLst>
          </a:custGeom>
          <a:ln w="12700" cmpd="sng">
            <a:solidFill>
              <a:srgbClr val="000000"/>
            </a:solidFill>
          </a:ln>
        </p:spPr>
        <p:txBody>
          <a:bodyPr rtlCol="0" anchor="ctr"/>
          <a:lstStyle/>
          <a:p>
            <a:pPr eaLnBrk="0" hangingPunct="0"/>
            <a:endParaRPr lang="en-US" sz="2400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24" name="Straight Connector 23"/>
          <p:cNvCxnSpPr>
            <a:stCxn id="22" idx="1"/>
          </p:cNvCxnSpPr>
          <p:nvPr/>
        </p:nvCxnSpPr>
        <p:spPr bwMode="auto">
          <a:xfrm flipV="1">
            <a:off x="5727700" y="5278582"/>
            <a:ext cx="962025" cy="101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4396801" y="436386"/>
            <a:ext cx="768128" cy="2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First rib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458964" y="529807"/>
            <a:ext cx="842622" cy="21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Skin (cut)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465314" y="1002209"/>
            <a:ext cx="2023722" cy="21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dirty="0" err="1" smtClean="0">
                <a:solidFill>
                  <a:srgbClr val="000000"/>
                </a:solidFill>
                <a:latin typeface="Arial"/>
                <a:cs typeface="Arial"/>
              </a:rPr>
              <a:t>Pectoralis</a:t>
            </a: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 major muscle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466662" y="1440167"/>
            <a:ext cx="2087222" cy="4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Connective tissue</a:t>
            </a:r>
            <a:b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suspensory ligament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463487" y="2170995"/>
            <a:ext cx="1299822" cy="21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Adipose tissue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458965" y="2550456"/>
            <a:ext cx="614022" cy="2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Lobe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465315" y="2974367"/>
            <a:ext cx="614022" cy="2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Areola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462140" y="3321212"/>
            <a:ext cx="614022" cy="2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Nipple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455789" y="3710198"/>
            <a:ext cx="1607798" cy="42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Opening of</a:t>
            </a:r>
            <a:b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lactiferous duct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1463486" y="4356263"/>
            <a:ext cx="1807823" cy="2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Lactiferous sinus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471183" y="4752946"/>
            <a:ext cx="1807823" cy="23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Lactiferous duct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462139" y="5137409"/>
            <a:ext cx="1807823" cy="40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Lobule containing</a:t>
            </a:r>
            <a:b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alveoli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290648" y="5518658"/>
            <a:ext cx="1618740" cy="42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Hypodermis</a:t>
            </a:r>
            <a:b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(superficial fascia)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3293404" y="6135231"/>
            <a:ext cx="1751422" cy="22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dirty="0" smtClean="0">
                <a:solidFill>
                  <a:srgbClr val="000000"/>
                </a:solidFill>
                <a:latin typeface="Arial"/>
                <a:cs typeface="Arial"/>
              </a:rPr>
              <a:t>Intercostal muscles</a:t>
            </a:r>
            <a:endParaRPr lang="en-US" sz="185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465221" y="6274186"/>
            <a:ext cx="432496" cy="23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0" hangingPunct="0">
              <a:tabLst>
                <a:tab pos="190500" algn="l"/>
              </a:tabLst>
            </a:pPr>
            <a:r>
              <a:rPr lang="en-US" sz="1850" b="0" dirty="0" smtClean="0">
                <a:solidFill>
                  <a:srgbClr val="000000"/>
                </a:solidFill>
                <a:latin typeface="Arial Black"/>
                <a:cs typeface="Arial Black"/>
              </a:rPr>
              <a:t>(b)</a:t>
            </a:r>
            <a:endParaRPr lang="en-US" sz="1850" b="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0716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/>
          </a:p>
        </p:txBody>
      </p:sp>
      <p:sp>
        <p:nvSpPr>
          <p:cNvPr id="1105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Mammography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Mammography is X-ray examination that detects breast cancers too small to feel</a:t>
            </a:r>
          </a:p>
          <a:p>
            <a:r>
              <a:rPr lang="en-US" altLang="en-US" smtClean="0"/>
              <a:t>Recommended every 2 years for women between 40 and 49 years old and yearly thereafter</a:t>
            </a:r>
          </a:p>
          <a:p>
            <a:r>
              <a:rPr lang="en-US" altLang="en-US" smtClean="0"/>
              <a:t>Breast cancer is often signaled by a change in skin texture, puckering, or leakage from the nipple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rieb_EHAP11_Lecture_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rieb_EHAP11_Lecture_Design" id="{9F20172E-CDD5-41F7-B391-F62E076A32D8}" vid="{DC460227-88FF-44E0-8C1B-67F61F8C096E}"/>
    </a:ext>
  </a:extLst>
</a:theme>
</file>

<file path=ppt/theme/theme10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Marieb_EHAP11_Lecture_Design</Template>
  <TotalTime>6248</TotalTime>
  <Words>7026</Words>
  <Application>Microsoft Macintosh PowerPoint</Application>
  <PresentationFormat>On-screen Show (4:3)</PresentationFormat>
  <Paragraphs>1695</Paragraphs>
  <Slides>168</Slides>
  <Notes>68</Notes>
  <HiddenSlides>0</HiddenSlides>
  <MMClips>0</MMClips>
  <ScaleCrop>false</ScaleCrop>
  <HeadingPairs>
    <vt:vector size="4" baseType="variant">
      <vt:variant>
        <vt:lpstr>Theme</vt:lpstr>
      </vt:variant>
      <vt:variant>
        <vt:i4>68</vt:i4>
      </vt:variant>
      <vt:variant>
        <vt:lpstr>Slide Titles</vt:lpstr>
      </vt:variant>
      <vt:variant>
        <vt:i4>168</vt:i4>
      </vt:variant>
    </vt:vector>
  </HeadingPairs>
  <TitlesOfParts>
    <vt:vector size="236" baseType="lpstr">
      <vt:lpstr>Marieb_EHAP11_Lecture_Design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PowerPoint Presentation</vt:lpstr>
      <vt:lpstr>The Reproductive System</vt:lpstr>
      <vt:lpstr>Anatomy of the Male Reproductive System</vt:lpstr>
      <vt:lpstr>Anatomy of the Male Reproductive System</vt:lpstr>
      <vt:lpstr>Figure 16.2a Male reproductive organs.</vt:lpstr>
      <vt:lpstr>Figure 16.2b Male reproductive organs.</vt:lpstr>
      <vt:lpstr>Testes</vt:lpstr>
      <vt:lpstr>Figure 16.1 Sagittal section of the testis and associated epididymis.</vt:lpstr>
      <vt:lpstr>Testes</vt:lpstr>
      <vt:lpstr>Duct System</vt:lpstr>
      <vt:lpstr>Duct System</vt:lpstr>
      <vt:lpstr>Figure 16.1 Sagittal section of the testis and associated epididymis.</vt:lpstr>
      <vt:lpstr>Duct System</vt:lpstr>
      <vt:lpstr>Duct System</vt:lpstr>
      <vt:lpstr>Duct System</vt:lpstr>
      <vt:lpstr>Duct System</vt:lpstr>
      <vt:lpstr>Figure 16.2a Male reproductive organs.</vt:lpstr>
      <vt:lpstr>Figure 16.2b Male reproductive organs.</vt:lpstr>
      <vt:lpstr>Accessory Glands and Semen</vt:lpstr>
      <vt:lpstr>Accessory Glands and Semen</vt:lpstr>
      <vt:lpstr>Accessory Glands and Semen</vt:lpstr>
      <vt:lpstr>Accessory Glands and Semen</vt:lpstr>
      <vt:lpstr>Figure 16.2a Male reproductive organs.</vt:lpstr>
      <vt:lpstr>Figure 16.2b Male reproductive organs.</vt:lpstr>
      <vt:lpstr>Accessory Glands and Semen</vt:lpstr>
      <vt:lpstr>External Genitalia</vt:lpstr>
      <vt:lpstr>External Genitalia</vt:lpstr>
      <vt:lpstr>Figure 16.1 Sagittal section of the testis and associated epididymis.</vt:lpstr>
      <vt:lpstr>External Genitalia</vt:lpstr>
      <vt:lpstr>External Genitalia</vt:lpstr>
      <vt:lpstr>Figure 16.2a Male reproductive organs.</vt:lpstr>
      <vt:lpstr>Figure 16.2b Male reproductive organs.</vt:lpstr>
      <vt:lpstr>Spermatogenesis</vt:lpstr>
      <vt:lpstr>Figure 16.3 Spermatogenesis.</vt:lpstr>
      <vt:lpstr>Figure 16.3 Spermatogenesis (1 of 2).</vt:lpstr>
      <vt:lpstr>Figure 16.3 Spermatogenesis (2 of 2).</vt:lpstr>
      <vt:lpstr>Spermatogenesis</vt:lpstr>
      <vt:lpstr>Concept Link</vt:lpstr>
      <vt:lpstr>Spermatogenesis</vt:lpstr>
      <vt:lpstr>Spermatogenesis</vt:lpstr>
      <vt:lpstr>Figure 16.4 The human life cycle.</vt:lpstr>
      <vt:lpstr>Spermatogenesis</vt:lpstr>
      <vt:lpstr>Figure 16.5a Structure of sperm.</vt:lpstr>
      <vt:lpstr>Figure 16.5b Structure of sperm.</vt:lpstr>
      <vt:lpstr>Testosterone Production</vt:lpstr>
      <vt:lpstr>Testosterone Production</vt:lpstr>
      <vt:lpstr>Figure 16.6 Hormonal control of the testis.</vt:lpstr>
      <vt:lpstr>Anatomy of the Female Reproductive System</vt:lpstr>
      <vt:lpstr>Figure 16.8a The human female reproductive organs.</vt:lpstr>
      <vt:lpstr>Ovaries</vt:lpstr>
      <vt:lpstr>Figure 16.7 Sagittal view of a human ovary showing the developmental stages of an ovarian follicle.</vt:lpstr>
      <vt:lpstr>Ovaries</vt:lpstr>
      <vt:lpstr>Ovaries</vt:lpstr>
      <vt:lpstr>Figure 16.8a The human female reproductive organs.</vt:lpstr>
      <vt:lpstr>Figure 16.8b The human female reproductive organs.</vt:lpstr>
      <vt:lpstr>Duct System</vt:lpstr>
      <vt:lpstr>Duct System</vt:lpstr>
      <vt:lpstr>Duct System</vt:lpstr>
      <vt:lpstr>Figure 16.8b The human female reproductive organs.</vt:lpstr>
      <vt:lpstr>Duct System</vt:lpstr>
      <vt:lpstr>Duct System</vt:lpstr>
      <vt:lpstr>Duct System</vt:lpstr>
      <vt:lpstr>Duct System</vt:lpstr>
      <vt:lpstr>Duct System</vt:lpstr>
      <vt:lpstr>Figure 16.8a The human female reproductive organs.</vt:lpstr>
      <vt:lpstr>Figure 16.8b The human female reproductive organs.</vt:lpstr>
      <vt:lpstr>External Genitalia and Female Perineum</vt:lpstr>
      <vt:lpstr>Figure 16.9 External genitalia of the human female.</vt:lpstr>
      <vt:lpstr>External Genitalia and Female Perineum</vt:lpstr>
      <vt:lpstr>External Genitalia and Female Perineum</vt:lpstr>
      <vt:lpstr>External Genitalia and Female Perineum </vt:lpstr>
      <vt:lpstr>External Genitalia and Female Perineum</vt:lpstr>
      <vt:lpstr>External Genitalia and Female Perineum</vt:lpstr>
      <vt:lpstr>Figure 16.9 External genitalia of the human female.</vt:lpstr>
      <vt:lpstr>Female Reproductive Functions and Cycles</vt:lpstr>
      <vt:lpstr>Oogenesis and the Ovarian Cycle</vt:lpstr>
      <vt:lpstr>Oogenesis and the Ovarian Cycle</vt:lpstr>
      <vt:lpstr>Oogenesis and the Ovarian Cycle</vt:lpstr>
      <vt:lpstr>Oogenesis and the Ovarian Cycle</vt:lpstr>
      <vt:lpstr>Male and Female Differences</vt:lpstr>
      <vt:lpstr>Figure 16.10 Events of oogenesis.</vt:lpstr>
      <vt:lpstr>Uterine (Menstrual) Cycle</vt:lpstr>
      <vt:lpstr>Uterine (Menstrual) Cycle</vt:lpstr>
      <vt:lpstr>Uterine (Menstrual) Cycle</vt:lpstr>
      <vt:lpstr>Uterine (Menstrual) Cycle</vt:lpstr>
      <vt:lpstr>Uterine (Menstrual) Cycle</vt:lpstr>
      <vt:lpstr>Uterine (Menstrual) Cycle</vt:lpstr>
      <vt:lpstr>Figure 16.12a Hormonal interactions of the female cycles.</vt:lpstr>
      <vt:lpstr>Figure 16.12b Hormonal interactions of the female cycles.</vt:lpstr>
      <vt:lpstr>Figure 16.12c Hormonal interactions of the female cycles.</vt:lpstr>
      <vt:lpstr>Figure 16.12d Hormonal interactions of the female cycles.</vt:lpstr>
      <vt:lpstr>Hormone Production by the Ovaries</vt:lpstr>
      <vt:lpstr>Hormone Production by the Ovaries</vt:lpstr>
      <vt:lpstr>Figure 16.7 Sagittal view of a human ovary showing the developmental stages of an ovarian follicle.</vt:lpstr>
      <vt:lpstr>Mammary Glands</vt:lpstr>
      <vt:lpstr>Mammary Glands</vt:lpstr>
      <vt:lpstr>Figure 16.13a Female mammary glands.</vt:lpstr>
      <vt:lpstr>Figure 16.13b Female mammary glands.</vt:lpstr>
      <vt:lpstr>Mammography</vt:lpstr>
      <vt:lpstr>Figure 16.14 Mammograms.</vt:lpstr>
      <vt:lpstr>Pregnancy and Embryonic Development</vt:lpstr>
      <vt:lpstr>Figure 16.15 Diagrams showing the approximate size of a human conceptus from fertilization to the early fetal stage.</vt:lpstr>
      <vt:lpstr>Accomplishing Fertilization</vt:lpstr>
      <vt:lpstr>Accomplishing Fertilization</vt:lpstr>
      <vt:lpstr>Accomplishing Fertilization</vt:lpstr>
      <vt:lpstr>Events of Embryonic &amp; Fetal Development</vt:lpstr>
      <vt:lpstr>Events of Embryonic &amp; Fetal Development</vt:lpstr>
      <vt:lpstr>Figure 16.16 Cleavage is a rapid series of mitotic divisions that begins with the zygote and ends with the blastocyst.</vt:lpstr>
      <vt:lpstr>Figure 16.16 Cleavage is a rapid series of mitotic divisions that begins with the zygote and ends with the blastocyst.</vt:lpstr>
      <vt:lpstr>Figure 16.16 Cleavage is a rapid series of mitotic divisions that begins with the zygote and ends with the blastocyst.</vt:lpstr>
      <vt:lpstr>Figure 16.16 Cleavage is a rapid series of mitotic divisions that begins with the zygote and ends with the blastocyst.</vt:lpstr>
      <vt:lpstr>Figure 16.16 Cleavage is a rapid series of mitotic divisions that begins with the zygote and ends with the blastocyst.</vt:lpstr>
      <vt:lpstr>Figure 16.16 Cleavage is a rapid series of mitotic divisions that begins with the zygote and ends with the blastocyst.</vt:lpstr>
      <vt:lpstr>Figure 16.16 Cleavage is a rapid series of mitotic divisions that begins with the zygote and ends with the blastocyst.</vt:lpstr>
      <vt:lpstr>Figure 16.16 Cleavage is a rapid series of mitotic divisions that begins with the zygote and ends with the blastocyst.</vt:lpstr>
      <vt:lpstr>Figure 16.16 Cleavage is a rapid series of mitotic divisions that begins with the zygote and ends with the blastocyst.</vt:lpstr>
      <vt:lpstr>Events of Embryonic &amp; Fetal Development</vt:lpstr>
      <vt:lpstr>Events of Embryonic &amp; Fetal Development</vt:lpstr>
      <vt:lpstr>Events of Embryonic &amp; Fetal Development</vt:lpstr>
      <vt:lpstr>Figure 16.16e Cleavage is a rapid series of mitotic divisions that begins with the zygote and ends with the blastocyst.</vt:lpstr>
      <vt:lpstr>Events of Embryonic &amp; Fetal Development</vt:lpstr>
      <vt:lpstr>Figure 16.17 Embryo of approximately 18 days.</vt:lpstr>
      <vt:lpstr>Events of Embryonic &amp; Fetal Development</vt:lpstr>
      <vt:lpstr>Figure 16.17 Embryo of approximately 18 days.</vt:lpstr>
      <vt:lpstr>Figure 16.18 The 7-week embryo.</vt:lpstr>
      <vt:lpstr>Events of Embryonic &amp; Fetal Development</vt:lpstr>
      <vt:lpstr>Events of Embryonic &amp; Fetal Development</vt:lpstr>
      <vt:lpstr>Figure 16.19 Photographs of a developing fetus.</vt:lpstr>
      <vt:lpstr>Table 16.1 Development of the Human Fetus (1 of 3).</vt:lpstr>
      <vt:lpstr>Table 16.1 Development of the Human Fetus (2 of 3).</vt:lpstr>
      <vt:lpstr>Table 16.1 Development of the Human Fetus (3 of 3).</vt:lpstr>
      <vt:lpstr>Effects of Pregnancy on the Mother</vt:lpstr>
      <vt:lpstr>Figure 16.20 Relative size of the uterus before conception and during pregnancy.</vt:lpstr>
      <vt:lpstr>Effects of Pregnancy on the Mother</vt:lpstr>
      <vt:lpstr>Effects of Pregnancy on the Mother</vt:lpstr>
      <vt:lpstr>Effects of Pregnancy on the Mother</vt:lpstr>
      <vt:lpstr>Effects of Pregnancy on the Mother</vt:lpstr>
      <vt:lpstr>Childbirth (Parturition)</vt:lpstr>
      <vt:lpstr>Childbirth (Parturition)</vt:lpstr>
      <vt:lpstr>Concept Link</vt:lpstr>
      <vt:lpstr>Figure 16.21 The positive feedback mechanism by which oxytocin promotes labor contractions during birth.</vt:lpstr>
      <vt:lpstr>Figure 16.21 The positive feedback mechanism by which oxytocin promotes labor contractions during birth.</vt:lpstr>
      <vt:lpstr>Figure 16.21 The positive feedback mechanism by which oxytocin promotes labor contractions during birth.</vt:lpstr>
      <vt:lpstr>Figure 16.21 The positive feedback mechanism by which oxytocin promotes labor contractions during birth.</vt:lpstr>
      <vt:lpstr>Figure 16.21 The positive feedback mechanism by which oxytocin promotes labor contractions during birth.</vt:lpstr>
      <vt:lpstr>Figure 16.21 The positive feedback mechanism by which oxytocin promotes labor contractions during birth.</vt:lpstr>
      <vt:lpstr>Figure 16.21 The positive feedback mechanism by which oxytocin promotes labor contractions during birth.</vt:lpstr>
      <vt:lpstr>Stages of Labor</vt:lpstr>
      <vt:lpstr>Figure 16.22a The three stages of labor.</vt:lpstr>
      <vt:lpstr>Stages of Labor</vt:lpstr>
      <vt:lpstr>Figure 16.22b The three stages of labor.</vt:lpstr>
      <vt:lpstr>Stages of Labor</vt:lpstr>
      <vt:lpstr>Figure 16.22c The three stages of labor.</vt:lpstr>
      <vt:lpstr>Developmental Aspects of the Reproductive System</vt:lpstr>
      <vt:lpstr>Developmental Aspects of the Reproductive System</vt:lpstr>
      <vt:lpstr>Developmental Aspects of the Reproductive System</vt:lpstr>
      <vt:lpstr>Developmental Aspects of the Reproductive System</vt:lpstr>
      <vt:lpstr>Developmental Aspects of the Reproductive System</vt:lpstr>
      <vt:lpstr>Developmental Aspects of the Reproductive System</vt:lpstr>
      <vt:lpstr>Developmental Aspects of the Reproductive System</vt:lpstr>
      <vt:lpstr>A Closer Look: Contraception</vt:lpstr>
      <vt:lpstr>A Closer Look: Contraception</vt:lpstr>
      <vt:lpstr>A Closer Look: Contraception</vt:lpstr>
      <vt:lpstr>A Closer Look: Contraception</vt:lpstr>
      <vt:lpstr>A Closer Look: Contraception</vt:lpstr>
      <vt:lpstr>A Closer Look: Contraception</vt:lpstr>
      <vt:lpstr>A Closer Look 16.1 Contraception: Preventing Pregnancy (1 of 2).</vt:lpstr>
      <vt:lpstr>A Closer Look 16.1 Contraception: Preventing Pregnancy (2 of 2).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Betty Lampe</cp:lastModifiedBy>
  <cp:revision>455</cp:revision>
  <cp:lastPrinted>2001-01-06T03:20:03Z</cp:lastPrinted>
  <dcterms:created xsi:type="dcterms:W3CDTF">2000-12-11T01:39:32Z</dcterms:created>
  <dcterms:modified xsi:type="dcterms:W3CDTF">2016-04-20T16:13:27Z</dcterms:modified>
</cp:coreProperties>
</file>