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93"/>
  </p:notesMasterIdLst>
  <p:sldIdLst>
    <p:sldId id="390" r:id="rId2"/>
    <p:sldId id="521" r:id="rId3"/>
    <p:sldId id="522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71" r:id="rId19"/>
    <p:sldId id="406" r:id="rId20"/>
    <p:sldId id="472" r:id="rId21"/>
    <p:sldId id="473" r:id="rId22"/>
    <p:sldId id="409" r:id="rId23"/>
    <p:sldId id="474" r:id="rId24"/>
    <p:sldId id="475" r:id="rId25"/>
    <p:sldId id="476" r:id="rId26"/>
    <p:sldId id="413" r:id="rId27"/>
    <p:sldId id="477" r:id="rId28"/>
    <p:sldId id="478" r:id="rId29"/>
    <p:sldId id="479" r:id="rId30"/>
    <p:sldId id="480" r:id="rId31"/>
    <p:sldId id="418" r:id="rId32"/>
    <p:sldId id="481" r:id="rId33"/>
    <p:sldId id="482" r:id="rId34"/>
    <p:sldId id="483" r:id="rId35"/>
    <p:sldId id="422" r:id="rId36"/>
    <p:sldId id="484" r:id="rId37"/>
    <p:sldId id="485" r:id="rId38"/>
    <p:sldId id="425" r:id="rId39"/>
    <p:sldId id="486" r:id="rId40"/>
    <p:sldId id="42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36" r:id="rId51"/>
    <p:sldId id="496" r:id="rId52"/>
    <p:sldId id="497" r:id="rId53"/>
    <p:sldId id="498" r:id="rId54"/>
    <p:sldId id="499" r:id="rId55"/>
    <p:sldId id="441" r:id="rId56"/>
    <p:sldId id="500" r:id="rId57"/>
    <p:sldId id="501" r:id="rId58"/>
    <p:sldId id="502" r:id="rId59"/>
    <p:sldId id="503" r:id="rId60"/>
    <p:sldId id="504" r:id="rId61"/>
    <p:sldId id="505" r:id="rId62"/>
    <p:sldId id="506" r:id="rId63"/>
    <p:sldId id="449" r:id="rId64"/>
    <p:sldId id="507" r:id="rId65"/>
    <p:sldId id="520" r:id="rId66"/>
    <p:sldId id="450" r:id="rId67"/>
    <p:sldId id="508" r:id="rId68"/>
    <p:sldId id="509" r:id="rId69"/>
    <p:sldId id="453" r:id="rId70"/>
    <p:sldId id="510" r:id="rId71"/>
    <p:sldId id="511" r:id="rId72"/>
    <p:sldId id="456" r:id="rId73"/>
    <p:sldId id="457" r:id="rId74"/>
    <p:sldId id="512" r:id="rId75"/>
    <p:sldId id="513" r:id="rId76"/>
    <p:sldId id="514" r:id="rId77"/>
    <p:sldId id="515" r:id="rId78"/>
    <p:sldId id="516" r:id="rId79"/>
    <p:sldId id="463" r:id="rId80"/>
    <p:sldId id="517" r:id="rId81"/>
    <p:sldId id="518" r:id="rId82"/>
    <p:sldId id="466" r:id="rId83"/>
    <p:sldId id="467" r:id="rId84"/>
    <p:sldId id="523" r:id="rId85"/>
    <p:sldId id="524" r:id="rId86"/>
    <p:sldId id="468" r:id="rId87"/>
    <p:sldId id="469" r:id="rId88"/>
    <p:sldId id="525" r:id="rId89"/>
    <p:sldId id="526" r:id="rId90"/>
    <p:sldId id="470" r:id="rId91"/>
    <p:sldId id="519" r:id="rId9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3">
          <p15:clr>
            <a:srgbClr val="A4A3A4"/>
          </p15:clr>
        </p15:guide>
        <p15:guide id="4" orient="horz" pos="1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pos="3871">
          <p15:clr>
            <a:srgbClr val="A4A3A4"/>
          </p15:clr>
        </p15:guide>
        <p15:guide id="7" pos="466">
          <p15:clr>
            <a:srgbClr val="A4A3A4"/>
          </p15:clr>
        </p15:guide>
        <p15:guide id="8" pos="1595">
          <p15:clr>
            <a:srgbClr val="A4A3A4"/>
          </p15:clr>
        </p15:guide>
        <p15:guide id="9" pos="3292">
          <p15:clr>
            <a:srgbClr val="A4A3A4"/>
          </p15:clr>
        </p15:guide>
        <p15:guide id="10" pos="1386">
          <p15:clr>
            <a:srgbClr val="A4A3A4"/>
          </p15:clr>
        </p15:guide>
        <p15:guide id="11" pos="38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03C"/>
    <a:srgbClr val="E1B102"/>
    <a:srgbClr val="C77A4A"/>
    <a:srgbClr val="B10B21"/>
    <a:srgbClr val="4B2360"/>
    <a:srgbClr val="0D5CA9"/>
    <a:srgbClr val="097341"/>
    <a:srgbClr val="003A90"/>
    <a:srgbClr val="0037A2"/>
    <a:srgbClr val="A0A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3" autoAdjust="0"/>
    <p:restoredTop sz="97824" autoAdjust="0"/>
  </p:normalViewPr>
  <p:slideViewPr>
    <p:cSldViewPr snapToGrid="0" showGuides="1">
      <p:cViewPr varScale="1">
        <p:scale>
          <a:sx n="83" d="100"/>
          <a:sy n="83" d="100"/>
        </p:scale>
        <p:origin x="-1968" y="-112"/>
      </p:cViewPr>
      <p:guideLst>
        <p:guide orient="horz" pos="2159"/>
        <p:guide orient="horz" pos="103"/>
        <p:guide orient="horz" pos="168"/>
        <p:guide orient="horz" pos="4156"/>
        <p:guide pos="2880"/>
        <p:guide pos="3871"/>
        <p:guide pos="466"/>
        <p:guide pos="1595"/>
        <p:guide pos="3292"/>
        <p:guide pos="1386"/>
        <p:guide pos="3889"/>
      </p:guideLst>
    </p:cSldViewPr>
  </p:slideViewPr>
  <p:outlineViewPr>
    <p:cViewPr>
      <p:scale>
        <a:sx n="35" d="100"/>
        <a:sy n="35" d="100"/>
      </p:scale>
      <p:origin x="0" y="385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760" y="-1176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4" Type="http://schemas.openxmlformats.org/officeDocument/2006/relationships/slide" Target="slides/slide64.xml"/><Relationship Id="rId5" Type="http://schemas.openxmlformats.org/officeDocument/2006/relationships/slide" Target="slides/slide85.xml"/><Relationship Id="rId6" Type="http://schemas.openxmlformats.org/officeDocument/2006/relationships/slide" Target="slides/slide90.xml"/><Relationship Id="rId1" Type="http://schemas.openxmlformats.org/officeDocument/2006/relationships/slide" Target="slides/slide1.xml"/><Relationship Id="rId2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D33B75E-551A-C34B-8A90-916D0639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11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12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13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16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18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19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20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22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23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24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25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26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27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28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29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30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31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32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33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34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35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36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37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38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39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4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40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41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42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43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44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45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46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47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48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49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5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50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51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52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53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54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55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56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57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58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59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60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61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62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63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64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65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66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67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68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69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7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70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71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72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73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74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75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76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77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78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79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8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80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81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82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83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84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85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86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87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88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89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9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90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91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5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0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0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20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45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66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9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</a:t>
            </a:r>
            <a:r>
              <a:rPr lang="en-US" sz="900" b="0" dirty="0" smtClean="0">
                <a:solidFill>
                  <a:srgbClr val="000000"/>
                </a:solidFill>
                <a:latin typeface="Arial" charset="0"/>
              </a:rPr>
              <a:t>2015 </a:t>
            </a:r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0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8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0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1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2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3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4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5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6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7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8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0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1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2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3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4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5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6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7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8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0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1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2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3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4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5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6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87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88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8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90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06_01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443744" y="274878"/>
            <a:ext cx="8256512" cy="618598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Table 6.1 Comparison of Skeletal, Cardiac, and Smooth Muscles (1 of 3)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82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224" descr="figure_06_03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"/>
          <a:stretch/>
        </p:blipFill>
        <p:spPr>
          <a:xfrm>
            <a:off x="298704" y="1679448"/>
            <a:ext cx="8546592" cy="333759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latin typeface="Arial"/>
                <a:cs typeface="Arial"/>
              </a:rPr>
              <a:t>Figure 6.3b </a:t>
            </a:r>
            <a:r>
              <a:rPr lang="en-US" sz="900" b="1" i="0" baseline="0" dirty="0" smtClean="0">
                <a:solidFill>
                  <a:schemeClr val="tx2"/>
                </a:solidFill>
                <a:effectLst/>
                <a:latin typeface="Arial"/>
                <a:ea typeface="ＭＳ Ｐゴシック" charset="0"/>
                <a:cs typeface="Arial"/>
              </a:rPr>
              <a:t>Anatomy of a skeletal muscle fiber (cell).</a:t>
            </a:r>
            <a:endParaRPr lang="en-US" sz="900" b="1" dirty="0" smtClean="0">
              <a:effectLst/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710765" y="2442882"/>
            <a:ext cx="12326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069353" y="3003176"/>
            <a:ext cx="8367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456949" y="1955012"/>
            <a:ext cx="0" cy="3329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407162" y="1964525"/>
            <a:ext cx="0" cy="3900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7401295" y="3291650"/>
            <a:ext cx="0" cy="3424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5422542" y="2088200"/>
            <a:ext cx="0" cy="1141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5703182" y="2097713"/>
            <a:ext cx="0" cy="1141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427299" y="2092956"/>
            <a:ext cx="2806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565241" y="1955012"/>
            <a:ext cx="0" cy="1379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4178300" y="3441700"/>
            <a:ext cx="0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781550" y="3441700"/>
            <a:ext cx="0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4819650" y="3441700"/>
            <a:ext cx="0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6096000" y="3441700"/>
            <a:ext cx="0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6130925" y="3441700"/>
            <a:ext cx="0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6848475" y="3441700"/>
            <a:ext cx="0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6137275" y="3552825"/>
            <a:ext cx="708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4822825" y="3552825"/>
            <a:ext cx="1273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4178300" y="3552825"/>
            <a:ext cx="600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V="1">
            <a:off x="4483100" y="3556000"/>
            <a:ext cx="0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5461000" y="3556000"/>
            <a:ext cx="0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6502400" y="3556000"/>
            <a:ext cx="0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064892" y="1690225"/>
            <a:ext cx="63284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Z disc</a:t>
            </a:r>
            <a:endParaRPr lang="en-US" sz="1800" dirty="0"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4121785" y="1690225"/>
            <a:ext cx="63284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Z disc</a:t>
            </a:r>
            <a:endParaRPr lang="en-US" sz="1800" dirty="0"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175740" y="1690225"/>
            <a:ext cx="63284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H zone</a:t>
            </a:r>
            <a:endParaRPr lang="en-US" sz="1800" dirty="0"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39158" y="2253730"/>
            <a:ext cx="1553928" cy="52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latin typeface="Arial" charset="0"/>
              </a:rPr>
              <a:t>Thin (actin)</a:t>
            </a:r>
            <a:br>
              <a:rPr lang="en-US" sz="1900" dirty="0" smtClean="0">
                <a:latin typeface="Arial" charset="0"/>
              </a:rPr>
            </a:br>
            <a:r>
              <a:rPr lang="en-US" sz="1900" dirty="0" err="1" smtClean="0">
                <a:latin typeface="Arial" charset="0"/>
              </a:rPr>
              <a:t>myofilament</a:t>
            </a:r>
            <a:endParaRPr lang="en-US" sz="1900" dirty="0"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329571" y="2838810"/>
            <a:ext cx="1744936" cy="59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latin typeface="Arial" charset="0"/>
              </a:rPr>
              <a:t>Thick (myosin)</a:t>
            </a:r>
            <a:br>
              <a:rPr lang="en-US" sz="1900" dirty="0" smtClean="0">
                <a:latin typeface="Arial" charset="0"/>
              </a:rPr>
            </a:br>
            <a:r>
              <a:rPr lang="en-US" sz="1900" dirty="0" err="1" smtClean="0">
                <a:latin typeface="Arial" charset="0"/>
              </a:rPr>
              <a:t>myofilament</a:t>
            </a:r>
            <a:endParaRPr lang="en-US" sz="1900" dirty="0"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721909" y="4410625"/>
            <a:ext cx="2251814" cy="322822"/>
          </a:xfrm>
          <a:prstGeom prst="rect">
            <a:avLst/>
          </a:prstGeom>
          <a:solidFill>
            <a:srgbClr val="F8B784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latin typeface="Arial Black"/>
                <a:cs typeface="Arial Black"/>
              </a:rPr>
              <a:t>Myofibril or fibril</a:t>
            </a:r>
            <a:endParaRPr lang="en-US" sz="1900" b="0" dirty="0">
              <a:latin typeface="Arial Black"/>
              <a:cs typeface="Arial Black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760904" y="4409942"/>
            <a:ext cx="7024418" cy="50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latin typeface="Arial" charset="0"/>
              </a:rPr>
              <a:t>                                  (complex organelle composed of bundles</a:t>
            </a:r>
            <a:br>
              <a:rPr lang="en-US" sz="1900" dirty="0" smtClean="0">
                <a:latin typeface="Arial" charset="0"/>
              </a:rPr>
            </a:br>
            <a:r>
              <a:rPr lang="en-US" sz="1900" dirty="0" smtClean="0">
                <a:latin typeface="Arial" charset="0"/>
              </a:rPr>
              <a:t>of </a:t>
            </a:r>
            <a:r>
              <a:rPr lang="en-US" sz="1900" dirty="0" err="1" smtClean="0">
                <a:latin typeface="Arial" charset="0"/>
              </a:rPr>
              <a:t>myofilaments</a:t>
            </a:r>
            <a:r>
              <a:rPr lang="en-US" sz="1900" dirty="0" smtClean="0">
                <a:latin typeface="Arial" charset="0"/>
              </a:rPr>
              <a:t>)</a:t>
            </a:r>
            <a:endParaRPr lang="en-US" sz="1900" dirty="0"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141130" y="3626939"/>
            <a:ext cx="764247" cy="2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I band</a:t>
            </a:r>
            <a:endParaRPr lang="en-US" sz="1800" dirty="0"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063798" y="3631434"/>
            <a:ext cx="873451" cy="2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A band</a:t>
            </a:r>
            <a:endParaRPr lang="en-US" sz="1800" dirty="0"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7083384" y="3626897"/>
            <a:ext cx="801201" cy="25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M line</a:t>
            </a:r>
            <a:endParaRPr lang="en-US" sz="1800" dirty="0"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152830" y="3626939"/>
            <a:ext cx="742214" cy="26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I band</a:t>
            </a:r>
            <a:endParaRPr lang="en-US" sz="1800" dirty="0"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4818361" y="3933988"/>
            <a:ext cx="1341139" cy="294053"/>
          </a:xfrm>
          <a:prstGeom prst="rect">
            <a:avLst/>
          </a:prstGeom>
          <a:solidFill>
            <a:srgbClr val="A0A7E0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Sarcomere</a:t>
            </a:r>
            <a:endParaRPr lang="en-US" sz="1800" dirty="0"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29780" y="4422594"/>
            <a:ext cx="332800" cy="2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latin typeface="Arial Black"/>
                <a:cs typeface="Arial Black"/>
              </a:rPr>
              <a:t>(b)</a:t>
            </a:r>
            <a:endParaRPr lang="en-US" sz="190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1255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ure_06_03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2"/>
          <a:stretch/>
        </p:blipFill>
        <p:spPr>
          <a:xfrm>
            <a:off x="298704" y="1770888"/>
            <a:ext cx="8546592" cy="311454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latin typeface="Arial"/>
                <a:cs typeface="Arial"/>
              </a:rPr>
              <a:t>Figure 6.3c </a:t>
            </a:r>
            <a:r>
              <a:rPr lang="en-US" sz="900" b="1" i="0" baseline="0" dirty="0" smtClean="0">
                <a:solidFill>
                  <a:schemeClr val="tx2"/>
                </a:solidFill>
                <a:effectLst/>
                <a:latin typeface="Arial"/>
                <a:ea typeface="ＭＳ Ｐゴシック" charset="0"/>
                <a:cs typeface="Arial"/>
              </a:rPr>
              <a:t>Anatomy of a skeletal muscle fiber (cell).</a:t>
            </a:r>
            <a:endParaRPr lang="en-US" sz="900" b="1" dirty="0" smtClean="0">
              <a:effectLst/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238578" y="2830649"/>
            <a:ext cx="18134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 flipV="1">
            <a:off x="2524449" y="3605579"/>
            <a:ext cx="2732982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967748" y="2610009"/>
            <a:ext cx="0" cy="166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57981" y="2692962"/>
            <a:ext cx="1581157" cy="601836"/>
          </a:xfrm>
          <a:prstGeom prst="rect">
            <a:avLst/>
          </a:prstGeom>
          <a:solidFill>
            <a:srgbClr val="AACDC9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Thin (actin)</a:t>
            </a:r>
            <a:br>
              <a:rPr lang="en-US" sz="1950" dirty="0" smtClean="0">
                <a:latin typeface="Arial" charset="0"/>
              </a:rPr>
            </a:br>
            <a:r>
              <a:rPr lang="en-US" sz="1950" dirty="0" err="1" smtClean="0">
                <a:latin typeface="Arial" charset="0"/>
              </a:rPr>
              <a:t>myofilament</a:t>
            </a:r>
            <a:endParaRPr lang="en-US" sz="1950" dirty="0"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91281" y="3448358"/>
            <a:ext cx="1853737" cy="600008"/>
          </a:xfrm>
          <a:prstGeom prst="rect">
            <a:avLst/>
          </a:prstGeom>
          <a:solidFill>
            <a:srgbClr val="AACDC9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Thick (myosin)</a:t>
            </a:r>
            <a:br>
              <a:rPr lang="en-US" sz="1950" dirty="0" smtClean="0">
                <a:latin typeface="Arial" charset="0"/>
              </a:rPr>
            </a:br>
            <a:r>
              <a:rPr lang="en-US" sz="1950" dirty="0" err="1" smtClean="0">
                <a:latin typeface="Arial" charset="0"/>
              </a:rPr>
              <a:t>myofilament</a:t>
            </a:r>
            <a:endParaRPr lang="en-US" sz="1950" dirty="0"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26466" y="4590868"/>
            <a:ext cx="1536638" cy="293892"/>
          </a:xfrm>
          <a:prstGeom prst="rect">
            <a:avLst/>
          </a:prstGeom>
          <a:solidFill>
            <a:srgbClr val="9FA4DC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b="0" dirty="0" smtClean="0">
                <a:latin typeface="Arial Black"/>
                <a:cs typeface="Arial Black"/>
              </a:rPr>
              <a:t>Sarcomere</a:t>
            </a:r>
            <a:endParaRPr lang="en-US" sz="1950" b="0" dirty="0">
              <a:latin typeface="Arial Black"/>
              <a:cs typeface="Arial Black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301542" y="4549968"/>
            <a:ext cx="3067173" cy="37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(segment of a myofibril)</a:t>
            </a:r>
            <a:endParaRPr lang="en-US" sz="1950" dirty="0"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503388" y="2466785"/>
            <a:ext cx="700572" cy="25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latin typeface="Arial" charset="0"/>
              </a:rPr>
              <a:t>Z disc</a:t>
            </a:r>
            <a:endParaRPr lang="en-US" sz="1900" dirty="0"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625332" y="2335252"/>
            <a:ext cx="745735" cy="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latin typeface="Arial" charset="0"/>
              </a:rPr>
              <a:t>M line</a:t>
            </a:r>
            <a:endParaRPr lang="en-US" sz="1900" dirty="0"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754326" y="2461601"/>
            <a:ext cx="762452" cy="24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latin typeface="Arial" charset="0"/>
              </a:rPr>
              <a:t>Z disc</a:t>
            </a:r>
            <a:endParaRPr lang="en-US" sz="1900" dirty="0"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293821" y="1839343"/>
            <a:ext cx="1372217" cy="327432"/>
          </a:xfrm>
          <a:prstGeom prst="rect">
            <a:avLst/>
          </a:prstGeom>
          <a:solidFill>
            <a:srgbClr val="A0A7E0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Sarcomere</a:t>
            </a:r>
            <a:endParaRPr lang="en-US" sz="1950" dirty="0"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33947" y="4561462"/>
            <a:ext cx="438335" cy="2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b="0" dirty="0" smtClean="0">
                <a:latin typeface="Arial Black"/>
                <a:cs typeface="Arial Black"/>
              </a:rPr>
              <a:t>(c)</a:t>
            </a:r>
            <a:endParaRPr lang="en-US" sz="195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4555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220" descr="figure_06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5"/>
          <a:stretch/>
        </p:blipFill>
        <p:spPr>
          <a:xfrm>
            <a:off x="298704" y="420624"/>
            <a:ext cx="8546592" cy="576673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 bwMode="auto">
          <a:xfrm>
            <a:off x="6221850" y="588452"/>
            <a:ext cx="1165879" cy="10617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213536" y="580206"/>
            <a:ext cx="1077037" cy="14724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6234720" y="4493658"/>
            <a:ext cx="39742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6623505" y="4273355"/>
            <a:ext cx="950363" cy="2203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8255435" y="942797"/>
            <a:ext cx="6792" cy="12496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8106021" y="1445388"/>
            <a:ext cx="156206" cy="4890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6.4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Motor units.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89885" y="867015"/>
            <a:ext cx="1479946" cy="29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Spinal cord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96482" y="1145024"/>
            <a:ext cx="6940" cy="3886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663518" y="957656"/>
            <a:ext cx="0" cy="7494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705072" y="588682"/>
            <a:ext cx="51354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6224964" y="591561"/>
            <a:ext cx="1165879" cy="1061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216650" y="583315"/>
            <a:ext cx="1077037" cy="14724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088193" y="2026346"/>
            <a:ext cx="83277" cy="3261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723693" y="2021601"/>
            <a:ext cx="38879" cy="1598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274350" y="2349895"/>
            <a:ext cx="181433" cy="8077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275235" y="2306698"/>
            <a:ext cx="285109" cy="8466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617817" y="2531321"/>
            <a:ext cx="803488" cy="3412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2620992" y="2870543"/>
            <a:ext cx="8640" cy="1339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3995843" y="3546441"/>
            <a:ext cx="4320" cy="8336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4001307" y="3723547"/>
            <a:ext cx="250550" cy="2505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732252" y="4479487"/>
            <a:ext cx="198712" cy="43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930964" y="4480632"/>
            <a:ext cx="332627" cy="1771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237834" y="4492447"/>
            <a:ext cx="397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6626619" y="4272144"/>
            <a:ext cx="950363" cy="2203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8258549" y="937266"/>
            <a:ext cx="6792" cy="12496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8109135" y="1439857"/>
            <a:ext cx="156206" cy="4890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97359" y="3145545"/>
            <a:ext cx="1452467" cy="5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Motor neuron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cell bodies</a:t>
            </a:r>
            <a:endParaRPr lang="en-US" sz="1800" dirty="0"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893301" y="4333369"/>
            <a:ext cx="802523" cy="2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Muscle</a:t>
            </a:r>
            <a:endParaRPr lang="en-US" sz="18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545362" y="4378191"/>
            <a:ext cx="929522" cy="5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Arial" charset="0"/>
              </a:rPr>
              <a:t>Muscle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fibers</a:t>
            </a:r>
            <a:endParaRPr lang="en-US" sz="1800" dirty="0"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061891" y="4310956"/>
            <a:ext cx="1183521" cy="8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Branching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axon to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motor unit</a:t>
            </a:r>
            <a:endParaRPr lang="en-US" sz="1800" dirty="0"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55421" y="5969425"/>
            <a:ext cx="802523" cy="2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(a)</a:t>
            </a:r>
            <a:endParaRPr lang="en-US" sz="1800" b="0" dirty="0">
              <a:latin typeface="Arial Black"/>
              <a:cs typeface="Arial Black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429009" y="4923542"/>
            <a:ext cx="802523" cy="2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(b)</a:t>
            </a:r>
            <a:endParaRPr lang="en-US" sz="1800" b="0" dirty="0">
              <a:latin typeface="Arial Black"/>
              <a:cs typeface="Arial Black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231599" y="418780"/>
            <a:ext cx="2827048" cy="5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Arial" charset="0"/>
              </a:rPr>
              <a:t>Axon terminals at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neuromuscular junctions</a:t>
            </a:r>
            <a:endParaRPr lang="en-US" sz="1800" dirty="0"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731069" y="1248015"/>
            <a:ext cx="593344" cy="8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Arial" charset="0"/>
              </a:rPr>
              <a:t>Motor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unit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1</a:t>
            </a:r>
            <a:endParaRPr lang="en-US" sz="1800" dirty="0"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78122" y="1233074"/>
            <a:ext cx="795050" cy="8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Arial" charset="0"/>
              </a:rPr>
              <a:t>Motor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unit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2</a:t>
            </a:r>
            <a:endParaRPr lang="en-US" sz="1800" dirty="0"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471654" y="2422953"/>
            <a:ext cx="802523" cy="2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Nerve</a:t>
            </a:r>
            <a:endParaRPr lang="en-US" sz="1800" dirty="0"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125949" y="2981189"/>
            <a:ext cx="996756" cy="91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Arial" charset="0"/>
              </a:rPr>
              <a:t>Axon of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motor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neuron</a:t>
            </a:r>
            <a:endParaRPr lang="en-US" sz="1800" dirty="0"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7805183" y="406523"/>
            <a:ext cx="929522" cy="5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Arial" charset="0"/>
              </a:rPr>
              <a:t>Muscle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fibers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9220" name="Straight Connector 9219"/>
          <p:cNvCxnSpPr/>
          <p:nvPr/>
        </p:nvCxnSpPr>
        <p:spPr bwMode="auto">
          <a:xfrm flipV="1">
            <a:off x="2841625" y="2324100"/>
            <a:ext cx="0" cy="139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1"/>
          <p:cNvSpPr/>
          <p:nvPr/>
        </p:nvSpPr>
        <p:spPr>
          <a:xfrm>
            <a:off x="5711825" y="552450"/>
            <a:ext cx="1676400" cy="1098550"/>
          </a:xfrm>
          <a:custGeom>
            <a:avLst/>
            <a:gdLst>
              <a:gd name="connsiteX0" fmla="*/ 0 w 1676400"/>
              <a:gd name="connsiteY0" fmla="*/ 0 h 1098550"/>
              <a:gd name="connsiteX1" fmla="*/ 495300 w 1676400"/>
              <a:gd name="connsiteY1" fmla="*/ 9525 h 1098550"/>
              <a:gd name="connsiteX2" fmla="*/ 1676400 w 1676400"/>
              <a:gd name="connsiteY2" fmla="*/ 1098550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1098550">
                <a:moveTo>
                  <a:pt x="0" y="0"/>
                </a:moveTo>
                <a:lnTo>
                  <a:pt x="495300" y="9525"/>
                </a:lnTo>
                <a:lnTo>
                  <a:pt x="1676400" y="1098550"/>
                </a:ln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7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gure_06_04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>
          <a:xfrm>
            <a:off x="1371600" y="137160"/>
            <a:ext cx="6400800" cy="626958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6.4a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Motor units.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254801" y="903307"/>
            <a:ext cx="13583" cy="4278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6187120" y="692762"/>
            <a:ext cx="6792" cy="8218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161593" y="1867740"/>
            <a:ext cx="47541" cy="169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462061" y="1874531"/>
            <a:ext cx="101874" cy="3667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183607" y="2193745"/>
            <a:ext cx="13583" cy="1630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944965" y="2805475"/>
            <a:ext cx="0" cy="1693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939228" y="2450877"/>
            <a:ext cx="909053" cy="3520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5467684" y="3556000"/>
            <a:ext cx="0" cy="922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5471528" y="3765439"/>
            <a:ext cx="280736" cy="267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2459789" y="2245895"/>
            <a:ext cx="213895" cy="8644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455333" y="2179053"/>
            <a:ext cx="329755" cy="9268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588629" y="610176"/>
            <a:ext cx="1479946" cy="29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Spinal cord</a:t>
            </a:r>
            <a:endParaRPr lang="en-US" sz="2000" dirty="0"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610375" y="3109881"/>
            <a:ext cx="1452467" cy="5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Motor neuron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cell bodies</a:t>
            </a:r>
            <a:endParaRPr lang="en-US" sz="2000" dirty="0"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034856" y="4440393"/>
            <a:ext cx="802523" cy="2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Muscle</a:t>
            </a:r>
            <a:endParaRPr lang="en-US" sz="2000" dirty="0"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993709" y="4470947"/>
            <a:ext cx="929522" cy="5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00" dirty="0" smtClean="0">
                <a:latin typeface="Arial" charset="0"/>
              </a:rPr>
              <a:t>Muscle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fibers</a:t>
            </a:r>
            <a:endParaRPr lang="en-US" sz="2000" dirty="0"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447033" y="6240543"/>
            <a:ext cx="802523" cy="2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b="0" dirty="0" smtClean="0">
                <a:latin typeface="Arial Black"/>
                <a:cs typeface="Arial Black"/>
              </a:rPr>
              <a:t>(a)</a:t>
            </a:r>
            <a:endParaRPr lang="en-US" sz="2000" b="0" dirty="0">
              <a:latin typeface="Arial Black"/>
              <a:cs typeface="Arial Black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786960" y="104867"/>
            <a:ext cx="2856933" cy="5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00" dirty="0" smtClean="0">
                <a:latin typeface="Arial" charset="0"/>
              </a:rPr>
              <a:t>Axon terminals at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neuromuscular junctions</a:t>
            </a:r>
            <a:endParaRPr lang="en-US" sz="2000" dirty="0"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108065" y="976916"/>
            <a:ext cx="593344" cy="8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en-US" sz="2000" dirty="0" smtClean="0">
                <a:latin typeface="Arial" charset="0"/>
              </a:rPr>
              <a:t>Motor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unit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1</a:t>
            </a:r>
            <a:endParaRPr lang="en-US" sz="2000" dirty="0"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926468" y="976243"/>
            <a:ext cx="795050" cy="8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en-US" sz="2000" dirty="0" smtClean="0">
                <a:latin typeface="Arial" charset="0"/>
              </a:rPr>
              <a:t>Motor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unit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2</a:t>
            </a:r>
            <a:endParaRPr lang="en-US" sz="2000" dirty="0"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777309" y="2315946"/>
            <a:ext cx="802523" cy="2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Nerve</a:t>
            </a:r>
            <a:endParaRPr lang="en-US" sz="2000" dirty="0"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445871" y="2924122"/>
            <a:ext cx="996756" cy="91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00" dirty="0" smtClean="0">
                <a:latin typeface="Arial" charset="0"/>
              </a:rPr>
              <a:t>Axon of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motor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neuron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974975" y="4578350"/>
            <a:ext cx="546100" cy="215900"/>
          </a:xfrm>
          <a:custGeom>
            <a:avLst/>
            <a:gdLst>
              <a:gd name="connsiteX0" fmla="*/ 0 w 546100"/>
              <a:gd name="connsiteY0" fmla="*/ 0 h 215900"/>
              <a:gd name="connsiteX1" fmla="*/ 193675 w 546100"/>
              <a:gd name="connsiteY1" fmla="*/ 3175 h 215900"/>
              <a:gd name="connsiteX2" fmla="*/ 546100 w 546100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100" h="215900">
                <a:moveTo>
                  <a:pt x="0" y="0"/>
                </a:moveTo>
                <a:lnTo>
                  <a:pt x="193675" y="3175"/>
                </a:lnTo>
                <a:lnTo>
                  <a:pt x="546100" y="2159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2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4" name="Picture 9243" descr="figure_06_04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"/>
          <a:stretch/>
        </p:blipFill>
        <p:spPr>
          <a:xfrm>
            <a:off x="963168" y="164592"/>
            <a:ext cx="7217664" cy="6322177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 bwMode="auto">
          <a:xfrm>
            <a:off x="4882852" y="380848"/>
            <a:ext cx="1441207" cy="19619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4875717" y="380848"/>
            <a:ext cx="1576767" cy="13912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7608304" y="837454"/>
            <a:ext cx="0" cy="166232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365724" y="1536631"/>
            <a:ext cx="242580" cy="6135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4897121" y="5581870"/>
            <a:ext cx="54937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V="1">
            <a:off x="5425088" y="5296492"/>
            <a:ext cx="1248571" cy="28537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6.4b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Motor units.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9230" name="Straight Connector 9229"/>
          <p:cNvCxnSpPr/>
          <p:nvPr/>
        </p:nvCxnSpPr>
        <p:spPr bwMode="auto">
          <a:xfrm>
            <a:off x="4202333" y="378126"/>
            <a:ext cx="6777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>
            <a:off x="4880130" y="378126"/>
            <a:ext cx="1441207" cy="19619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Straight Connector 9233"/>
          <p:cNvCxnSpPr/>
          <p:nvPr/>
        </p:nvCxnSpPr>
        <p:spPr bwMode="auto">
          <a:xfrm>
            <a:off x="4872995" y="378126"/>
            <a:ext cx="1576767" cy="13912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Straight Connector 9235"/>
          <p:cNvCxnSpPr/>
          <p:nvPr/>
        </p:nvCxnSpPr>
        <p:spPr bwMode="auto">
          <a:xfrm>
            <a:off x="7608757" y="834732"/>
            <a:ext cx="0" cy="16623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8" name="Straight Connector 9237"/>
          <p:cNvCxnSpPr/>
          <p:nvPr/>
        </p:nvCxnSpPr>
        <p:spPr bwMode="auto">
          <a:xfrm flipV="1">
            <a:off x="7366177" y="1533909"/>
            <a:ext cx="242580" cy="6135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0" name="Straight Connector 9239"/>
          <p:cNvCxnSpPr/>
          <p:nvPr/>
        </p:nvCxnSpPr>
        <p:spPr bwMode="auto">
          <a:xfrm>
            <a:off x="4894399" y="5582323"/>
            <a:ext cx="54937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2" name="Straight Connector 9241"/>
          <p:cNvCxnSpPr/>
          <p:nvPr/>
        </p:nvCxnSpPr>
        <p:spPr bwMode="auto">
          <a:xfrm flipV="1">
            <a:off x="5422366" y="5296945"/>
            <a:ext cx="1248571" cy="2853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3340363" y="5316903"/>
            <a:ext cx="1637585" cy="11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Branching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axon to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motor unit</a:t>
            </a:r>
            <a:endParaRPr lang="en-US" dirty="0">
              <a:latin typeface="Arial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5121246" y="6136613"/>
            <a:ext cx="741357" cy="4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latin typeface="Arial Black"/>
                <a:cs typeface="Arial Black"/>
              </a:rPr>
              <a:t>(b)</a:t>
            </a:r>
            <a:endParaRPr lang="en-US" b="0" dirty="0">
              <a:latin typeface="Arial Black"/>
              <a:cs typeface="Arial Black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369444" y="142473"/>
            <a:ext cx="2856933" cy="5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Arial" charset="0"/>
              </a:rPr>
              <a:t>Axon terminals at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neuromuscular junctions</a:t>
            </a:r>
            <a:endParaRPr lang="en-US" dirty="0">
              <a:latin typeface="Arial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7148794" y="130214"/>
            <a:ext cx="929522" cy="5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Arial" charset="0"/>
              </a:rPr>
              <a:t>Muscle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fibers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0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gure_06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"/>
          <a:stretch/>
        </p:blipFill>
        <p:spPr>
          <a:xfrm>
            <a:off x="298704" y="137161"/>
            <a:ext cx="8546592" cy="640526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6.5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Events at the neuromuscular junction.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892512" y="417356"/>
            <a:ext cx="1228914" cy="21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Nerve impulse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46675" y="546100"/>
            <a:ext cx="428625" cy="66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806950" y="812800"/>
            <a:ext cx="47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4648200" y="812800"/>
            <a:ext cx="161925" cy="92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765425" y="1673225"/>
            <a:ext cx="2422525" cy="520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645150" y="346075"/>
            <a:ext cx="333375" cy="158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5949950" y="1943100"/>
            <a:ext cx="10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689600" y="1943100"/>
            <a:ext cx="263525" cy="711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5949950" y="2193925"/>
            <a:ext cx="10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5834063" y="2190750"/>
            <a:ext cx="119062" cy="422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007100" y="2419350"/>
            <a:ext cx="95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5915025" y="2416175"/>
            <a:ext cx="92075" cy="384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6445250" y="603250"/>
            <a:ext cx="603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6359525" y="600075"/>
            <a:ext cx="88900" cy="454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6772275" y="1216025"/>
            <a:ext cx="85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 flipV="1">
            <a:off x="6638925" y="1181100"/>
            <a:ext cx="136525" cy="38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 flipH="1">
            <a:off x="5940425" y="3152775"/>
            <a:ext cx="914400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 flipH="1">
            <a:off x="5514975" y="3155950"/>
            <a:ext cx="42545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 flipH="1" flipV="1">
            <a:off x="6594475" y="3387725"/>
            <a:ext cx="241300" cy="98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Straight Connector 9233"/>
          <p:cNvCxnSpPr/>
          <p:nvPr/>
        </p:nvCxnSpPr>
        <p:spPr bwMode="auto">
          <a:xfrm flipH="1">
            <a:off x="6804025" y="3943350"/>
            <a:ext cx="603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Straight Connector 9235"/>
          <p:cNvCxnSpPr/>
          <p:nvPr/>
        </p:nvCxnSpPr>
        <p:spPr bwMode="auto">
          <a:xfrm flipH="1" flipV="1">
            <a:off x="6391275" y="3514725"/>
            <a:ext cx="415925" cy="43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8" name="Straight Connector 9237"/>
          <p:cNvCxnSpPr/>
          <p:nvPr/>
        </p:nvCxnSpPr>
        <p:spPr bwMode="auto">
          <a:xfrm flipH="1" flipV="1">
            <a:off x="6464300" y="3362325"/>
            <a:ext cx="342900" cy="577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 flipV="1">
            <a:off x="6188075" y="3057525"/>
            <a:ext cx="0" cy="34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6318250" y="3060700"/>
            <a:ext cx="0" cy="28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188075" y="3060700"/>
            <a:ext cx="139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6251575" y="2987675"/>
            <a:ext cx="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4457700" y="3470275"/>
            <a:ext cx="63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4521200" y="3473450"/>
            <a:ext cx="523875" cy="50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5130800" y="3514725"/>
            <a:ext cx="79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4" name="Straight Connector 9253"/>
          <p:cNvCxnSpPr/>
          <p:nvPr/>
        </p:nvCxnSpPr>
        <p:spPr bwMode="auto">
          <a:xfrm flipV="1">
            <a:off x="4684611" y="5831360"/>
            <a:ext cx="8789" cy="4086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6" name="Straight Connector 9255"/>
          <p:cNvCxnSpPr/>
          <p:nvPr/>
        </p:nvCxnSpPr>
        <p:spPr bwMode="auto">
          <a:xfrm>
            <a:off x="4486855" y="5651190"/>
            <a:ext cx="7031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8" name="Straight Connector 9257"/>
          <p:cNvCxnSpPr/>
          <p:nvPr/>
        </p:nvCxnSpPr>
        <p:spPr bwMode="auto">
          <a:xfrm>
            <a:off x="4847210" y="5638007"/>
            <a:ext cx="1669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0" name="Straight Connector 9259"/>
          <p:cNvCxnSpPr/>
          <p:nvPr/>
        </p:nvCxnSpPr>
        <p:spPr bwMode="auto">
          <a:xfrm flipH="1">
            <a:off x="4904339" y="5638007"/>
            <a:ext cx="109865" cy="659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4877440" y="695535"/>
            <a:ext cx="703177" cy="20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Nucleus</a:t>
            </a:r>
            <a:endParaRPr lang="en-US" sz="1400" dirty="0">
              <a:latin typeface="Arial" charset="0"/>
            </a:endParaRPr>
          </a:p>
        </p:txBody>
      </p: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6002665" y="166008"/>
            <a:ext cx="2887436" cy="20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latin typeface="Arial" charset="0"/>
              </a:rPr>
              <a:t>Myelinated</a:t>
            </a:r>
            <a:r>
              <a:rPr lang="en-US" sz="1400" dirty="0" smtClean="0">
                <a:latin typeface="Arial" charset="0"/>
              </a:rPr>
              <a:t> axon of motor neuron</a:t>
            </a:r>
            <a:endParaRPr lang="en-US" sz="1400" dirty="0">
              <a:latin typeface="Arial" charset="0"/>
            </a:endParaRP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6535961" y="491819"/>
            <a:ext cx="1551589" cy="57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400" dirty="0" smtClean="0">
                <a:latin typeface="Arial" charset="0"/>
              </a:rPr>
              <a:t>Axon terminal of </a:t>
            </a:r>
            <a:br>
              <a:rPr lang="en-US" sz="1400" dirty="0" smtClean="0">
                <a:latin typeface="Arial" charset="0"/>
              </a:rPr>
            </a:br>
            <a:r>
              <a:rPr lang="en-US" sz="1400" b="0" dirty="0" smtClean="0">
                <a:latin typeface="Arial Black"/>
                <a:cs typeface="Arial Black"/>
              </a:rPr>
              <a:t>neuromuscular</a:t>
            </a:r>
            <a:br>
              <a:rPr lang="en-US" sz="1400" b="0" dirty="0" smtClean="0">
                <a:latin typeface="Arial Black"/>
                <a:cs typeface="Arial Black"/>
              </a:rPr>
            </a:br>
            <a:r>
              <a:rPr lang="en-US" sz="1400" b="0" dirty="0" smtClean="0">
                <a:latin typeface="Arial Black"/>
                <a:cs typeface="Arial Black"/>
              </a:rPr>
              <a:t>junction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6900005" y="1083401"/>
            <a:ext cx="1555726" cy="4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Sarcolemma of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the muscle fiber</a:t>
            </a:r>
            <a:endParaRPr lang="en-US" sz="1400" dirty="0">
              <a:latin typeface="Arial" charset="0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6072991" y="1804233"/>
            <a:ext cx="2887436" cy="20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Synaptic vesicle containing </a:t>
            </a:r>
            <a:r>
              <a:rPr lang="en-US" sz="1400" dirty="0" err="1" smtClean="0">
                <a:latin typeface="Arial" charset="0"/>
              </a:rPr>
              <a:t>ACh</a:t>
            </a:r>
            <a:endParaRPr lang="en-US" sz="1400" dirty="0">
              <a:latin typeface="Arial" charset="0"/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6064717" y="2044174"/>
            <a:ext cx="2887436" cy="20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Axon terminal of motor neuron</a:t>
            </a:r>
            <a:endParaRPr lang="en-US" sz="1400" dirty="0">
              <a:latin typeface="Arial" charset="0"/>
            </a:endParaRPr>
          </a:p>
        </p:txBody>
      </p:sp>
      <p:sp>
        <p:nvSpPr>
          <p:cNvPr id="115" name="Text Box 31"/>
          <p:cNvSpPr txBox="1">
            <a:spLocks noChangeArrowheads="1"/>
          </p:cNvSpPr>
          <p:nvPr/>
        </p:nvSpPr>
        <p:spPr bwMode="auto">
          <a:xfrm>
            <a:off x="6135044" y="2279978"/>
            <a:ext cx="2887436" cy="20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Mitochondrion</a:t>
            </a:r>
            <a:endParaRPr lang="en-US" sz="1400" dirty="0">
              <a:latin typeface="Arial" charset="0"/>
            </a:endParaRPr>
          </a:p>
        </p:txBody>
      </p: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6871404" y="2805371"/>
            <a:ext cx="1464358" cy="20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Sarcolemma</a:t>
            </a:r>
            <a:endParaRPr lang="en-US" sz="1400" dirty="0">
              <a:latin typeface="Arial" charset="0"/>
            </a:endParaRPr>
          </a:p>
        </p:txBody>
      </p:sp>
      <p:sp>
        <p:nvSpPr>
          <p:cNvPr id="117" name="Text Box 31"/>
          <p:cNvSpPr txBox="1">
            <a:spLocks noChangeArrowheads="1"/>
          </p:cNvSpPr>
          <p:nvPr/>
        </p:nvSpPr>
        <p:spPr bwMode="auto">
          <a:xfrm>
            <a:off x="6875541" y="3032902"/>
            <a:ext cx="1464358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Fusing synaptic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vesicle</a:t>
            </a:r>
            <a:endParaRPr lang="en-US" sz="1400" dirty="0">
              <a:latin typeface="Arial" charset="0"/>
            </a:endParaRPr>
          </a:p>
        </p:txBody>
      </p:sp>
      <p:sp>
        <p:nvSpPr>
          <p:cNvPr id="118" name="Text Box 31"/>
          <p:cNvSpPr txBox="1">
            <a:spLocks noChangeArrowheads="1"/>
          </p:cNvSpPr>
          <p:nvPr/>
        </p:nvSpPr>
        <p:spPr bwMode="auto">
          <a:xfrm>
            <a:off x="6871404" y="3421773"/>
            <a:ext cx="1464358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Sarcoplasm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of muscle fiber</a:t>
            </a:r>
            <a:endParaRPr lang="en-US" sz="1400" dirty="0">
              <a:latin typeface="Arial" charset="0"/>
            </a:endParaRP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6875542" y="3847877"/>
            <a:ext cx="1464358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Folds of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sarcolemma</a:t>
            </a:r>
            <a:endParaRPr lang="en-US" sz="1400" dirty="0">
              <a:latin typeface="Arial" charset="0"/>
            </a:endParaRPr>
          </a:p>
        </p:txBody>
      </p:sp>
      <p:sp>
        <p:nvSpPr>
          <p:cNvPr id="120" name="Text Box 31"/>
          <p:cNvSpPr txBox="1">
            <a:spLocks noChangeArrowheads="1"/>
          </p:cNvSpPr>
          <p:nvPr/>
        </p:nvSpPr>
        <p:spPr bwMode="auto">
          <a:xfrm>
            <a:off x="6420489" y="4451869"/>
            <a:ext cx="1662926" cy="64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400" dirty="0" smtClean="0">
                <a:latin typeface="Arial" charset="0"/>
              </a:rPr>
              <a:t>Ion channel in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sarcolemma opens;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ions pass.</a:t>
            </a:r>
            <a:endParaRPr lang="en-US" sz="1400" dirty="0">
              <a:latin typeface="Arial" charset="0"/>
            </a:endParaRP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6428763" y="5614347"/>
            <a:ext cx="1679472" cy="3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400" dirty="0" smtClean="0">
                <a:latin typeface="Arial" charset="0"/>
              </a:rPr>
              <a:t>Ion channel closed;</a:t>
            </a:r>
            <a:r>
              <a:rPr lang="en-US" sz="1400" dirty="0">
                <a:latin typeface="Arial" charset="0"/>
              </a:rPr>
              <a:t/>
            </a:r>
            <a:br>
              <a:rPr lang="en-US" sz="1400" dirty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ions cannot pass.</a:t>
            </a: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5051190" y="5519198"/>
            <a:ext cx="918291" cy="21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000" dirty="0" smtClean="0">
                <a:latin typeface="Arial" charset="0"/>
              </a:rPr>
              <a:t>Degraded </a:t>
            </a:r>
            <a:r>
              <a:rPr lang="en-US" sz="1000" dirty="0" err="1" smtClean="0">
                <a:latin typeface="Arial" charset="0"/>
              </a:rPr>
              <a:t>ACh</a:t>
            </a:r>
            <a:endParaRPr lang="en-US" sz="1000" dirty="0" smtClean="0">
              <a:latin typeface="Arial" charset="0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5013962" y="4497376"/>
            <a:ext cx="248118" cy="21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000" dirty="0" smtClean="0">
                <a:latin typeface="Arial" charset="0"/>
              </a:rPr>
              <a:t>Na</a:t>
            </a:r>
            <a:r>
              <a:rPr lang="en-US" sz="1000" baseline="30000" dirty="0" smtClean="0">
                <a:latin typeface="Arial" charset="0"/>
              </a:rPr>
              <a:t>+</a:t>
            </a:r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5295268" y="4493240"/>
            <a:ext cx="248118" cy="21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000" dirty="0" smtClean="0">
                <a:latin typeface="Arial" charset="0"/>
              </a:rPr>
              <a:t>K</a:t>
            </a:r>
            <a:r>
              <a:rPr lang="en-US" sz="1000" baseline="30000" dirty="0" smtClean="0">
                <a:latin typeface="Arial" charset="0"/>
              </a:rPr>
              <a:t>+</a:t>
            </a: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5162890" y="6317627"/>
            <a:ext cx="248118" cy="21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000" dirty="0" smtClean="0">
                <a:latin typeface="Arial" charset="0"/>
              </a:rPr>
              <a:t>K</a:t>
            </a:r>
            <a:r>
              <a:rPr lang="en-US" sz="1000" baseline="30000" dirty="0" smtClean="0">
                <a:latin typeface="Arial" charset="0"/>
              </a:rPr>
              <a:t>+</a:t>
            </a:r>
          </a:p>
        </p:txBody>
      </p: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5080152" y="5651580"/>
            <a:ext cx="248118" cy="21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000" dirty="0" smtClean="0">
                <a:latin typeface="Arial" charset="0"/>
              </a:rPr>
              <a:t>Na</a:t>
            </a:r>
            <a:r>
              <a:rPr lang="en-US" sz="1000" baseline="30000" dirty="0" smtClean="0">
                <a:latin typeface="Arial" charset="0"/>
              </a:rPr>
              <a:t>+</a:t>
            </a:r>
          </a:p>
        </p:txBody>
      </p:sp>
      <p:sp>
        <p:nvSpPr>
          <p:cNvPr id="128" name="Text Box 31"/>
          <p:cNvSpPr txBox="1">
            <a:spLocks noChangeArrowheads="1"/>
          </p:cNvSpPr>
          <p:nvPr/>
        </p:nvSpPr>
        <p:spPr bwMode="auto">
          <a:xfrm>
            <a:off x="4224977" y="5519198"/>
            <a:ext cx="272938" cy="18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000" dirty="0" err="1" smtClean="0">
                <a:latin typeface="Arial" charset="0"/>
              </a:rPr>
              <a:t>ACh</a:t>
            </a:r>
            <a:endParaRPr lang="en-US" sz="1000" baseline="30000" dirty="0" smtClean="0">
              <a:latin typeface="Arial" charset="0"/>
            </a:endParaRPr>
          </a:p>
        </p:txBody>
      </p: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4219682" y="6210064"/>
            <a:ext cx="926564" cy="38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180"/>
              </a:lnSpc>
            </a:pPr>
            <a:r>
              <a:rPr lang="en-US" sz="1000" dirty="0" smtClean="0">
                <a:latin typeface="Arial" charset="0"/>
              </a:rPr>
              <a:t>Acetylcholine-</a:t>
            </a:r>
            <a:br>
              <a:rPr lang="en-US" sz="1000" dirty="0" smtClean="0">
                <a:latin typeface="Arial" charset="0"/>
              </a:rPr>
            </a:br>
            <a:r>
              <a:rPr lang="en-US" sz="1000" dirty="0" err="1" smtClean="0">
                <a:latin typeface="Arial" charset="0"/>
              </a:rPr>
              <a:t>sterase</a:t>
            </a:r>
            <a:endParaRPr lang="en-US" sz="1000" dirty="0" smtClean="0">
              <a:latin typeface="Arial" charset="0"/>
            </a:endParaRPr>
          </a:p>
        </p:txBody>
      </p:sp>
      <p:sp>
        <p:nvSpPr>
          <p:cNvPr id="130" name="Text Box 31"/>
          <p:cNvSpPr txBox="1">
            <a:spLocks noChangeArrowheads="1"/>
          </p:cNvSpPr>
          <p:nvPr/>
        </p:nvSpPr>
        <p:spPr bwMode="auto">
          <a:xfrm>
            <a:off x="4182456" y="3367320"/>
            <a:ext cx="727992" cy="3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80"/>
              </a:lnSpc>
            </a:pPr>
            <a:r>
              <a:rPr lang="en-US" sz="1000" dirty="0" err="1" smtClean="0">
                <a:latin typeface="Arial" charset="0"/>
              </a:rPr>
              <a:t>ACh</a:t>
            </a:r>
            <a:r>
              <a:rPr lang="en-US" sz="1000" dirty="0" smtClean="0">
                <a:latin typeface="Arial" charset="0"/>
              </a:rPr>
              <a:t/>
            </a:r>
            <a:br>
              <a:rPr lang="en-US" sz="1000" dirty="0" smtClean="0">
                <a:latin typeface="Arial" charset="0"/>
              </a:rPr>
            </a:br>
            <a:r>
              <a:rPr lang="en-US" sz="1000" dirty="0" smtClean="0">
                <a:latin typeface="Arial" charset="0"/>
              </a:rPr>
              <a:t>receptor</a:t>
            </a:r>
            <a:endParaRPr lang="en-US" sz="1000" baseline="30000" dirty="0" smtClean="0">
              <a:latin typeface="Arial" charset="0"/>
            </a:endParaRPr>
          </a:p>
        </p:txBody>
      </p:sp>
      <p:sp>
        <p:nvSpPr>
          <p:cNvPr id="131" name="Text Box 31"/>
          <p:cNvSpPr txBox="1">
            <a:spLocks noChangeArrowheads="1"/>
          </p:cNvSpPr>
          <p:nvPr/>
        </p:nvSpPr>
        <p:spPr bwMode="auto">
          <a:xfrm>
            <a:off x="4409981" y="2503375"/>
            <a:ext cx="248118" cy="21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000" dirty="0" smtClean="0">
                <a:latin typeface="Arial" charset="0"/>
              </a:rPr>
              <a:t>Ca</a:t>
            </a:r>
            <a:r>
              <a:rPr lang="en-US" sz="1000" baseline="30000" dirty="0" smtClean="0">
                <a:latin typeface="Arial" charset="0"/>
              </a:rPr>
              <a:t>2+</a:t>
            </a: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6176418" y="2544744"/>
            <a:ext cx="248118" cy="21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000" dirty="0" smtClean="0">
                <a:latin typeface="Arial" charset="0"/>
              </a:rPr>
              <a:t>Ca</a:t>
            </a:r>
            <a:r>
              <a:rPr lang="en-US" sz="1000" baseline="30000" dirty="0" smtClean="0">
                <a:latin typeface="Arial" charset="0"/>
              </a:rPr>
              <a:t>2+</a:t>
            </a: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6180138" y="2701945"/>
            <a:ext cx="622801" cy="34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80"/>
              </a:lnSpc>
            </a:pPr>
            <a:r>
              <a:rPr lang="en-US" sz="1000" b="0" dirty="0" smtClean="0">
                <a:latin typeface="Arial Black"/>
                <a:cs typeface="Arial Black"/>
              </a:rPr>
              <a:t>Synaptic</a:t>
            </a:r>
            <a:br>
              <a:rPr lang="en-US" sz="1000" b="0" dirty="0" smtClean="0">
                <a:latin typeface="Arial Black"/>
                <a:cs typeface="Arial Black"/>
              </a:rPr>
            </a:br>
            <a:r>
              <a:rPr lang="en-US" sz="1000" b="0" dirty="0" smtClean="0">
                <a:latin typeface="Arial Black"/>
                <a:cs typeface="Arial Black"/>
              </a:rPr>
              <a:t>cleft</a:t>
            </a:r>
          </a:p>
        </p:txBody>
      </p:sp>
      <p:sp>
        <p:nvSpPr>
          <p:cNvPr id="134" name="Text Box 31"/>
          <p:cNvSpPr txBox="1">
            <a:spLocks noChangeArrowheads="1"/>
          </p:cNvSpPr>
          <p:nvPr/>
        </p:nvSpPr>
        <p:spPr bwMode="auto">
          <a:xfrm>
            <a:off x="5212532" y="3392814"/>
            <a:ext cx="272938" cy="18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000" dirty="0" err="1" smtClean="0">
                <a:solidFill>
                  <a:schemeClr val="bg1"/>
                </a:solidFill>
                <a:latin typeface="Arial" charset="0"/>
              </a:rPr>
              <a:t>ACh</a:t>
            </a:r>
            <a:endParaRPr lang="en-US" sz="1000" baseline="30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372407" y="1555809"/>
            <a:ext cx="2648077" cy="39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400" dirty="0" smtClean="0">
                <a:latin typeface="Arial" charset="0"/>
              </a:rPr>
              <a:t>     Action potential reaches </a:t>
            </a:r>
            <a:r>
              <a:rPr lang="en-US" sz="1400" dirty="0">
                <a:latin typeface="Arial" charset="0"/>
              </a:rPr>
              <a:t/>
            </a:r>
            <a:br>
              <a:rPr lang="en-US" sz="1400" dirty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axon terminal of motor neuron.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49249" y="2060575"/>
            <a:ext cx="231775" cy="234949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405560" y="2078725"/>
            <a:ext cx="111965" cy="27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400" b="0" dirty="0" smtClean="0">
                <a:solidFill>
                  <a:srgbClr val="003A90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361950" y="2081899"/>
            <a:ext cx="3229417" cy="3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     Calcium (Ca</a:t>
            </a:r>
            <a:r>
              <a:rPr lang="en-US" sz="1400" baseline="30000" dirty="0" smtClean="0">
                <a:latin typeface="Arial" charset="0"/>
              </a:rPr>
              <a:t>2+</a:t>
            </a:r>
            <a:r>
              <a:rPr lang="en-US" sz="1400" dirty="0" smtClean="0">
                <a:latin typeface="Arial" charset="0"/>
              </a:rPr>
              <a:t>) channels open, and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Ca</a:t>
            </a:r>
            <a:r>
              <a:rPr lang="en-US" sz="1400" baseline="30000" dirty="0" smtClean="0">
                <a:latin typeface="Arial" charset="0"/>
              </a:rPr>
              <a:t>2+ </a:t>
            </a:r>
            <a:r>
              <a:rPr lang="en-US" sz="1400" dirty="0" smtClean="0">
                <a:latin typeface="Arial" charset="0"/>
              </a:rPr>
              <a:t>enters the axon terminal.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346074" y="3505200"/>
            <a:ext cx="231775" cy="234949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396035" y="3529700"/>
            <a:ext cx="111965" cy="27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400" b="0" dirty="0" smtClean="0">
                <a:solidFill>
                  <a:srgbClr val="003A90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345255" y="2599302"/>
            <a:ext cx="231775" cy="234949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398391" y="2623802"/>
            <a:ext cx="111965" cy="27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400" b="0" dirty="0" smtClean="0">
                <a:solidFill>
                  <a:srgbClr val="003A90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87" name="Oval 86"/>
          <p:cNvSpPr/>
          <p:nvPr/>
        </p:nvSpPr>
        <p:spPr bwMode="auto">
          <a:xfrm>
            <a:off x="336549" y="4219575"/>
            <a:ext cx="231775" cy="234949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389685" y="4244075"/>
            <a:ext cx="111965" cy="27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400" b="0" dirty="0" smtClean="0">
                <a:solidFill>
                  <a:srgbClr val="003A90"/>
                </a:solidFill>
                <a:latin typeface="Arial Black"/>
                <a:cs typeface="Arial Black"/>
              </a:rPr>
              <a:t>5</a:t>
            </a: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364285" y="2611168"/>
            <a:ext cx="3120913" cy="8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     Ca</a:t>
            </a:r>
            <a:r>
              <a:rPr lang="en-US" sz="1400" baseline="30000" dirty="0" smtClean="0">
                <a:latin typeface="Arial" charset="0"/>
              </a:rPr>
              <a:t>2+</a:t>
            </a:r>
            <a:r>
              <a:rPr lang="en-US" sz="1400" dirty="0" smtClean="0">
                <a:latin typeface="Arial" charset="0"/>
              </a:rPr>
              <a:t> entry causes some synaptic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vesicles to release their contents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(acetylcholine, a neurotransmitter)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by exocytosis.</a:t>
            </a: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66139" y="3522143"/>
            <a:ext cx="3132565" cy="62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     Acetylcholine diffuses across the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synaptic cleft and binds to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receptors in the sarcolemma.</a:t>
            </a: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362537" y="4244443"/>
            <a:ext cx="3371415" cy="16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     </a:t>
            </a:r>
            <a:r>
              <a:rPr lang="en-US" sz="1400" dirty="0" err="1" smtClean="0">
                <a:latin typeface="Arial" charset="0"/>
              </a:rPr>
              <a:t>ACh</a:t>
            </a:r>
            <a:r>
              <a:rPr lang="en-US" sz="1400" dirty="0" smtClean="0">
                <a:latin typeface="Arial" charset="0"/>
              </a:rPr>
              <a:t> binds and channels open that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allow simultaneous passage of Na</a:t>
            </a:r>
            <a:r>
              <a:rPr lang="en-US" sz="1400" baseline="30000" dirty="0" smtClean="0">
                <a:latin typeface="Arial" charset="0"/>
              </a:rPr>
              <a:t>+</a:t>
            </a:r>
            <a:r>
              <a:rPr lang="en-US" sz="1400" dirty="0" smtClean="0">
                <a:latin typeface="Arial" charset="0"/>
              </a:rPr>
              <a:t> into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the muscle fiber and K</a:t>
            </a:r>
            <a:r>
              <a:rPr lang="en-US" sz="1400" baseline="30000" dirty="0">
                <a:latin typeface="Arial" charset="0"/>
              </a:rPr>
              <a:t>+</a:t>
            </a:r>
            <a:r>
              <a:rPr lang="en-US" sz="1400" dirty="0" smtClean="0">
                <a:latin typeface="Arial" charset="0"/>
              </a:rPr>
              <a:t> out of the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muscle fiber. More Na</a:t>
            </a:r>
            <a:r>
              <a:rPr lang="en-US" sz="1400" baseline="30000" dirty="0">
                <a:latin typeface="Arial" charset="0"/>
              </a:rPr>
              <a:t>+</a:t>
            </a:r>
            <a:r>
              <a:rPr lang="en-US" sz="1400" dirty="0" smtClean="0">
                <a:latin typeface="Arial" charset="0"/>
              </a:rPr>
              <a:t> ions enter than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K</a:t>
            </a:r>
            <a:r>
              <a:rPr lang="en-US" sz="1400" baseline="30000" dirty="0">
                <a:latin typeface="Arial" charset="0"/>
              </a:rPr>
              <a:t>+</a:t>
            </a:r>
            <a:r>
              <a:rPr lang="en-US" sz="1400" dirty="0" smtClean="0">
                <a:latin typeface="Arial" charset="0"/>
              </a:rPr>
              <a:t> ions leave, producing a local change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in the electrical conditions of the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membrane (depolarization). This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eventually leads to an action potential.</a:t>
            </a: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361950" y="5931080"/>
            <a:ext cx="2437930" cy="62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     The enzyme </a:t>
            </a:r>
            <a:r>
              <a:rPr lang="en-US" sz="1400" dirty="0" err="1" smtClean="0">
                <a:latin typeface="Arial" charset="0"/>
              </a:rPr>
              <a:t>acetylcholinesterase</a:t>
            </a:r>
            <a:r>
              <a:rPr lang="en-US" sz="1400" dirty="0" smtClean="0">
                <a:latin typeface="Arial" charset="0"/>
              </a:rPr>
              <a:t/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breaks down </a:t>
            </a:r>
            <a:r>
              <a:rPr lang="en-US" sz="1400" dirty="0" err="1" smtClean="0">
                <a:latin typeface="Arial" charset="0"/>
              </a:rPr>
              <a:t>ACh</a:t>
            </a:r>
            <a:r>
              <a:rPr lang="en-US" sz="1400" dirty="0" smtClean="0">
                <a:latin typeface="Arial" charset="0"/>
              </a:rPr>
              <a:t> in the synaptic cleft,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ending the process.</a:t>
            </a:r>
          </a:p>
        </p:txBody>
      </p:sp>
      <p:sp>
        <p:nvSpPr>
          <p:cNvPr id="93" name="Oval 92"/>
          <p:cNvSpPr/>
          <p:nvPr/>
        </p:nvSpPr>
        <p:spPr bwMode="auto">
          <a:xfrm>
            <a:off x="342899" y="5911850"/>
            <a:ext cx="231775" cy="234949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396035" y="5936350"/>
            <a:ext cx="111965" cy="27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400" b="0" dirty="0" smtClean="0">
                <a:solidFill>
                  <a:srgbClr val="003A90"/>
                </a:solidFill>
                <a:latin typeface="Arial Black"/>
                <a:cs typeface="Arial Black"/>
              </a:rPr>
              <a:t>6</a:t>
            </a:r>
          </a:p>
        </p:txBody>
      </p:sp>
      <p:sp>
        <p:nvSpPr>
          <p:cNvPr id="28" name="Arc 27"/>
          <p:cNvSpPr/>
          <p:nvPr/>
        </p:nvSpPr>
        <p:spPr bwMode="auto">
          <a:xfrm rot="19402897" flipH="1">
            <a:off x="5951231" y="2700666"/>
            <a:ext cx="521645" cy="191952"/>
          </a:xfrm>
          <a:prstGeom prst="arc">
            <a:avLst>
              <a:gd name="adj1" fmla="val 16200000"/>
              <a:gd name="adj2" fmla="val 208367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 bwMode="auto">
          <a:xfrm>
            <a:off x="342899" y="1514475"/>
            <a:ext cx="231775" cy="234949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135" name="Text Box 31"/>
          <p:cNvSpPr txBox="1">
            <a:spLocks noChangeArrowheads="1"/>
          </p:cNvSpPr>
          <p:nvPr/>
        </p:nvSpPr>
        <p:spPr bwMode="auto">
          <a:xfrm>
            <a:off x="396035" y="1538975"/>
            <a:ext cx="111965" cy="27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80"/>
              </a:lnSpc>
            </a:pPr>
            <a:r>
              <a:rPr lang="en-US" sz="1400" b="0" dirty="0" smtClean="0">
                <a:solidFill>
                  <a:srgbClr val="003A90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2" name="Freeform 1"/>
          <p:cNvSpPr/>
          <p:nvPr/>
        </p:nvSpPr>
        <p:spPr>
          <a:xfrm>
            <a:off x="3606800" y="2197100"/>
            <a:ext cx="977900" cy="606425"/>
          </a:xfrm>
          <a:custGeom>
            <a:avLst/>
            <a:gdLst>
              <a:gd name="connsiteX0" fmla="*/ 0 w 977900"/>
              <a:gd name="connsiteY0" fmla="*/ 3175 h 606425"/>
              <a:gd name="connsiteX1" fmla="*/ 111125 w 977900"/>
              <a:gd name="connsiteY1" fmla="*/ 0 h 606425"/>
              <a:gd name="connsiteX2" fmla="*/ 977900 w 977900"/>
              <a:gd name="connsiteY2" fmla="*/ 606425 h 6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900" h="606425">
                <a:moveTo>
                  <a:pt x="0" y="3175"/>
                </a:moveTo>
                <a:lnTo>
                  <a:pt x="111125" y="0"/>
                </a:lnTo>
                <a:lnTo>
                  <a:pt x="977900" y="6064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467100" y="2743200"/>
            <a:ext cx="1355725" cy="581025"/>
          </a:xfrm>
          <a:custGeom>
            <a:avLst/>
            <a:gdLst>
              <a:gd name="connsiteX0" fmla="*/ 0 w 1355725"/>
              <a:gd name="connsiteY0" fmla="*/ 0 h 581025"/>
              <a:gd name="connsiteX1" fmla="*/ 749300 w 1355725"/>
              <a:gd name="connsiteY1" fmla="*/ 6350 h 581025"/>
              <a:gd name="connsiteX2" fmla="*/ 1355725 w 1355725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725" h="581025">
                <a:moveTo>
                  <a:pt x="0" y="0"/>
                </a:moveTo>
                <a:lnTo>
                  <a:pt x="749300" y="6350"/>
                </a:lnTo>
                <a:lnTo>
                  <a:pt x="1355725" y="5810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82975" y="3654425"/>
            <a:ext cx="1743075" cy="123825"/>
          </a:xfrm>
          <a:custGeom>
            <a:avLst/>
            <a:gdLst>
              <a:gd name="connsiteX0" fmla="*/ 0 w 1743075"/>
              <a:gd name="connsiteY0" fmla="*/ 0 h 123825"/>
              <a:gd name="connsiteX1" fmla="*/ 82550 w 1743075"/>
              <a:gd name="connsiteY1" fmla="*/ 0 h 123825"/>
              <a:gd name="connsiteX2" fmla="*/ 1743075 w 1743075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3075" h="123825">
                <a:moveTo>
                  <a:pt x="0" y="0"/>
                </a:moveTo>
                <a:lnTo>
                  <a:pt x="82550" y="0"/>
                </a:lnTo>
                <a:lnTo>
                  <a:pt x="1743075" y="1238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81400" y="4375150"/>
            <a:ext cx="1520825" cy="415925"/>
          </a:xfrm>
          <a:custGeom>
            <a:avLst/>
            <a:gdLst>
              <a:gd name="connsiteX0" fmla="*/ 0 w 1520825"/>
              <a:gd name="connsiteY0" fmla="*/ 0 h 415925"/>
              <a:gd name="connsiteX1" fmla="*/ 174625 w 1520825"/>
              <a:gd name="connsiteY1" fmla="*/ 0 h 415925"/>
              <a:gd name="connsiteX2" fmla="*/ 1520825 w 1520825"/>
              <a:gd name="connsiteY2" fmla="*/ 415925 h 4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0825" h="415925">
                <a:moveTo>
                  <a:pt x="0" y="0"/>
                </a:moveTo>
                <a:lnTo>
                  <a:pt x="174625" y="0"/>
                </a:lnTo>
                <a:lnTo>
                  <a:pt x="1520825" y="4159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67100" y="5784850"/>
            <a:ext cx="1162050" cy="247650"/>
          </a:xfrm>
          <a:custGeom>
            <a:avLst/>
            <a:gdLst>
              <a:gd name="connsiteX0" fmla="*/ 0 w 1162050"/>
              <a:gd name="connsiteY0" fmla="*/ 247650 h 247650"/>
              <a:gd name="connsiteX1" fmla="*/ 101600 w 1162050"/>
              <a:gd name="connsiteY1" fmla="*/ 244475 h 247650"/>
              <a:gd name="connsiteX2" fmla="*/ 1162050 w 1162050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247650">
                <a:moveTo>
                  <a:pt x="0" y="247650"/>
                </a:moveTo>
                <a:lnTo>
                  <a:pt x="101600" y="244475"/>
                </a:lnTo>
                <a:lnTo>
                  <a:pt x="116205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248275" y="5705475"/>
            <a:ext cx="1143000" cy="469900"/>
          </a:xfrm>
          <a:custGeom>
            <a:avLst/>
            <a:gdLst>
              <a:gd name="connsiteX0" fmla="*/ 1143000 w 1143000"/>
              <a:gd name="connsiteY0" fmla="*/ 0 h 469900"/>
              <a:gd name="connsiteX1" fmla="*/ 974725 w 1143000"/>
              <a:gd name="connsiteY1" fmla="*/ 6350 h 469900"/>
              <a:gd name="connsiteX2" fmla="*/ 0 w 1143000"/>
              <a:gd name="connsiteY2" fmla="*/ 4699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469900">
                <a:moveTo>
                  <a:pt x="1143000" y="0"/>
                </a:moveTo>
                <a:lnTo>
                  <a:pt x="974725" y="6350"/>
                </a:lnTo>
                <a:lnTo>
                  <a:pt x="0" y="4699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295900" y="4533900"/>
            <a:ext cx="1095376" cy="469900"/>
          </a:xfrm>
          <a:custGeom>
            <a:avLst/>
            <a:gdLst>
              <a:gd name="connsiteX0" fmla="*/ 1143000 w 1143000"/>
              <a:gd name="connsiteY0" fmla="*/ 0 h 469900"/>
              <a:gd name="connsiteX1" fmla="*/ 974725 w 1143000"/>
              <a:gd name="connsiteY1" fmla="*/ 6350 h 469900"/>
              <a:gd name="connsiteX2" fmla="*/ 0 w 1143000"/>
              <a:gd name="connsiteY2" fmla="*/ 469900 h 469900"/>
              <a:gd name="connsiteX0" fmla="*/ 1127125 w 1127125"/>
              <a:gd name="connsiteY0" fmla="*/ 6350 h 463550"/>
              <a:gd name="connsiteX1" fmla="*/ 974725 w 1127125"/>
              <a:gd name="connsiteY1" fmla="*/ 0 h 463550"/>
              <a:gd name="connsiteX2" fmla="*/ 0 w 1127125"/>
              <a:gd name="connsiteY2" fmla="*/ 463550 h 463550"/>
              <a:gd name="connsiteX0" fmla="*/ 1133475 w 1133475"/>
              <a:gd name="connsiteY0" fmla="*/ 0 h 469900"/>
              <a:gd name="connsiteX1" fmla="*/ 974725 w 1133475"/>
              <a:gd name="connsiteY1" fmla="*/ 6350 h 469900"/>
              <a:gd name="connsiteX2" fmla="*/ 0 w 1133475"/>
              <a:gd name="connsiteY2" fmla="*/ 4699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469900">
                <a:moveTo>
                  <a:pt x="1133475" y="0"/>
                </a:moveTo>
                <a:lnTo>
                  <a:pt x="974725" y="6350"/>
                </a:lnTo>
                <a:lnTo>
                  <a:pt x="0" y="4699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540500" y="2921000"/>
            <a:ext cx="307975" cy="98425"/>
          </a:xfrm>
          <a:custGeom>
            <a:avLst/>
            <a:gdLst>
              <a:gd name="connsiteX0" fmla="*/ 307975 w 307975"/>
              <a:gd name="connsiteY0" fmla="*/ 0 h 98425"/>
              <a:gd name="connsiteX1" fmla="*/ 273050 w 307975"/>
              <a:gd name="connsiteY1" fmla="*/ 3175 h 98425"/>
              <a:gd name="connsiteX2" fmla="*/ 0 w 307975"/>
              <a:gd name="connsiteY2" fmla="*/ 9842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975" h="98425">
                <a:moveTo>
                  <a:pt x="307975" y="0"/>
                </a:moveTo>
                <a:lnTo>
                  <a:pt x="273050" y="3175"/>
                </a:lnTo>
                <a:lnTo>
                  <a:pt x="0" y="984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9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219" descr="figure_06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"/>
          <a:stretch/>
        </p:blipFill>
        <p:spPr>
          <a:xfrm>
            <a:off x="1868424" y="194147"/>
            <a:ext cx="5407152" cy="639213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Comparing the action potential to a flame consuming a dry twig.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890893" y="523094"/>
            <a:ext cx="1239657" cy="31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latin typeface="Arial" charset="0"/>
              </a:rPr>
              <a:t>Small twig</a:t>
            </a:r>
            <a:endParaRPr lang="en-US" sz="19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447925" y="812637"/>
            <a:ext cx="0" cy="425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603500" y="1749262"/>
            <a:ext cx="215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906769" y="1580368"/>
            <a:ext cx="728482" cy="5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latin typeface="Arial" charset="0"/>
              </a:rPr>
              <a:t>Match</a:t>
            </a:r>
            <a:br>
              <a:rPr lang="en-US" sz="1900" dirty="0" smtClean="0">
                <a:latin typeface="Arial" charset="0"/>
              </a:rPr>
            </a:br>
            <a:r>
              <a:rPr lang="en-US" sz="1900" dirty="0" smtClean="0">
                <a:latin typeface="Arial" charset="0"/>
              </a:rPr>
              <a:t>flame</a:t>
            </a:r>
            <a:endParaRPr lang="en-US" sz="1900" dirty="0"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159375" y="1352387"/>
            <a:ext cx="0" cy="936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191728" y="2248597"/>
            <a:ext cx="1915931" cy="5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80"/>
              </a:lnSpc>
            </a:pPr>
            <a:r>
              <a:rPr lang="en-US" sz="1900" dirty="0">
                <a:latin typeface="Arial" charset="0"/>
              </a:rPr>
              <a:t> </a:t>
            </a:r>
            <a:r>
              <a:rPr lang="en-US" sz="1900" dirty="0" smtClean="0">
                <a:latin typeface="Arial" charset="0"/>
              </a:rPr>
              <a:t>    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900" dirty="0" smtClean="0">
                <a:latin typeface="Arial" charset="0"/>
              </a:rPr>
              <a:t>Flame ignites</a:t>
            </a:r>
            <a:br>
              <a:rPr lang="en-US" sz="1900" dirty="0" smtClean="0">
                <a:latin typeface="Arial" charset="0"/>
              </a:rPr>
            </a:br>
            <a:r>
              <a:rPr lang="en-US" sz="1900" dirty="0" smtClean="0">
                <a:latin typeface="Arial" charset="0"/>
              </a:rPr>
              <a:t>the twig.</a:t>
            </a:r>
            <a:endParaRPr lang="en-US" sz="1900" dirty="0"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462643" y="2237593"/>
            <a:ext cx="1915931" cy="5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80"/>
              </a:lnSpc>
            </a:pPr>
            <a:r>
              <a:rPr lang="en-US" sz="1900" dirty="0">
                <a:latin typeface="Arial" charset="0"/>
              </a:rPr>
              <a:t> </a:t>
            </a:r>
            <a:r>
              <a:rPr lang="en-US" sz="1900" dirty="0" smtClean="0">
                <a:latin typeface="Arial" charset="0"/>
              </a:rPr>
              <a:t>    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900" dirty="0" smtClean="0">
                <a:latin typeface="Arial" charset="0"/>
              </a:rPr>
              <a:t>Flame spreads</a:t>
            </a:r>
            <a:br>
              <a:rPr lang="en-US" sz="1900" dirty="0" smtClean="0">
                <a:latin typeface="Arial" charset="0"/>
              </a:rPr>
            </a:br>
            <a:r>
              <a:rPr lang="en-US" sz="1900" dirty="0" smtClean="0">
                <a:latin typeface="Arial" charset="0"/>
              </a:rPr>
              <a:t>rapidly along the twig.</a:t>
            </a:r>
            <a:endParaRPr lang="en-US" sz="1900" dirty="0"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899449" y="2941903"/>
            <a:ext cx="794296" cy="3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latin typeface="Arial Black"/>
                <a:cs typeface="Arial Black"/>
              </a:rPr>
              <a:t>(a)</a:t>
            </a:r>
            <a:endParaRPr lang="en-US" sz="1900" b="0" dirty="0">
              <a:latin typeface="Arial Black"/>
              <a:cs typeface="Arial Black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2536365" y="3947610"/>
            <a:ext cx="1354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2360686" y="3947610"/>
            <a:ext cx="179339" cy="1134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049945" y="4022530"/>
            <a:ext cx="0" cy="497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Arc 25"/>
          <p:cNvSpPr/>
          <p:nvPr/>
        </p:nvSpPr>
        <p:spPr bwMode="auto">
          <a:xfrm>
            <a:off x="5936485" y="4523956"/>
            <a:ext cx="240963" cy="508746"/>
          </a:xfrm>
          <a:prstGeom prst="arc">
            <a:avLst>
              <a:gd name="adj1" fmla="val 3152992"/>
              <a:gd name="adj2" fmla="val 1766559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 bwMode="auto">
          <a:xfrm rot="12790300">
            <a:off x="2252862" y="4037094"/>
            <a:ext cx="100821" cy="216842"/>
          </a:xfrm>
          <a:prstGeom prst="arc">
            <a:avLst>
              <a:gd name="adj1" fmla="val 2232318"/>
              <a:gd name="adj2" fmla="val 1912358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4503157" y="4229943"/>
            <a:ext cx="142546" cy="375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4645703" y="4236422"/>
            <a:ext cx="149025" cy="3758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V="1">
            <a:off x="4775290" y="4735363"/>
            <a:ext cx="6479" cy="8618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val 36"/>
          <p:cNvSpPr/>
          <p:nvPr/>
        </p:nvSpPr>
        <p:spPr bwMode="auto">
          <a:xfrm>
            <a:off x="2197203" y="2239096"/>
            <a:ext cx="311137" cy="297786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265634" y="2234639"/>
            <a:ext cx="201431" cy="34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solidFill>
                  <a:srgbClr val="003A90"/>
                </a:solidFill>
                <a:latin typeface="Arial Black"/>
                <a:cs typeface="Arial Black"/>
              </a:rPr>
              <a:t>1</a:t>
            </a:r>
            <a:endParaRPr lang="en-US" sz="1900" b="0" dirty="0">
              <a:solidFill>
                <a:srgbClr val="003A90"/>
              </a:solidFill>
              <a:latin typeface="Arial Black"/>
              <a:cs typeface="Arial Black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464063" y="2235701"/>
            <a:ext cx="311137" cy="297786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542019" y="2228069"/>
            <a:ext cx="201431" cy="34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solidFill>
                  <a:srgbClr val="003A90"/>
                </a:solidFill>
                <a:latin typeface="Arial Black"/>
                <a:cs typeface="Arial Black"/>
              </a:rPr>
              <a:t>2</a:t>
            </a:r>
            <a:endParaRPr lang="en-US" sz="1900" b="0" dirty="0">
              <a:solidFill>
                <a:srgbClr val="003A90"/>
              </a:solidFill>
              <a:latin typeface="Arial Black"/>
              <a:cs typeface="Arial Black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813289" y="5603490"/>
            <a:ext cx="311137" cy="297786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891245" y="5595858"/>
            <a:ext cx="201431" cy="34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solidFill>
                  <a:srgbClr val="003A90"/>
                </a:solidFill>
                <a:latin typeface="Arial Black"/>
                <a:cs typeface="Arial Black"/>
              </a:rPr>
              <a:t>2</a:t>
            </a:r>
            <a:endParaRPr lang="en-US" sz="1900" b="0" dirty="0">
              <a:solidFill>
                <a:srgbClr val="003A90"/>
              </a:solidFill>
              <a:latin typeface="Arial Black"/>
              <a:cs typeface="Arial Black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254066" y="5221453"/>
            <a:ext cx="311137" cy="297786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322497" y="5216996"/>
            <a:ext cx="201431" cy="34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solidFill>
                  <a:srgbClr val="003A90"/>
                </a:solidFill>
                <a:latin typeface="Arial Black"/>
                <a:cs typeface="Arial Black"/>
              </a:rPr>
              <a:t>1</a:t>
            </a:r>
            <a:endParaRPr lang="en-US" sz="1900" b="0" dirty="0">
              <a:solidFill>
                <a:srgbClr val="003A90"/>
              </a:solidFill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650216" y="3448581"/>
            <a:ext cx="1312429" cy="5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latin typeface="Arial" charset="0"/>
              </a:rPr>
              <a:t>Muscle cell</a:t>
            </a:r>
            <a:br>
              <a:rPr lang="en-US" sz="1900" dirty="0" smtClean="0">
                <a:latin typeface="Arial" charset="0"/>
              </a:rPr>
            </a:br>
            <a:r>
              <a:rPr lang="en-US" sz="1900" dirty="0" smtClean="0">
                <a:latin typeface="Arial" charset="0"/>
              </a:rPr>
              <a:t>or fiber</a:t>
            </a:r>
            <a:endParaRPr lang="en-US" sz="1900" dirty="0"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592211" y="3379080"/>
            <a:ext cx="2822478" cy="31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latin typeface="Arial" charset="0"/>
              </a:rPr>
              <a:t>Neuromuscular junction</a:t>
            </a:r>
            <a:endParaRPr lang="en-US" sz="1900" dirty="0"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715498" y="3810816"/>
            <a:ext cx="728482" cy="5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latin typeface="Arial" charset="0"/>
              </a:rPr>
              <a:t>Nerve</a:t>
            </a:r>
            <a:br>
              <a:rPr lang="en-US" sz="1900" dirty="0" smtClean="0">
                <a:latin typeface="Arial" charset="0"/>
              </a:rPr>
            </a:br>
            <a:r>
              <a:rPr lang="en-US" sz="1900" dirty="0" smtClean="0">
                <a:latin typeface="Arial" charset="0"/>
              </a:rPr>
              <a:t>fiber</a:t>
            </a:r>
            <a:endParaRPr lang="en-US" sz="1900" dirty="0"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095941" y="3947748"/>
            <a:ext cx="1239657" cy="31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latin typeface="Arial" charset="0"/>
              </a:rPr>
              <a:t>Striations</a:t>
            </a:r>
            <a:endParaRPr lang="en-US" sz="1900" dirty="0"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3811870" y="5606931"/>
            <a:ext cx="3890004" cy="5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80"/>
              </a:lnSpc>
            </a:pPr>
            <a:r>
              <a:rPr lang="en-US" sz="1900" dirty="0">
                <a:latin typeface="Arial" charset="0"/>
              </a:rPr>
              <a:t> </a:t>
            </a:r>
            <a:r>
              <a:rPr lang="en-US" sz="1900" dirty="0" smtClean="0">
                <a:latin typeface="Arial" charset="0"/>
              </a:rPr>
              <a:t>    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900" dirty="0" smtClean="0">
                <a:latin typeface="Arial" charset="0"/>
              </a:rPr>
              <a:t>Action potential spreads</a:t>
            </a:r>
            <a:br>
              <a:rPr lang="en-US" sz="1900" dirty="0" smtClean="0">
                <a:latin typeface="Arial" charset="0"/>
              </a:rPr>
            </a:br>
            <a:r>
              <a:rPr lang="en-US" sz="1900" dirty="0" smtClean="0">
                <a:latin typeface="Arial" charset="0"/>
              </a:rPr>
              <a:t>rapidly along the sarcolemma.</a:t>
            </a:r>
            <a:endParaRPr lang="en-US" sz="1900" dirty="0"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242958" y="5224635"/>
            <a:ext cx="1838593" cy="5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80"/>
              </a:lnSpc>
            </a:pPr>
            <a:r>
              <a:rPr lang="en-US" sz="1900" dirty="0" smtClean="0">
                <a:latin typeface="Arial" charset="0"/>
              </a:rPr>
              <a:t>     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900" dirty="0" smtClean="0">
                <a:latin typeface="Arial" charset="0"/>
              </a:rPr>
              <a:t>Na</a:t>
            </a:r>
            <a:r>
              <a:rPr lang="en-US" sz="1900" baseline="30000" dirty="0" smtClean="0">
                <a:latin typeface="Arial" charset="0"/>
              </a:rPr>
              <a:t>+</a:t>
            </a:r>
            <a:r>
              <a:rPr lang="en-US" sz="1900" dirty="0" smtClean="0">
                <a:latin typeface="Arial" charset="0"/>
              </a:rPr>
              <a:t> diffuses</a:t>
            </a:r>
            <a:br>
              <a:rPr lang="en-US" sz="1900" dirty="0" smtClean="0">
                <a:latin typeface="Arial" charset="0"/>
              </a:rPr>
            </a:br>
            <a:r>
              <a:rPr lang="en-US" sz="1900" dirty="0" smtClean="0">
                <a:latin typeface="Arial" charset="0"/>
              </a:rPr>
              <a:t>into the cell.</a:t>
            </a:r>
            <a:endParaRPr lang="en-US" sz="1900" dirty="0"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1912085" y="6297054"/>
            <a:ext cx="794296" cy="3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latin typeface="Arial Black"/>
                <a:cs typeface="Arial Black"/>
              </a:rPr>
              <a:t>(b)</a:t>
            </a:r>
            <a:endParaRPr lang="en-US" sz="1900" b="0" dirty="0">
              <a:latin typeface="Arial Black"/>
              <a:cs typeface="Arial Black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333750" y="3676650"/>
            <a:ext cx="517525" cy="1060450"/>
          </a:xfrm>
          <a:custGeom>
            <a:avLst/>
            <a:gdLst>
              <a:gd name="connsiteX0" fmla="*/ 517525 w 517525"/>
              <a:gd name="connsiteY0" fmla="*/ 0 h 1060450"/>
              <a:gd name="connsiteX1" fmla="*/ 511175 w 517525"/>
              <a:gd name="connsiteY1" fmla="*/ 136525 h 1060450"/>
              <a:gd name="connsiteX2" fmla="*/ 0 w 517525"/>
              <a:gd name="connsiteY2" fmla="*/ 106045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525" h="1060450">
                <a:moveTo>
                  <a:pt x="517525" y="0"/>
                </a:moveTo>
                <a:lnTo>
                  <a:pt x="511175" y="136525"/>
                </a:lnTo>
                <a:lnTo>
                  <a:pt x="0" y="10604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06_06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"/>
          <a:stretch/>
        </p:blipFill>
        <p:spPr>
          <a:xfrm>
            <a:off x="1706880" y="1728216"/>
            <a:ext cx="5730240" cy="327304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6.6a </a:t>
            </a:r>
            <a:r>
              <a:rPr lang="en-US" sz="900" b="1" i="0" baseline="0" dirty="0" smtClean="0">
                <a:solidFill>
                  <a:schemeClr val="tx2"/>
                </a:solidFill>
                <a:effectLst/>
                <a:latin typeface="Arial"/>
                <a:ea typeface="ＭＳ Ｐゴシック" charset="0"/>
                <a:cs typeface="Arial"/>
              </a:rPr>
              <a:t>Comparing the action potential to a flame consuming a dry twig.</a:t>
            </a:r>
            <a:r>
              <a:rPr lang="en-US" sz="900" b="1" dirty="0" smtClean="0">
                <a:latin typeface="Arial"/>
                <a:cs typeface="Arial"/>
              </a:rPr>
              <a:t> 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25805" y="2378367"/>
            <a:ext cx="0" cy="450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5215213" y="2945718"/>
            <a:ext cx="0" cy="999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491128" y="3370292"/>
            <a:ext cx="22544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744650" y="2085578"/>
            <a:ext cx="1239657" cy="31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Small twig</a:t>
            </a:r>
            <a:endParaRPr lang="en-US" sz="2000" dirty="0"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760526" y="3196731"/>
            <a:ext cx="728482" cy="5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Match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flame</a:t>
            </a:r>
            <a:endParaRPr lang="en-US" sz="2000" dirty="0"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030090" y="3925412"/>
            <a:ext cx="2141667" cy="50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80"/>
              </a:lnSpc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    Flame ignites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the twig.</a:t>
            </a:r>
            <a:endParaRPr lang="en-US" sz="2000" dirty="0"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439551" y="3915533"/>
            <a:ext cx="1915931" cy="5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80"/>
              </a:lnSpc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    Flame spreads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rapidly along the twig.</a:t>
            </a:r>
            <a:endParaRPr lang="en-US" sz="20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737813" y="4627539"/>
            <a:ext cx="794296" cy="3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b="0" dirty="0" smtClean="0">
                <a:latin typeface="Arial Black"/>
                <a:cs typeface="Arial Black"/>
              </a:rPr>
              <a:t>(a)</a:t>
            </a:r>
            <a:endParaRPr lang="en-US" sz="2000" b="0" dirty="0">
              <a:latin typeface="Arial Black"/>
              <a:cs typeface="Arial Black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064333" y="3891636"/>
            <a:ext cx="326442" cy="331114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145464" y="3895820"/>
            <a:ext cx="201431" cy="34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solidFill>
                  <a:srgbClr val="003A90"/>
                </a:solidFill>
                <a:latin typeface="Arial Black"/>
                <a:cs typeface="Arial Black"/>
              </a:rPr>
              <a:t>1</a:t>
            </a:r>
            <a:endParaRPr lang="en-US" sz="1900" b="0" dirty="0">
              <a:solidFill>
                <a:srgbClr val="003A90"/>
              </a:solidFill>
              <a:latin typeface="Arial Black"/>
              <a:cs typeface="Arial Black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556162" y="3894059"/>
            <a:ext cx="165064" cy="41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solidFill>
                  <a:srgbClr val="003A90"/>
                </a:solidFill>
                <a:latin typeface="Arial Black"/>
                <a:cs typeface="Arial Black"/>
              </a:rPr>
              <a:t>2</a:t>
            </a:r>
            <a:endParaRPr lang="en-US" sz="1900" b="0" dirty="0">
              <a:solidFill>
                <a:srgbClr val="003A90"/>
              </a:solidFill>
              <a:latin typeface="Arial Black"/>
              <a:cs typeface="Arial Black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464633" y="3885286"/>
            <a:ext cx="326442" cy="331114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6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igure_06_06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"/>
          <a:stretch/>
        </p:blipFill>
        <p:spPr>
          <a:xfrm>
            <a:off x="1127760" y="1280160"/>
            <a:ext cx="6888480" cy="405936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6.6b </a:t>
            </a:r>
            <a:r>
              <a:rPr lang="en-US" sz="900" b="1" i="0" baseline="0" dirty="0" smtClean="0">
                <a:solidFill>
                  <a:schemeClr val="tx2"/>
                </a:solidFill>
                <a:effectLst/>
                <a:latin typeface="Arial"/>
                <a:ea typeface="ＭＳ Ｐゴシック" charset="0"/>
                <a:cs typeface="Arial"/>
              </a:rPr>
              <a:t>Comparing the action potential to a flame consuming a dry twig.</a:t>
            </a:r>
            <a:r>
              <a:rPr lang="en-US" sz="900" b="1" dirty="0" smtClean="0">
                <a:latin typeface="Arial"/>
                <a:cs typeface="Arial"/>
              </a:rPr>
              <a:t> 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8" name="Arc 7"/>
          <p:cNvSpPr/>
          <p:nvPr/>
        </p:nvSpPr>
        <p:spPr bwMode="auto">
          <a:xfrm>
            <a:off x="6316230" y="2711803"/>
            <a:ext cx="284596" cy="628297"/>
          </a:xfrm>
          <a:prstGeom prst="arc">
            <a:avLst>
              <a:gd name="adj1" fmla="val 3675996"/>
              <a:gd name="adj2" fmla="val 1801112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 bwMode="auto">
          <a:xfrm rot="12790300">
            <a:off x="1574888" y="2113137"/>
            <a:ext cx="150154" cy="297131"/>
          </a:xfrm>
          <a:prstGeom prst="arc">
            <a:avLst>
              <a:gd name="adj1" fmla="val 2232318"/>
              <a:gd name="adj2" fmla="val 2000560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467475" y="2108200"/>
            <a:ext cx="0" cy="606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841875" y="3009900"/>
            <a:ext cx="9525" cy="1111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4489450" y="2355850"/>
            <a:ext cx="177800" cy="485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664075" y="2359025"/>
            <a:ext cx="206375" cy="492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1968500" y="2032000"/>
            <a:ext cx="180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736725" y="2032000"/>
            <a:ext cx="231775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704969" y="3648170"/>
            <a:ext cx="201431" cy="34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b="0" dirty="0" smtClean="0">
                <a:solidFill>
                  <a:srgbClr val="003A90"/>
                </a:solidFill>
                <a:latin typeface="Arial Black"/>
                <a:cs typeface="Arial Black"/>
              </a:rPr>
              <a:t>1</a:t>
            </a:r>
            <a:endParaRPr lang="en-US" sz="2200" b="0" dirty="0">
              <a:solidFill>
                <a:srgbClr val="003A90"/>
              </a:solidFill>
              <a:latin typeface="Arial Black"/>
              <a:cs typeface="Arial Black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701214" y="4137120"/>
            <a:ext cx="201431" cy="34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b="0" dirty="0" smtClean="0">
                <a:solidFill>
                  <a:srgbClr val="003A90"/>
                </a:solidFill>
                <a:latin typeface="Arial Black"/>
                <a:cs typeface="Arial Black"/>
              </a:rPr>
              <a:t>2</a:t>
            </a:r>
            <a:endParaRPr lang="en-US" sz="2200" b="0" dirty="0">
              <a:solidFill>
                <a:srgbClr val="003A90"/>
              </a:solidFill>
              <a:latin typeface="Arial Black"/>
              <a:cs typeface="Arial Black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612900" y="3634460"/>
            <a:ext cx="374649" cy="381915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597275" y="4126585"/>
            <a:ext cx="374649" cy="381915"/>
          </a:xfrm>
          <a:prstGeom prst="ellipse">
            <a:avLst/>
          </a:prstGeom>
          <a:noFill/>
          <a:ln w="12700" cap="flat" cmpd="sng" algn="ctr">
            <a:solidFill>
              <a:srgbClr val="0037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950398" y="1362703"/>
            <a:ext cx="1312429" cy="5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Muscle cell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or fiber</a:t>
            </a:r>
            <a:endParaRPr lang="en-US" dirty="0"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061121" y="1270110"/>
            <a:ext cx="2822478" cy="31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Neuromuscular junction</a:t>
            </a:r>
            <a:endParaRPr lang="en-US" dirty="0"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184408" y="1817301"/>
            <a:ext cx="728482" cy="5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Nerve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fiber</a:t>
            </a:r>
            <a:endParaRPr lang="en-US" dirty="0"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965094" y="1985021"/>
            <a:ext cx="1239657" cy="31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Striations</a:t>
            </a:r>
            <a:endParaRPr lang="en-US" dirty="0"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566799" y="4167598"/>
            <a:ext cx="3917798" cy="67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580"/>
              </a:lnSpc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   Action potential spreads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rapidly along the sarcolemma.</a:t>
            </a:r>
            <a:endParaRPr lang="en-US" dirty="0"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620193" y="3669848"/>
            <a:ext cx="2182109" cy="69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580"/>
              </a:lnSpc>
            </a:pPr>
            <a:r>
              <a:rPr lang="en-US" dirty="0" smtClean="0">
                <a:latin typeface="Arial" charset="0"/>
              </a:rPr>
              <a:t>     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Na</a:t>
            </a:r>
            <a:r>
              <a:rPr lang="en-US" baseline="30000" dirty="0" smtClean="0">
                <a:latin typeface="Arial" charset="0"/>
              </a:rPr>
              <a:t>+</a:t>
            </a:r>
            <a:r>
              <a:rPr lang="en-US" dirty="0" smtClean="0">
                <a:latin typeface="Arial" charset="0"/>
              </a:rPr>
              <a:t> diffuses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into the cell.</a:t>
            </a:r>
            <a:endParaRPr lang="en-US" dirty="0"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1157782" y="5027055"/>
            <a:ext cx="794296" cy="3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latin typeface="Arial Black"/>
                <a:cs typeface="Arial Black"/>
              </a:rPr>
              <a:t>(b)</a:t>
            </a:r>
            <a:endParaRPr lang="en-US" b="0" dirty="0">
              <a:latin typeface="Arial Black"/>
              <a:cs typeface="Arial Black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980962" y="1633465"/>
            <a:ext cx="690114" cy="1392529"/>
          </a:xfrm>
          <a:custGeom>
            <a:avLst/>
            <a:gdLst>
              <a:gd name="connsiteX0" fmla="*/ 690114 w 690114"/>
              <a:gd name="connsiteY0" fmla="*/ 0 h 1392529"/>
              <a:gd name="connsiteX1" fmla="*/ 690114 w 690114"/>
              <a:gd name="connsiteY1" fmla="*/ 220518 h 1392529"/>
              <a:gd name="connsiteX2" fmla="*/ 0 w 690114"/>
              <a:gd name="connsiteY2" fmla="*/ 1392529 h 139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114" h="1392529">
                <a:moveTo>
                  <a:pt x="690114" y="0"/>
                </a:moveTo>
                <a:lnTo>
                  <a:pt x="690114" y="220518"/>
                </a:lnTo>
                <a:lnTo>
                  <a:pt x="0" y="139252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219" descr="figure_06_0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"/>
          <a:stretch/>
        </p:blipFill>
        <p:spPr>
          <a:xfrm>
            <a:off x="2148840" y="137160"/>
            <a:ext cx="4846320" cy="641362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6.7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Diagrammatic views of a sarcomere.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877054" y="116999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Myosin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342637" y="2101870"/>
            <a:ext cx="0" cy="1114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498604" y="2101870"/>
            <a:ext cx="0" cy="1114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342637" y="2205849"/>
            <a:ext cx="155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424334" y="2202136"/>
            <a:ext cx="0" cy="1076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388444" y="120713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Actin</a:t>
            </a:r>
            <a:endParaRPr lang="en-US" sz="1800" dirty="0"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50108" y="2212440"/>
            <a:ext cx="177003" cy="78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2860"/>
              </a:lnSpc>
            </a:pPr>
            <a:r>
              <a:rPr lang="en-US" sz="1800" dirty="0" smtClean="0">
                <a:latin typeface="Arial" charset="0"/>
              </a:rPr>
              <a:t>Z</a:t>
            </a:r>
            <a:endParaRPr lang="en-US" sz="1800" dirty="0">
              <a:latin typeface="Arial" charset="0"/>
            </a:endParaRPr>
          </a:p>
          <a:p>
            <a:pPr algn="ctr">
              <a:lnSpc>
                <a:spcPts val="2860"/>
              </a:lnSpc>
            </a:pPr>
            <a:r>
              <a:rPr lang="en-US" sz="1800" dirty="0" smtClean="0">
                <a:latin typeface="Arial" charset="0"/>
              </a:rPr>
              <a:t>I</a:t>
            </a:r>
            <a:endParaRPr lang="en-US" sz="1800" dirty="0"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615541" y="2207708"/>
            <a:ext cx="177003" cy="78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2860"/>
              </a:lnSpc>
            </a:pPr>
            <a:r>
              <a:rPr lang="en-US" sz="1800" dirty="0" smtClean="0">
                <a:latin typeface="Arial" charset="0"/>
              </a:rPr>
              <a:t>Z</a:t>
            </a:r>
            <a:endParaRPr lang="en-US" sz="1800" dirty="0">
              <a:latin typeface="Arial" charset="0"/>
            </a:endParaRPr>
          </a:p>
          <a:p>
            <a:pPr algn="ctr">
              <a:lnSpc>
                <a:spcPts val="2860"/>
              </a:lnSpc>
            </a:pPr>
            <a:r>
              <a:rPr lang="en-US" sz="1800" dirty="0" smtClean="0">
                <a:latin typeface="Arial" charset="0"/>
              </a:rPr>
              <a:t>I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632862" y="2101870"/>
            <a:ext cx="0" cy="1114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788829" y="2101870"/>
            <a:ext cx="0" cy="1114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632862" y="2205849"/>
            <a:ext cx="155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2714559" y="2202136"/>
            <a:ext cx="0" cy="1076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475222" y="2277480"/>
            <a:ext cx="177003" cy="78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US" sz="1800" dirty="0" smtClean="0">
                <a:latin typeface="Arial" charset="0"/>
              </a:rPr>
              <a:t>H</a:t>
            </a:r>
            <a:endParaRPr lang="en-US" sz="1800" dirty="0">
              <a:latin typeface="Arial" charset="0"/>
            </a:endParaRPr>
          </a:p>
          <a:p>
            <a:pPr algn="ctr">
              <a:lnSpc>
                <a:spcPts val="2560"/>
              </a:lnSpc>
            </a:pPr>
            <a:r>
              <a:rPr lang="en-US" sz="1800" dirty="0" smtClean="0">
                <a:latin typeface="Arial" charset="0"/>
              </a:rPr>
              <a:t>A</a:t>
            </a:r>
            <a:endParaRPr lang="en-US" sz="1800" dirty="0"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173766" y="3121080"/>
            <a:ext cx="3987692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(a) Relaxed sarcomere</a:t>
            </a:r>
            <a:endParaRPr lang="en-US" sz="1800" b="0" dirty="0">
              <a:latin typeface="Arial Black"/>
              <a:cs typeface="Arial Black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434519" y="5867781"/>
            <a:ext cx="221941" cy="4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US" sz="1800" dirty="0" smtClean="0">
                <a:latin typeface="Arial" charset="0"/>
              </a:rPr>
              <a:t>A</a:t>
            </a:r>
            <a:endParaRPr lang="en-US" sz="1800" dirty="0"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049227" y="5526136"/>
            <a:ext cx="202686" cy="67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2660"/>
              </a:lnSpc>
            </a:pPr>
            <a:r>
              <a:rPr lang="en-US" sz="1800" dirty="0" smtClean="0">
                <a:latin typeface="Arial" charset="0"/>
              </a:rPr>
              <a:t>Z</a:t>
            </a:r>
            <a:endParaRPr lang="en-US" sz="1800" dirty="0">
              <a:latin typeface="Arial" charset="0"/>
            </a:endParaRPr>
          </a:p>
          <a:p>
            <a:pPr algn="ctr">
              <a:lnSpc>
                <a:spcPts val="2660"/>
              </a:lnSpc>
            </a:pPr>
            <a:r>
              <a:rPr lang="en-US" sz="1800" dirty="0" smtClean="0">
                <a:latin typeface="Arial" charset="0"/>
              </a:rPr>
              <a:t>I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3082217" y="5413547"/>
            <a:ext cx="0" cy="1114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3238184" y="5413547"/>
            <a:ext cx="0" cy="1114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3082217" y="5517526"/>
            <a:ext cx="155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5817994" y="5426184"/>
            <a:ext cx="0" cy="1114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5973961" y="5426184"/>
            <a:ext cx="0" cy="1114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817994" y="5530163"/>
            <a:ext cx="155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3155950" y="5514975"/>
            <a:ext cx="0" cy="104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797233" y="5524858"/>
            <a:ext cx="202686" cy="67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2660"/>
              </a:lnSpc>
            </a:pPr>
            <a:r>
              <a:rPr lang="en-US" sz="1800" dirty="0" smtClean="0">
                <a:latin typeface="Arial" charset="0"/>
              </a:rPr>
              <a:t>Z</a:t>
            </a:r>
            <a:endParaRPr lang="en-US" sz="1800" dirty="0">
              <a:latin typeface="Arial" charset="0"/>
            </a:endParaRPr>
          </a:p>
          <a:p>
            <a:pPr algn="ctr">
              <a:lnSpc>
                <a:spcPts val="2660"/>
              </a:lnSpc>
            </a:pPr>
            <a:r>
              <a:rPr lang="en-US" sz="1800" dirty="0" smtClean="0">
                <a:latin typeface="Arial" charset="0"/>
              </a:rPr>
              <a:t>I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9219" name="Straight Connector 9218"/>
          <p:cNvCxnSpPr/>
          <p:nvPr/>
        </p:nvCxnSpPr>
        <p:spPr bwMode="auto">
          <a:xfrm flipV="1">
            <a:off x="5892800" y="5527675"/>
            <a:ext cx="0" cy="95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173766" y="6255167"/>
            <a:ext cx="3987692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(b) Fully contracted sarcomere</a:t>
            </a:r>
            <a:endParaRPr lang="en-US" sz="1800" b="0" dirty="0">
              <a:latin typeface="Arial Black"/>
              <a:cs typeface="Arial Black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216400" y="273050"/>
            <a:ext cx="612775" cy="685800"/>
          </a:xfrm>
          <a:custGeom>
            <a:avLst/>
            <a:gdLst>
              <a:gd name="connsiteX0" fmla="*/ 612775 w 612775"/>
              <a:gd name="connsiteY0" fmla="*/ 0 h 685800"/>
              <a:gd name="connsiteX1" fmla="*/ 425450 w 612775"/>
              <a:gd name="connsiteY1" fmla="*/ 3175 h 685800"/>
              <a:gd name="connsiteX2" fmla="*/ 0 w 612775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775" h="685800">
                <a:moveTo>
                  <a:pt x="612775" y="0"/>
                </a:moveTo>
                <a:lnTo>
                  <a:pt x="425450" y="3175"/>
                </a:lnTo>
                <a:lnTo>
                  <a:pt x="0" y="6858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327650" y="273050"/>
            <a:ext cx="1025525" cy="866775"/>
          </a:xfrm>
          <a:custGeom>
            <a:avLst/>
            <a:gdLst>
              <a:gd name="connsiteX0" fmla="*/ 1025525 w 1025525"/>
              <a:gd name="connsiteY0" fmla="*/ 0 h 866775"/>
              <a:gd name="connsiteX1" fmla="*/ 828675 w 1025525"/>
              <a:gd name="connsiteY1" fmla="*/ 3175 h 866775"/>
              <a:gd name="connsiteX2" fmla="*/ 0 w 1025525"/>
              <a:gd name="connsiteY2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5525" h="866775">
                <a:moveTo>
                  <a:pt x="1025525" y="0"/>
                </a:moveTo>
                <a:lnTo>
                  <a:pt x="828675" y="3175"/>
                </a:lnTo>
                <a:lnTo>
                  <a:pt x="0" y="8667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8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06_01_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3"/>
          <a:stretch/>
        </p:blipFill>
        <p:spPr>
          <a:xfrm>
            <a:off x="298704" y="1761744"/>
            <a:ext cx="8546592" cy="31826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Table 6.1 Comparison of Skeletal, Cardiac, and Smooth Muscles (2 of 3)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2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figure_06_07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4"/>
          <a:stretch/>
        </p:blipFill>
        <p:spPr>
          <a:xfrm>
            <a:off x="1502664" y="1274064"/>
            <a:ext cx="6138672" cy="409034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6.7a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Diagrammatic views of a sarcomere.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979478" y="1253627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latin typeface="Arial" charset="0"/>
              </a:rPr>
              <a:t>Myosin</a:t>
            </a:r>
            <a:endParaRPr lang="en-US" sz="2200" dirty="0"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113546" y="3902635"/>
            <a:ext cx="177003" cy="8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560"/>
              </a:lnSpc>
            </a:pPr>
            <a:r>
              <a:rPr lang="en-US" sz="2200" dirty="0" smtClean="0">
                <a:latin typeface="Arial" charset="0"/>
              </a:rPr>
              <a:t>Z</a:t>
            </a:r>
            <a:endParaRPr lang="en-US" sz="2200" dirty="0">
              <a:latin typeface="Arial" charset="0"/>
            </a:endParaRPr>
          </a:p>
          <a:p>
            <a:pPr algn="ctr">
              <a:lnSpc>
                <a:spcPts val="3560"/>
              </a:lnSpc>
            </a:pPr>
            <a:r>
              <a:rPr lang="en-US" sz="2200" dirty="0" smtClean="0">
                <a:latin typeface="Arial" charset="0"/>
              </a:rPr>
              <a:t>I</a:t>
            </a:r>
            <a:endParaRPr lang="en-US" sz="2200" dirty="0"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536540" y="5055413"/>
            <a:ext cx="3987692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b="0" dirty="0" smtClean="0">
                <a:latin typeface="Arial Black"/>
                <a:cs typeface="Arial Black"/>
              </a:rPr>
              <a:t>(a) Relaxed sarcomere</a:t>
            </a:r>
            <a:endParaRPr lang="en-US" sz="2250" b="0" dirty="0">
              <a:latin typeface="Arial Black"/>
              <a:cs typeface="Arial Black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14679" y="3775075"/>
            <a:ext cx="187325" cy="260350"/>
            <a:chOff x="2108200" y="3775075"/>
            <a:chExt cx="187325" cy="260350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2108200" y="3775075"/>
              <a:ext cx="0" cy="133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2295525" y="3775075"/>
              <a:ext cx="0" cy="133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2111375" y="3902075"/>
              <a:ext cx="18097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2212975" y="3895725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/>
          <p:cNvGrpSpPr/>
          <p:nvPr/>
        </p:nvGrpSpPr>
        <p:grpSpPr>
          <a:xfrm>
            <a:off x="6825412" y="3772071"/>
            <a:ext cx="187325" cy="260350"/>
            <a:chOff x="2108200" y="3775075"/>
            <a:chExt cx="187325" cy="26035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2108200" y="3775075"/>
              <a:ext cx="0" cy="133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295525" y="3775075"/>
              <a:ext cx="0" cy="133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2111375" y="3902075"/>
              <a:ext cx="18097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2212975" y="3895725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482096" y="3988360"/>
            <a:ext cx="177003" cy="8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260"/>
              </a:lnSpc>
            </a:pPr>
            <a:r>
              <a:rPr lang="en-US" sz="2200" dirty="0" smtClean="0">
                <a:latin typeface="Arial" charset="0"/>
              </a:rPr>
              <a:t>H</a:t>
            </a:r>
            <a:endParaRPr lang="en-US" sz="2200" dirty="0">
              <a:latin typeface="Arial" charset="0"/>
            </a:endParaRPr>
          </a:p>
          <a:p>
            <a:pPr algn="ctr">
              <a:lnSpc>
                <a:spcPts val="3260"/>
              </a:lnSpc>
            </a:pPr>
            <a:r>
              <a:rPr lang="en-US" sz="2200" dirty="0" smtClean="0">
                <a:latin typeface="Arial" charset="0"/>
              </a:rPr>
              <a:t>A</a:t>
            </a:r>
            <a:endParaRPr lang="en-US" sz="2200" dirty="0"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850421" y="3902635"/>
            <a:ext cx="177003" cy="8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560"/>
              </a:lnSpc>
            </a:pPr>
            <a:r>
              <a:rPr lang="en-US" sz="2200" dirty="0" smtClean="0">
                <a:latin typeface="Arial" charset="0"/>
              </a:rPr>
              <a:t>Z</a:t>
            </a:r>
            <a:endParaRPr lang="en-US" sz="2200" dirty="0">
              <a:latin typeface="Arial" charset="0"/>
            </a:endParaRPr>
          </a:p>
          <a:p>
            <a:pPr algn="ctr">
              <a:lnSpc>
                <a:spcPts val="3560"/>
              </a:lnSpc>
            </a:pPr>
            <a:r>
              <a:rPr lang="en-US" sz="2200" dirty="0" smtClean="0">
                <a:latin typeface="Arial" charset="0"/>
              </a:rPr>
              <a:t>I</a:t>
            </a:r>
            <a:endParaRPr lang="en-US" sz="2200" dirty="0"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6884522" y="1253626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latin typeface="Arial" charset="0"/>
              </a:rPr>
              <a:t>Actin</a:t>
            </a:r>
            <a:endParaRPr lang="en-US" sz="2200" dirty="0">
              <a:latin typeface="Arial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108450" y="1457325"/>
            <a:ext cx="784225" cy="847725"/>
          </a:xfrm>
          <a:custGeom>
            <a:avLst/>
            <a:gdLst>
              <a:gd name="connsiteX0" fmla="*/ 784225 w 784225"/>
              <a:gd name="connsiteY0" fmla="*/ 0 h 847725"/>
              <a:gd name="connsiteX1" fmla="*/ 558800 w 784225"/>
              <a:gd name="connsiteY1" fmla="*/ 0 h 847725"/>
              <a:gd name="connsiteX2" fmla="*/ 0 w 784225"/>
              <a:gd name="connsiteY2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225" h="847725">
                <a:moveTo>
                  <a:pt x="784225" y="0"/>
                </a:moveTo>
                <a:lnTo>
                  <a:pt x="558800" y="0"/>
                </a:lnTo>
                <a:lnTo>
                  <a:pt x="0" y="8477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27675" y="1419225"/>
            <a:ext cx="1304925" cy="1143000"/>
          </a:xfrm>
          <a:custGeom>
            <a:avLst/>
            <a:gdLst>
              <a:gd name="connsiteX0" fmla="*/ 1304925 w 1304925"/>
              <a:gd name="connsiteY0" fmla="*/ 6350 h 1143000"/>
              <a:gd name="connsiteX1" fmla="*/ 1031875 w 1304925"/>
              <a:gd name="connsiteY1" fmla="*/ 0 h 1143000"/>
              <a:gd name="connsiteX2" fmla="*/ 0 w 1304925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1143000">
                <a:moveTo>
                  <a:pt x="1304925" y="6350"/>
                </a:moveTo>
                <a:lnTo>
                  <a:pt x="1031875" y="0"/>
                </a:lnTo>
                <a:lnTo>
                  <a:pt x="0" y="11430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2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07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"/>
          <a:stretch/>
        </p:blipFill>
        <p:spPr>
          <a:xfrm>
            <a:off x="1563624" y="1652016"/>
            <a:ext cx="6016752" cy="333994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6.7b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Diagrammatic views of a sarcomere.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479931" y="4227845"/>
            <a:ext cx="221941" cy="4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2560"/>
              </a:lnSpc>
            </a:pPr>
            <a:r>
              <a:rPr lang="en-US" sz="2200" dirty="0" smtClean="0">
                <a:latin typeface="Arial" charset="0"/>
              </a:rPr>
              <a:t>A</a:t>
            </a:r>
            <a:endParaRPr lang="en-US" sz="220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736153" y="3770169"/>
            <a:ext cx="202686" cy="77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160"/>
              </a:lnSpc>
            </a:pPr>
            <a:r>
              <a:rPr lang="en-US" sz="2200" dirty="0" smtClean="0">
                <a:latin typeface="Arial" charset="0"/>
              </a:rPr>
              <a:t>Z</a:t>
            </a:r>
            <a:endParaRPr lang="en-US" sz="2200" dirty="0">
              <a:latin typeface="Arial" charset="0"/>
            </a:endParaRPr>
          </a:p>
          <a:p>
            <a:pPr algn="ctr">
              <a:lnSpc>
                <a:spcPts val="3160"/>
              </a:lnSpc>
            </a:pPr>
            <a:r>
              <a:rPr lang="en-US" sz="2200" dirty="0" smtClean="0">
                <a:latin typeface="Arial" charset="0"/>
              </a:rPr>
              <a:t>I</a:t>
            </a:r>
            <a:endParaRPr lang="en-US" sz="220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202767" y="3763984"/>
            <a:ext cx="202686" cy="67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160"/>
              </a:lnSpc>
            </a:pPr>
            <a:r>
              <a:rPr lang="en-US" sz="2200" dirty="0" smtClean="0">
                <a:latin typeface="Arial" charset="0"/>
              </a:rPr>
              <a:t>Z</a:t>
            </a:r>
            <a:endParaRPr lang="en-US" sz="2200" dirty="0">
              <a:latin typeface="Arial" charset="0"/>
            </a:endParaRPr>
          </a:p>
          <a:p>
            <a:pPr algn="ctr">
              <a:lnSpc>
                <a:spcPts val="3160"/>
              </a:lnSpc>
            </a:pPr>
            <a:r>
              <a:rPr lang="en-US" sz="2200" dirty="0" smtClean="0">
                <a:latin typeface="Arial" charset="0"/>
              </a:rPr>
              <a:t>I</a:t>
            </a:r>
            <a:endParaRPr lang="en-US" sz="2200" dirty="0"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611887" y="4669591"/>
            <a:ext cx="5122961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b="0" dirty="0" smtClean="0">
                <a:latin typeface="Arial Black"/>
                <a:cs typeface="Arial Black"/>
              </a:rPr>
              <a:t>(b) Fully contracted sarcomere</a:t>
            </a:r>
            <a:endParaRPr lang="en-US" sz="2250" b="0" dirty="0">
              <a:latin typeface="Arial Black"/>
              <a:cs typeface="Arial Blac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09462" y="3606971"/>
            <a:ext cx="187325" cy="260350"/>
            <a:chOff x="2108200" y="3775075"/>
            <a:chExt cx="187325" cy="26035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2108200" y="3775075"/>
              <a:ext cx="0" cy="133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295525" y="3775075"/>
              <a:ext cx="0" cy="133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2111375" y="3902075"/>
              <a:ext cx="18097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2212975" y="3895725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2736493" y="3589653"/>
            <a:ext cx="187325" cy="260350"/>
            <a:chOff x="2108200" y="3775075"/>
            <a:chExt cx="187325" cy="26035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2108200" y="3775075"/>
              <a:ext cx="0" cy="133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295525" y="3775075"/>
              <a:ext cx="0" cy="133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2111375" y="3902075"/>
              <a:ext cx="18097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212975" y="3895725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3550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9223" descr="figure_06_0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0"/>
          <a:stretch/>
        </p:blipFill>
        <p:spPr>
          <a:xfrm>
            <a:off x="298704" y="297018"/>
            <a:ext cx="8546592" cy="633675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6.8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Schematic representation of contraction mechanism: The sliding filament theory.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489804" y="289263"/>
            <a:ext cx="748571" cy="4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Protein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complex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196975" y="477358"/>
            <a:ext cx="292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1028700" y="477358"/>
            <a:ext cx="171450" cy="234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266950" y="483708"/>
            <a:ext cx="288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555875" y="480533"/>
            <a:ext cx="158750" cy="212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720850" y="1772758"/>
            <a:ext cx="104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822450" y="1172683"/>
            <a:ext cx="0" cy="596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997200" y="1779108"/>
            <a:ext cx="8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082925" y="1521933"/>
            <a:ext cx="101600" cy="257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845279" y="1648163"/>
            <a:ext cx="1062896" cy="4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Myosin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err="1" smtClean="0">
                <a:latin typeface="Arial" charset="0"/>
              </a:rPr>
              <a:t>myofilament</a:t>
            </a:r>
            <a:endParaRPr lang="en-US" sz="1400" dirty="0"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223229" y="1648163"/>
            <a:ext cx="1062896" cy="4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Actin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err="1" smtClean="0">
                <a:latin typeface="Arial" charset="0"/>
              </a:rPr>
              <a:t>myofilament</a:t>
            </a:r>
            <a:endParaRPr lang="en-US" sz="1400" dirty="0"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59814" y="1851364"/>
            <a:ext cx="405671" cy="21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b="0" dirty="0" smtClean="0">
                <a:latin typeface="Arial Black"/>
                <a:cs typeface="Arial Black"/>
              </a:rPr>
              <a:t>(a)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377439" y="2216257"/>
            <a:ext cx="1682021" cy="19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Myosin-binding site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1241425" y="2334733"/>
            <a:ext cx="111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904875" y="2331558"/>
            <a:ext cx="336550" cy="688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940050" y="2423633"/>
            <a:ext cx="98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2628900" y="2423633"/>
            <a:ext cx="311150" cy="133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2841625" y="2423633"/>
            <a:ext cx="101600" cy="234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068708" y="2340159"/>
            <a:ext cx="437732" cy="19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Ca</a:t>
            </a:r>
            <a:r>
              <a:rPr lang="en-US" sz="1400" baseline="30000" dirty="0" smtClean="0">
                <a:latin typeface="Arial" charset="0"/>
              </a:rPr>
              <a:t>2+</a:t>
            </a:r>
            <a:endParaRPr lang="en-US" sz="1400" baseline="30000" dirty="0"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098658" y="3523426"/>
            <a:ext cx="2457342" cy="3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Upper part of thick filament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only</a:t>
            </a:r>
            <a:endParaRPr lang="en-US" sz="1400" dirty="0"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59813" y="3685119"/>
            <a:ext cx="405671" cy="21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b="0" dirty="0" smtClean="0">
                <a:latin typeface="Arial Black"/>
                <a:cs typeface="Arial Black"/>
              </a:rPr>
              <a:t>(b)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3618" y="4886973"/>
            <a:ext cx="405671" cy="21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b="0" dirty="0" smtClean="0">
                <a:latin typeface="Arial Black"/>
                <a:cs typeface="Arial Black"/>
              </a:rPr>
              <a:t>(c)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741816" y="312015"/>
            <a:ext cx="4076765" cy="142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In a relaxed muscle cell, the regulatory proteins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forming part of the actin </a:t>
            </a:r>
            <a:r>
              <a:rPr lang="en-US" sz="1400" dirty="0" err="1" smtClean="0">
                <a:latin typeface="Arial" charset="0"/>
              </a:rPr>
              <a:t>myofilaments</a:t>
            </a:r>
            <a:r>
              <a:rPr lang="en-US" sz="1400" dirty="0" smtClean="0">
                <a:latin typeface="Arial" charset="0"/>
              </a:rPr>
              <a:t> prevent</a:t>
            </a:r>
            <a:r>
              <a:rPr lang="en-US" sz="1400" dirty="0">
                <a:latin typeface="Arial" charset="0"/>
              </a:rPr>
              <a:t/>
            </a:r>
            <a:br>
              <a:rPr lang="en-US" sz="1400" dirty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myosin binding (see </a:t>
            </a:r>
            <a:r>
              <a:rPr lang="en-US" sz="1400" b="0" dirty="0" smtClean="0">
                <a:latin typeface="Arial Black"/>
                <a:cs typeface="Arial Black"/>
              </a:rPr>
              <a:t>a</a:t>
            </a:r>
            <a:r>
              <a:rPr lang="en-US" sz="1400" dirty="0" smtClean="0">
                <a:latin typeface="Arial" charset="0"/>
              </a:rPr>
              <a:t>). When an action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potential (AP) sweeps along its sarcolemma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and a muscle cell is excited, calcium ions (Ca</a:t>
            </a:r>
            <a:r>
              <a:rPr lang="en-US" sz="1400" baseline="30000" dirty="0" smtClean="0">
                <a:latin typeface="Arial" charset="0"/>
              </a:rPr>
              <a:t>2+</a:t>
            </a:r>
            <a:r>
              <a:rPr lang="en-US" sz="1400" dirty="0" smtClean="0">
                <a:latin typeface="Arial" charset="0"/>
              </a:rPr>
              <a:t>)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are released from intracellular storage areas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(the sacs of the sarcoplasmic reticulum).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741817" y="2236954"/>
            <a:ext cx="4725003" cy="173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The flood of calcium acts as the final trigger for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contraction, because as calcium binds to the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regulatory proteins on the actin filaments, the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proteins undergo a change in both their shape and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their position on the thin filaments. This action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exposes myosin-binding sites on the actin, to which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the myosin heads can attach (see </a:t>
            </a:r>
            <a:r>
              <a:rPr lang="en-US" sz="1400" b="0" dirty="0" smtClean="0">
                <a:latin typeface="Arial Black"/>
                <a:cs typeface="Arial Black"/>
              </a:rPr>
              <a:t>b</a:t>
            </a:r>
            <a:r>
              <a:rPr lang="en-US" sz="1400" dirty="0" smtClean="0">
                <a:latin typeface="Arial" charset="0"/>
              </a:rPr>
              <a:t>), and the myosin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heads immediately begin seeking out binding sites.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755043" y="4056049"/>
            <a:ext cx="5214494" cy="261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400" dirty="0" smtClean="0">
                <a:latin typeface="Arial" charset="0"/>
              </a:rPr>
              <a:t>The free myosin heads are “cocked,” much like a set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mousetrap. Myosin attachment to actin “springs the trap,”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causing the myosin heads to snap (pivot) toward the center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of the sarcomere. When this happens, the thin filaments are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slightly pulled toward the center of the sarcomere (see </a:t>
            </a:r>
            <a:r>
              <a:rPr lang="en-US" sz="1400" b="0" dirty="0" smtClean="0">
                <a:latin typeface="Arial Black"/>
                <a:cs typeface="Arial Black"/>
              </a:rPr>
              <a:t>c</a:t>
            </a:r>
            <a:r>
              <a:rPr lang="en-US" sz="1400" dirty="0" smtClean="0">
                <a:latin typeface="Arial" charset="0"/>
              </a:rPr>
              <a:t>).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ATP provides the energy needed to release and </a:t>
            </a:r>
            <a:r>
              <a:rPr lang="en-US" sz="1400" dirty="0" err="1" smtClean="0">
                <a:latin typeface="Arial" charset="0"/>
              </a:rPr>
              <a:t>recock</a:t>
            </a:r>
            <a:r>
              <a:rPr lang="en-US" sz="1400" dirty="0" smtClean="0">
                <a:latin typeface="Arial" charset="0"/>
              </a:rPr>
              <a:t/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each myosin head so that it is ready to attach to a binding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site farther along the thin filament. When the AP ends and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calcium ions are returned to SR storage areas, the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regulatory proteins resume their original shape and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position, and again block myosin binding to the thin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filaments. As a result, the muscle cell relaxes and settles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back to its original length.</a:t>
            </a:r>
          </a:p>
        </p:txBody>
      </p:sp>
    </p:spTree>
    <p:extLst>
      <p:ext uri="{BB962C8B-B14F-4D97-AF65-F5344CB8AC3E}">
        <p14:creationId xmlns:p14="http://schemas.microsoft.com/office/powerpoint/2010/main" val="267956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igure_06_08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0"/>
          <a:stretch/>
        </p:blipFill>
        <p:spPr>
          <a:xfrm>
            <a:off x="298704" y="2282952"/>
            <a:ext cx="8546592" cy="208123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6.8a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Schematic representation of contraction mechanism: The sliding filament theory.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705385" y="2332999"/>
            <a:ext cx="875890" cy="4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580"/>
              </a:lnSpc>
            </a:pPr>
            <a:r>
              <a:rPr lang="en-US" sz="1650" dirty="0" smtClean="0">
                <a:latin typeface="Arial" charset="0"/>
              </a:rPr>
              <a:t>Protein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complex</a:t>
            </a:r>
            <a:endParaRPr lang="en-US" sz="165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057627" y="3900043"/>
            <a:ext cx="1062896" cy="4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780"/>
              </a:lnSpc>
            </a:pPr>
            <a:r>
              <a:rPr lang="en-US" sz="1650" dirty="0" smtClean="0">
                <a:latin typeface="Arial" charset="0"/>
              </a:rPr>
              <a:t>Myosin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err="1" smtClean="0">
                <a:latin typeface="Arial" charset="0"/>
              </a:rPr>
              <a:t>myofilament</a:t>
            </a:r>
            <a:endParaRPr lang="en-US" sz="165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548743" y="3904235"/>
            <a:ext cx="1319888" cy="4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780"/>
              </a:lnSpc>
            </a:pPr>
            <a:r>
              <a:rPr lang="en-US" sz="1650" dirty="0" smtClean="0">
                <a:latin typeface="Arial" charset="0"/>
              </a:rPr>
              <a:t>Actin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err="1" smtClean="0">
                <a:latin typeface="Arial" charset="0"/>
              </a:rPr>
              <a:t>myofilament</a:t>
            </a:r>
            <a:endParaRPr lang="en-US" sz="1650" dirty="0"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54211" y="4161922"/>
            <a:ext cx="405671" cy="21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650" b="0" dirty="0" smtClean="0">
                <a:latin typeface="Arial Black"/>
                <a:cs typeface="Arial Black"/>
              </a:rPr>
              <a:t>(a)</a:t>
            </a:r>
            <a:endParaRPr lang="en-US" sz="1650" b="0" dirty="0">
              <a:latin typeface="Arial Black"/>
              <a:cs typeface="Arial Black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413436" y="2310138"/>
            <a:ext cx="4440826" cy="183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880"/>
              </a:lnSpc>
            </a:pPr>
            <a:r>
              <a:rPr lang="en-US" sz="1650" dirty="0" smtClean="0">
                <a:latin typeface="Arial" charset="0"/>
              </a:rPr>
              <a:t>In a relaxed muscle cell, the regulatory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proteins forming part of the actin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err="1" smtClean="0">
                <a:latin typeface="Arial" charset="0"/>
              </a:rPr>
              <a:t>myofilaments</a:t>
            </a:r>
            <a:r>
              <a:rPr lang="en-US" sz="1650" dirty="0" smtClean="0">
                <a:latin typeface="Arial" charset="0"/>
              </a:rPr>
              <a:t> prevent myosin binding (see </a:t>
            </a:r>
            <a:br>
              <a:rPr lang="en-US" sz="1650" dirty="0" smtClean="0">
                <a:latin typeface="Arial" charset="0"/>
              </a:rPr>
            </a:br>
            <a:r>
              <a:rPr lang="en-US" sz="1650" b="0" dirty="0" smtClean="0">
                <a:latin typeface="Arial Black"/>
                <a:cs typeface="Arial Black"/>
              </a:rPr>
              <a:t>a</a:t>
            </a:r>
            <a:r>
              <a:rPr lang="en-US" sz="1650" dirty="0" smtClean="0">
                <a:latin typeface="Arial" charset="0"/>
              </a:rPr>
              <a:t>). When an action potential (AP) sweeps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along its sarcolemma and a muscle cell is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excited, calcium ions (Ca</a:t>
            </a:r>
            <a:r>
              <a:rPr lang="en-US" sz="1650" baseline="30000" dirty="0" smtClean="0">
                <a:latin typeface="Arial" charset="0"/>
              </a:rPr>
              <a:t>2+</a:t>
            </a:r>
            <a:r>
              <a:rPr lang="en-US" sz="1650" dirty="0" smtClean="0">
                <a:latin typeface="Arial" charset="0"/>
              </a:rPr>
              <a:t>) are released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from intracellular storage areas (the sacs of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the sarcoplasmic reticulum).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638425" y="2498725"/>
            <a:ext cx="320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955925" y="2498725"/>
            <a:ext cx="219075" cy="244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1358900" y="2498725"/>
            <a:ext cx="346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171575" y="2495550"/>
            <a:ext cx="190500" cy="273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993900" y="4038600"/>
            <a:ext cx="114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2105025" y="3324225"/>
            <a:ext cx="0" cy="717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495675" y="4041775"/>
            <a:ext cx="117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609975" y="3730625"/>
            <a:ext cx="117475" cy="311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213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ure_06_08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298704" y="2118360"/>
            <a:ext cx="8546592" cy="24041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6.8b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Schematic representation of contraction mechanism: The sliding filament theory.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404776" y="2254898"/>
            <a:ext cx="134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1003300" y="2257425"/>
            <a:ext cx="403225" cy="825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435350" y="2381250"/>
            <a:ext cx="123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3054350" y="2381250"/>
            <a:ext cx="384175" cy="149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324225" y="2384425"/>
            <a:ext cx="114300" cy="25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563613" y="2151908"/>
            <a:ext cx="1979688" cy="21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650" dirty="0" smtClean="0">
                <a:latin typeface="Arial" charset="0"/>
              </a:rPr>
              <a:t>Myosin-binding site</a:t>
            </a:r>
            <a:endParaRPr lang="en-US" sz="1650" dirty="0"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599693" y="2294477"/>
            <a:ext cx="437732" cy="19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650" dirty="0" smtClean="0">
                <a:latin typeface="Arial" charset="0"/>
              </a:rPr>
              <a:t>Ca</a:t>
            </a:r>
            <a:r>
              <a:rPr lang="en-US" sz="1650" baseline="30000" dirty="0" smtClean="0">
                <a:latin typeface="Arial" charset="0"/>
              </a:rPr>
              <a:t>2+</a:t>
            </a:r>
            <a:endParaRPr lang="en-US" sz="1650" baseline="30000" dirty="0"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264158" y="3724427"/>
            <a:ext cx="2756186" cy="3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80"/>
              </a:lnSpc>
            </a:pPr>
            <a:r>
              <a:rPr lang="en-US" sz="1650" dirty="0" smtClean="0">
                <a:latin typeface="Arial" charset="0"/>
              </a:rPr>
              <a:t>Upper part of thick filament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only</a:t>
            </a:r>
            <a:endParaRPr lang="en-US" sz="1650" dirty="0"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60844" y="3913527"/>
            <a:ext cx="405671" cy="21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650" b="0" dirty="0" smtClean="0">
                <a:latin typeface="Arial Black"/>
                <a:cs typeface="Arial Black"/>
              </a:rPr>
              <a:t>(b)</a:t>
            </a:r>
            <a:endParaRPr lang="en-US" sz="1650" b="0" dirty="0">
              <a:latin typeface="Arial Black"/>
              <a:cs typeface="Arial Black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389300" y="2136452"/>
            <a:ext cx="4442415" cy="266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880"/>
              </a:lnSpc>
            </a:pPr>
            <a:r>
              <a:rPr lang="en-US" sz="1650" dirty="0" smtClean="0">
                <a:latin typeface="Arial" charset="0"/>
              </a:rPr>
              <a:t>The flood of calcium acts as the final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trigger for contraction, because as calcium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binds to the regulatory proteins on the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actin filaments, the proteins undergo a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change in both their shape and their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position on the thin filaments. This action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exposes myosin-binding sites on the actin,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to which the myosin heads can attach (see </a:t>
            </a:r>
            <a:br>
              <a:rPr lang="en-US" sz="1650" dirty="0" smtClean="0">
                <a:latin typeface="Arial" charset="0"/>
              </a:rPr>
            </a:br>
            <a:r>
              <a:rPr lang="en-US" sz="1650" b="0" dirty="0" smtClean="0">
                <a:latin typeface="Arial Black"/>
                <a:cs typeface="Arial Black"/>
              </a:rPr>
              <a:t>b</a:t>
            </a:r>
            <a:r>
              <a:rPr lang="en-US" sz="1650" dirty="0" smtClean="0">
                <a:latin typeface="Arial" charset="0"/>
              </a:rPr>
              <a:t>), and the myosin heads immediately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begin seeking out binding sites.</a:t>
            </a:r>
          </a:p>
        </p:txBody>
      </p:sp>
    </p:spTree>
    <p:extLst>
      <p:ext uri="{BB962C8B-B14F-4D97-AF65-F5344CB8AC3E}">
        <p14:creationId xmlns:p14="http://schemas.microsoft.com/office/powerpoint/2010/main" val="216494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08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8"/>
          <a:stretch/>
        </p:blipFill>
        <p:spPr>
          <a:xfrm>
            <a:off x="298704" y="1143000"/>
            <a:ext cx="8546592" cy="431331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6.8c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Schematic representation of contraction mechanism: The sliding filament theory.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70329" y="2196414"/>
            <a:ext cx="405671" cy="21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650" b="0" dirty="0" smtClean="0">
                <a:latin typeface="Arial Black"/>
                <a:cs typeface="Arial Black"/>
              </a:rPr>
              <a:t>(c)</a:t>
            </a:r>
            <a:endParaRPr lang="en-US" sz="1650" b="0" dirty="0">
              <a:latin typeface="Arial Black"/>
              <a:cs typeface="Arial Black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415121" y="1181663"/>
            <a:ext cx="4399884" cy="436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880"/>
              </a:lnSpc>
            </a:pPr>
            <a:r>
              <a:rPr lang="en-US" sz="1650" dirty="0" smtClean="0">
                <a:latin typeface="Arial" charset="0"/>
              </a:rPr>
              <a:t>The free myosin heads are “cocked,” much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like a set mousetrap. Myosin attachment to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actin “springs the trap,” causing the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myosin heads to snap (pivot) toward the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center of the sarcomere. When this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happens, the thin filaments are slightly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pulled toward the center of the sarcomere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(see </a:t>
            </a:r>
            <a:r>
              <a:rPr lang="en-US" sz="1650" b="0" dirty="0" smtClean="0">
                <a:latin typeface="Arial Black"/>
                <a:cs typeface="Arial Black"/>
              </a:rPr>
              <a:t>c</a:t>
            </a:r>
            <a:r>
              <a:rPr lang="en-US" sz="1650" dirty="0" smtClean="0">
                <a:latin typeface="Arial" charset="0"/>
              </a:rPr>
              <a:t>). ATP provides the energy needed to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release and </a:t>
            </a:r>
            <a:r>
              <a:rPr lang="en-US" sz="1650" dirty="0" err="1" smtClean="0">
                <a:latin typeface="Arial" charset="0"/>
              </a:rPr>
              <a:t>recock</a:t>
            </a:r>
            <a:r>
              <a:rPr lang="en-US" sz="1650" dirty="0" smtClean="0">
                <a:latin typeface="Arial" charset="0"/>
              </a:rPr>
              <a:t> each myosin head so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that it is ready to attach to a binding site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farther along the thin filament. When the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AP ends and calcium ions are returned to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SR storage areas, the regulatory proteins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resume their original shape and position,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and again block myosin binding to the thin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filaments. As a result, the muscle cell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relaxes and settles back to its original </a:t>
            </a:r>
            <a:br>
              <a:rPr lang="en-US" sz="1650" dirty="0" smtClean="0">
                <a:latin typeface="Arial" charset="0"/>
              </a:rPr>
            </a:br>
            <a:r>
              <a:rPr lang="en-US" sz="1650" dirty="0" smtClean="0">
                <a:latin typeface="Arial" charset="0"/>
              </a:rPr>
              <a:t>length.</a:t>
            </a:r>
          </a:p>
        </p:txBody>
      </p:sp>
    </p:spTree>
    <p:extLst>
      <p:ext uri="{BB962C8B-B14F-4D97-AF65-F5344CB8AC3E}">
        <p14:creationId xmlns:p14="http://schemas.microsoft.com/office/powerpoint/2010/main" val="62618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0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>
          <a:xfrm>
            <a:off x="298704" y="2164080"/>
            <a:ext cx="8546592" cy="227429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6.9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A whole muscle’s response to different rates of stimulation.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117807" y="3924909"/>
            <a:ext cx="1384316" cy="21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500" b="0" dirty="0" smtClean="0">
                <a:latin typeface="Arial Black"/>
                <a:cs typeface="Arial Black"/>
              </a:rPr>
              <a:t>(a) Twitch</a:t>
            </a:r>
            <a:endParaRPr lang="en-US" sz="1500" b="0" dirty="0"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765632" y="3931258"/>
            <a:ext cx="1692068" cy="4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  <a:tabLst>
                <a:tab pos="349250" algn="l"/>
              </a:tabLst>
            </a:pPr>
            <a:r>
              <a:rPr lang="en-US" sz="1500" b="0" dirty="0" smtClean="0">
                <a:latin typeface="Arial Black"/>
                <a:cs typeface="Arial Black"/>
              </a:rPr>
              <a:t>(b) Summing of </a:t>
            </a:r>
            <a:br>
              <a:rPr lang="en-US" sz="1500" b="0" dirty="0" smtClean="0">
                <a:latin typeface="Arial Black"/>
                <a:cs typeface="Arial Black"/>
              </a:rPr>
            </a:br>
            <a:r>
              <a:rPr lang="en-US" sz="1500" b="0" dirty="0" smtClean="0">
                <a:latin typeface="Arial Black"/>
                <a:cs typeface="Arial Black"/>
              </a:rPr>
              <a:t>	contractions</a:t>
            </a:r>
            <a:endParaRPr lang="en-US" sz="1500" b="0" dirty="0"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3582" y="3524858"/>
            <a:ext cx="834818" cy="23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500" dirty="0" smtClean="0">
                <a:latin typeface="Arial"/>
                <a:cs typeface="Arial"/>
              </a:rPr>
              <a:t>(Stimuli)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 rot="16200000">
            <a:off x="219283" y="2661258"/>
            <a:ext cx="1088818" cy="23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sz="1500" dirty="0" smtClean="0">
                <a:latin typeface="Arial"/>
                <a:cs typeface="Arial"/>
              </a:rPr>
              <a:t>Tension (g)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632532" y="3931258"/>
            <a:ext cx="1692068" cy="64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  <a:tabLst>
                <a:tab pos="349250" algn="l"/>
              </a:tabLst>
            </a:pPr>
            <a:r>
              <a:rPr lang="en-US" sz="1500" b="0" dirty="0" smtClean="0">
                <a:latin typeface="Arial Black"/>
                <a:cs typeface="Arial Black"/>
              </a:rPr>
              <a:t>(c) </a:t>
            </a:r>
            <a:r>
              <a:rPr lang="en-US" sz="1500" b="0" dirty="0" err="1" smtClean="0">
                <a:latin typeface="Arial Black"/>
                <a:cs typeface="Arial Black"/>
              </a:rPr>
              <a:t>Unfused</a:t>
            </a:r>
            <a:r>
              <a:rPr lang="en-US" sz="1500" b="0" dirty="0" smtClean="0">
                <a:latin typeface="Arial Black"/>
                <a:cs typeface="Arial Black"/>
              </a:rPr>
              <a:t/>
            </a:r>
            <a:br>
              <a:rPr lang="en-US" sz="1500" b="0" dirty="0" smtClean="0">
                <a:latin typeface="Arial Black"/>
                <a:cs typeface="Arial Black"/>
              </a:rPr>
            </a:br>
            <a:r>
              <a:rPr lang="en-US" sz="1500" b="0" dirty="0" smtClean="0">
                <a:latin typeface="Arial Black"/>
                <a:cs typeface="Arial Black"/>
              </a:rPr>
              <a:t>	(incomplete)</a:t>
            </a:r>
            <a:br>
              <a:rPr lang="en-US" sz="1500" b="0" dirty="0" smtClean="0">
                <a:latin typeface="Arial Black"/>
                <a:cs typeface="Arial Black"/>
              </a:rPr>
            </a:br>
            <a:r>
              <a:rPr lang="en-US" sz="1500" b="0" dirty="0" smtClean="0">
                <a:latin typeface="Arial Black"/>
                <a:cs typeface="Arial Black"/>
              </a:rPr>
              <a:t>	tetanus</a:t>
            </a:r>
            <a:endParaRPr lang="en-US" sz="1500" b="0" dirty="0">
              <a:latin typeface="Arial Black"/>
              <a:cs typeface="Arial Black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810582" y="3931258"/>
            <a:ext cx="1692068" cy="64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  <a:tabLst>
                <a:tab pos="349250" algn="l"/>
              </a:tabLst>
            </a:pPr>
            <a:r>
              <a:rPr lang="en-US" sz="1500" b="0" dirty="0" smtClean="0">
                <a:latin typeface="Arial Black"/>
                <a:cs typeface="Arial Black"/>
              </a:rPr>
              <a:t>(d) Fused</a:t>
            </a:r>
            <a:br>
              <a:rPr lang="en-US" sz="1500" b="0" dirty="0" smtClean="0">
                <a:latin typeface="Arial Black"/>
                <a:cs typeface="Arial Black"/>
              </a:rPr>
            </a:br>
            <a:r>
              <a:rPr lang="en-US" sz="1500" b="0" dirty="0" smtClean="0">
                <a:latin typeface="Arial Black"/>
                <a:cs typeface="Arial Black"/>
              </a:rPr>
              <a:t>	(complete)</a:t>
            </a:r>
            <a:br>
              <a:rPr lang="en-US" sz="1500" b="0" dirty="0" smtClean="0">
                <a:latin typeface="Arial Black"/>
                <a:cs typeface="Arial Black"/>
              </a:rPr>
            </a:br>
            <a:r>
              <a:rPr lang="en-US" sz="1500" b="0" dirty="0" smtClean="0">
                <a:latin typeface="Arial Black"/>
                <a:cs typeface="Arial Black"/>
              </a:rPr>
              <a:t>	tetanus</a:t>
            </a:r>
            <a:endParaRPr lang="en-US" sz="150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8682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09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9"/>
          <a:stretch/>
        </p:blipFill>
        <p:spPr>
          <a:xfrm>
            <a:off x="2776728" y="1664208"/>
            <a:ext cx="3590544" cy="334855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6.9a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A whole muscle’s response to different rates of stimulation.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180750" y="4776563"/>
            <a:ext cx="2019839" cy="3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b="0" dirty="0" smtClean="0">
                <a:latin typeface="Arial Black"/>
                <a:cs typeface="Arial Black"/>
              </a:rPr>
              <a:t>(a) Twitch</a:t>
            </a:r>
            <a:endParaRPr lang="en-US" b="0" dirty="0"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906076" y="4086415"/>
            <a:ext cx="1609172" cy="35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dirty="0" smtClean="0">
                <a:latin typeface="Arial"/>
                <a:cs typeface="Arial"/>
              </a:rPr>
              <a:t>(Stimuli)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 rot="16200000">
            <a:off x="2730968" y="2476049"/>
            <a:ext cx="1867658" cy="3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dirty="0" smtClean="0">
                <a:latin typeface="Arial"/>
                <a:cs typeface="Arial"/>
              </a:rPr>
              <a:t>Tension (g)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26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ure_06_09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2417064" y="1524000"/>
            <a:ext cx="4309872" cy="355600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6.9b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A whole muscle’s response to different rates of stimulation.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525055" y="3944466"/>
            <a:ext cx="1609172" cy="35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dirty="0" smtClean="0">
                <a:latin typeface="Arial"/>
                <a:cs typeface="Arial"/>
              </a:rPr>
              <a:t>(Stimuli)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 rot="16200000">
            <a:off x="2349947" y="2334100"/>
            <a:ext cx="1867658" cy="3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dirty="0" smtClean="0">
                <a:latin typeface="Arial"/>
                <a:cs typeface="Arial"/>
              </a:rPr>
              <a:t>Tension (g)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848869" y="4573730"/>
            <a:ext cx="2531015" cy="132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80"/>
              </a:lnSpc>
              <a:tabLst>
                <a:tab pos="568325" algn="l"/>
              </a:tabLst>
            </a:pPr>
            <a:r>
              <a:rPr lang="en-US" b="0" dirty="0" smtClean="0">
                <a:latin typeface="Arial Black"/>
                <a:cs typeface="Arial Black"/>
              </a:rPr>
              <a:t>(b) Summing of </a:t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	contractions</a:t>
            </a:r>
            <a:endParaRPr lang="en-US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1743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09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"/>
          <a:stretch/>
        </p:blipFill>
        <p:spPr>
          <a:xfrm>
            <a:off x="2395728" y="1341120"/>
            <a:ext cx="4352544" cy="394058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6.9c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A whole muscle’s response to different rates of stimulation.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547493" y="3765174"/>
            <a:ext cx="1609172" cy="35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dirty="0" smtClean="0">
                <a:latin typeface="Arial"/>
                <a:cs typeface="Arial"/>
              </a:rPr>
              <a:t>(Stimuli)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 rot="16200000">
            <a:off x="2372385" y="2154808"/>
            <a:ext cx="1867658" cy="3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dirty="0" smtClean="0">
                <a:latin typeface="Arial"/>
                <a:cs typeface="Arial"/>
              </a:rPr>
              <a:t>Tension (g)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795830" y="4327202"/>
            <a:ext cx="2584055" cy="114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780"/>
              </a:lnSpc>
              <a:tabLst>
                <a:tab pos="552450" algn="l"/>
              </a:tabLst>
            </a:pPr>
            <a:r>
              <a:rPr lang="en-US" b="0" dirty="0" smtClean="0">
                <a:latin typeface="Arial Black"/>
                <a:cs typeface="Arial Black"/>
              </a:rPr>
              <a:t>(c) </a:t>
            </a:r>
            <a:r>
              <a:rPr lang="en-US" b="0" dirty="0" err="1" smtClean="0">
                <a:latin typeface="Arial Black"/>
                <a:cs typeface="Arial Black"/>
              </a:rPr>
              <a:t>Unfused</a:t>
            </a:r>
            <a:r>
              <a:rPr lang="en-US" b="0" dirty="0" smtClean="0">
                <a:latin typeface="Arial Black"/>
                <a:cs typeface="Arial Black"/>
              </a:rPr>
              <a:t/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	(incomplete)</a:t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	tetanus</a:t>
            </a:r>
            <a:endParaRPr lang="en-US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8204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06_01_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"/>
          <a:stretch/>
        </p:blipFill>
        <p:spPr>
          <a:xfrm>
            <a:off x="298704" y="1478280"/>
            <a:ext cx="8546592" cy="374459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Table 6.1 Comparison of Skeletal, Cardiac, and Smooth Muscles (3 of 3)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32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09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5"/>
          <a:stretch/>
        </p:blipFill>
        <p:spPr>
          <a:xfrm>
            <a:off x="2164080" y="1341120"/>
            <a:ext cx="4815840" cy="388829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6.9d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A whole muscle’s response to different rates of stimulation.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293492" y="3765177"/>
            <a:ext cx="1609172" cy="35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dirty="0" smtClean="0">
                <a:latin typeface="Arial"/>
                <a:cs typeface="Arial"/>
              </a:rPr>
              <a:t>(Stimuli)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 rot="16200000">
            <a:off x="2118384" y="2154811"/>
            <a:ext cx="1867658" cy="3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80"/>
              </a:lnSpc>
            </a:pPr>
            <a:r>
              <a:rPr lang="en-US" dirty="0" smtClean="0">
                <a:latin typeface="Arial"/>
                <a:cs typeface="Arial"/>
              </a:rPr>
              <a:t>Tension (g)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680406" y="4349611"/>
            <a:ext cx="2467888" cy="10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580"/>
              </a:lnSpc>
              <a:tabLst>
                <a:tab pos="515938" algn="l"/>
              </a:tabLst>
            </a:pPr>
            <a:r>
              <a:rPr lang="en-US" b="0" dirty="0" smtClean="0">
                <a:latin typeface="Arial Black"/>
                <a:cs typeface="Arial Black"/>
              </a:rPr>
              <a:t>(d) Fused</a:t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	(complete)</a:t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	tetanus</a:t>
            </a:r>
            <a:endParaRPr lang="en-US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9271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figure_06_1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"/>
          <a:stretch/>
        </p:blipFill>
        <p:spPr>
          <a:xfrm>
            <a:off x="298704" y="701040"/>
            <a:ext cx="8546592" cy="5302894"/>
          </a:xfrm>
          <a:prstGeom prst="rect">
            <a:avLst/>
          </a:prstGeom>
        </p:spPr>
      </p:pic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842900" y="3652304"/>
            <a:ext cx="1412100" cy="34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Aerobic respiration</a:t>
            </a:r>
            <a:br>
              <a:rPr lang="en-US" sz="12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in mitochondria</a:t>
            </a:r>
            <a:endParaRPr lang="en-US" sz="12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6.10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Methods of regenerating ATP during muscle activity.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674899" y="1591273"/>
            <a:ext cx="65910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glucose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357274" y="1591273"/>
            <a:ext cx="126870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Energy source: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233449" y="1159474"/>
            <a:ext cx="2097376" cy="38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b="0" dirty="0" smtClean="0">
                <a:latin typeface="Arial Black"/>
                <a:cs typeface="Arial Black"/>
              </a:rPr>
              <a:t>Glycolysis and lactic acid</a:t>
            </a:r>
            <a:br>
              <a:rPr lang="en-US" sz="1200" b="0" dirty="0" smtClean="0">
                <a:latin typeface="Arial Black"/>
                <a:cs typeface="Arial Black"/>
              </a:rPr>
            </a:br>
            <a:r>
              <a:rPr lang="en-US" sz="1200" b="0" dirty="0" smtClean="0">
                <a:latin typeface="Arial Black"/>
                <a:cs typeface="Arial Black"/>
              </a:rPr>
              <a:t>formation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427124" y="800699"/>
            <a:ext cx="1944976" cy="20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(b) Anaerobic pathway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21120" y="800700"/>
            <a:ext cx="2590716" cy="20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(a) Direct phosphorylation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374874" y="800701"/>
            <a:ext cx="1944976" cy="20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(c) Aerobic pathway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872789" y="1591274"/>
            <a:ext cx="65910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CP</a:t>
            </a:r>
            <a:endParaRPr lang="en-US" sz="1200" dirty="0"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121291" y="2476740"/>
            <a:ext cx="29433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CP</a:t>
            </a:r>
            <a:endParaRPr lang="en-US" sz="1200" dirty="0"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832012" y="2482567"/>
            <a:ext cx="399190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ADP</a:t>
            </a:r>
            <a:endParaRPr lang="en-US" sz="1200" dirty="0"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878616" y="3251527"/>
            <a:ext cx="399190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ATP</a:t>
            </a:r>
            <a:endParaRPr lang="en-US" sz="1200" dirty="0"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643774" y="3735038"/>
            <a:ext cx="399190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ATP</a:t>
            </a:r>
            <a:endParaRPr lang="en-US" sz="1200" dirty="0"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434054" y="3752515"/>
            <a:ext cx="13121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2</a:t>
            </a:r>
            <a:endParaRPr lang="en-US" sz="1200" dirty="0"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039730" y="3257353"/>
            <a:ext cx="573960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latin typeface="Arial" charset="0"/>
              </a:rPr>
              <a:t>Creatine</a:t>
            </a:r>
            <a:endParaRPr lang="en-US" sz="1200" dirty="0"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66296" y="1165298"/>
            <a:ext cx="2277564" cy="38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b="0" dirty="0" smtClean="0">
                <a:latin typeface="Arial Black"/>
                <a:cs typeface="Arial Black"/>
              </a:rPr>
              <a:t>Coupled reaction of </a:t>
            </a:r>
            <a:r>
              <a:rPr lang="en-US" sz="1200" b="0" dirty="0" err="1" smtClean="0">
                <a:latin typeface="Arial Black"/>
                <a:cs typeface="Arial Black"/>
              </a:rPr>
              <a:t>creatine</a:t>
            </a:r>
            <a:r>
              <a:rPr lang="en-US" sz="1200" b="0" dirty="0" smtClean="0">
                <a:latin typeface="Arial Black"/>
                <a:cs typeface="Arial Black"/>
              </a:rPr>
              <a:t/>
            </a:r>
            <a:br>
              <a:rPr lang="en-US" sz="1200" b="0" dirty="0" smtClean="0">
                <a:latin typeface="Arial Black"/>
                <a:cs typeface="Arial Black"/>
              </a:rPr>
            </a:br>
            <a:r>
              <a:rPr lang="en-US" sz="1200" b="0" dirty="0" smtClean="0">
                <a:latin typeface="Arial Black"/>
                <a:cs typeface="Arial Black"/>
              </a:rPr>
              <a:t>phosphate (CP) and ADP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60990" y="1591274"/>
            <a:ext cx="126870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Energy source: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176865" y="1591273"/>
            <a:ext cx="126870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Energy source: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025397" y="1171841"/>
            <a:ext cx="2351809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Aerobic cellular respiration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177905" y="1585448"/>
            <a:ext cx="2531362" cy="73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                               glucose; pyruvic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acid; free fatty acids from adipose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tissue; amino acids from protein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catabolism</a:t>
            </a:r>
            <a:endParaRPr lang="en-US" sz="1200" dirty="0"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353844" y="4120818"/>
            <a:ext cx="29433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O</a:t>
            </a:r>
            <a:r>
              <a:rPr lang="en-US" sz="1200" baseline="-25000" dirty="0" smtClean="0">
                <a:latin typeface="Arial" charset="0"/>
              </a:rPr>
              <a:t>2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337969" y="3600118"/>
            <a:ext cx="29433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O</a:t>
            </a:r>
            <a:r>
              <a:rPr lang="en-US" sz="1200" baseline="-25000" dirty="0" smtClean="0">
                <a:latin typeface="Arial" charset="0"/>
              </a:rPr>
              <a:t>2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544469" y="4254168"/>
            <a:ext cx="29433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CO</a:t>
            </a:r>
            <a:r>
              <a:rPr lang="en-US" sz="1200" baseline="-25000" dirty="0" smtClean="0">
                <a:latin typeface="Arial" charset="0"/>
              </a:rPr>
              <a:t>2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163594" y="4454193"/>
            <a:ext cx="29433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H</a:t>
            </a:r>
            <a:r>
              <a:rPr lang="en-US" sz="1200" baseline="-25000" dirty="0" smtClean="0">
                <a:latin typeface="Arial" charset="0"/>
              </a:rPr>
              <a:t>2</a:t>
            </a:r>
            <a:r>
              <a:rPr lang="en-US" sz="1200" dirty="0" smtClean="0">
                <a:latin typeface="Arial" charset="0"/>
              </a:rPr>
              <a:t>O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8255794" y="3060368"/>
            <a:ext cx="29433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O</a:t>
            </a:r>
            <a:r>
              <a:rPr lang="en-US" sz="1200" baseline="-25000" dirty="0" smtClean="0">
                <a:latin typeface="Arial" charset="0"/>
              </a:rPr>
              <a:t>2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8258969" y="3495343"/>
            <a:ext cx="29433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O</a:t>
            </a:r>
            <a:r>
              <a:rPr lang="en-US" sz="1200" baseline="-25000" dirty="0" smtClean="0">
                <a:latin typeface="Arial" charset="0"/>
              </a:rPr>
              <a:t>2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74221" y="4911955"/>
            <a:ext cx="1033154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Oxygen use: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74222" y="5090556"/>
            <a:ext cx="808254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Products: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54373" y="5427916"/>
            <a:ext cx="2448700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Duration of energy provision: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647888" y="4918570"/>
            <a:ext cx="65910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None</a:t>
            </a:r>
            <a:endParaRPr lang="en-US" sz="1200" dirty="0"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63077" y="5083943"/>
            <a:ext cx="2082803" cy="35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                    1 ATP per CP,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err="1" smtClean="0">
                <a:latin typeface="Arial" charset="0"/>
              </a:rPr>
              <a:t>creatine</a:t>
            </a:r>
            <a:endParaRPr lang="en-US" sz="1200" dirty="0"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56462" y="5606519"/>
            <a:ext cx="99799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15 seconds</a:t>
            </a:r>
            <a:endParaRPr lang="en-US" sz="1200" dirty="0"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359013" y="4911958"/>
            <a:ext cx="1033154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Oxygen use: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355233" y="5084945"/>
            <a:ext cx="89424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Products: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368841" y="5429659"/>
            <a:ext cx="2568410" cy="17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Duration of energy provision: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441889" y="4904964"/>
            <a:ext cx="65910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None</a:t>
            </a:r>
            <a:endParaRPr lang="en-US" sz="1200" dirty="0"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357087" y="5081858"/>
            <a:ext cx="2054020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                   2 ATP per glucose,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lactic acid</a:t>
            </a:r>
            <a:endParaRPr lang="en-US" sz="1200" dirty="0"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364070" y="5601982"/>
            <a:ext cx="2663895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40 seconds, or slightly more</a:t>
            </a:r>
            <a:endParaRPr lang="en-US" sz="1200" dirty="0"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180230" y="4911959"/>
            <a:ext cx="1033154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Oxygen use: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263104" y="4909502"/>
            <a:ext cx="65910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Required</a:t>
            </a:r>
            <a:endParaRPr lang="en-US" sz="1200" dirty="0"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169996" y="5072785"/>
            <a:ext cx="2057790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                   32 ATP per glucose,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CO</a:t>
            </a:r>
            <a:r>
              <a:rPr lang="en-US" sz="1200" baseline="-25000" dirty="0">
                <a:latin typeface="Arial" charset="0"/>
              </a:rPr>
              <a:t>2</a:t>
            </a:r>
            <a:r>
              <a:rPr lang="en-US" sz="1200" dirty="0" smtClean="0">
                <a:latin typeface="Arial" charset="0"/>
              </a:rPr>
              <a:t>, H</a:t>
            </a:r>
            <a:r>
              <a:rPr lang="en-US" sz="1200" baseline="-25000" dirty="0" smtClean="0">
                <a:latin typeface="Arial" charset="0"/>
              </a:rPr>
              <a:t>2</a:t>
            </a:r>
            <a:r>
              <a:rPr lang="en-US" sz="1200" dirty="0" smtClean="0">
                <a:latin typeface="Arial" charset="0"/>
              </a:rPr>
              <a:t>O</a:t>
            </a:r>
            <a:endParaRPr lang="en-US" sz="1200" dirty="0"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171681" y="5597446"/>
            <a:ext cx="504894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Hours</a:t>
            </a:r>
            <a:endParaRPr lang="en-US" sz="1200" dirty="0"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510076" y="4017403"/>
            <a:ext cx="590210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net gain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360398" y="4257794"/>
            <a:ext cx="708139" cy="3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Released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to blood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788270" y="2451180"/>
            <a:ext cx="1875902" cy="54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dirty="0" smtClean="0">
                <a:latin typeface="Arial" charset="0"/>
              </a:rPr>
              <a:t>Glucose (from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glycogen breakdown or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delivered from blood)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484523" y="2451180"/>
            <a:ext cx="1875902" cy="54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dirty="0" smtClean="0">
                <a:latin typeface="Arial" charset="0"/>
              </a:rPr>
              <a:t>Glucose (from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glycogen breakdown or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delivered from blood)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6966726" y="3188754"/>
            <a:ext cx="1006582" cy="2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Pyruvic acid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263677" y="3911414"/>
            <a:ext cx="1026957" cy="19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Pyruvic acid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318011" y="4318920"/>
            <a:ext cx="1026957" cy="19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Lactic acid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4311224" y="3171111"/>
            <a:ext cx="809621" cy="3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dirty="0" smtClean="0">
                <a:latin typeface="Arial" charset="0"/>
              </a:rPr>
              <a:t>Glycolysis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in cytosol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124828" y="3338226"/>
            <a:ext cx="590210" cy="43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dirty="0" smtClean="0">
                <a:latin typeface="Arial" charset="0"/>
              </a:rPr>
              <a:t>Fatty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acids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118039" y="3766108"/>
            <a:ext cx="590210" cy="43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dirty="0" smtClean="0">
                <a:latin typeface="Arial" charset="0"/>
              </a:rPr>
              <a:t>Amino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acids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8019682" y="4452077"/>
            <a:ext cx="693906" cy="59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net gain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per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glucose</a:t>
            </a:r>
            <a:endParaRPr lang="en-US" sz="1200" baseline="-25000" dirty="0"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8193874" y="4147983"/>
            <a:ext cx="399190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ATP</a:t>
            </a:r>
            <a:endParaRPr lang="en-US" sz="1200" dirty="0"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7930178" y="4149585"/>
            <a:ext cx="216871" cy="1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32</a:t>
            </a:r>
            <a:endParaRPr lang="en-US" sz="1200" dirty="0">
              <a:latin typeface="Arial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6180699" y="5070179"/>
            <a:ext cx="89424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Products: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184462" y="5429659"/>
            <a:ext cx="2568410" cy="17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Duration of energy provision: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6830200" y="3639604"/>
            <a:ext cx="1412100" cy="34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Aerobic respiration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in mitochondria</a:t>
            </a:r>
            <a:endParaRPr lang="en-US" sz="1200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2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10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3"/>
          <a:stretch/>
        </p:blipFill>
        <p:spPr>
          <a:xfrm>
            <a:off x="2859024" y="239040"/>
            <a:ext cx="3425952" cy="641690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6.10a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Methods of regenerating ATP during muscle activity.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015506" y="345656"/>
            <a:ext cx="3151242" cy="4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b="0" dirty="0" smtClean="0">
                <a:latin typeface="Arial Black"/>
                <a:cs typeface="Arial Black"/>
              </a:rPr>
              <a:t>(a) Direct phosphorylation</a:t>
            </a:r>
            <a:endParaRPr lang="en-US" sz="1700" b="0" dirty="0"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772816" y="1312813"/>
            <a:ext cx="937516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CP</a:t>
            </a:r>
            <a:endParaRPr lang="en-US" sz="145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856194" y="2402033"/>
            <a:ext cx="418663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CP</a:t>
            </a:r>
            <a:endParaRPr lang="en-US" sz="1450" dirty="0"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719576" y="2401069"/>
            <a:ext cx="567815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ADP</a:t>
            </a:r>
            <a:endParaRPr lang="en-US" sz="1450" dirty="0"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793346" y="3346614"/>
            <a:ext cx="567815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ATP</a:t>
            </a:r>
            <a:endParaRPr lang="en-US" sz="1450" dirty="0"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758385" y="3352441"/>
            <a:ext cx="81641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err="1" smtClean="0">
                <a:latin typeface="Arial" charset="0"/>
              </a:rPr>
              <a:t>Creatine</a:t>
            </a:r>
            <a:endParaRPr lang="en-US" sz="1450" dirty="0"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825287" y="791749"/>
            <a:ext cx="3239645" cy="38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50" b="0" dirty="0" smtClean="0">
                <a:latin typeface="Arial Black"/>
                <a:cs typeface="Arial Black"/>
              </a:rPr>
              <a:t>Coupled reaction of </a:t>
            </a:r>
            <a:r>
              <a:rPr lang="en-US" sz="1450" b="0" dirty="0" err="1" smtClean="0">
                <a:latin typeface="Arial Black"/>
                <a:cs typeface="Arial Black"/>
              </a:rPr>
              <a:t>creatine</a:t>
            </a:r>
            <a:r>
              <a:rPr lang="en-US" sz="1450" b="0" dirty="0" smtClean="0">
                <a:latin typeface="Arial Black"/>
                <a:cs typeface="Arial Black"/>
              </a:rPr>
              <a:t/>
            </a:r>
            <a:br>
              <a:rPr lang="en-US" sz="1450" b="0" dirty="0" smtClean="0">
                <a:latin typeface="Arial Black"/>
                <a:cs typeface="Arial Black"/>
              </a:rPr>
            </a:br>
            <a:r>
              <a:rPr lang="en-US" sz="1450" b="0" dirty="0" smtClean="0">
                <a:latin typeface="Arial Black"/>
                <a:cs typeface="Arial Black"/>
              </a:rPr>
              <a:t>phosphate (CP) and ADP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189924" y="1312814"/>
            <a:ext cx="180462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Energy source: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180406" y="5360215"/>
            <a:ext cx="1288446" cy="27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Oxygen use: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87120" y="5565983"/>
            <a:ext cx="1149674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Products: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513955" y="5353246"/>
            <a:ext cx="937516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None</a:t>
            </a:r>
            <a:endParaRPr lang="en-US" sz="1450" dirty="0"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180909" y="5566160"/>
            <a:ext cx="2962614" cy="35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                    1 ATP per CP,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err="1" smtClean="0">
                <a:latin typeface="Arial" charset="0"/>
              </a:rPr>
              <a:t>creatine</a:t>
            </a:r>
            <a:endParaRPr lang="en-US" sz="1450" dirty="0"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177501" y="6190614"/>
            <a:ext cx="141956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15 seconds</a:t>
            </a:r>
            <a:endParaRPr lang="en-US" sz="1450" dirty="0"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196299" y="5978053"/>
            <a:ext cx="2990827" cy="25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Duration of energy provision:</a:t>
            </a:r>
            <a:endParaRPr lang="en-US" sz="145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5780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10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"/>
          <a:stretch/>
        </p:blipFill>
        <p:spPr>
          <a:xfrm>
            <a:off x="2855976" y="244918"/>
            <a:ext cx="3432048" cy="642835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6.10b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Methods of regenerating ATP during muscle activity.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774959" y="1329576"/>
            <a:ext cx="65910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glucose</a:t>
            </a:r>
            <a:endParaRPr lang="en-US" sz="145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203334" y="1321879"/>
            <a:ext cx="126870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Energy source: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009516" y="790020"/>
            <a:ext cx="2632364" cy="40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50" b="0" dirty="0" smtClean="0">
                <a:latin typeface="Arial Black"/>
                <a:cs typeface="Arial Black"/>
              </a:rPr>
              <a:t>Glycolysis and lactic acid</a:t>
            </a:r>
            <a:br>
              <a:rPr lang="en-US" sz="1450" b="0" dirty="0" smtClean="0">
                <a:latin typeface="Arial Black"/>
                <a:cs typeface="Arial Black"/>
              </a:rPr>
            </a:br>
            <a:r>
              <a:rPr lang="en-US" sz="1450" b="0" dirty="0" smtClean="0">
                <a:latin typeface="Arial Black"/>
                <a:cs typeface="Arial Black"/>
              </a:rPr>
              <a:t>formation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250094" y="346579"/>
            <a:ext cx="2822815" cy="31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b="0" dirty="0" smtClean="0">
                <a:latin typeface="Arial Black"/>
                <a:cs typeface="Arial Black"/>
              </a:rPr>
              <a:t>(b) Anaerobic pathway</a:t>
            </a:r>
            <a:endParaRPr lang="en-US" sz="1700" b="0" dirty="0">
              <a:latin typeface="Arial Black"/>
              <a:cs typeface="Arial Black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531351" y="3937262"/>
            <a:ext cx="399190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ATP</a:t>
            </a:r>
            <a:endParaRPr lang="en-US" sz="1450" dirty="0"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273873" y="3953379"/>
            <a:ext cx="13121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2</a:t>
            </a:r>
            <a:endParaRPr lang="en-US" sz="1450" dirty="0"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603959" y="4412022"/>
            <a:ext cx="29433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O</a:t>
            </a:r>
            <a:r>
              <a:rPr lang="en-US" sz="1450" baseline="-25000" dirty="0" smtClean="0">
                <a:latin typeface="Arial" charset="0"/>
              </a:rPr>
              <a:t>2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583690" y="3777070"/>
            <a:ext cx="29433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O</a:t>
            </a:r>
            <a:r>
              <a:rPr lang="en-US" sz="1450" baseline="-25000" dirty="0" smtClean="0">
                <a:latin typeface="Arial" charset="0"/>
              </a:rPr>
              <a:t>2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174286" y="5358383"/>
            <a:ext cx="1033154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Oxygen use: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70506" y="5569855"/>
            <a:ext cx="89424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Products: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184113" y="5976143"/>
            <a:ext cx="3019644" cy="28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Duration of energy provision: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503464" y="5366782"/>
            <a:ext cx="65910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None</a:t>
            </a:r>
            <a:endParaRPr lang="en-US" sz="1450" dirty="0"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172358" y="5574465"/>
            <a:ext cx="2785095" cy="4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>
                <a:latin typeface="Arial" charset="0"/>
              </a:rPr>
              <a:t> </a:t>
            </a:r>
            <a:r>
              <a:rPr lang="en-US" sz="1450" dirty="0" smtClean="0">
                <a:latin typeface="Arial" charset="0"/>
              </a:rPr>
              <a:t>                   2 ATP per glucose,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lactic acid</a:t>
            </a:r>
            <a:endParaRPr lang="en-US" sz="1450" dirty="0"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171646" y="6202346"/>
            <a:ext cx="2663895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40 seconds, or slightly more</a:t>
            </a:r>
            <a:endParaRPr lang="en-US" sz="1450" dirty="0"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371530" y="4279100"/>
            <a:ext cx="590210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net gain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183367" y="4557976"/>
            <a:ext cx="872936" cy="43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Released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to blood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780572" y="2358816"/>
            <a:ext cx="2061428" cy="78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50" dirty="0" smtClean="0">
                <a:latin typeface="Arial" charset="0"/>
              </a:rPr>
              <a:t>Glucose (from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glycogen breakdown or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delivered from blood)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289668" y="4141097"/>
            <a:ext cx="1026957" cy="19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Pyruvic acid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333405" y="4642194"/>
            <a:ext cx="1026957" cy="19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Lactic acid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365103" y="3232687"/>
            <a:ext cx="899625" cy="40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50" dirty="0" smtClean="0">
                <a:latin typeface="Arial" charset="0"/>
              </a:rPr>
              <a:t>Glycolysis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in cytosol</a:t>
            </a:r>
            <a:endParaRPr lang="en-US" sz="1450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2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10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"/>
          <a:stretch/>
        </p:blipFill>
        <p:spPr>
          <a:xfrm>
            <a:off x="2779776" y="244170"/>
            <a:ext cx="3584448" cy="643367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6.10c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Methods of regenerating ATP during muscle activity.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919206" y="3831579"/>
            <a:ext cx="1412100" cy="34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chemeClr val="bg1"/>
                </a:solidFill>
                <a:latin typeface="Arial" charset="0"/>
              </a:rPr>
              <a:t>Aerobic respiration</a:t>
            </a:r>
            <a:br>
              <a:rPr lang="en-US" sz="145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450" dirty="0" smtClean="0">
                <a:solidFill>
                  <a:schemeClr val="bg1"/>
                </a:solidFill>
                <a:latin typeface="Arial" charset="0"/>
              </a:rPr>
              <a:t>in mitochondria</a:t>
            </a:r>
            <a:endParaRPr lang="en-US" sz="145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365359" y="338135"/>
            <a:ext cx="2715247" cy="26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b="0" dirty="0" smtClean="0">
                <a:latin typeface="Arial Black"/>
                <a:cs typeface="Arial Black"/>
              </a:rPr>
              <a:t>(c) Aerobic pathway</a:t>
            </a:r>
            <a:endParaRPr lang="en-US" sz="1700" b="0" dirty="0"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20948" y="1319730"/>
            <a:ext cx="1668966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Energy source: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936183" y="809922"/>
            <a:ext cx="2351809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Aerobic cellular respiration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131501" y="1309150"/>
            <a:ext cx="2531362" cy="73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                               glucose; pyruvic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acid; free fatty acids from adipose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tissue; amino acids from protein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catabolism</a:t>
            </a:r>
            <a:endParaRPr lang="en-US" sz="1450" dirty="0"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555141" y="4558189"/>
            <a:ext cx="29433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CO</a:t>
            </a:r>
            <a:r>
              <a:rPr lang="en-US" sz="1450" baseline="-25000" dirty="0" smtClean="0">
                <a:latin typeface="Arial" charset="0"/>
              </a:rPr>
              <a:t>2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321726" y="4796268"/>
            <a:ext cx="430136" cy="26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H</a:t>
            </a:r>
            <a:r>
              <a:rPr lang="en-US" sz="1450" baseline="-25000" dirty="0" smtClean="0">
                <a:latin typeface="Arial" charset="0"/>
              </a:rPr>
              <a:t>2</a:t>
            </a:r>
            <a:r>
              <a:rPr lang="en-US" sz="1450" dirty="0" smtClean="0">
                <a:latin typeface="Arial" charset="0"/>
              </a:rPr>
              <a:t>O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642243" y="3126552"/>
            <a:ext cx="29433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O</a:t>
            </a:r>
            <a:r>
              <a:rPr lang="en-US" sz="1450" baseline="-25000" dirty="0" smtClean="0">
                <a:latin typeface="Arial" charset="0"/>
              </a:rPr>
              <a:t>2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645416" y="3637635"/>
            <a:ext cx="294332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O</a:t>
            </a:r>
            <a:r>
              <a:rPr lang="en-US" sz="1450" baseline="-25000" dirty="0" smtClean="0">
                <a:latin typeface="Arial" charset="0"/>
              </a:rPr>
              <a:t>2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10041" y="5363439"/>
            <a:ext cx="1033154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Oxygen use: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445017" y="5360981"/>
            <a:ext cx="65910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Required</a:t>
            </a:r>
            <a:endParaRPr lang="en-US" sz="1450" dirty="0"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114078" y="5571832"/>
            <a:ext cx="2057790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>
                <a:latin typeface="Arial" charset="0"/>
              </a:rPr>
              <a:t> </a:t>
            </a:r>
            <a:r>
              <a:rPr lang="en-US" sz="1450" dirty="0" smtClean="0">
                <a:latin typeface="Arial" charset="0"/>
              </a:rPr>
              <a:t>                   32 ATP per glucose,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CO</a:t>
            </a:r>
            <a:r>
              <a:rPr lang="en-US" sz="1450" baseline="-25000" dirty="0">
                <a:latin typeface="Arial" charset="0"/>
              </a:rPr>
              <a:t>2</a:t>
            </a:r>
            <a:r>
              <a:rPr lang="en-US" sz="1450" dirty="0" smtClean="0">
                <a:latin typeface="Arial" charset="0"/>
              </a:rPr>
              <a:t>, H</a:t>
            </a:r>
            <a:r>
              <a:rPr lang="en-US" sz="1450" baseline="-25000" dirty="0" smtClean="0">
                <a:latin typeface="Arial" charset="0"/>
              </a:rPr>
              <a:t>2</a:t>
            </a:r>
            <a:r>
              <a:rPr lang="en-US" sz="1450" dirty="0" smtClean="0">
                <a:latin typeface="Arial" charset="0"/>
              </a:rPr>
              <a:t>O</a:t>
            </a:r>
            <a:endParaRPr lang="en-US" sz="1450" dirty="0"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115763" y="6191626"/>
            <a:ext cx="504894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Hours</a:t>
            </a:r>
            <a:endParaRPr lang="en-US" sz="1450" dirty="0"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537996" y="2360394"/>
            <a:ext cx="2174689" cy="69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50" dirty="0" smtClean="0">
                <a:latin typeface="Arial" charset="0"/>
              </a:rPr>
              <a:t>Glucose (from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glycogen breakdown or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delivered from blood)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086801" y="3259694"/>
            <a:ext cx="1006582" cy="2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Pyruvic acid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125989" y="3437709"/>
            <a:ext cx="590210" cy="43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50" dirty="0" smtClean="0">
                <a:latin typeface="Arial" charset="0"/>
              </a:rPr>
              <a:t>Fatty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acids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119199" y="3965481"/>
            <a:ext cx="590210" cy="43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50" dirty="0" smtClean="0">
                <a:latin typeface="Arial" charset="0"/>
              </a:rPr>
              <a:t>Amino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acids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358563" y="4784637"/>
            <a:ext cx="693906" cy="59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net gain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per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glucose</a:t>
            </a:r>
            <a:endParaRPr lang="en-US" sz="1450" baseline="-25000" dirty="0"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570808" y="4418706"/>
            <a:ext cx="399190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ATP</a:t>
            </a:r>
            <a:endParaRPr lang="en-US" sz="1450" dirty="0"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250032" y="4425065"/>
            <a:ext cx="216871" cy="1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32</a:t>
            </a:r>
            <a:endParaRPr lang="en-US" sz="1450" dirty="0"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115271" y="5564468"/>
            <a:ext cx="894241" cy="1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Products: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114274" y="5985786"/>
            <a:ext cx="2568410" cy="17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Duration of energy provision: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907482" y="3816787"/>
            <a:ext cx="1566217" cy="47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Aerobic respiration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in mitochondria</a:t>
            </a:r>
            <a:endParaRPr lang="en-US" sz="1450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5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1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"/>
          <a:stretch/>
        </p:blipFill>
        <p:spPr>
          <a:xfrm>
            <a:off x="1487424" y="621792"/>
            <a:ext cx="6169152" cy="541396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effects of aerobic training versus strength training.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535029" y="5753550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latin typeface="Arial Black"/>
                <a:cs typeface="Arial Black"/>
              </a:rPr>
              <a:t>(a)</a:t>
            </a:r>
            <a:endParaRPr lang="en-US" sz="1900" b="0" dirty="0">
              <a:latin typeface="Arial Black"/>
              <a:cs typeface="Arial Black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581546" y="5753550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latin typeface="Arial Black"/>
                <a:cs typeface="Arial Black"/>
              </a:rPr>
              <a:t>(b)</a:t>
            </a:r>
            <a:endParaRPr lang="en-US" sz="190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1586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11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"/>
          <a:stretch/>
        </p:blipFill>
        <p:spPr>
          <a:xfrm>
            <a:off x="3191256" y="728802"/>
            <a:ext cx="2761488" cy="541396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6.11a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effects of aerobic training versus strength training.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233087" y="5853425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latin typeface="Arial Black"/>
                <a:cs typeface="Arial Black"/>
              </a:rPr>
              <a:t>(a)</a:t>
            </a:r>
            <a:endParaRPr lang="en-US" sz="190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7176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6_11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"/>
          <a:stretch/>
        </p:blipFill>
        <p:spPr>
          <a:xfrm>
            <a:off x="2983992" y="728802"/>
            <a:ext cx="3176016" cy="542109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6.11b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effects of aerobic training versus strength training.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068991" y="5853420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latin typeface="Arial Black"/>
                <a:cs typeface="Arial Black"/>
              </a:rPr>
              <a:t>(b)</a:t>
            </a:r>
            <a:endParaRPr lang="en-US" sz="190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3396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06_0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"/>
          <a:stretch/>
        </p:blipFill>
        <p:spPr>
          <a:xfrm>
            <a:off x="694944" y="179964"/>
            <a:ext cx="7754112" cy="64265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Table 6.2 The Five</a:t>
            </a:r>
            <a:r>
              <a:rPr lang="en-US" sz="900" b="1" baseline="0" dirty="0" smtClean="0">
                <a:latin typeface="Arial"/>
                <a:cs typeface="Arial"/>
              </a:rPr>
              <a:t> Golden Rules of Skeletal Muscle Activity.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66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figure_06_1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3"/>
          <a:stretch/>
        </p:blipFill>
        <p:spPr>
          <a:xfrm>
            <a:off x="1447800" y="420624"/>
            <a:ext cx="6248400" cy="582161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6.12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Muscle attachments (origin and insertion).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575175" y="1009135"/>
            <a:ext cx="1544821" cy="6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Muscle</a:t>
            </a:r>
            <a:br>
              <a:rPr lang="en-US" sz="1950" dirty="0" smtClean="0">
                <a:latin typeface="Arial" charset="0"/>
              </a:rPr>
            </a:br>
            <a:r>
              <a:rPr lang="en-US" sz="1950" dirty="0" smtClean="0">
                <a:latin typeface="Arial" charset="0"/>
              </a:rPr>
              <a:t>contracting</a:t>
            </a:r>
            <a:endParaRPr lang="en-US" sz="195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314825" y="1190625"/>
            <a:ext cx="234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3902075" y="1187450"/>
            <a:ext cx="412750" cy="1873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860551" y="2758560"/>
            <a:ext cx="844550" cy="31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Origin</a:t>
            </a:r>
            <a:endParaRPr lang="en-US" sz="1950" dirty="0"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473201" y="3431661"/>
            <a:ext cx="1241424" cy="27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Brachialis</a:t>
            </a:r>
            <a:endParaRPr lang="en-US" sz="1950" dirty="0"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54300" y="2466975"/>
            <a:ext cx="771525" cy="850900"/>
            <a:chOff x="2654300" y="2466975"/>
            <a:chExt cx="771525" cy="85090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2654300" y="2927350"/>
              <a:ext cx="53657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184525" y="2466975"/>
              <a:ext cx="0" cy="8509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184525" y="2473325"/>
              <a:ext cx="2413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181350" y="3311525"/>
              <a:ext cx="2000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" name="Straight Connector 19"/>
          <p:cNvCxnSpPr/>
          <p:nvPr/>
        </p:nvCxnSpPr>
        <p:spPr bwMode="auto">
          <a:xfrm>
            <a:off x="2730500" y="3600450"/>
            <a:ext cx="1066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914650" y="5391150"/>
            <a:ext cx="419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3333750" y="4492625"/>
            <a:ext cx="749300" cy="898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4165600" y="4937125"/>
            <a:ext cx="0" cy="739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994150" y="4895850"/>
            <a:ext cx="358775" cy="98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4356100" y="4914900"/>
            <a:ext cx="9525" cy="85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 flipV="1">
            <a:off x="3997325" y="4829175"/>
            <a:ext cx="9525" cy="63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939926" y="5238236"/>
            <a:ext cx="863599" cy="27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Tendon</a:t>
            </a:r>
            <a:endParaRPr lang="en-US" sz="1950" dirty="0"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743326" y="5663686"/>
            <a:ext cx="1241424" cy="27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Insertion</a:t>
            </a:r>
            <a:endParaRPr lang="en-US" sz="19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6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igure_06_0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"/>
          <a:stretch/>
        </p:blipFill>
        <p:spPr>
          <a:xfrm>
            <a:off x="1669836" y="209925"/>
            <a:ext cx="5791200" cy="643143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Connective tissue wrappings of skeletal muscle.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718584" y="706990"/>
            <a:ext cx="1489549" cy="27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Blood vessel  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842000" y="334614"/>
            <a:ext cx="5671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3924300" y="5238490"/>
            <a:ext cx="669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994025" y="2200015"/>
            <a:ext cx="1260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155950" y="2203190"/>
            <a:ext cx="850900" cy="615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076575" y="1485640"/>
            <a:ext cx="927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177420" y="852867"/>
            <a:ext cx="13936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711969" y="1308946"/>
            <a:ext cx="1324179" cy="29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Perimysium</a:t>
            </a:r>
            <a:endParaRPr lang="en-US" sz="1800" dirty="0"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448096" y="184413"/>
            <a:ext cx="808233" cy="8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Muscle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fiber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(cell)</a:t>
            </a:r>
            <a:endParaRPr lang="en-US" sz="1800" dirty="0"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064442" y="2975902"/>
            <a:ext cx="1458955" cy="8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Fascicle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(wrapped by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perimysium)</a:t>
            </a:r>
            <a:endParaRPr lang="en-US" sz="1800" dirty="0"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011525" y="4259193"/>
            <a:ext cx="1458955" cy="8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Endomysium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(between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fibers)</a:t>
            </a:r>
            <a:endParaRPr lang="en-US" sz="1800" dirty="0"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648897" y="5086055"/>
            <a:ext cx="1489549" cy="27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Tendon</a:t>
            </a:r>
            <a:endParaRPr lang="en-US" sz="1800" dirty="0"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635668" y="5707855"/>
            <a:ext cx="1489549" cy="27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Bone</a:t>
            </a:r>
            <a:endParaRPr lang="en-US" sz="1800" dirty="0"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698742" y="2036584"/>
            <a:ext cx="1449858" cy="87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Epimysium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(wraps entire 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muscle)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9216" name="Straight Connector 9215"/>
          <p:cNvCxnSpPr/>
          <p:nvPr/>
        </p:nvCxnSpPr>
        <p:spPr bwMode="auto">
          <a:xfrm flipH="1">
            <a:off x="3254434" y="5860803"/>
            <a:ext cx="13097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1"/>
          <p:cNvSpPr/>
          <p:nvPr/>
        </p:nvSpPr>
        <p:spPr>
          <a:xfrm>
            <a:off x="5441030" y="1568668"/>
            <a:ext cx="1168280" cy="1453807"/>
          </a:xfrm>
          <a:custGeom>
            <a:avLst/>
            <a:gdLst>
              <a:gd name="connsiteX0" fmla="*/ 1207660 w 1207660"/>
              <a:gd name="connsiteY0" fmla="*/ 1453807 h 1453807"/>
              <a:gd name="connsiteX1" fmla="*/ 1204378 w 1207660"/>
              <a:gd name="connsiteY1" fmla="*/ 1319256 h 1453807"/>
              <a:gd name="connsiteX2" fmla="*/ 0 w 1207660"/>
              <a:gd name="connsiteY2" fmla="*/ 0 h 145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7660" h="1453807">
                <a:moveTo>
                  <a:pt x="1207660" y="1453807"/>
                </a:moveTo>
                <a:lnTo>
                  <a:pt x="1204378" y="1319256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437748" y="2510523"/>
            <a:ext cx="561167" cy="1903405"/>
          </a:xfrm>
          <a:custGeom>
            <a:avLst/>
            <a:gdLst>
              <a:gd name="connsiteX0" fmla="*/ 554604 w 554604"/>
              <a:gd name="connsiteY0" fmla="*/ 1913250 h 1913250"/>
              <a:gd name="connsiteX1" fmla="*/ 265816 w 554604"/>
              <a:gd name="connsiteY1" fmla="*/ 1903405 h 1913250"/>
              <a:gd name="connsiteX2" fmla="*/ 0 w 554604"/>
              <a:gd name="connsiteY2" fmla="*/ 0 h 1913250"/>
              <a:gd name="connsiteX0" fmla="*/ 561167 w 561167"/>
              <a:gd name="connsiteY0" fmla="*/ 1900123 h 1903405"/>
              <a:gd name="connsiteX1" fmla="*/ 265816 w 561167"/>
              <a:gd name="connsiteY1" fmla="*/ 1903405 h 1903405"/>
              <a:gd name="connsiteX2" fmla="*/ 0 w 561167"/>
              <a:gd name="connsiteY2" fmla="*/ 0 h 190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167" h="1903405">
                <a:moveTo>
                  <a:pt x="561167" y="1900123"/>
                </a:moveTo>
                <a:lnTo>
                  <a:pt x="265816" y="190340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3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1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"/>
          <a:stretch/>
        </p:blipFill>
        <p:spPr>
          <a:xfrm>
            <a:off x="298704" y="1014984"/>
            <a:ext cx="8546592" cy="462219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6.13a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Body movements.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163462" y="1595252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Flexion</a:t>
            </a:r>
            <a:endParaRPr lang="en-US" sz="18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22949" y="3700704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Flexion</a:t>
            </a:r>
            <a:endParaRPr lang="en-US" sz="180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445431" y="4121795"/>
            <a:ext cx="1110073" cy="27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Extension</a:t>
            </a:r>
            <a:endParaRPr lang="en-US" sz="180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725760" y="2417057"/>
            <a:ext cx="1110073" cy="27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Extension</a:t>
            </a:r>
            <a:endParaRPr lang="en-US" sz="1800" dirty="0"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219672" y="1697128"/>
            <a:ext cx="1816396" cy="27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Hyperextension</a:t>
            </a:r>
            <a:endParaRPr lang="en-US" sz="1800" dirty="0"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02573" y="5371480"/>
            <a:ext cx="8574007" cy="27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(a) Flexion, extension, and hyperextension of the shoulder and knee</a:t>
            </a:r>
            <a:endParaRPr lang="en-US" sz="180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8173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_06_13a-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"/>
          <a:stretch/>
        </p:blipFill>
        <p:spPr>
          <a:xfrm>
            <a:off x="1685544" y="219384"/>
            <a:ext cx="5772912" cy="640669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6.13a-c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Body movements.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959331" y="629678"/>
            <a:ext cx="806787" cy="17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Flexion</a:t>
            </a:r>
            <a:endParaRPr lang="en-US" sz="120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723641" y="2044062"/>
            <a:ext cx="806787" cy="17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Flexion</a:t>
            </a:r>
            <a:endParaRPr lang="en-US" sz="120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491005" y="2325395"/>
            <a:ext cx="943495" cy="1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Extension</a:t>
            </a:r>
            <a:endParaRPr lang="en-US" sz="1200" dirty="0"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698960" y="1169662"/>
            <a:ext cx="943495" cy="1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Extension</a:t>
            </a:r>
            <a:endParaRPr lang="en-US" sz="1200" dirty="0"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016367" y="691295"/>
            <a:ext cx="1543826" cy="1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Hyperextension</a:t>
            </a:r>
            <a:endParaRPr lang="en-US" sz="1200" dirty="0"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739729" y="3149733"/>
            <a:ext cx="7287385" cy="1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(a) Flexion, extension, and hyperextension of the shoulder and knee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763394" y="5855464"/>
            <a:ext cx="2227864" cy="3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60350" algn="l"/>
              </a:tabLst>
            </a:pPr>
            <a:r>
              <a:rPr lang="en-US" sz="1200" b="0" dirty="0" smtClean="0">
                <a:latin typeface="Arial Black"/>
                <a:cs typeface="Arial Black"/>
              </a:rPr>
              <a:t>(b) Flexion, extension,</a:t>
            </a:r>
            <a:br>
              <a:rPr lang="en-US" sz="1200" b="0" dirty="0" smtClean="0">
                <a:latin typeface="Arial Black"/>
                <a:cs typeface="Arial Black"/>
              </a:rPr>
            </a:br>
            <a:r>
              <a:rPr lang="en-US" sz="1200" b="0" dirty="0" smtClean="0">
                <a:latin typeface="Arial Black"/>
                <a:cs typeface="Arial Black"/>
              </a:rPr>
              <a:t>	and hyperextension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216622" y="6431024"/>
            <a:ext cx="1131451" cy="2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60350" algn="l"/>
              </a:tabLst>
            </a:pPr>
            <a:r>
              <a:rPr lang="en-US" sz="1200" b="0" dirty="0" smtClean="0">
                <a:latin typeface="Arial Black"/>
                <a:cs typeface="Arial Black"/>
              </a:rPr>
              <a:t>(c) Rotation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105505" y="3455610"/>
            <a:ext cx="943495" cy="1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Extension</a:t>
            </a:r>
            <a:endParaRPr lang="en-US" sz="1200" dirty="0"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688874" y="4251623"/>
            <a:ext cx="943495" cy="1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Flexion</a:t>
            </a:r>
            <a:endParaRPr lang="en-US" sz="1200" dirty="0"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799003" y="3449533"/>
            <a:ext cx="1233299" cy="19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Hyperextension</a:t>
            </a:r>
            <a:endParaRPr lang="en-US" sz="1200" dirty="0"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958919" y="3966031"/>
            <a:ext cx="607393" cy="1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Rotation</a:t>
            </a:r>
            <a:endParaRPr lang="en-US" sz="1200" dirty="0"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393032" y="4847110"/>
            <a:ext cx="625621" cy="38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Lateral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rotation</a:t>
            </a:r>
            <a:endParaRPr lang="en-US" sz="1200" dirty="0"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399109" y="5248156"/>
            <a:ext cx="625621" cy="38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Medial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rotation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9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13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5"/>
          <a:stretch/>
        </p:blipFill>
        <p:spPr>
          <a:xfrm>
            <a:off x="2051304" y="731384"/>
            <a:ext cx="5041392" cy="54448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6.13b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Body movements.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083188" y="5526544"/>
            <a:ext cx="4293286" cy="9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566738" algn="l"/>
              </a:tabLst>
            </a:pPr>
            <a:r>
              <a:rPr lang="en-US" b="0" dirty="0" smtClean="0">
                <a:latin typeface="Arial Black"/>
                <a:cs typeface="Arial Black"/>
              </a:rPr>
              <a:t>(b) Flexion, extension,</a:t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	and hyperextension</a:t>
            </a:r>
            <a:endParaRPr lang="en-US" b="0" dirty="0"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823288" y="705548"/>
            <a:ext cx="1818197" cy="44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Extension</a:t>
            </a:r>
            <a:endParaRPr lang="en-US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991432" y="2305563"/>
            <a:ext cx="1818197" cy="44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Flexion</a:t>
            </a:r>
            <a:endParaRPr lang="en-US" dirty="0"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191900" y="708609"/>
            <a:ext cx="2376674" cy="57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Hyperextension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13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3"/>
          <a:stretch/>
        </p:blipFill>
        <p:spPr>
          <a:xfrm>
            <a:off x="2523744" y="228600"/>
            <a:ext cx="4096512" cy="613946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6.13c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Body movements.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078536" y="6129525"/>
            <a:ext cx="1131451" cy="2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60350" algn="l"/>
              </a:tabLst>
            </a:pPr>
            <a:r>
              <a:rPr lang="en-US" b="0" dirty="0" smtClean="0">
                <a:latin typeface="Arial Black"/>
                <a:cs typeface="Arial Black"/>
              </a:rPr>
              <a:t>(c) Rotation</a:t>
            </a:r>
            <a:endParaRPr lang="en-US" b="0" dirty="0"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546718" y="1206843"/>
            <a:ext cx="1382254" cy="37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Rotation</a:t>
            </a:r>
            <a:endParaRPr lang="en-US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415364" y="2965018"/>
            <a:ext cx="1245616" cy="68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Lateral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rotation</a:t>
            </a:r>
            <a:endParaRPr lang="en-US" dirty="0"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421439" y="3768064"/>
            <a:ext cx="1349185" cy="77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Medial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rotation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13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4"/>
          <a:stretch/>
        </p:blipFill>
        <p:spPr>
          <a:xfrm>
            <a:off x="1780032" y="137160"/>
            <a:ext cx="5583936" cy="627658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6.13d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Body movements.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850405" y="2047255"/>
            <a:ext cx="1557750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dirty="0" smtClean="0">
                <a:latin typeface="Arial" charset="0"/>
              </a:rPr>
              <a:t>Abduction</a:t>
            </a:r>
            <a:endParaRPr lang="en-US" sz="225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841266" y="3399440"/>
            <a:ext cx="1557750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dirty="0" smtClean="0">
                <a:latin typeface="Arial" charset="0"/>
              </a:rPr>
              <a:t>Adduction</a:t>
            </a:r>
            <a:endParaRPr lang="en-US" sz="225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258558" y="3435985"/>
            <a:ext cx="2297861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dirty="0" smtClean="0">
                <a:latin typeface="Arial" charset="0"/>
              </a:rPr>
              <a:t>Circumduction</a:t>
            </a:r>
            <a:endParaRPr lang="en-US" sz="225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841262" y="5902808"/>
            <a:ext cx="4317172" cy="73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511175" algn="l"/>
              </a:tabLst>
            </a:pPr>
            <a:r>
              <a:rPr lang="en-US" sz="2250" b="0" dirty="0" smtClean="0">
                <a:latin typeface="Arial Black"/>
                <a:cs typeface="Arial Black"/>
              </a:rPr>
              <a:t>(d) Abduction, adduction,</a:t>
            </a:r>
            <a:br>
              <a:rPr lang="en-US" sz="2250" b="0" dirty="0" smtClean="0">
                <a:latin typeface="Arial Black"/>
                <a:cs typeface="Arial Black"/>
              </a:rPr>
            </a:br>
            <a:r>
              <a:rPr lang="en-US" sz="2250" b="0" dirty="0" smtClean="0">
                <a:latin typeface="Arial Black"/>
                <a:cs typeface="Arial Black"/>
              </a:rPr>
              <a:t>	and circumduction</a:t>
            </a:r>
            <a:endParaRPr lang="en-US" sz="225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2147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igure_06_13d-h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"/>
          <a:stretch/>
        </p:blipFill>
        <p:spPr>
          <a:xfrm>
            <a:off x="1539240" y="137160"/>
            <a:ext cx="6065520" cy="6369148"/>
          </a:xfrm>
          <a:prstGeom prst="rect">
            <a:avLst/>
          </a:prstGeom>
        </p:spPr>
      </p:pic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900840" y="3554550"/>
            <a:ext cx="141588" cy="19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S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090754" y="3507075"/>
            <a:ext cx="141588" cy="19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P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6.13d-h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Body movements.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597298" y="1274888"/>
            <a:ext cx="948720" cy="1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Abduction</a:t>
            </a:r>
            <a:endParaRPr lang="en-US" sz="120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582223" y="1974284"/>
            <a:ext cx="948720" cy="1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Adduction</a:t>
            </a:r>
            <a:endParaRPr lang="en-US" sz="1200" dirty="0"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79323" y="1998959"/>
            <a:ext cx="1399471" cy="1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Circumduction</a:t>
            </a:r>
            <a:endParaRPr lang="en-US" sz="1200" dirty="0"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582222" y="3296690"/>
            <a:ext cx="2629297" cy="43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60350" algn="l"/>
              </a:tabLst>
            </a:pPr>
            <a:r>
              <a:rPr lang="en-US" sz="1200" b="0" dirty="0" smtClean="0">
                <a:latin typeface="Arial Black"/>
                <a:cs typeface="Arial Black"/>
              </a:rPr>
              <a:t>(d) Abduction, adduction,</a:t>
            </a:r>
            <a:br>
              <a:rPr lang="en-US" sz="1200" b="0" dirty="0" smtClean="0">
                <a:latin typeface="Arial Black"/>
                <a:cs typeface="Arial Black"/>
              </a:rPr>
            </a:br>
            <a:r>
              <a:rPr lang="en-US" sz="1200" b="0" dirty="0" smtClean="0">
                <a:latin typeface="Arial Black"/>
                <a:cs typeface="Arial Black"/>
              </a:rPr>
              <a:t>	and circumduction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570353" y="5717947"/>
            <a:ext cx="2957879" cy="21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60350" algn="l"/>
              </a:tabLst>
            </a:pPr>
            <a:r>
              <a:rPr lang="en-US" sz="1200" b="0" dirty="0" smtClean="0">
                <a:latin typeface="Arial Black"/>
                <a:cs typeface="Arial Black"/>
              </a:rPr>
              <a:t>(e) Dorsiflexion and plantar flexion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644566" y="6346997"/>
            <a:ext cx="1349555" cy="21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60350" algn="l"/>
              </a:tabLst>
            </a:pPr>
            <a:r>
              <a:rPr lang="en-US" sz="1200" b="0" dirty="0" smtClean="0">
                <a:latin typeface="Arial Black"/>
                <a:cs typeface="Arial Black"/>
              </a:rPr>
              <a:t>(h) Opposition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638631" y="4299612"/>
            <a:ext cx="2910399" cy="21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60350" algn="l"/>
              </a:tabLst>
            </a:pPr>
            <a:r>
              <a:rPr lang="en-US" sz="1200" b="0" dirty="0" smtClean="0">
                <a:latin typeface="Arial Black"/>
                <a:cs typeface="Arial Black"/>
              </a:rPr>
              <a:t>(g) Supination (S) and pronation (P)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644566" y="1652847"/>
            <a:ext cx="2910399" cy="21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60350" algn="l"/>
              </a:tabLst>
            </a:pPr>
            <a:r>
              <a:rPr lang="en-US" sz="1200" b="0" dirty="0" smtClean="0">
                <a:latin typeface="Arial Black"/>
                <a:cs typeface="Arial Black"/>
              </a:rPr>
              <a:t>(f) Inversion and eversion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653706" y="1156199"/>
            <a:ext cx="675720" cy="1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Inversion</a:t>
            </a:r>
            <a:endParaRPr lang="en-US" sz="1200" dirty="0"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802096" y="1185870"/>
            <a:ext cx="675720" cy="1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Eversion</a:t>
            </a:r>
            <a:endParaRPr lang="en-US" sz="1200" dirty="0"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386662" y="2770369"/>
            <a:ext cx="1197977" cy="52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Supination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(radius and ulna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are parallel)</a:t>
            </a:r>
            <a:endParaRPr lang="en-US" sz="1200" dirty="0"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647775" y="2746632"/>
            <a:ext cx="1073346" cy="54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Pronation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(radius rotates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over ulna)</a:t>
            </a:r>
            <a:endParaRPr lang="en-US" sz="1200" dirty="0"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892159" y="3545869"/>
            <a:ext cx="141588" cy="19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S</a:t>
            </a:r>
            <a:endParaRPr lang="en-US" sz="1200" dirty="0"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082073" y="3498394"/>
            <a:ext cx="141588" cy="19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P</a:t>
            </a:r>
            <a:endParaRPr lang="en-US" sz="1200" dirty="0"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810952" y="4135294"/>
            <a:ext cx="948720" cy="1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Dorsiflexion</a:t>
            </a:r>
            <a:endParaRPr lang="en-US" sz="1200" dirty="0"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721929" y="5001725"/>
            <a:ext cx="1144565" cy="1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Plantar flexion</a:t>
            </a:r>
            <a:endParaRPr lang="en-US" sz="1200" dirty="0"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647774" y="4977987"/>
            <a:ext cx="948720" cy="1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Opposition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9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13e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/>
        </p:blipFill>
        <p:spPr>
          <a:xfrm>
            <a:off x="1642872" y="1322832"/>
            <a:ext cx="5858256" cy="398807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6.13e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Body movements.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693505" y="4971341"/>
            <a:ext cx="5680607" cy="3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60350" algn="l"/>
              </a:tabLst>
            </a:pPr>
            <a:r>
              <a:rPr lang="en-US" sz="2350" b="0" dirty="0" smtClean="0">
                <a:latin typeface="Arial Black"/>
                <a:cs typeface="Arial Black"/>
              </a:rPr>
              <a:t>(e) Dorsiflexion and plantar flexion</a:t>
            </a:r>
            <a:endParaRPr lang="en-US" sz="2350" b="0" dirty="0"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149618" y="1795416"/>
            <a:ext cx="1822017" cy="30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350" dirty="0" smtClean="0">
                <a:latin typeface="Arial" charset="0"/>
              </a:rPr>
              <a:t>Dorsiflexion</a:t>
            </a:r>
            <a:endParaRPr lang="en-US" sz="235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975929" y="3523908"/>
            <a:ext cx="2198137" cy="30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350" dirty="0" smtClean="0">
                <a:latin typeface="Arial" charset="0"/>
              </a:rPr>
              <a:t>Plantar flexion</a:t>
            </a:r>
            <a:endParaRPr lang="en-US" sz="23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9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13f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"/>
          <a:stretch/>
        </p:blipFill>
        <p:spPr>
          <a:xfrm>
            <a:off x="1752600" y="1648968"/>
            <a:ext cx="5638800" cy="327709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6.13f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Body movements.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804384" y="4654665"/>
            <a:ext cx="4876586" cy="3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60350" algn="l"/>
              </a:tabLst>
            </a:pPr>
            <a:r>
              <a:rPr lang="en-US" sz="2350" b="0" dirty="0" smtClean="0">
                <a:latin typeface="Arial Black"/>
                <a:cs typeface="Arial Black"/>
              </a:rPr>
              <a:t>(f) Inversion and eversion</a:t>
            </a:r>
            <a:endParaRPr lang="en-US" sz="2350" b="0" dirty="0"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798130" y="3650017"/>
            <a:ext cx="1365324" cy="3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350" dirty="0" smtClean="0">
                <a:latin typeface="Arial" charset="0"/>
              </a:rPr>
              <a:t>Inversion</a:t>
            </a:r>
            <a:endParaRPr lang="en-US" sz="235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086278" y="3725870"/>
            <a:ext cx="1365324" cy="3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350" dirty="0" smtClean="0">
                <a:latin typeface="Arial" charset="0"/>
              </a:rPr>
              <a:t>Eversion</a:t>
            </a:r>
            <a:endParaRPr lang="en-US" sz="23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8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6_13g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7"/>
          <a:stretch/>
        </p:blipFill>
        <p:spPr>
          <a:xfrm>
            <a:off x="1603248" y="859536"/>
            <a:ext cx="5937504" cy="479732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6.13g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Body movements.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146411" y="3933337"/>
            <a:ext cx="237419" cy="32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350" dirty="0" smtClean="0">
                <a:solidFill>
                  <a:schemeClr val="bg1"/>
                </a:solidFill>
                <a:latin typeface="Arial" charset="0"/>
              </a:rPr>
              <a:t>S</a:t>
            </a:r>
            <a:endParaRPr lang="en-US" sz="235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644510" y="5438764"/>
            <a:ext cx="5336642" cy="4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60350" algn="l"/>
              </a:tabLst>
            </a:pPr>
            <a:r>
              <a:rPr lang="en-US" sz="2350" b="0" dirty="0" smtClean="0">
                <a:latin typeface="Arial Black"/>
                <a:cs typeface="Arial Black"/>
              </a:rPr>
              <a:t>(g) Supination (S) and pronation (P)</a:t>
            </a:r>
            <a:endParaRPr lang="en-US" sz="2350" b="0" dirty="0"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132056" y="2385520"/>
            <a:ext cx="2310914" cy="11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350" dirty="0" smtClean="0">
                <a:latin typeface="Arial" charset="0"/>
              </a:rPr>
              <a:t>Supination</a:t>
            </a:r>
            <a:br>
              <a:rPr lang="en-US" sz="2350" dirty="0" smtClean="0">
                <a:latin typeface="Arial" charset="0"/>
              </a:rPr>
            </a:br>
            <a:r>
              <a:rPr lang="en-US" sz="2350" dirty="0" smtClean="0">
                <a:latin typeface="Arial" charset="0"/>
              </a:rPr>
              <a:t>(radius and ulna</a:t>
            </a:r>
            <a:br>
              <a:rPr lang="en-US" sz="2350" dirty="0" smtClean="0">
                <a:latin typeface="Arial" charset="0"/>
              </a:rPr>
            </a:br>
            <a:r>
              <a:rPr lang="en-US" sz="2350" dirty="0" smtClean="0">
                <a:latin typeface="Arial" charset="0"/>
              </a:rPr>
              <a:t>are parallel)</a:t>
            </a:r>
            <a:endParaRPr lang="en-US" sz="2350" dirty="0"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645956" y="2338693"/>
            <a:ext cx="2225619" cy="115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350" dirty="0" smtClean="0">
                <a:latin typeface="Arial" charset="0"/>
              </a:rPr>
              <a:t>Pronation</a:t>
            </a:r>
            <a:br>
              <a:rPr lang="en-US" sz="2350" dirty="0" smtClean="0">
                <a:latin typeface="Arial" charset="0"/>
              </a:rPr>
            </a:br>
            <a:r>
              <a:rPr lang="en-US" sz="2350" dirty="0" smtClean="0">
                <a:latin typeface="Arial" charset="0"/>
              </a:rPr>
              <a:t>(radius rotates</a:t>
            </a:r>
            <a:br>
              <a:rPr lang="en-US" sz="2350" dirty="0" smtClean="0">
                <a:latin typeface="Arial" charset="0"/>
              </a:rPr>
            </a:br>
            <a:r>
              <a:rPr lang="en-US" sz="2350" dirty="0" smtClean="0">
                <a:latin typeface="Arial" charset="0"/>
              </a:rPr>
              <a:t>over ulna)</a:t>
            </a:r>
            <a:endParaRPr lang="en-US" sz="2350" dirty="0"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137730" y="3924656"/>
            <a:ext cx="237419" cy="32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350" dirty="0" smtClean="0">
                <a:latin typeface="Arial" charset="0"/>
              </a:rPr>
              <a:t>S</a:t>
            </a:r>
            <a:endParaRPr lang="en-US" sz="2350" dirty="0"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18144" y="3823205"/>
            <a:ext cx="206255" cy="497970"/>
            <a:chOff x="4911844" y="3896230"/>
            <a:chExt cx="206255" cy="497970"/>
          </a:xfrm>
        </p:grpSpPr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4923700" y="3911262"/>
              <a:ext cx="194399" cy="34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2350" dirty="0" smtClean="0">
                  <a:solidFill>
                    <a:schemeClr val="bg1"/>
                  </a:solidFill>
                  <a:latin typeface="Arial" charset="0"/>
                </a:rPr>
                <a:t>P</a:t>
              </a:r>
              <a:endParaRPr lang="en-US" sz="235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911844" y="3896230"/>
              <a:ext cx="139581" cy="49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2350" dirty="0" smtClean="0">
                  <a:latin typeface="Arial" charset="0"/>
                </a:rPr>
                <a:t>P</a:t>
              </a:r>
              <a:endParaRPr lang="en-US" sz="235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82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13h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2"/>
          <a:stretch/>
        </p:blipFill>
        <p:spPr>
          <a:xfrm>
            <a:off x="2761488" y="1432560"/>
            <a:ext cx="3621024" cy="373966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6.13h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Body movements.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814720" y="4859670"/>
            <a:ext cx="2340594" cy="3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60350" algn="l"/>
              </a:tabLst>
            </a:pPr>
            <a:r>
              <a:rPr lang="en-US" sz="2350" b="0" dirty="0" smtClean="0">
                <a:latin typeface="Arial Black"/>
                <a:cs typeface="Arial Black"/>
              </a:rPr>
              <a:t>(h) Opposition</a:t>
            </a:r>
            <a:endParaRPr lang="en-US" sz="2350" b="0" dirty="0"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809570" y="2103601"/>
            <a:ext cx="1645408" cy="3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350" dirty="0" smtClean="0">
                <a:latin typeface="Arial" charset="0"/>
              </a:rPr>
              <a:t>Opposition</a:t>
            </a:r>
            <a:endParaRPr lang="en-US" sz="23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igure_06_0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298704" y="643128"/>
            <a:ext cx="8546592" cy="531571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Arrangement of smooth and cardiac muscle cells.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21625" y="1466273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Mucosa</a:t>
            </a:r>
            <a:endParaRPr lang="en-US" sz="1800" dirty="0"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106100" y="609023"/>
            <a:ext cx="1958025" cy="109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Circular layer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of smooth muscle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(longitudinal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view of cells)</a:t>
            </a:r>
            <a:endParaRPr lang="en-US" sz="1800" dirty="0"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30761" y="4769784"/>
            <a:ext cx="1492597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Submucosa</a:t>
            </a:r>
            <a:endParaRPr lang="en-US" sz="1800" dirty="0"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27586" y="5544484"/>
            <a:ext cx="1492597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(a)</a:t>
            </a:r>
            <a:endParaRPr lang="en-US" sz="1800" b="0" dirty="0">
              <a:latin typeface="Arial Black"/>
              <a:cs typeface="Arial Black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105710" y="4731684"/>
            <a:ext cx="1783789" cy="134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60"/>
              </a:lnSpc>
            </a:pPr>
            <a:r>
              <a:rPr lang="en-US" sz="1800" dirty="0" smtClean="0">
                <a:latin typeface="Arial" charset="0"/>
              </a:rPr>
              <a:t>Longitudinal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layer of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smooth muscle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(cross-sectional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view of cells)</a:t>
            </a:r>
            <a:endParaRPr lang="en-US" sz="1800" dirty="0"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7930358" y="3311408"/>
            <a:ext cx="1186737" cy="8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60"/>
              </a:lnSpc>
            </a:pPr>
            <a:r>
              <a:rPr lang="en-US" sz="1800" dirty="0" smtClean="0">
                <a:latin typeface="Arial" charset="0"/>
              </a:rPr>
              <a:t>Cardiac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muscle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bundles</a:t>
            </a:r>
            <a:endParaRPr lang="en-US" sz="1800" dirty="0"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219094" y="5544486"/>
            <a:ext cx="1492597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(b)</a:t>
            </a:r>
            <a:endParaRPr lang="en-US" sz="1800" b="0" dirty="0">
              <a:latin typeface="Arial Black"/>
              <a:cs typeface="Arial Black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7087037" y="3465661"/>
            <a:ext cx="7964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1"/>
          <p:cNvSpPr/>
          <p:nvPr/>
        </p:nvSpPr>
        <p:spPr>
          <a:xfrm>
            <a:off x="644525" y="1733550"/>
            <a:ext cx="663575" cy="879475"/>
          </a:xfrm>
          <a:custGeom>
            <a:avLst/>
            <a:gdLst>
              <a:gd name="connsiteX0" fmla="*/ 9525 w 657225"/>
              <a:gd name="connsiteY0" fmla="*/ 0 h 879475"/>
              <a:gd name="connsiteX1" fmla="*/ 0 w 657225"/>
              <a:gd name="connsiteY1" fmla="*/ 171450 h 879475"/>
              <a:gd name="connsiteX2" fmla="*/ 657225 w 657225"/>
              <a:gd name="connsiteY2" fmla="*/ 879475 h 879475"/>
              <a:gd name="connsiteX0" fmla="*/ 0 w 663575"/>
              <a:gd name="connsiteY0" fmla="*/ 0 h 879475"/>
              <a:gd name="connsiteX1" fmla="*/ 6350 w 663575"/>
              <a:gd name="connsiteY1" fmla="*/ 171450 h 879475"/>
              <a:gd name="connsiteX2" fmla="*/ 663575 w 663575"/>
              <a:gd name="connsiteY2" fmla="*/ 879475 h 8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575" h="879475">
                <a:moveTo>
                  <a:pt x="0" y="0"/>
                </a:moveTo>
                <a:lnTo>
                  <a:pt x="6350" y="171450"/>
                </a:lnTo>
                <a:lnTo>
                  <a:pt x="663575" y="8794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90575" y="4044950"/>
            <a:ext cx="377825" cy="771525"/>
          </a:xfrm>
          <a:custGeom>
            <a:avLst/>
            <a:gdLst>
              <a:gd name="connsiteX0" fmla="*/ 0 w 377825"/>
              <a:gd name="connsiteY0" fmla="*/ 771525 h 771525"/>
              <a:gd name="connsiteX1" fmla="*/ 0 w 377825"/>
              <a:gd name="connsiteY1" fmla="*/ 619125 h 771525"/>
              <a:gd name="connsiteX2" fmla="*/ 377825 w 377825"/>
              <a:gd name="connsiteY2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825" h="771525">
                <a:moveTo>
                  <a:pt x="0" y="771525"/>
                </a:moveTo>
                <a:lnTo>
                  <a:pt x="0" y="619125"/>
                </a:lnTo>
                <a:lnTo>
                  <a:pt x="3778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5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igure_06_1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"/>
          <a:stretch/>
        </p:blipFill>
        <p:spPr>
          <a:xfrm>
            <a:off x="1908048" y="137160"/>
            <a:ext cx="5327904" cy="636972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6.14 Muscle action.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284357" y="690164"/>
            <a:ext cx="968734" cy="43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dirty="0" smtClean="0">
                <a:latin typeface="Arial" charset="0"/>
              </a:rPr>
              <a:t>Example:</a:t>
            </a:r>
            <a:br>
              <a:rPr lang="en-US" sz="800" dirty="0" smtClean="0">
                <a:latin typeface="Arial" charset="0"/>
              </a:rPr>
            </a:br>
            <a:r>
              <a:rPr lang="en-US" sz="800" dirty="0" err="1" smtClean="0">
                <a:latin typeface="Arial" charset="0"/>
              </a:rPr>
              <a:t>Pectoralis</a:t>
            </a:r>
            <a:r>
              <a:rPr lang="en-US" sz="800" dirty="0" smtClean="0">
                <a:latin typeface="Arial" charset="0"/>
              </a:rPr>
              <a:t> major</a:t>
            </a:r>
            <a:br>
              <a:rPr lang="en-US" sz="800" dirty="0" smtClean="0">
                <a:latin typeface="Arial" charset="0"/>
              </a:rPr>
            </a:br>
            <a:r>
              <a:rPr lang="en-US" sz="800" dirty="0" smtClean="0">
                <a:latin typeface="Arial" charset="0"/>
              </a:rPr>
              <a:t>(anterior view)</a:t>
            </a:r>
            <a:endParaRPr lang="en-US" sz="8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752725" y="762000"/>
            <a:ext cx="492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284356" y="2252264"/>
            <a:ext cx="1068569" cy="25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dirty="0" smtClean="0">
                <a:latin typeface="Arial" charset="0"/>
              </a:rPr>
              <a:t>Example:</a:t>
            </a:r>
            <a:r>
              <a:rPr lang="en-US" sz="800" dirty="0">
                <a:latin typeface="Arial" charset="0"/>
              </a:rPr>
              <a:t> </a:t>
            </a:r>
            <a:r>
              <a:rPr lang="en-US" sz="800" dirty="0" err="1" smtClean="0">
                <a:latin typeface="Arial" charset="0"/>
              </a:rPr>
              <a:t>Latissimus</a:t>
            </a:r>
            <a:r>
              <a:rPr lang="en-US" sz="800" dirty="0" smtClean="0">
                <a:latin typeface="Arial" charset="0"/>
              </a:rPr>
              <a:t/>
            </a:r>
            <a:br>
              <a:rPr lang="en-US" sz="800" dirty="0" smtClean="0">
                <a:latin typeface="Arial" charset="0"/>
              </a:rPr>
            </a:br>
            <a:r>
              <a:rPr lang="en-US" sz="800" dirty="0" err="1" smtClean="0">
                <a:latin typeface="Arial" charset="0"/>
              </a:rPr>
              <a:t>dorsi</a:t>
            </a:r>
            <a:r>
              <a:rPr lang="en-US" sz="800" dirty="0" smtClean="0">
                <a:latin typeface="Arial" charset="0"/>
              </a:rPr>
              <a:t> (posterior view)</a:t>
            </a:r>
            <a:br>
              <a:rPr lang="en-US" sz="800" dirty="0" smtClean="0">
                <a:latin typeface="Arial" charset="0"/>
              </a:rPr>
            </a:br>
            <a:endParaRPr lang="en-US" sz="800" dirty="0"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867025" y="2311400"/>
            <a:ext cx="374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265306" y="2512614"/>
            <a:ext cx="1068569" cy="4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i="1" dirty="0" smtClean="0">
                <a:latin typeface="Arial" charset="0"/>
              </a:rPr>
              <a:t>The </a:t>
            </a:r>
            <a:r>
              <a:rPr lang="en-US" sz="800" i="1" dirty="0" err="1" smtClean="0">
                <a:latin typeface="Arial" charset="0"/>
              </a:rPr>
              <a:t>latissimus</a:t>
            </a:r>
            <a:r>
              <a:rPr lang="en-US" sz="800" i="1" dirty="0" smtClean="0">
                <a:latin typeface="Arial" charset="0"/>
              </a:rPr>
              <a:t> </a:t>
            </a:r>
            <a:r>
              <a:rPr lang="en-US" sz="800" i="1" dirty="0" err="1" smtClean="0">
                <a:latin typeface="Arial" charset="0"/>
              </a:rPr>
              <a:t>dorsi</a:t>
            </a:r>
            <a:r>
              <a:rPr lang="en-US" sz="800" i="1" dirty="0" smtClean="0">
                <a:latin typeface="Arial" charset="0"/>
              </a:rPr>
              <a:t/>
            </a:r>
            <a:br>
              <a:rPr lang="en-US" sz="800" i="1" dirty="0" smtClean="0">
                <a:latin typeface="Arial" charset="0"/>
              </a:rPr>
            </a:br>
            <a:r>
              <a:rPr lang="en-US" sz="800" i="1" dirty="0" smtClean="0">
                <a:latin typeface="Arial" charset="0"/>
              </a:rPr>
              <a:t>is the antagonist of</a:t>
            </a:r>
            <a:br>
              <a:rPr lang="en-US" sz="800" i="1" dirty="0" smtClean="0">
                <a:latin typeface="Arial" charset="0"/>
              </a:rPr>
            </a:br>
            <a:r>
              <a:rPr lang="en-US" sz="800" i="1" dirty="0" smtClean="0">
                <a:latin typeface="Arial" charset="0"/>
              </a:rPr>
              <a:t>the </a:t>
            </a:r>
            <a:r>
              <a:rPr lang="en-US" sz="800" i="1" dirty="0" err="1" smtClean="0">
                <a:latin typeface="Arial" charset="0"/>
              </a:rPr>
              <a:t>pectoralis</a:t>
            </a:r>
            <a:r>
              <a:rPr lang="en-US" sz="800" i="1" dirty="0" smtClean="0">
                <a:latin typeface="Arial" charset="0"/>
              </a:rPr>
              <a:t> major.</a:t>
            </a:r>
            <a:endParaRPr lang="en-US" sz="800" i="1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000375" y="3895725"/>
            <a:ext cx="244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287531" y="3830238"/>
            <a:ext cx="839969" cy="5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dirty="0" smtClean="0">
                <a:latin typeface="Arial" charset="0"/>
              </a:rPr>
              <a:t>Example:</a:t>
            </a:r>
            <a:r>
              <a:rPr lang="en-US" sz="800" dirty="0">
                <a:latin typeface="Arial" charset="0"/>
              </a:rPr>
              <a:t> </a:t>
            </a:r>
            <a:r>
              <a:rPr lang="en-US" sz="800" dirty="0" smtClean="0">
                <a:latin typeface="Arial" charset="0"/>
              </a:rPr>
              <a:t>Deltoid</a:t>
            </a:r>
            <a:br>
              <a:rPr lang="en-US" sz="800" dirty="0" smtClean="0">
                <a:latin typeface="Arial" charset="0"/>
              </a:rPr>
            </a:br>
            <a:r>
              <a:rPr lang="en-US" sz="800" dirty="0" smtClean="0">
                <a:latin typeface="Arial" charset="0"/>
              </a:rPr>
              <a:t>middle fibers</a:t>
            </a:r>
            <a:br>
              <a:rPr lang="en-US" sz="800" dirty="0" smtClean="0">
                <a:latin typeface="Arial" charset="0"/>
              </a:rPr>
            </a:br>
            <a:r>
              <a:rPr lang="en-US" sz="800" dirty="0" smtClean="0">
                <a:latin typeface="Arial" charset="0"/>
              </a:rPr>
              <a:t>(anterolateral</a:t>
            </a:r>
            <a:br>
              <a:rPr lang="en-US" sz="800" dirty="0" smtClean="0">
                <a:latin typeface="Arial" charset="0"/>
              </a:rPr>
            </a:br>
            <a:r>
              <a:rPr lang="en-US" sz="800" dirty="0" smtClean="0">
                <a:latin typeface="Arial" charset="0"/>
              </a:rPr>
              <a:t>view)</a:t>
            </a:r>
            <a:endParaRPr lang="en-US" sz="800" dirty="0"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283297" y="5436788"/>
            <a:ext cx="1037878" cy="3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dirty="0" smtClean="0">
                <a:latin typeface="Arial" charset="0"/>
              </a:rPr>
              <a:t>Example:</a:t>
            </a:r>
            <a:r>
              <a:rPr lang="en-US" sz="800" dirty="0">
                <a:latin typeface="Arial" charset="0"/>
              </a:rPr>
              <a:t> </a:t>
            </a:r>
            <a:r>
              <a:rPr lang="en-US" sz="800" dirty="0" smtClean="0">
                <a:latin typeface="Arial" charset="0"/>
              </a:rPr>
              <a:t/>
            </a:r>
            <a:br>
              <a:rPr lang="en-US" sz="800" dirty="0" smtClean="0">
                <a:latin typeface="Arial" charset="0"/>
              </a:rPr>
            </a:br>
            <a:r>
              <a:rPr lang="en-US" sz="800" dirty="0" err="1" smtClean="0">
                <a:latin typeface="Arial" charset="0"/>
              </a:rPr>
              <a:t>Teres</a:t>
            </a:r>
            <a:r>
              <a:rPr lang="en-US" sz="800" dirty="0" smtClean="0">
                <a:latin typeface="Arial" charset="0"/>
              </a:rPr>
              <a:t> major</a:t>
            </a:r>
            <a:br>
              <a:rPr lang="en-US" sz="800" dirty="0" smtClean="0">
                <a:latin typeface="Arial" charset="0"/>
              </a:rPr>
            </a:br>
            <a:r>
              <a:rPr lang="en-US" sz="800" dirty="0" smtClean="0">
                <a:latin typeface="Arial" charset="0"/>
              </a:rPr>
              <a:t>(</a:t>
            </a:r>
            <a:r>
              <a:rPr lang="en-US" sz="800" dirty="0" err="1" smtClean="0">
                <a:latin typeface="Arial" charset="0"/>
              </a:rPr>
              <a:t>posterolateral</a:t>
            </a:r>
            <a:r>
              <a:rPr lang="en-US" sz="800" dirty="0" smtClean="0">
                <a:latin typeface="Arial" charset="0"/>
              </a:rPr>
              <a:t> view)</a:t>
            </a:r>
            <a:br>
              <a:rPr lang="en-US" sz="800" dirty="0" smtClean="0">
                <a:latin typeface="Arial" charset="0"/>
              </a:rPr>
            </a:br>
            <a:endParaRPr lang="en-US" sz="800" dirty="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3143250" y="5505450"/>
            <a:ext cx="95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2882900" y="5505450"/>
            <a:ext cx="263525" cy="123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286472" y="5814613"/>
            <a:ext cx="888653" cy="3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i="1" dirty="0" smtClean="0">
                <a:latin typeface="Arial" charset="0"/>
              </a:rPr>
              <a:t>The </a:t>
            </a:r>
            <a:r>
              <a:rPr lang="en-US" sz="800" i="1" dirty="0" err="1" smtClean="0">
                <a:latin typeface="Arial" charset="0"/>
              </a:rPr>
              <a:t>teres</a:t>
            </a:r>
            <a:r>
              <a:rPr lang="en-US" sz="800" i="1" dirty="0" smtClean="0">
                <a:latin typeface="Arial" charset="0"/>
              </a:rPr>
              <a:t> major is</a:t>
            </a:r>
            <a:br>
              <a:rPr lang="en-US" sz="800" i="1" dirty="0" smtClean="0">
                <a:latin typeface="Arial" charset="0"/>
              </a:rPr>
            </a:br>
            <a:r>
              <a:rPr lang="en-US" sz="800" i="1" dirty="0" smtClean="0">
                <a:latin typeface="Arial" charset="0"/>
              </a:rPr>
              <a:t>the antagonist of</a:t>
            </a:r>
            <a:br>
              <a:rPr lang="en-US" sz="800" i="1" dirty="0" smtClean="0">
                <a:latin typeface="Arial" charset="0"/>
              </a:rPr>
            </a:br>
            <a:r>
              <a:rPr lang="en-US" sz="800" i="1" dirty="0" smtClean="0">
                <a:latin typeface="Arial" charset="0"/>
              </a:rPr>
              <a:t>the deltoid.</a:t>
            </a:r>
            <a:endParaRPr lang="en-US" sz="800" i="1" dirty="0"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948920" y="171478"/>
            <a:ext cx="4149789" cy="14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b="0" dirty="0" smtClean="0">
                <a:latin typeface="Arial Black"/>
                <a:cs typeface="Arial Black"/>
              </a:rPr>
              <a:t>(a) A muscle that crosses on the </a:t>
            </a:r>
            <a:r>
              <a:rPr lang="en-US" sz="800" b="0" dirty="0" smtClean="0">
                <a:solidFill>
                  <a:srgbClr val="097341"/>
                </a:solidFill>
                <a:latin typeface="Arial Black"/>
                <a:cs typeface="Arial Black"/>
              </a:rPr>
              <a:t>anterior side </a:t>
            </a:r>
            <a:r>
              <a:rPr lang="en-US" sz="800" b="0" dirty="0" smtClean="0">
                <a:latin typeface="Arial Black"/>
                <a:cs typeface="Arial Black"/>
              </a:rPr>
              <a:t>of a joint produces </a:t>
            </a:r>
            <a:r>
              <a:rPr lang="en-US" sz="800" b="0" dirty="0" smtClean="0">
                <a:solidFill>
                  <a:srgbClr val="097341"/>
                </a:solidFill>
                <a:latin typeface="Arial Black"/>
                <a:cs typeface="Arial Black"/>
              </a:rPr>
              <a:t>flexion*</a:t>
            </a:r>
            <a:endParaRPr lang="en-US" sz="800" b="0" dirty="0">
              <a:solidFill>
                <a:srgbClr val="097341"/>
              </a:solidFill>
              <a:latin typeface="Arial Black"/>
              <a:cs typeface="Arial Black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952095" y="1685953"/>
            <a:ext cx="4149789" cy="14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b="0" dirty="0" smtClean="0">
                <a:latin typeface="Arial Black"/>
                <a:cs typeface="Arial Black"/>
              </a:rPr>
              <a:t>(b) A muscle that crosses on the </a:t>
            </a:r>
            <a:r>
              <a:rPr lang="en-US" sz="800" b="0" dirty="0" smtClean="0">
                <a:solidFill>
                  <a:srgbClr val="0D5CA9"/>
                </a:solidFill>
                <a:latin typeface="Arial Black"/>
                <a:cs typeface="Arial Black"/>
              </a:rPr>
              <a:t>posterior side </a:t>
            </a:r>
            <a:r>
              <a:rPr lang="en-US" sz="800" b="0" dirty="0" smtClean="0">
                <a:latin typeface="Arial Black"/>
                <a:cs typeface="Arial Black"/>
              </a:rPr>
              <a:t>of a joint produces </a:t>
            </a:r>
            <a:r>
              <a:rPr lang="en-US" sz="800" b="0" dirty="0" smtClean="0">
                <a:solidFill>
                  <a:srgbClr val="0D5CA9"/>
                </a:solidFill>
                <a:latin typeface="Arial Black"/>
                <a:cs typeface="Arial Black"/>
              </a:rPr>
              <a:t>extension*</a:t>
            </a:r>
            <a:endParaRPr lang="en-US" sz="800" b="0" dirty="0">
              <a:solidFill>
                <a:srgbClr val="0D5CA9"/>
              </a:solidFill>
              <a:latin typeface="Arial Black"/>
              <a:cs typeface="Arial Black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955270" y="3229003"/>
            <a:ext cx="4149789" cy="14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b="0" dirty="0" smtClean="0">
                <a:latin typeface="Arial Black"/>
                <a:cs typeface="Arial Black"/>
              </a:rPr>
              <a:t>(c) A muscle that crosses on the </a:t>
            </a:r>
            <a:r>
              <a:rPr lang="en-US" sz="800" b="0" dirty="0" smtClean="0">
                <a:solidFill>
                  <a:srgbClr val="4B2360"/>
                </a:solidFill>
                <a:latin typeface="Arial Black"/>
                <a:cs typeface="Arial Black"/>
              </a:rPr>
              <a:t>lateral side </a:t>
            </a:r>
            <a:r>
              <a:rPr lang="en-US" sz="800" b="0" dirty="0" smtClean="0">
                <a:latin typeface="Arial Black"/>
                <a:cs typeface="Arial Black"/>
              </a:rPr>
              <a:t>of a joint produces </a:t>
            </a:r>
            <a:r>
              <a:rPr lang="en-US" sz="800" b="0" dirty="0" smtClean="0">
                <a:solidFill>
                  <a:srgbClr val="4B2360"/>
                </a:solidFill>
                <a:latin typeface="Arial Black"/>
                <a:cs typeface="Arial Black"/>
              </a:rPr>
              <a:t>abduction</a:t>
            </a:r>
            <a:endParaRPr lang="en-US" sz="800" b="0" dirty="0">
              <a:solidFill>
                <a:srgbClr val="4B2360"/>
              </a:solidFill>
              <a:latin typeface="Arial Black"/>
              <a:cs typeface="Arial Black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952095" y="4762528"/>
            <a:ext cx="4149789" cy="14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b="0" dirty="0" smtClean="0">
                <a:latin typeface="Arial Black"/>
                <a:cs typeface="Arial Black"/>
              </a:rPr>
              <a:t>(d) A muscle that crosses on the </a:t>
            </a:r>
            <a:r>
              <a:rPr lang="en-US" sz="800" b="0" dirty="0" smtClean="0">
                <a:solidFill>
                  <a:srgbClr val="B10B21"/>
                </a:solidFill>
                <a:latin typeface="Arial Black"/>
                <a:cs typeface="Arial Black"/>
              </a:rPr>
              <a:t>medial side </a:t>
            </a:r>
            <a:r>
              <a:rPr lang="en-US" sz="800" b="0" dirty="0" smtClean="0">
                <a:latin typeface="Arial Black"/>
                <a:cs typeface="Arial Black"/>
              </a:rPr>
              <a:t>of a joint produces </a:t>
            </a:r>
            <a:r>
              <a:rPr lang="en-US" sz="800" b="0" dirty="0" smtClean="0">
                <a:solidFill>
                  <a:srgbClr val="B10B21"/>
                </a:solidFill>
                <a:latin typeface="Arial Black"/>
                <a:cs typeface="Arial Black"/>
              </a:rPr>
              <a:t>adduction</a:t>
            </a:r>
            <a:endParaRPr lang="en-US" sz="800" b="0" dirty="0">
              <a:solidFill>
                <a:srgbClr val="B10B21"/>
              </a:solidFill>
              <a:latin typeface="Arial Black"/>
              <a:cs typeface="Arial Black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583277" y="6336773"/>
            <a:ext cx="4661920" cy="10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50" dirty="0" smtClean="0">
                <a:latin typeface="Arial" charset="0"/>
              </a:rPr>
              <a:t>* These generalities do not apply to the knee and ankle because the lower limb is rotated during development.</a:t>
            </a:r>
          </a:p>
          <a:p>
            <a:endParaRPr lang="en-US" sz="650" dirty="0"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628279" y="6431772"/>
            <a:ext cx="4661920" cy="10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50" dirty="0" smtClean="0">
                <a:latin typeface="Arial" charset="0"/>
              </a:rPr>
              <a:t>The muscles that cross these joints posteriorly produce flexion, and those that cross anteriorly produce extension.</a:t>
            </a:r>
            <a:endParaRPr lang="en-US" sz="6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3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ure_06_14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4"/>
          <a:stretch/>
        </p:blipFill>
        <p:spPr>
          <a:xfrm>
            <a:off x="298704" y="1895856"/>
            <a:ext cx="8546592" cy="275832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6.14a Muscle action.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485003" y="2766985"/>
            <a:ext cx="1466937" cy="6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latin typeface="Arial" charset="0"/>
              </a:rPr>
              <a:t>Example:</a:t>
            </a:r>
            <a:br>
              <a:rPr lang="en-US" sz="1350" dirty="0" smtClean="0">
                <a:latin typeface="Arial" charset="0"/>
              </a:rPr>
            </a:br>
            <a:r>
              <a:rPr lang="en-US" sz="1350" dirty="0" err="1" smtClean="0">
                <a:latin typeface="Arial" charset="0"/>
              </a:rPr>
              <a:t>Pectoralis</a:t>
            </a:r>
            <a:r>
              <a:rPr lang="en-US" sz="1350" dirty="0" smtClean="0">
                <a:latin typeface="Arial" charset="0"/>
              </a:rPr>
              <a:t> major</a:t>
            </a:r>
            <a:br>
              <a:rPr lang="en-US" sz="1350" dirty="0" smtClean="0">
                <a:latin typeface="Arial" charset="0"/>
              </a:rPr>
            </a:br>
            <a:r>
              <a:rPr lang="en-US" sz="1350" dirty="0" smtClean="0">
                <a:latin typeface="Arial" charset="0"/>
              </a:rPr>
              <a:t>(anterior view)</a:t>
            </a:r>
            <a:endParaRPr lang="en-US" sz="135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35268" y="1897191"/>
            <a:ext cx="7583551" cy="21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b="0" dirty="0" smtClean="0">
                <a:latin typeface="Arial Black"/>
                <a:cs typeface="Arial Black"/>
              </a:rPr>
              <a:t>(a) A muscle that crosses on the </a:t>
            </a:r>
            <a:r>
              <a:rPr lang="en-US" sz="1350" b="0" dirty="0" smtClean="0">
                <a:solidFill>
                  <a:srgbClr val="097341"/>
                </a:solidFill>
                <a:latin typeface="Arial Black"/>
                <a:cs typeface="Arial Black"/>
              </a:rPr>
              <a:t>anterior side </a:t>
            </a:r>
            <a:r>
              <a:rPr lang="en-US" sz="1350" b="0" dirty="0" smtClean="0">
                <a:latin typeface="Arial Black"/>
                <a:cs typeface="Arial Black"/>
              </a:rPr>
              <a:t>of a joint produces </a:t>
            </a:r>
            <a:r>
              <a:rPr lang="en-US" sz="1350" b="0" dirty="0" smtClean="0">
                <a:solidFill>
                  <a:srgbClr val="097341"/>
                </a:solidFill>
                <a:latin typeface="Arial Black"/>
                <a:cs typeface="Arial Black"/>
              </a:rPr>
              <a:t>flexion*</a:t>
            </a:r>
            <a:endParaRPr lang="en-US" sz="1350" b="0" dirty="0">
              <a:solidFill>
                <a:srgbClr val="097341"/>
              </a:solidFill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358105" y="4454189"/>
            <a:ext cx="7360076" cy="2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50" dirty="0" smtClean="0">
                <a:latin typeface="Arial" charset="0"/>
              </a:rPr>
              <a:t>* These generalities do not apply to the knee and ankle because the lower limb is rotated during development.</a:t>
            </a:r>
          </a:p>
          <a:p>
            <a:endParaRPr lang="en-US" sz="1050" dirty="0"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425514" y="4601477"/>
            <a:ext cx="7449545" cy="19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50" dirty="0" smtClean="0">
                <a:latin typeface="Arial" charset="0"/>
              </a:rPr>
              <a:t>The muscles that cross these joints posteriorly produce flexion, and those that cross anteriorly produce extension.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636059" y="2891118"/>
            <a:ext cx="7769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724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_06_14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0"/>
          <a:stretch/>
        </p:blipFill>
        <p:spPr>
          <a:xfrm>
            <a:off x="298704" y="1898904"/>
            <a:ext cx="8546592" cy="276274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6.14b Muscle action.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485005" y="2790145"/>
            <a:ext cx="1780703" cy="44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latin typeface="Arial" charset="0"/>
              </a:rPr>
              <a:t>Example:</a:t>
            </a:r>
            <a:r>
              <a:rPr lang="en-US" sz="1350" dirty="0">
                <a:latin typeface="Arial" charset="0"/>
              </a:rPr>
              <a:t> </a:t>
            </a:r>
            <a:r>
              <a:rPr lang="en-US" sz="1350" dirty="0" err="1" smtClean="0">
                <a:latin typeface="Arial" charset="0"/>
              </a:rPr>
              <a:t>Latissimus</a:t>
            </a:r>
            <a:r>
              <a:rPr lang="en-US" sz="1350" dirty="0" smtClean="0">
                <a:latin typeface="Arial" charset="0"/>
              </a:rPr>
              <a:t/>
            </a:r>
            <a:br>
              <a:rPr lang="en-US" sz="1350" dirty="0" smtClean="0">
                <a:latin typeface="Arial" charset="0"/>
              </a:rPr>
            </a:br>
            <a:r>
              <a:rPr lang="en-US" sz="1350" dirty="0" err="1" smtClean="0">
                <a:latin typeface="Arial" charset="0"/>
              </a:rPr>
              <a:t>dorsi</a:t>
            </a:r>
            <a:r>
              <a:rPr lang="en-US" sz="1350" dirty="0" smtClean="0">
                <a:latin typeface="Arial" charset="0"/>
              </a:rPr>
              <a:t> (posterior view)</a:t>
            </a:r>
            <a:br>
              <a:rPr lang="en-US" sz="1350" dirty="0" smtClean="0">
                <a:latin typeface="Arial" charset="0"/>
              </a:rPr>
            </a:br>
            <a:endParaRPr lang="en-US" sz="135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443543" y="3222318"/>
            <a:ext cx="1717576" cy="66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i="1" dirty="0" smtClean="0">
                <a:latin typeface="Arial" charset="0"/>
              </a:rPr>
              <a:t>The </a:t>
            </a:r>
            <a:r>
              <a:rPr lang="en-US" sz="1350" i="1" dirty="0" err="1" smtClean="0">
                <a:latin typeface="Arial" charset="0"/>
              </a:rPr>
              <a:t>latissimus</a:t>
            </a:r>
            <a:r>
              <a:rPr lang="en-US" sz="1350" i="1" dirty="0" smtClean="0">
                <a:latin typeface="Arial" charset="0"/>
              </a:rPr>
              <a:t> </a:t>
            </a:r>
            <a:r>
              <a:rPr lang="en-US" sz="1350" i="1" dirty="0" err="1" smtClean="0">
                <a:latin typeface="Arial" charset="0"/>
              </a:rPr>
              <a:t>dorsi</a:t>
            </a:r>
            <a:r>
              <a:rPr lang="en-US" sz="1350" i="1" dirty="0" smtClean="0">
                <a:latin typeface="Arial" charset="0"/>
              </a:rPr>
              <a:t/>
            </a:r>
            <a:br>
              <a:rPr lang="en-US" sz="1350" i="1" dirty="0" smtClean="0">
                <a:latin typeface="Arial" charset="0"/>
              </a:rPr>
            </a:br>
            <a:r>
              <a:rPr lang="en-US" sz="1350" i="1" dirty="0" smtClean="0">
                <a:latin typeface="Arial" charset="0"/>
              </a:rPr>
              <a:t>is the antagonist of</a:t>
            </a:r>
            <a:br>
              <a:rPr lang="en-US" sz="1350" i="1" dirty="0" smtClean="0">
                <a:latin typeface="Arial" charset="0"/>
              </a:rPr>
            </a:br>
            <a:r>
              <a:rPr lang="en-US" sz="1350" i="1" dirty="0" smtClean="0">
                <a:latin typeface="Arial" charset="0"/>
              </a:rPr>
              <a:t>the </a:t>
            </a:r>
            <a:r>
              <a:rPr lang="en-US" sz="1350" i="1" dirty="0" err="1" smtClean="0">
                <a:latin typeface="Arial" charset="0"/>
              </a:rPr>
              <a:t>pectoralis</a:t>
            </a:r>
            <a:r>
              <a:rPr lang="en-US" sz="1350" i="1" dirty="0" smtClean="0">
                <a:latin typeface="Arial" charset="0"/>
              </a:rPr>
              <a:t> major.</a:t>
            </a:r>
            <a:endParaRPr lang="en-US" sz="1350" i="1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53392" y="1902602"/>
            <a:ext cx="7333846" cy="2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b="0" dirty="0" smtClean="0">
                <a:latin typeface="Arial Black"/>
                <a:cs typeface="Arial Black"/>
              </a:rPr>
              <a:t>(b) A muscle that crosses on the </a:t>
            </a:r>
            <a:r>
              <a:rPr lang="en-US" sz="1350" b="0" dirty="0" smtClean="0">
                <a:solidFill>
                  <a:srgbClr val="0D5CA9"/>
                </a:solidFill>
                <a:latin typeface="Arial Black"/>
                <a:cs typeface="Arial Black"/>
              </a:rPr>
              <a:t>posterior side </a:t>
            </a:r>
            <a:r>
              <a:rPr lang="en-US" sz="1350" b="0" dirty="0" smtClean="0">
                <a:latin typeface="Arial Black"/>
                <a:cs typeface="Arial Black"/>
              </a:rPr>
              <a:t>of a joint produces </a:t>
            </a:r>
            <a:r>
              <a:rPr lang="en-US" sz="1350" b="0" dirty="0" smtClean="0">
                <a:solidFill>
                  <a:srgbClr val="0D5CA9"/>
                </a:solidFill>
                <a:latin typeface="Arial Black"/>
                <a:cs typeface="Arial Black"/>
              </a:rPr>
              <a:t>extension*</a:t>
            </a:r>
            <a:endParaRPr lang="en-US" sz="1350" b="0" dirty="0">
              <a:solidFill>
                <a:srgbClr val="0D5CA9"/>
              </a:solidFill>
              <a:latin typeface="Arial Black"/>
              <a:cs typeface="Arial Black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800412" y="2898588"/>
            <a:ext cx="6125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358105" y="4454189"/>
            <a:ext cx="7360076" cy="2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50" dirty="0" smtClean="0">
                <a:latin typeface="Arial" charset="0"/>
              </a:rPr>
              <a:t>* These generalities do not apply to the knee and ankle because the lower limb is rotated during development.</a:t>
            </a:r>
          </a:p>
          <a:p>
            <a:endParaRPr lang="en-US" sz="1050" dirty="0"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425514" y="4601477"/>
            <a:ext cx="7449545" cy="19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50" dirty="0" smtClean="0">
                <a:latin typeface="Arial" charset="0"/>
              </a:rPr>
              <a:t>The muscles that cross these joints posteriorly produce flexion, and those that cross anteriorly produce extension.</a:t>
            </a:r>
            <a:endParaRPr 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8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06_14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3"/>
          <a:stretch/>
        </p:blipFill>
        <p:spPr>
          <a:xfrm>
            <a:off x="298704" y="2139696"/>
            <a:ext cx="8546592" cy="241736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6.14c Muscle action.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032000" y="3219824"/>
            <a:ext cx="38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495649" y="3113062"/>
            <a:ext cx="1411469" cy="8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latin typeface="Arial" charset="0"/>
              </a:rPr>
              <a:t>Example:</a:t>
            </a:r>
            <a:r>
              <a:rPr lang="en-US" sz="1350" dirty="0">
                <a:latin typeface="Arial" charset="0"/>
              </a:rPr>
              <a:t> </a:t>
            </a:r>
            <a:r>
              <a:rPr lang="en-US" sz="1350" dirty="0" smtClean="0">
                <a:latin typeface="Arial" charset="0"/>
              </a:rPr>
              <a:t>Deltoid</a:t>
            </a:r>
            <a:br>
              <a:rPr lang="en-US" sz="1350" dirty="0" smtClean="0">
                <a:latin typeface="Arial" charset="0"/>
              </a:rPr>
            </a:br>
            <a:r>
              <a:rPr lang="en-US" sz="1350" dirty="0" smtClean="0">
                <a:latin typeface="Arial" charset="0"/>
              </a:rPr>
              <a:t>middle fibers</a:t>
            </a:r>
            <a:br>
              <a:rPr lang="en-US" sz="1350" dirty="0" smtClean="0">
                <a:latin typeface="Arial" charset="0"/>
              </a:rPr>
            </a:br>
            <a:r>
              <a:rPr lang="en-US" sz="1350" dirty="0" smtClean="0">
                <a:latin typeface="Arial" charset="0"/>
              </a:rPr>
              <a:t>(anterolateral</a:t>
            </a:r>
            <a:br>
              <a:rPr lang="en-US" sz="1350" dirty="0" smtClean="0">
                <a:latin typeface="Arial" charset="0"/>
              </a:rPr>
            </a:br>
            <a:r>
              <a:rPr lang="en-US" sz="1350" dirty="0" smtClean="0">
                <a:latin typeface="Arial" charset="0"/>
              </a:rPr>
              <a:t>view)</a:t>
            </a:r>
            <a:endParaRPr lang="en-US" sz="1350" dirty="0"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34154" y="2153240"/>
            <a:ext cx="7091612" cy="22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b="0" dirty="0" smtClean="0">
                <a:latin typeface="Arial Black"/>
                <a:cs typeface="Arial Black"/>
              </a:rPr>
              <a:t>(c) A muscle that crosses on the </a:t>
            </a:r>
            <a:r>
              <a:rPr lang="en-US" sz="1350" b="0" dirty="0" smtClean="0">
                <a:solidFill>
                  <a:srgbClr val="4B2360"/>
                </a:solidFill>
                <a:latin typeface="Arial Black"/>
                <a:cs typeface="Arial Black"/>
              </a:rPr>
              <a:t>lateral side </a:t>
            </a:r>
            <a:r>
              <a:rPr lang="en-US" sz="1350" b="0" dirty="0" smtClean="0">
                <a:latin typeface="Arial Black"/>
                <a:cs typeface="Arial Black"/>
              </a:rPr>
              <a:t>of a joint produces </a:t>
            </a:r>
            <a:r>
              <a:rPr lang="en-US" sz="1350" b="0" dirty="0" smtClean="0">
                <a:solidFill>
                  <a:srgbClr val="4B2360"/>
                </a:solidFill>
                <a:latin typeface="Arial Black"/>
                <a:cs typeface="Arial Black"/>
              </a:rPr>
              <a:t>abduction</a:t>
            </a:r>
            <a:endParaRPr lang="en-US" sz="1350" b="0" dirty="0">
              <a:solidFill>
                <a:srgbClr val="4B236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0383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ure_06_14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2"/>
          <a:stretch/>
        </p:blipFill>
        <p:spPr>
          <a:xfrm>
            <a:off x="298704" y="2136648"/>
            <a:ext cx="8546592" cy="241663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6.14d Muscle action.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488405" y="3211474"/>
            <a:ext cx="1037878" cy="3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latin typeface="Arial" charset="0"/>
              </a:rPr>
              <a:t>Example:</a:t>
            </a:r>
            <a:r>
              <a:rPr lang="en-US" sz="1350" dirty="0">
                <a:latin typeface="Arial" charset="0"/>
              </a:rPr>
              <a:t> </a:t>
            </a:r>
            <a:r>
              <a:rPr lang="en-US" sz="1350" dirty="0" smtClean="0">
                <a:latin typeface="Arial" charset="0"/>
              </a:rPr>
              <a:t/>
            </a:r>
            <a:br>
              <a:rPr lang="en-US" sz="1350" dirty="0" smtClean="0">
                <a:latin typeface="Arial" charset="0"/>
              </a:rPr>
            </a:br>
            <a:r>
              <a:rPr lang="en-US" sz="1350" dirty="0" err="1" smtClean="0">
                <a:latin typeface="Arial" charset="0"/>
              </a:rPr>
              <a:t>Teres</a:t>
            </a:r>
            <a:r>
              <a:rPr lang="en-US" sz="1350" dirty="0" smtClean="0">
                <a:latin typeface="Arial" charset="0"/>
              </a:rPr>
              <a:t> major</a:t>
            </a:r>
            <a:br>
              <a:rPr lang="en-US" sz="1350" dirty="0" smtClean="0">
                <a:latin typeface="Arial" charset="0"/>
              </a:rPr>
            </a:br>
            <a:r>
              <a:rPr lang="en-US" sz="1350" dirty="0" smtClean="0">
                <a:latin typeface="Arial" charset="0"/>
              </a:rPr>
              <a:t>(</a:t>
            </a:r>
            <a:r>
              <a:rPr lang="en-US" sz="1350" dirty="0" err="1" smtClean="0">
                <a:latin typeface="Arial" charset="0"/>
              </a:rPr>
              <a:t>posterolateral</a:t>
            </a:r>
            <a:r>
              <a:rPr lang="en-US" sz="1350" dirty="0" smtClean="0">
                <a:latin typeface="Arial" charset="0"/>
              </a:rPr>
              <a:t> view)</a:t>
            </a:r>
            <a:br>
              <a:rPr lang="en-US" sz="1350" dirty="0" smtClean="0">
                <a:latin typeface="Arial" charset="0"/>
              </a:rPr>
            </a:br>
            <a:endParaRPr lang="en-US" sz="135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487954" y="3833596"/>
            <a:ext cx="1443805" cy="6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i="1" dirty="0" smtClean="0">
                <a:latin typeface="Arial" charset="0"/>
              </a:rPr>
              <a:t>The </a:t>
            </a:r>
            <a:r>
              <a:rPr lang="en-US" sz="1350" i="1" dirty="0" err="1" smtClean="0">
                <a:latin typeface="Arial" charset="0"/>
              </a:rPr>
              <a:t>teres</a:t>
            </a:r>
            <a:r>
              <a:rPr lang="en-US" sz="1350" i="1" dirty="0" smtClean="0">
                <a:latin typeface="Arial" charset="0"/>
              </a:rPr>
              <a:t> major is</a:t>
            </a:r>
            <a:br>
              <a:rPr lang="en-US" sz="1350" i="1" dirty="0" smtClean="0">
                <a:latin typeface="Arial" charset="0"/>
              </a:rPr>
            </a:br>
            <a:r>
              <a:rPr lang="en-US" sz="1350" i="1" dirty="0" smtClean="0">
                <a:latin typeface="Arial" charset="0"/>
              </a:rPr>
              <a:t>the antagonist of</a:t>
            </a:r>
            <a:br>
              <a:rPr lang="en-US" sz="1350" i="1" dirty="0" smtClean="0">
                <a:latin typeface="Arial" charset="0"/>
              </a:rPr>
            </a:br>
            <a:r>
              <a:rPr lang="en-US" sz="1350" i="1" dirty="0" smtClean="0">
                <a:latin typeface="Arial" charset="0"/>
              </a:rPr>
              <a:t>the deltoid.</a:t>
            </a:r>
            <a:endParaRPr lang="en-US" sz="1350" i="1" dirty="0"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0978" y="2132883"/>
            <a:ext cx="7042493" cy="2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b="0" dirty="0" smtClean="0">
                <a:latin typeface="Arial Black"/>
                <a:cs typeface="Arial Black"/>
              </a:rPr>
              <a:t>(d) A muscle that crosses on the </a:t>
            </a:r>
            <a:r>
              <a:rPr lang="en-US" sz="1350" b="0" dirty="0" smtClean="0">
                <a:solidFill>
                  <a:srgbClr val="B10B21"/>
                </a:solidFill>
                <a:latin typeface="Arial Black"/>
                <a:cs typeface="Arial Black"/>
              </a:rPr>
              <a:t>medial side </a:t>
            </a:r>
            <a:r>
              <a:rPr lang="en-US" sz="1350" b="0" dirty="0" smtClean="0">
                <a:latin typeface="Arial Black"/>
                <a:cs typeface="Arial Black"/>
              </a:rPr>
              <a:t>of a joint produces </a:t>
            </a:r>
            <a:r>
              <a:rPr lang="en-US" sz="1350" b="0" dirty="0" smtClean="0">
                <a:solidFill>
                  <a:srgbClr val="B10B21"/>
                </a:solidFill>
                <a:latin typeface="Arial Black"/>
                <a:cs typeface="Arial Black"/>
              </a:rPr>
              <a:t>adduction</a:t>
            </a:r>
            <a:endParaRPr lang="en-US" sz="1350" b="0" dirty="0">
              <a:solidFill>
                <a:srgbClr val="B10B21"/>
              </a:solidFill>
              <a:latin typeface="Arial Black"/>
              <a:cs typeface="Arial Black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271332" y="3338457"/>
            <a:ext cx="15590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1832793" y="3338457"/>
            <a:ext cx="441087" cy="1939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2761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gure_06_1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3"/>
          <a:stretch/>
        </p:blipFill>
        <p:spPr>
          <a:xfrm>
            <a:off x="298704" y="1027176"/>
            <a:ext cx="8546592" cy="454887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6.15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Relationship of fascicle arrangement to muscle structure.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151428" y="1697927"/>
            <a:ext cx="322147" cy="24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(a)</a:t>
            </a:r>
            <a:endParaRPr lang="en-US" sz="1400" b="0" dirty="0">
              <a:latin typeface="Arial Black"/>
              <a:cs typeface="Arial Black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19600" y="1835150"/>
            <a:ext cx="615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5527675" y="2136775"/>
            <a:ext cx="352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425950" y="2212975"/>
            <a:ext cx="371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435475" y="2517775"/>
            <a:ext cx="228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145078" y="2082102"/>
            <a:ext cx="322147" cy="24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(b)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154603" y="2386902"/>
            <a:ext cx="322147" cy="24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(c)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901984" y="1997521"/>
            <a:ext cx="322147" cy="24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(e)</a:t>
            </a:r>
            <a:endParaRPr lang="en-US" sz="1400" b="0" dirty="0">
              <a:latin typeface="Arial Black"/>
              <a:cs typeface="Arial Black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381367" y="3662020"/>
            <a:ext cx="6018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309666" y="3753826"/>
            <a:ext cx="5610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5370873" y="4539273"/>
            <a:ext cx="4998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907084" y="3614319"/>
            <a:ext cx="322147" cy="24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(f)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901982" y="4389566"/>
            <a:ext cx="322147" cy="24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(g)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31124" y="2524178"/>
            <a:ext cx="1811108" cy="49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320675" algn="l"/>
              </a:tabLst>
            </a:pPr>
            <a:r>
              <a:rPr lang="en-US" sz="1400" b="0" dirty="0" smtClean="0">
                <a:latin typeface="Arial Black"/>
                <a:cs typeface="Arial Black"/>
              </a:rPr>
              <a:t>(a) Circular</a:t>
            </a:r>
            <a:br>
              <a:rPr lang="en-US" sz="1400" b="0" dirty="0" smtClean="0">
                <a:latin typeface="Arial Black"/>
                <a:cs typeface="Arial Black"/>
              </a:rPr>
            </a:br>
            <a:r>
              <a:rPr lang="en-US" sz="1400" b="0" dirty="0" smtClean="0">
                <a:latin typeface="Arial Black"/>
                <a:cs typeface="Arial Black"/>
              </a:rPr>
              <a:t>	</a:t>
            </a:r>
            <a:r>
              <a:rPr lang="en-US" sz="1400" dirty="0" smtClean="0">
                <a:latin typeface="Arial"/>
                <a:cs typeface="Arial"/>
              </a:rPr>
              <a:t>(orbicularis </a:t>
            </a:r>
            <a:r>
              <a:rPr lang="en-US" sz="1400" dirty="0" err="1" smtClean="0">
                <a:latin typeface="Arial"/>
                <a:cs typeface="Arial"/>
              </a:rPr>
              <a:t>oris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356041" y="2529278"/>
            <a:ext cx="1811108" cy="49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320675" algn="l"/>
              </a:tabLst>
            </a:pPr>
            <a:r>
              <a:rPr lang="en-US" sz="1400" b="0" dirty="0" smtClean="0">
                <a:latin typeface="Arial Black"/>
                <a:cs typeface="Arial Black"/>
              </a:rPr>
              <a:t>(b) </a:t>
            </a:r>
            <a:r>
              <a:rPr lang="en-US" sz="1400" b="0" dirty="0" err="1" smtClean="0">
                <a:latin typeface="Arial Black"/>
                <a:cs typeface="Arial Black"/>
              </a:rPr>
              <a:t>Converent</a:t>
            </a:r>
            <a:r>
              <a:rPr lang="en-US" sz="1400" b="0" dirty="0" smtClean="0">
                <a:latin typeface="Arial Black"/>
                <a:cs typeface="Arial Black"/>
              </a:rPr>
              <a:t/>
            </a:r>
            <a:br>
              <a:rPr lang="en-US" sz="1400" b="0" dirty="0" smtClean="0">
                <a:latin typeface="Arial Black"/>
                <a:cs typeface="Arial Black"/>
              </a:rPr>
            </a:br>
            <a:r>
              <a:rPr lang="en-US" sz="1400" b="0" dirty="0" smtClean="0">
                <a:latin typeface="Arial Black"/>
                <a:cs typeface="Arial Black"/>
              </a:rPr>
              <a:t>	</a:t>
            </a:r>
            <a:r>
              <a:rPr lang="en-US" sz="1400" dirty="0" smtClean="0">
                <a:latin typeface="Arial"/>
                <a:cs typeface="Arial"/>
              </a:rPr>
              <a:t>(</a:t>
            </a:r>
            <a:r>
              <a:rPr lang="en-US" sz="1400" dirty="0" err="1" smtClean="0">
                <a:latin typeface="Arial"/>
                <a:cs typeface="Arial"/>
              </a:rPr>
              <a:t>pectoralis</a:t>
            </a:r>
            <a:r>
              <a:rPr lang="en-US" sz="1400" dirty="0" smtClean="0">
                <a:latin typeface="Arial"/>
                <a:cs typeface="Arial"/>
              </a:rPr>
              <a:t> major)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41331" y="5013127"/>
            <a:ext cx="1811108" cy="49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320675" algn="l"/>
              </a:tabLst>
            </a:pPr>
            <a:r>
              <a:rPr lang="en-US" sz="1400" b="0" dirty="0" smtClean="0">
                <a:latin typeface="Arial Black"/>
                <a:cs typeface="Arial Black"/>
              </a:rPr>
              <a:t>(c) Fusiform</a:t>
            </a:r>
            <a:br>
              <a:rPr lang="en-US" sz="1400" b="0" dirty="0" smtClean="0">
                <a:latin typeface="Arial Black"/>
                <a:cs typeface="Arial Black"/>
              </a:rPr>
            </a:br>
            <a:r>
              <a:rPr lang="en-US" sz="1400" b="0" dirty="0" smtClean="0">
                <a:latin typeface="Arial Black"/>
                <a:cs typeface="Arial Black"/>
              </a:rPr>
              <a:t>	</a:t>
            </a:r>
            <a:r>
              <a:rPr lang="en-US" sz="1400" dirty="0" smtClean="0">
                <a:latin typeface="Arial"/>
                <a:cs typeface="Arial"/>
              </a:rPr>
              <a:t>(biceps </a:t>
            </a:r>
            <a:r>
              <a:rPr lang="en-US" sz="1400" dirty="0" err="1" smtClean="0">
                <a:latin typeface="Arial"/>
                <a:cs typeface="Arial"/>
              </a:rPr>
              <a:t>brachii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361146" y="5018228"/>
            <a:ext cx="1607076" cy="42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320675" algn="l"/>
              </a:tabLst>
            </a:pPr>
            <a:r>
              <a:rPr lang="en-US" sz="1400" b="0" dirty="0" smtClean="0">
                <a:latin typeface="Arial Black"/>
                <a:cs typeface="Arial Black"/>
              </a:rPr>
              <a:t>(d) Parallel</a:t>
            </a:r>
            <a:br>
              <a:rPr lang="en-US" sz="1400" b="0" dirty="0" smtClean="0">
                <a:latin typeface="Arial Black"/>
                <a:cs typeface="Arial Black"/>
              </a:rPr>
            </a:br>
            <a:r>
              <a:rPr lang="en-US" sz="1400" b="0" dirty="0" smtClean="0">
                <a:latin typeface="Arial Black"/>
                <a:cs typeface="Arial Black"/>
              </a:rPr>
              <a:t>	</a:t>
            </a:r>
            <a:r>
              <a:rPr lang="en-US" sz="1400" dirty="0" smtClean="0">
                <a:latin typeface="Arial"/>
                <a:cs typeface="Arial"/>
              </a:rPr>
              <a:t>(</a:t>
            </a:r>
            <a:r>
              <a:rPr lang="en-US" sz="1400" dirty="0" err="1" smtClean="0">
                <a:latin typeface="Arial"/>
                <a:cs typeface="Arial"/>
              </a:rPr>
              <a:t>sartorius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421179" y="2508876"/>
            <a:ext cx="1607076" cy="42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320675" algn="l"/>
              </a:tabLst>
            </a:pPr>
            <a:r>
              <a:rPr lang="en-US" sz="1400" b="0" dirty="0" smtClean="0">
                <a:latin typeface="Arial Black"/>
                <a:cs typeface="Arial Black"/>
              </a:rPr>
              <a:t>(e) </a:t>
            </a:r>
            <a:r>
              <a:rPr lang="en-US" sz="1400" b="0" dirty="0" err="1" smtClean="0">
                <a:latin typeface="Arial Black"/>
                <a:cs typeface="Arial Black"/>
              </a:rPr>
              <a:t>Multipennate</a:t>
            </a:r>
            <a:r>
              <a:rPr lang="en-US" sz="1400" b="0" dirty="0" smtClean="0">
                <a:latin typeface="Arial Black"/>
                <a:cs typeface="Arial Black"/>
              </a:rPr>
              <a:t/>
            </a:r>
            <a:br>
              <a:rPr lang="en-US" sz="1400" b="0" dirty="0" smtClean="0">
                <a:latin typeface="Arial Black"/>
                <a:cs typeface="Arial Black"/>
              </a:rPr>
            </a:br>
            <a:r>
              <a:rPr lang="en-US" sz="1400" b="0" dirty="0" smtClean="0">
                <a:latin typeface="Arial Black"/>
                <a:cs typeface="Arial Black"/>
              </a:rPr>
              <a:t>	</a:t>
            </a:r>
            <a:r>
              <a:rPr lang="en-US" sz="1400" dirty="0" smtClean="0">
                <a:latin typeface="Arial"/>
                <a:cs typeface="Arial"/>
              </a:rPr>
              <a:t>(deltoid)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312795" y="5023329"/>
            <a:ext cx="1993295" cy="65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312738" algn="l"/>
              </a:tabLst>
            </a:pPr>
            <a:r>
              <a:rPr lang="en-US" sz="1400" b="0" dirty="0" smtClean="0">
                <a:latin typeface="Arial Black"/>
                <a:cs typeface="Arial Black"/>
              </a:rPr>
              <a:t>(g) </a:t>
            </a:r>
            <a:r>
              <a:rPr lang="en-US" sz="1400" b="0" dirty="0" err="1" smtClean="0">
                <a:latin typeface="Arial Black"/>
                <a:cs typeface="Arial Black"/>
              </a:rPr>
              <a:t>Unipennate</a:t>
            </a:r>
            <a:r>
              <a:rPr lang="en-US" sz="1400" b="0" dirty="0" smtClean="0">
                <a:latin typeface="Arial Black"/>
                <a:cs typeface="Arial Black"/>
              </a:rPr>
              <a:t/>
            </a:r>
            <a:br>
              <a:rPr lang="en-US" sz="1400" b="0" dirty="0" smtClean="0">
                <a:latin typeface="Arial Black"/>
                <a:cs typeface="Arial Black"/>
              </a:rPr>
            </a:br>
            <a:r>
              <a:rPr lang="en-US" sz="1400" b="0" dirty="0" smtClean="0">
                <a:latin typeface="Arial Black"/>
                <a:cs typeface="Arial Black"/>
              </a:rPr>
              <a:t>	</a:t>
            </a:r>
            <a:r>
              <a:rPr lang="en-US" sz="1400" dirty="0" smtClean="0">
                <a:latin typeface="Arial"/>
                <a:cs typeface="Arial"/>
              </a:rPr>
              <a:t>(extensor </a:t>
            </a:r>
            <a:r>
              <a:rPr lang="en-US" sz="1400" dirty="0" err="1" smtClean="0">
                <a:latin typeface="Arial"/>
                <a:cs typeface="Arial"/>
              </a:rPr>
              <a:t>digitorum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	</a:t>
            </a:r>
            <a:r>
              <a:rPr lang="en-US" sz="1400" dirty="0" err="1" smtClean="0">
                <a:latin typeface="Arial"/>
                <a:cs typeface="Arial"/>
              </a:rPr>
              <a:t>longus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548864" y="4072480"/>
            <a:ext cx="1300555" cy="6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269875" algn="l"/>
              </a:tabLst>
            </a:pPr>
            <a:r>
              <a:rPr lang="en-US" sz="1400" b="0" dirty="0" smtClean="0">
                <a:latin typeface="Arial Black"/>
                <a:cs typeface="Arial Black"/>
              </a:rPr>
              <a:t>(f) </a:t>
            </a:r>
            <a:r>
              <a:rPr lang="en-US" sz="1400" b="0" dirty="0" err="1" smtClean="0">
                <a:latin typeface="Arial Black"/>
                <a:cs typeface="Arial Black"/>
              </a:rPr>
              <a:t>Bipennate</a:t>
            </a:r>
            <a:r>
              <a:rPr lang="en-US" sz="1400" b="0" dirty="0" smtClean="0">
                <a:latin typeface="Arial Black"/>
                <a:cs typeface="Arial Black"/>
              </a:rPr>
              <a:t/>
            </a:r>
            <a:br>
              <a:rPr lang="en-US" sz="1400" b="0" dirty="0" smtClean="0">
                <a:latin typeface="Arial Black"/>
                <a:cs typeface="Arial Black"/>
              </a:rPr>
            </a:br>
            <a:r>
              <a:rPr lang="en-US" sz="1400" b="0" dirty="0" smtClean="0">
                <a:latin typeface="Arial Black"/>
                <a:cs typeface="Arial Black"/>
              </a:rPr>
              <a:t>	</a:t>
            </a:r>
            <a:r>
              <a:rPr lang="en-US" sz="1400" dirty="0" smtClean="0">
                <a:latin typeface="Arial"/>
                <a:cs typeface="Arial"/>
              </a:rPr>
              <a:t>(rectus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	</a:t>
            </a:r>
            <a:r>
              <a:rPr lang="en-US" sz="1400" dirty="0" err="1" smtClean="0">
                <a:latin typeface="Arial"/>
                <a:cs typeface="Arial"/>
              </a:rPr>
              <a:t>femoris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107065" y="3527921"/>
            <a:ext cx="322147" cy="24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(d)</a:t>
            </a:r>
            <a:endParaRPr lang="en-US" sz="140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6710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06_15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3"/>
          <a:stretch/>
        </p:blipFill>
        <p:spPr>
          <a:xfrm>
            <a:off x="1447800" y="232248"/>
            <a:ext cx="6248400" cy="641690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6.15a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Relationship of fascicle arrangement to muscle structure.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461966" y="781041"/>
            <a:ext cx="548338" cy="44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latin typeface="Arial Black"/>
                <a:cs typeface="Arial Black"/>
              </a:rPr>
              <a:t>(a)</a:t>
            </a:r>
            <a:endParaRPr lang="en-US" b="0" dirty="0"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732062" y="5933654"/>
            <a:ext cx="3082752" cy="7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542925" algn="l"/>
              </a:tabLst>
            </a:pPr>
            <a:r>
              <a:rPr lang="en-US" b="0" dirty="0" smtClean="0">
                <a:latin typeface="Arial Black"/>
                <a:cs typeface="Arial Black"/>
              </a:rPr>
              <a:t>(a) Circular</a:t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	</a:t>
            </a:r>
            <a:r>
              <a:rPr lang="en-US" dirty="0" smtClean="0">
                <a:latin typeface="Arial"/>
                <a:cs typeface="Arial"/>
              </a:rPr>
              <a:t>(orbicularis </a:t>
            </a:r>
            <a:r>
              <a:rPr lang="en-US" dirty="0" err="1" smtClean="0">
                <a:latin typeface="Arial"/>
                <a:cs typeface="Arial"/>
              </a:rPr>
              <a:t>oris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935597" y="1032354"/>
            <a:ext cx="10323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792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06_15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"/>
          <a:stretch/>
        </p:blipFill>
        <p:spPr>
          <a:xfrm>
            <a:off x="1280160" y="232248"/>
            <a:ext cx="6583680" cy="642370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6.15b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Relationship of fascicle arrangement to muscle structure.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52225" y="1670781"/>
            <a:ext cx="6248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726298" y="5911586"/>
            <a:ext cx="3070424" cy="78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557213" algn="l"/>
              </a:tabLst>
            </a:pPr>
            <a:r>
              <a:rPr lang="en-US" b="0" dirty="0" smtClean="0">
                <a:latin typeface="Arial Black"/>
                <a:cs typeface="Arial Black"/>
              </a:rPr>
              <a:t>(b) </a:t>
            </a:r>
            <a:r>
              <a:rPr lang="en-US" b="0" dirty="0" err="1" smtClean="0">
                <a:latin typeface="Arial Black"/>
                <a:cs typeface="Arial Black"/>
              </a:rPr>
              <a:t>Converent</a:t>
            </a:r>
            <a:r>
              <a:rPr lang="en-US" b="0" dirty="0" smtClean="0">
                <a:latin typeface="Arial Black"/>
                <a:cs typeface="Arial Black"/>
              </a:rPr>
              <a:t/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	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pectoralis</a:t>
            </a:r>
            <a:r>
              <a:rPr lang="en-US" dirty="0" smtClean="0">
                <a:latin typeface="Arial"/>
                <a:cs typeface="Arial"/>
              </a:rPr>
              <a:t> major)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305763" y="1460223"/>
            <a:ext cx="548338" cy="44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latin typeface="Arial Black"/>
                <a:cs typeface="Arial Black"/>
              </a:rPr>
              <a:t>(b)</a:t>
            </a:r>
            <a:endParaRPr lang="en-US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5361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06_15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"/>
          <a:stretch/>
        </p:blipFill>
        <p:spPr>
          <a:xfrm>
            <a:off x="1517904" y="245832"/>
            <a:ext cx="6108192" cy="641011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6.15c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Relationship of fascicle arrangement to muscle structure.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989930" y="2186957"/>
            <a:ext cx="3803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796603" y="5916436"/>
            <a:ext cx="3366866" cy="88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550863" algn="l"/>
              </a:tabLst>
            </a:pPr>
            <a:r>
              <a:rPr lang="en-US" b="0" dirty="0" smtClean="0">
                <a:latin typeface="Arial Black"/>
                <a:cs typeface="Arial Black"/>
              </a:rPr>
              <a:t>(c) Fusiform</a:t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	</a:t>
            </a:r>
            <a:r>
              <a:rPr lang="en-US" dirty="0" smtClean="0">
                <a:latin typeface="Arial"/>
                <a:cs typeface="Arial"/>
              </a:rPr>
              <a:t>(biceps </a:t>
            </a:r>
            <a:r>
              <a:rPr lang="en-US" dirty="0" err="1" smtClean="0">
                <a:latin typeface="Arial"/>
                <a:cs typeface="Arial"/>
              </a:rPr>
              <a:t>brachii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536678" y="1962815"/>
            <a:ext cx="548338" cy="44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latin typeface="Arial Black"/>
                <a:cs typeface="Arial Black"/>
              </a:rPr>
              <a:t>(c)</a:t>
            </a:r>
            <a:endParaRPr lang="en-US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2518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06_15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1578864" y="239040"/>
            <a:ext cx="5986272" cy="64033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6.15d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Relationship of fascicle arrangement to muscle structure.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064637" y="4109030"/>
            <a:ext cx="9983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87610" y="5941916"/>
            <a:ext cx="2209581" cy="77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530225" algn="l"/>
              </a:tabLst>
            </a:pPr>
            <a:r>
              <a:rPr lang="en-US" b="0" dirty="0" smtClean="0">
                <a:latin typeface="Arial Black"/>
                <a:cs typeface="Arial Black"/>
              </a:rPr>
              <a:t>(d) Parallel</a:t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	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sartorius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604594" y="3857722"/>
            <a:ext cx="548338" cy="44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latin typeface="Arial Black"/>
                <a:cs typeface="Arial Black"/>
              </a:rPr>
              <a:t>(d)</a:t>
            </a:r>
            <a:endParaRPr lang="en-US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4186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06_02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"/>
          <a:stretch/>
        </p:blipFill>
        <p:spPr>
          <a:xfrm>
            <a:off x="1712976" y="260361"/>
            <a:ext cx="5718048" cy="634530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6.2a </a:t>
            </a:r>
            <a:r>
              <a:rPr lang="en-US" sz="900" b="1" i="0" baseline="0" dirty="0" smtClean="0">
                <a:solidFill>
                  <a:schemeClr val="tx2"/>
                </a:solidFill>
                <a:effectLst/>
                <a:latin typeface="Arial"/>
                <a:ea typeface="ＭＳ Ｐゴシック" charset="0"/>
                <a:cs typeface="Arial"/>
              </a:rPr>
              <a:t>Arrangement of smooth and cardiac muscle cells.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771775" y="1257771"/>
            <a:ext cx="1090305" cy="40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latin typeface="Arial" charset="0"/>
              </a:rPr>
              <a:t>Mucosa</a:t>
            </a:r>
            <a:endParaRPr lang="en-US" sz="2100" dirty="0"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049111" y="239408"/>
            <a:ext cx="2429112" cy="14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latin typeface="Arial" charset="0"/>
              </a:rPr>
              <a:t>Circular layer</a:t>
            </a:r>
            <a:br>
              <a:rPr lang="en-US" sz="2100" dirty="0" smtClean="0">
                <a:latin typeface="Arial" charset="0"/>
              </a:rPr>
            </a:br>
            <a:r>
              <a:rPr lang="en-US" sz="2100" dirty="0" smtClean="0">
                <a:latin typeface="Arial" charset="0"/>
              </a:rPr>
              <a:t>of smooth muscle</a:t>
            </a:r>
            <a:br>
              <a:rPr lang="en-US" sz="2100" dirty="0" smtClean="0">
                <a:latin typeface="Arial" charset="0"/>
              </a:rPr>
            </a:br>
            <a:r>
              <a:rPr lang="en-US" sz="2100" dirty="0" smtClean="0">
                <a:latin typeface="Arial" charset="0"/>
              </a:rPr>
              <a:t>(longitudinal</a:t>
            </a:r>
            <a:br>
              <a:rPr lang="en-US" sz="2100" dirty="0" smtClean="0">
                <a:latin typeface="Arial" charset="0"/>
              </a:rPr>
            </a:br>
            <a:r>
              <a:rPr lang="en-US" sz="2100" dirty="0" smtClean="0">
                <a:latin typeface="Arial" charset="0"/>
              </a:rPr>
              <a:t>view of cells)</a:t>
            </a:r>
            <a:endParaRPr lang="en-US" sz="2100" dirty="0"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771432" y="5167831"/>
            <a:ext cx="1714429" cy="40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err="1" smtClean="0">
                <a:latin typeface="Arial" charset="0"/>
              </a:rPr>
              <a:t>Submucosa</a:t>
            </a:r>
            <a:endParaRPr lang="en-US" sz="2100" dirty="0"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749301" y="6084686"/>
            <a:ext cx="1714429" cy="40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b="0" dirty="0" smtClean="0">
                <a:latin typeface="Arial Black"/>
                <a:cs typeface="Arial Black"/>
              </a:rPr>
              <a:t>(a)</a:t>
            </a:r>
            <a:endParaRPr lang="en-US" sz="2200" b="0" dirty="0">
              <a:latin typeface="Arial Black"/>
              <a:cs typeface="Arial Black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055828" y="5158156"/>
            <a:ext cx="2126204" cy="156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260"/>
              </a:lnSpc>
            </a:pPr>
            <a:r>
              <a:rPr lang="en-US" sz="2100" dirty="0" smtClean="0">
                <a:latin typeface="Arial" charset="0"/>
              </a:rPr>
              <a:t>Longitudinal</a:t>
            </a:r>
            <a:br>
              <a:rPr lang="en-US" sz="2100" dirty="0" smtClean="0">
                <a:latin typeface="Arial" charset="0"/>
              </a:rPr>
            </a:br>
            <a:r>
              <a:rPr lang="en-US" sz="2100" dirty="0" smtClean="0">
                <a:latin typeface="Arial" charset="0"/>
              </a:rPr>
              <a:t>layer of</a:t>
            </a:r>
            <a:br>
              <a:rPr lang="en-US" sz="2100" dirty="0" smtClean="0">
                <a:latin typeface="Arial" charset="0"/>
              </a:rPr>
            </a:br>
            <a:r>
              <a:rPr lang="en-US" sz="2100" dirty="0" smtClean="0">
                <a:latin typeface="Arial" charset="0"/>
              </a:rPr>
              <a:t>smooth muscle</a:t>
            </a:r>
            <a:br>
              <a:rPr lang="en-US" sz="2100" dirty="0" smtClean="0">
                <a:latin typeface="Arial" charset="0"/>
              </a:rPr>
            </a:br>
            <a:r>
              <a:rPr lang="en-US" sz="2100" dirty="0" smtClean="0">
                <a:latin typeface="Arial" charset="0"/>
              </a:rPr>
              <a:t>(cross-sectional</a:t>
            </a:r>
            <a:br>
              <a:rPr lang="en-US" sz="2100" dirty="0" smtClean="0">
                <a:latin typeface="Arial" charset="0"/>
              </a:rPr>
            </a:br>
            <a:r>
              <a:rPr lang="en-US" sz="2100" dirty="0" smtClean="0">
                <a:latin typeface="Arial" charset="0"/>
              </a:rPr>
              <a:t>view of cells)</a:t>
            </a:r>
            <a:endParaRPr lang="en-US" sz="2100" dirty="0">
              <a:latin typeface="Arial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140421" y="1565666"/>
            <a:ext cx="777339" cy="1040128"/>
          </a:xfrm>
          <a:custGeom>
            <a:avLst/>
            <a:gdLst>
              <a:gd name="connsiteX0" fmla="*/ 0 w 777339"/>
              <a:gd name="connsiteY0" fmla="*/ 0 h 1040128"/>
              <a:gd name="connsiteX1" fmla="*/ 0 w 777339"/>
              <a:gd name="connsiteY1" fmla="*/ 202551 h 1040128"/>
              <a:gd name="connsiteX2" fmla="*/ 777339 w 777339"/>
              <a:gd name="connsiteY2" fmla="*/ 1040128 h 10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339" h="1040128">
                <a:moveTo>
                  <a:pt x="0" y="0"/>
                </a:moveTo>
                <a:lnTo>
                  <a:pt x="0" y="202551"/>
                </a:lnTo>
                <a:lnTo>
                  <a:pt x="777339" y="104012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99172" y="4319267"/>
            <a:ext cx="443412" cy="886846"/>
          </a:xfrm>
          <a:custGeom>
            <a:avLst/>
            <a:gdLst>
              <a:gd name="connsiteX0" fmla="*/ 0 w 443412"/>
              <a:gd name="connsiteY0" fmla="*/ 886846 h 886846"/>
              <a:gd name="connsiteX1" fmla="*/ 5475 w 443412"/>
              <a:gd name="connsiteY1" fmla="*/ 728090 h 886846"/>
              <a:gd name="connsiteX2" fmla="*/ 443412 w 443412"/>
              <a:gd name="connsiteY2" fmla="*/ 0 h 88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412" h="886846">
                <a:moveTo>
                  <a:pt x="0" y="886846"/>
                </a:moveTo>
                <a:lnTo>
                  <a:pt x="5475" y="728090"/>
                </a:lnTo>
                <a:lnTo>
                  <a:pt x="443412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06_15e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"/>
          <a:stretch/>
        </p:blipFill>
        <p:spPr>
          <a:xfrm>
            <a:off x="1658112" y="266208"/>
            <a:ext cx="5827776" cy="639653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6.15e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Relationship of fascicle arrangement to muscle structure.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470492" y="1541738"/>
            <a:ext cx="5501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743661" y="5938727"/>
            <a:ext cx="2722821" cy="71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542925" algn="l"/>
                <a:tab pos="917575" algn="l"/>
              </a:tabLst>
            </a:pPr>
            <a:r>
              <a:rPr lang="en-US" b="0" dirty="0" smtClean="0">
                <a:latin typeface="Arial Black"/>
                <a:cs typeface="Arial Black"/>
              </a:rPr>
              <a:t>(e) </a:t>
            </a:r>
            <a:r>
              <a:rPr lang="en-US" b="0" dirty="0" err="1" smtClean="0">
                <a:latin typeface="Arial Black"/>
                <a:cs typeface="Arial Black"/>
              </a:rPr>
              <a:t>Multipennate</a:t>
            </a:r>
            <a:r>
              <a:rPr lang="en-US" b="0" dirty="0" smtClean="0">
                <a:latin typeface="Arial Black"/>
                <a:cs typeface="Arial Black"/>
              </a:rPr>
              <a:t/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	</a:t>
            </a:r>
            <a:r>
              <a:rPr lang="en-US" dirty="0" smtClean="0">
                <a:latin typeface="Arial"/>
                <a:cs typeface="Arial"/>
              </a:rPr>
              <a:t>(deltoid)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097102" y="1310805"/>
            <a:ext cx="548338" cy="44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latin typeface="Arial Black"/>
                <a:cs typeface="Arial Black"/>
              </a:rPr>
              <a:t>(e)</a:t>
            </a:r>
            <a:endParaRPr lang="en-US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9406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06_15f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1947672" y="225456"/>
            <a:ext cx="5248656" cy="64033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6.15f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Relationship of fascicle arrangement to muscle structure.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3375410" y="4244865"/>
            <a:ext cx="9372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022400" y="5559882"/>
            <a:ext cx="2584158" cy="119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447675" algn="l"/>
                <a:tab pos="631825" algn="l"/>
              </a:tabLst>
            </a:pPr>
            <a:r>
              <a:rPr lang="en-US" b="0" dirty="0" smtClean="0">
                <a:latin typeface="Arial Black"/>
                <a:cs typeface="Arial Black"/>
              </a:rPr>
              <a:t>(f) </a:t>
            </a:r>
            <a:r>
              <a:rPr lang="en-US" b="0" dirty="0" err="1" smtClean="0">
                <a:latin typeface="Arial Black"/>
                <a:cs typeface="Arial Black"/>
              </a:rPr>
              <a:t>Bipennate</a:t>
            </a:r>
            <a:r>
              <a:rPr lang="en-US" b="0" dirty="0" smtClean="0">
                <a:latin typeface="Arial Black"/>
                <a:cs typeface="Arial Black"/>
              </a:rPr>
              <a:t/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	</a:t>
            </a:r>
            <a:r>
              <a:rPr lang="en-US" dirty="0" smtClean="0">
                <a:latin typeface="Arial"/>
                <a:cs typeface="Arial"/>
              </a:rPr>
              <a:t>(rectus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	</a:t>
            </a:r>
            <a:r>
              <a:rPr lang="en-US" dirty="0" err="1" smtClean="0">
                <a:latin typeface="Arial"/>
                <a:cs typeface="Arial"/>
              </a:rPr>
              <a:t>femoris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375554" y="4000347"/>
            <a:ext cx="548338" cy="44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latin typeface="Arial Black"/>
                <a:cs typeface="Arial Black"/>
              </a:rPr>
              <a:t>(f)</a:t>
            </a:r>
            <a:endParaRPr lang="en-US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2297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06_15g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"/>
          <a:stretch/>
        </p:blipFill>
        <p:spPr>
          <a:xfrm>
            <a:off x="1341120" y="205080"/>
            <a:ext cx="6461760" cy="642370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6.15g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Relationship of fascicle arrangement to muscle structure.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2879626" y="5542095"/>
            <a:ext cx="82857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417950" y="5532713"/>
            <a:ext cx="3480648" cy="121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542925" algn="l"/>
              </a:tabLst>
            </a:pPr>
            <a:r>
              <a:rPr lang="en-US" b="0" dirty="0" smtClean="0">
                <a:latin typeface="Arial Black"/>
                <a:cs typeface="Arial Black"/>
              </a:rPr>
              <a:t>(g) </a:t>
            </a:r>
            <a:r>
              <a:rPr lang="en-US" b="0" dirty="0" err="1" smtClean="0">
                <a:latin typeface="Arial Black"/>
                <a:cs typeface="Arial Black"/>
              </a:rPr>
              <a:t>Unipennate</a:t>
            </a:r>
            <a:r>
              <a:rPr lang="en-US" b="0" dirty="0" smtClean="0">
                <a:latin typeface="Arial Black"/>
                <a:cs typeface="Arial Black"/>
              </a:rPr>
              <a:t/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	</a:t>
            </a:r>
            <a:r>
              <a:rPr lang="en-US" dirty="0" smtClean="0">
                <a:latin typeface="Arial"/>
                <a:cs typeface="Arial"/>
              </a:rPr>
              <a:t>(extensor </a:t>
            </a:r>
            <a:r>
              <a:rPr lang="en-US" dirty="0" err="1" smtClean="0">
                <a:latin typeface="Arial"/>
                <a:cs typeface="Arial"/>
              </a:rPr>
              <a:t>digitorum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	</a:t>
            </a:r>
            <a:r>
              <a:rPr lang="en-US" dirty="0" err="1" smtClean="0">
                <a:latin typeface="Arial"/>
                <a:cs typeface="Arial"/>
              </a:rPr>
              <a:t>longus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771104" y="5290786"/>
            <a:ext cx="548338" cy="44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latin typeface="Arial Black"/>
                <a:cs typeface="Arial Black"/>
              </a:rPr>
              <a:t>(g)</a:t>
            </a:r>
            <a:endParaRPr lang="en-US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5738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9223" descr="figure_06_1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5"/>
          <a:stretch/>
        </p:blipFill>
        <p:spPr>
          <a:xfrm>
            <a:off x="298704" y="316992"/>
            <a:ext cx="8546592" cy="604690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Superficial muscles of the face and neck.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12999" y="1020755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Frontalis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317565" y="1188562"/>
            <a:ext cx="15824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575644" y="2322789"/>
            <a:ext cx="4889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057846" y="2322789"/>
            <a:ext cx="876112" cy="536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168385" y="1032351"/>
            <a:ext cx="13786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428104" y="1935657"/>
            <a:ext cx="21461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834063" y="2506167"/>
            <a:ext cx="7537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3714989" y="3789813"/>
            <a:ext cx="2825293" cy="67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945902" y="3355139"/>
            <a:ext cx="2200469" cy="434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4611476" y="4360323"/>
            <a:ext cx="19288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5446839" y="5399465"/>
            <a:ext cx="10866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1385480" y="5637178"/>
            <a:ext cx="324637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1541686" y="4231279"/>
            <a:ext cx="5772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 flipV="1">
            <a:off x="2112178" y="4007150"/>
            <a:ext cx="584075" cy="2241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>
            <a:off x="1548478" y="3640394"/>
            <a:ext cx="16571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1792974" y="3246471"/>
            <a:ext cx="128360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>
            <a:off x="2057846" y="3246471"/>
            <a:ext cx="1100234" cy="2648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26584" y="2154982"/>
            <a:ext cx="1262646" cy="54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Orbicularis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oculi</a:t>
            </a:r>
            <a:endParaRPr lang="en-US" sz="1800" dirty="0"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46961" y="3065081"/>
            <a:ext cx="158184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Zygomaticus</a:t>
            </a:r>
            <a:endParaRPr lang="en-US" sz="1800" dirty="0"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26593" y="3479380"/>
            <a:ext cx="158184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Buccinator</a:t>
            </a:r>
            <a:endParaRPr lang="en-US" sz="1800" dirty="0"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40167" y="4063472"/>
            <a:ext cx="1262646" cy="54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Orbicularis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err="1" smtClean="0">
                <a:latin typeface="Arial" charset="0"/>
              </a:rPr>
              <a:t>oris</a:t>
            </a:r>
            <a:endParaRPr lang="en-US" sz="1800" dirty="0"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13001" y="5455788"/>
            <a:ext cx="1018146" cy="2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Platysma</a:t>
            </a:r>
            <a:endParaRPr lang="en-US" sz="1800" dirty="0"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6588410" y="5231659"/>
            <a:ext cx="1113230" cy="2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Trapezius</a:t>
            </a:r>
            <a:endParaRPr lang="en-US" sz="1800" dirty="0"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588409" y="3635591"/>
            <a:ext cx="1113230" cy="2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Masseter</a:t>
            </a:r>
            <a:endParaRPr lang="en-US" sz="1800" dirty="0"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6595202" y="4178932"/>
            <a:ext cx="2444378" cy="2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Sternocleidomastoid</a:t>
            </a:r>
            <a:endParaRPr lang="en-US" sz="1800" dirty="0"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608783" y="2345152"/>
            <a:ext cx="1113230" cy="2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Occipitalis</a:t>
            </a:r>
            <a:endParaRPr lang="en-US" sz="1800" dirty="0"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6608782" y="1801811"/>
            <a:ext cx="1303396" cy="2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Temporalis</a:t>
            </a:r>
            <a:endParaRPr lang="en-US" sz="1800" dirty="0"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6595197" y="850959"/>
            <a:ext cx="1412064" cy="53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Cranial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err="1" smtClean="0">
                <a:latin typeface="Arial" charset="0"/>
              </a:rPr>
              <a:t>aponeurosis</a:t>
            </a: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A</a:t>
            </a:r>
            <a:r>
              <a:rPr lang="en-US" sz="900" b="1" baseline="0" dirty="0" smtClean="0">
                <a:latin typeface="Arial"/>
                <a:cs typeface="Arial"/>
              </a:rPr>
              <a:t> Closer Look 6.1 Anabolic Steroids: Dying to Win?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" name="Picture 1" descr="closer_look_06_01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32" y="1088136"/>
            <a:ext cx="2688336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r_look_06_02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0" y="1823400"/>
            <a:ext cx="3139440" cy="322478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A</a:t>
            </a:r>
            <a:r>
              <a:rPr lang="en-US" sz="900" b="1" baseline="0" dirty="0" smtClean="0">
                <a:latin typeface="Arial"/>
                <a:cs typeface="Arial"/>
              </a:rPr>
              <a:t> Closer Look 6.2 Anabolic Steroids: Dying to Win?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22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17" descr="figure_06_1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0"/>
          <a:stretch/>
        </p:blipFill>
        <p:spPr>
          <a:xfrm>
            <a:off x="298704" y="774192"/>
            <a:ext cx="8546592" cy="504256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6.17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Muscles of the anterior trunk, shoulder, and arm.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299727" y="774514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Clavicle</a:t>
            </a:r>
            <a:endParaRPr lang="en-US" sz="145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593084" y="1004375"/>
            <a:ext cx="0" cy="4635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965767" y="1781800"/>
            <a:ext cx="12554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096145" y="2279159"/>
            <a:ext cx="27910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231353" y="2733060"/>
            <a:ext cx="16949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994740" y="3476684"/>
            <a:ext cx="10430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255497" y="4089932"/>
            <a:ext cx="8402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381046" y="3933825"/>
            <a:ext cx="308054" cy="1544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115461" y="4490716"/>
            <a:ext cx="1496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260325" y="4490717"/>
            <a:ext cx="212469" cy="53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678277" y="1849403"/>
            <a:ext cx="10092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6200222" y="2868264"/>
            <a:ext cx="14583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075104" y="3375280"/>
            <a:ext cx="257859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4968870" y="3843667"/>
            <a:ext cx="2708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939897" y="4341026"/>
            <a:ext cx="27620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5548330" y="4809412"/>
            <a:ext cx="214883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15077" y="1658171"/>
            <a:ext cx="737610" cy="2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Deltoid</a:t>
            </a:r>
            <a:endParaRPr lang="en-US" sz="1450" dirty="0"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19907" y="2136215"/>
            <a:ext cx="737610" cy="2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Sternum</a:t>
            </a:r>
            <a:endParaRPr lang="en-US" sz="1450" dirty="0"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24735" y="2599771"/>
            <a:ext cx="872816" cy="43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err="1" smtClean="0">
                <a:latin typeface="Arial" charset="0"/>
              </a:rPr>
              <a:t>Pectoralis</a:t>
            </a:r>
            <a:r>
              <a:rPr lang="en-US" sz="1450" dirty="0" smtClean="0">
                <a:latin typeface="Arial" charset="0"/>
              </a:rPr>
              <a:t/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major</a:t>
            </a:r>
            <a:endParaRPr lang="en-US" sz="1450" dirty="0"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34394" y="3333737"/>
            <a:ext cx="872816" cy="43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Biceps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err="1" smtClean="0">
                <a:latin typeface="Arial" charset="0"/>
              </a:rPr>
              <a:t>brachii</a:t>
            </a:r>
            <a:endParaRPr lang="en-US" sz="1450" dirty="0"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19909" y="3951813"/>
            <a:ext cx="930760" cy="24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Brachialis</a:t>
            </a:r>
            <a:endParaRPr lang="en-US" sz="1450" dirty="0"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05423" y="4342938"/>
            <a:ext cx="843840" cy="45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err="1" smtClean="0">
                <a:latin typeface="Arial" charset="0"/>
              </a:rPr>
              <a:t>Brachio</a:t>
            </a:r>
            <a:r>
              <a:rPr lang="en-US" sz="1450" dirty="0" smtClean="0">
                <a:latin typeface="Arial" charset="0"/>
              </a:rPr>
              <a:t>-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err="1" smtClean="0">
                <a:latin typeface="Arial" charset="0"/>
              </a:rPr>
              <a:t>radialis</a:t>
            </a:r>
            <a:endParaRPr lang="en-US" sz="1450" dirty="0"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688707" y="1730601"/>
            <a:ext cx="964564" cy="4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err="1" smtClean="0">
                <a:latin typeface="Arial" charset="0"/>
              </a:rPr>
              <a:t>Pectoralis</a:t>
            </a:r>
            <a:r>
              <a:rPr lang="en-US" sz="1450" dirty="0" smtClean="0">
                <a:latin typeface="Arial" charset="0"/>
              </a:rPr>
              <a:t/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major</a:t>
            </a:r>
            <a:endParaRPr lang="en-US" sz="1450" dirty="0"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679049" y="2749461"/>
            <a:ext cx="964564" cy="4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Rectus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err="1" smtClean="0">
                <a:latin typeface="Arial" charset="0"/>
              </a:rPr>
              <a:t>abdominis</a:t>
            </a:r>
            <a:endParaRPr lang="en-US" sz="1450" dirty="0"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7679048" y="3241990"/>
            <a:ext cx="1114257" cy="4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err="1" smtClean="0">
                <a:latin typeface="Arial" charset="0"/>
              </a:rPr>
              <a:t>Transversus</a:t>
            </a:r>
            <a:r>
              <a:rPr lang="en-US" sz="1450" dirty="0" smtClean="0">
                <a:latin typeface="Arial" charset="0"/>
              </a:rPr>
              <a:t/>
            </a:r>
            <a:br>
              <a:rPr lang="en-US" sz="1450" dirty="0" smtClean="0">
                <a:latin typeface="Arial" charset="0"/>
              </a:rPr>
            </a:br>
            <a:r>
              <a:rPr lang="en-US" sz="1450" dirty="0" err="1" smtClean="0">
                <a:latin typeface="Arial" charset="0"/>
              </a:rPr>
              <a:t>abdominis</a:t>
            </a:r>
            <a:endParaRPr lang="en-US" sz="1450" dirty="0"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7688706" y="3720034"/>
            <a:ext cx="1114257" cy="4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Internal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oblique</a:t>
            </a:r>
            <a:endParaRPr lang="en-US" sz="1450" dirty="0"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712849" y="4217392"/>
            <a:ext cx="1114257" cy="4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latin typeface="Arial" charset="0"/>
              </a:rPr>
              <a:t>External</a:t>
            </a:r>
            <a:br>
              <a:rPr lang="en-US" sz="1450" dirty="0" smtClean="0">
                <a:latin typeface="Arial" charset="0"/>
              </a:rPr>
            </a:br>
            <a:r>
              <a:rPr lang="en-US" sz="1450" dirty="0" smtClean="0">
                <a:latin typeface="Arial" charset="0"/>
              </a:rPr>
              <a:t>oblique</a:t>
            </a:r>
            <a:endParaRPr lang="en-US" sz="1450" dirty="0"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7712848" y="4695436"/>
            <a:ext cx="1244637" cy="2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err="1" smtClean="0">
                <a:latin typeface="Arial" charset="0"/>
              </a:rPr>
              <a:t>Aponeurosis</a:t>
            </a:r>
            <a:endParaRPr lang="en-US" sz="1450" dirty="0"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30842" y="5674886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(a)</a:t>
            </a:r>
            <a:endParaRPr lang="en-US" sz="1450" b="0" dirty="0">
              <a:latin typeface="Arial Black"/>
              <a:cs typeface="Arial Black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261492" y="5668536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latin typeface="Arial Black"/>
                <a:cs typeface="Arial Black"/>
              </a:rPr>
              <a:t>(b)</a:t>
            </a:r>
            <a:endParaRPr lang="en-US" sz="145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2912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igure_06_17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"/>
          <a:stretch/>
        </p:blipFill>
        <p:spPr>
          <a:xfrm>
            <a:off x="2267712" y="284095"/>
            <a:ext cx="4608576" cy="628981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6.17a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Muscles of the anterior trunk, shoulder, and arm.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263900" y="4891222"/>
            <a:ext cx="2074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3466877" y="4891222"/>
            <a:ext cx="249544" cy="668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444596" y="4392134"/>
            <a:ext cx="1051650" cy="133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645123" y="4206875"/>
            <a:ext cx="358552" cy="1897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137123" y="3625678"/>
            <a:ext cx="1225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444596" y="2707713"/>
            <a:ext cx="2116667" cy="44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270807" y="2128415"/>
            <a:ext cx="3502526" cy="44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101474" y="1495643"/>
            <a:ext cx="1559649" cy="44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5151298" y="510836"/>
            <a:ext cx="8913" cy="5971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772910" y="235727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Clavicle</a:t>
            </a:r>
            <a:endParaRPr lang="en-US" sz="1800" dirty="0"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287957" y="1334899"/>
            <a:ext cx="737610" cy="2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Deltoid</a:t>
            </a:r>
            <a:endParaRPr lang="en-US" sz="1800" dirty="0"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292787" y="1943792"/>
            <a:ext cx="737610" cy="2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Sternum</a:t>
            </a:r>
            <a:endParaRPr lang="en-US" sz="1800" dirty="0"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297615" y="2538197"/>
            <a:ext cx="872816" cy="43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Pectoralis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major</a:t>
            </a:r>
            <a:endParaRPr lang="en-US" sz="18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307274" y="3449194"/>
            <a:ext cx="872816" cy="43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Biceps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err="1" smtClean="0">
                <a:latin typeface="Arial" charset="0"/>
              </a:rPr>
              <a:t>brachii</a:t>
            </a:r>
            <a:endParaRPr lang="en-US" sz="1800" dirty="0"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292789" y="4213513"/>
            <a:ext cx="930760" cy="24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Brachialis</a:t>
            </a:r>
            <a:endParaRPr lang="en-US" sz="1800" dirty="0"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278303" y="4720093"/>
            <a:ext cx="843840" cy="45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Brachio</a:t>
            </a:r>
            <a:r>
              <a:rPr lang="en-US" sz="1800" dirty="0" smtClean="0">
                <a:latin typeface="Arial" charset="0"/>
              </a:rPr>
              <a:t>-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err="1" smtClean="0">
                <a:latin typeface="Arial" charset="0"/>
              </a:rPr>
              <a:t>radialis</a:t>
            </a:r>
            <a:endParaRPr lang="en-US" sz="1800" dirty="0"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303722" y="6375315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(a)</a:t>
            </a:r>
            <a:endParaRPr lang="en-US" sz="180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3340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ure_06_17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4"/>
          <a:stretch/>
        </p:blipFill>
        <p:spPr>
          <a:xfrm>
            <a:off x="1088136" y="301522"/>
            <a:ext cx="6967728" cy="599617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6.17b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Muscles of the anterior trunk, shoulder, and arm.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780786" y="573898"/>
            <a:ext cx="15000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 flipV="1">
            <a:off x="4049173" y="2120011"/>
            <a:ext cx="2199438" cy="46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360484" y="2879263"/>
            <a:ext cx="387432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2176431" y="3597101"/>
            <a:ext cx="4104389" cy="46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135019" y="4356353"/>
            <a:ext cx="41504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3055285" y="5046582"/>
            <a:ext cx="3216333" cy="138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321589" y="393374"/>
            <a:ext cx="1395528" cy="6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err="1" smtClean="0">
                <a:latin typeface="Arial" charset="0"/>
              </a:rPr>
              <a:t>Pectoralis</a:t>
            </a:r>
            <a:r>
              <a:rPr lang="en-US" sz="2100" dirty="0" smtClean="0">
                <a:latin typeface="Arial" charset="0"/>
              </a:rPr>
              <a:t/>
            </a:r>
            <a:br>
              <a:rPr lang="en-US" sz="2100" dirty="0" smtClean="0">
                <a:latin typeface="Arial" charset="0"/>
              </a:rPr>
            </a:br>
            <a:r>
              <a:rPr lang="en-US" sz="2100" dirty="0" smtClean="0">
                <a:latin typeface="Arial" charset="0"/>
              </a:rPr>
              <a:t>major</a:t>
            </a:r>
            <a:endParaRPr lang="en-US" sz="2100" dirty="0"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296989" y="1950120"/>
            <a:ext cx="1395528" cy="6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latin typeface="Arial" charset="0"/>
              </a:rPr>
              <a:t>Rectus</a:t>
            </a:r>
            <a:br>
              <a:rPr lang="en-US" sz="2100" dirty="0" smtClean="0">
                <a:latin typeface="Arial" charset="0"/>
              </a:rPr>
            </a:br>
            <a:r>
              <a:rPr lang="en-US" sz="2100" dirty="0" err="1" smtClean="0">
                <a:latin typeface="Arial" charset="0"/>
              </a:rPr>
              <a:t>abdominis</a:t>
            </a:r>
            <a:endParaRPr lang="en-US" sz="2100" dirty="0"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296987" y="2719076"/>
            <a:ext cx="1612103" cy="6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err="1" smtClean="0">
                <a:latin typeface="Arial" charset="0"/>
              </a:rPr>
              <a:t>Transversus</a:t>
            </a:r>
            <a:r>
              <a:rPr lang="en-US" sz="2100" dirty="0" smtClean="0">
                <a:latin typeface="Arial" charset="0"/>
              </a:rPr>
              <a:t/>
            </a:r>
            <a:br>
              <a:rPr lang="en-US" sz="2100" dirty="0" smtClean="0">
                <a:latin typeface="Arial" charset="0"/>
              </a:rPr>
            </a:br>
            <a:r>
              <a:rPr lang="en-US" sz="2100" dirty="0" err="1" smtClean="0">
                <a:latin typeface="Arial" charset="0"/>
              </a:rPr>
              <a:t>abdominis</a:t>
            </a:r>
            <a:endParaRPr lang="en-US" sz="2100" dirty="0"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314116" y="3428721"/>
            <a:ext cx="1612103" cy="6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latin typeface="Arial" charset="0"/>
              </a:rPr>
              <a:t>Internal</a:t>
            </a:r>
            <a:br>
              <a:rPr lang="en-US" sz="2100" dirty="0" smtClean="0">
                <a:latin typeface="Arial" charset="0"/>
              </a:rPr>
            </a:br>
            <a:r>
              <a:rPr lang="en-US" sz="2100" dirty="0" smtClean="0">
                <a:latin typeface="Arial" charset="0"/>
              </a:rPr>
              <a:t>oblique</a:t>
            </a:r>
            <a:endParaRPr lang="en-US" sz="2100" dirty="0"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45730" y="4180093"/>
            <a:ext cx="1612103" cy="6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latin typeface="Arial" charset="0"/>
              </a:rPr>
              <a:t>External</a:t>
            </a:r>
            <a:br>
              <a:rPr lang="en-US" sz="2100" dirty="0" smtClean="0">
                <a:latin typeface="Arial" charset="0"/>
              </a:rPr>
            </a:br>
            <a:r>
              <a:rPr lang="en-US" sz="2100" dirty="0" smtClean="0">
                <a:latin typeface="Arial" charset="0"/>
              </a:rPr>
              <a:t>oblique</a:t>
            </a:r>
            <a:endParaRPr lang="en-US" sz="2100" dirty="0"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345730" y="4882267"/>
            <a:ext cx="1800737" cy="35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err="1" smtClean="0">
                <a:latin typeface="Arial" charset="0"/>
              </a:rPr>
              <a:t>Aponeurosis</a:t>
            </a:r>
            <a:endParaRPr lang="en-US" sz="2100" dirty="0"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123369" y="6278184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b="0" dirty="0" smtClean="0">
                <a:latin typeface="Arial Black"/>
                <a:cs typeface="Arial Black"/>
              </a:rPr>
              <a:t>(b)</a:t>
            </a:r>
            <a:endParaRPr lang="en-US" sz="210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4269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0" name="Picture 9239" descr="figure_06_1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5"/>
          <a:stretch/>
        </p:blipFill>
        <p:spPr>
          <a:xfrm>
            <a:off x="298704" y="1027176"/>
            <a:ext cx="8546592" cy="461174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6.18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Muscles of the posterior neck, trunk, and arm.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21488" y="1034570"/>
            <a:ext cx="1308605" cy="2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Occipital bone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98502" y="1149977"/>
            <a:ext cx="8845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116594" y="1440630"/>
            <a:ext cx="17059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204900" y="1794469"/>
            <a:ext cx="37909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579547" y="1794469"/>
            <a:ext cx="732910" cy="2148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573229" y="1794469"/>
            <a:ext cx="764501" cy="4422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966683" y="2160945"/>
            <a:ext cx="2527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219411" y="2160945"/>
            <a:ext cx="360136" cy="2148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796267" y="1538389"/>
            <a:ext cx="1485514" cy="2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Spine of scapula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3396358" y="1675458"/>
            <a:ext cx="3681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396358" y="1675458"/>
            <a:ext cx="0" cy="6205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3614367" y="1861620"/>
            <a:ext cx="1489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3615611" y="1861620"/>
            <a:ext cx="4137" cy="421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3954833" y="3065467"/>
            <a:ext cx="3888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3354989" y="3479160"/>
            <a:ext cx="963887" cy="165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7007832" y="1672565"/>
            <a:ext cx="4054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>
            <a:off x="6217692" y="1671321"/>
            <a:ext cx="790140" cy="1199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 flipH="1">
            <a:off x="6250787" y="1865757"/>
            <a:ext cx="11624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H="1">
            <a:off x="5770912" y="3288861"/>
            <a:ext cx="15471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 flipH="1">
            <a:off x="5994302" y="3479160"/>
            <a:ext cx="132793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 flipH="1">
            <a:off x="6172187" y="3661185"/>
            <a:ext cx="114590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 flipH="1">
            <a:off x="6565188" y="4513393"/>
            <a:ext cx="7653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Straight Connector 9233"/>
          <p:cNvCxnSpPr/>
          <p:nvPr/>
        </p:nvCxnSpPr>
        <p:spPr bwMode="auto">
          <a:xfrm flipV="1">
            <a:off x="4629140" y="4136933"/>
            <a:ext cx="0" cy="4922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Straight Connector 9235"/>
          <p:cNvCxnSpPr/>
          <p:nvPr/>
        </p:nvCxnSpPr>
        <p:spPr bwMode="auto">
          <a:xfrm flipH="1" flipV="1">
            <a:off x="4215455" y="4136933"/>
            <a:ext cx="413685" cy="41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8" name="Straight Connector 9237"/>
          <p:cNvCxnSpPr/>
          <p:nvPr/>
        </p:nvCxnSpPr>
        <p:spPr bwMode="auto">
          <a:xfrm flipV="1">
            <a:off x="4140991" y="4401696"/>
            <a:ext cx="0" cy="421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800404" y="1724550"/>
            <a:ext cx="1485514" cy="2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Deltoid (cut)</a:t>
            </a:r>
            <a:endParaRPr lang="en-US" sz="1400" dirty="0"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371290" y="2928397"/>
            <a:ext cx="762547" cy="40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Triceps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err="1" smtClean="0">
                <a:latin typeface="Arial" charset="0"/>
              </a:rPr>
              <a:t>brachii</a:t>
            </a:r>
            <a:endParaRPr lang="en-US" sz="1400" dirty="0"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4358880" y="3350365"/>
            <a:ext cx="1014895" cy="3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latin typeface="Arial" charset="0"/>
              </a:rPr>
              <a:t>Latissimus</a:t>
            </a:r>
            <a:r>
              <a:rPr lang="en-US" sz="1400" dirty="0" smtClean="0">
                <a:latin typeface="Arial" charset="0"/>
              </a:rPr>
              <a:t/>
            </a:r>
            <a:br>
              <a:rPr lang="en-US" sz="1400" dirty="0" smtClean="0">
                <a:latin typeface="Arial" charset="0"/>
              </a:rPr>
            </a:br>
            <a:r>
              <a:rPr lang="en-US" sz="1400" dirty="0" err="1" smtClean="0">
                <a:latin typeface="Arial" charset="0"/>
              </a:rPr>
              <a:t>dorsi</a:t>
            </a:r>
            <a:endParaRPr lang="en-US" sz="1400" dirty="0"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4404386" y="4591444"/>
            <a:ext cx="770820" cy="1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latin typeface="Arial" charset="0"/>
              </a:rPr>
              <a:t>Humerus</a:t>
            </a:r>
            <a:endParaRPr lang="en-US" sz="1400" dirty="0">
              <a:latin typeface="Arial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783858" y="4814838"/>
            <a:ext cx="944568" cy="86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Olecranon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process of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ulna (deep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to tendon)</a:t>
            </a:r>
            <a:endParaRPr lang="en-US" sz="1400" dirty="0">
              <a:latin typeface="Arial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091104" y="5125108"/>
            <a:ext cx="770820" cy="1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(b)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329584" y="5129245"/>
            <a:ext cx="770820" cy="1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(a)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321310" y="2051367"/>
            <a:ext cx="770820" cy="1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Deltoid</a:t>
            </a:r>
            <a:endParaRPr lang="en-US" sz="1400" dirty="0">
              <a:latin typeface="Arial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333720" y="1670769"/>
            <a:ext cx="770820" cy="1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Trapezius</a:t>
            </a:r>
            <a:endParaRPr lang="en-US" sz="1400" dirty="0">
              <a:latin typeface="Arial" charset="0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325624" y="1307607"/>
            <a:ext cx="1755213" cy="2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Sternocleidomastoid</a:t>
            </a:r>
            <a:endParaRPr lang="en-US" sz="1400" dirty="0">
              <a:latin typeface="Arial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7461521" y="1538388"/>
            <a:ext cx="357135" cy="2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C</a:t>
            </a:r>
            <a:r>
              <a:rPr lang="en-US" sz="1700" baseline="-25000" dirty="0" smtClean="0">
                <a:latin typeface="Arial" charset="0"/>
              </a:rPr>
              <a:t>7</a:t>
            </a:r>
            <a:endParaRPr lang="en-US" sz="1700" baseline="-25000" dirty="0">
              <a:latin typeface="Arial" charset="0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7457383" y="1736961"/>
            <a:ext cx="357135" cy="2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T</a:t>
            </a:r>
            <a:r>
              <a:rPr lang="en-US" sz="1700" baseline="-25000" dirty="0" smtClean="0">
                <a:latin typeface="Arial" charset="0"/>
              </a:rPr>
              <a:t>1</a:t>
            </a:r>
            <a:endParaRPr lang="en-US" sz="1700" baseline="-25000" dirty="0">
              <a:latin typeface="Arial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7378784" y="2982177"/>
            <a:ext cx="1490632" cy="1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Erector </a:t>
            </a:r>
            <a:r>
              <a:rPr lang="en-US" sz="1400" b="0" dirty="0" err="1" smtClean="0">
                <a:latin typeface="Arial Black"/>
                <a:cs typeface="Arial Black"/>
              </a:rPr>
              <a:t>spinae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370503" y="3172477"/>
            <a:ext cx="1110041" cy="20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• </a:t>
            </a:r>
            <a:r>
              <a:rPr lang="en-US" sz="1400" dirty="0" err="1" smtClean="0">
                <a:latin typeface="Arial" charset="0"/>
              </a:rPr>
              <a:t>Iliocostalis</a:t>
            </a:r>
            <a:endParaRPr lang="en-US" sz="1400" dirty="0">
              <a:latin typeface="Arial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7362230" y="3358639"/>
            <a:ext cx="1110041" cy="20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• </a:t>
            </a:r>
            <a:r>
              <a:rPr lang="en-US" sz="1400" dirty="0" err="1" smtClean="0">
                <a:latin typeface="Arial" charset="0"/>
              </a:rPr>
              <a:t>Longissimus</a:t>
            </a:r>
            <a:endParaRPr lang="en-US" sz="1400" dirty="0">
              <a:latin typeface="Arial" charset="0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7362230" y="3557211"/>
            <a:ext cx="1110041" cy="20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• </a:t>
            </a:r>
            <a:r>
              <a:rPr lang="en-US" sz="1400" dirty="0" err="1" smtClean="0">
                <a:latin typeface="Arial" charset="0"/>
              </a:rPr>
              <a:t>Spinalis</a:t>
            </a:r>
            <a:endParaRPr lang="en-US" sz="1400" dirty="0">
              <a:latin typeface="Arial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7366373" y="4392871"/>
            <a:ext cx="919747" cy="40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latin typeface="Arial" charset="0"/>
              </a:rPr>
              <a:t>Quadratus</a:t>
            </a:r>
            <a:r>
              <a:rPr lang="en-US" sz="1400" dirty="0" smtClean="0">
                <a:latin typeface="Arial" charset="0"/>
              </a:rPr>
              <a:t/>
            </a:r>
            <a:br>
              <a:rPr lang="en-US" sz="1400" dirty="0" smtClean="0">
                <a:latin typeface="Arial" charset="0"/>
              </a:rPr>
            </a:br>
            <a:r>
              <a:rPr lang="en-US" sz="1400" dirty="0" err="1" smtClean="0">
                <a:latin typeface="Arial" charset="0"/>
              </a:rPr>
              <a:t>lumborum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3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06_0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"/>
          <a:stretch/>
        </p:blipFill>
        <p:spPr>
          <a:xfrm>
            <a:off x="1880616" y="465243"/>
            <a:ext cx="5382768" cy="597930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6.2b </a:t>
            </a:r>
            <a:r>
              <a:rPr lang="en-US" sz="900" b="1" i="0" baseline="0" dirty="0" smtClean="0">
                <a:solidFill>
                  <a:schemeClr val="tx2"/>
                </a:solidFill>
                <a:effectLst/>
                <a:latin typeface="Arial"/>
                <a:ea typeface="ＭＳ Ｐゴシック" charset="0"/>
                <a:cs typeface="Arial"/>
              </a:rPr>
              <a:t>Arrangement of smooth and cardiac muscle cells.</a:t>
            </a:r>
            <a:r>
              <a:rPr lang="en-US" sz="900" b="1" dirty="0" smtClean="0">
                <a:latin typeface="Arial"/>
                <a:cs typeface="Arial"/>
              </a:rPr>
              <a:t> 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930480" y="2856494"/>
            <a:ext cx="1471920" cy="126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660"/>
              </a:lnSpc>
            </a:pPr>
            <a:r>
              <a:rPr lang="en-US" sz="2600" dirty="0" smtClean="0">
                <a:latin typeface="Arial" charset="0"/>
              </a:rPr>
              <a:t>Cardiac</a:t>
            </a:r>
            <a:br>
              <a:rPr lang="en-US" sz="2600" dirty="0" smtClean="0">
                <a:latin typeface="Arial" charset="0"/>
              </a:rPr>
            </a:br>
            <a:r>
              <a:rPr lang="en-US" sz="2600" dirty="0" smtClean="0">
                <a:latin typeface="Arial" charset="0"/>
              </a:rPr>
              <a:t>muscle</a:t>
            </a:r>
            <a:br>
              <a:rPr lang="en-US" sz="2600" dirty="0" smtClean="0">
                <a:latin typeface="Arial" charset="0"/>
              </a:rPr>
            </a:br>
            <a:r>
              <a:rPr lang="en-US" sz="2600" dirty="0" smtClean="0">
                <a:latin typeface="Arial" charset="0"/>
              </a:rPr>
              <a:t>bundles</a:t>
            </a:r>
            <a:endParaRPr lang="en-US" sz="260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911235" y="6094165"/>
            <a:ext cx="1863203" cy="41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600" b="0" dirty="0" smtClean="0">
                <a:latin typeface="Arial Black"/>
                <a:cs typeface="Arial Black"/>
              </a:rPr>
              <a:t>(b)</a:t>
            </a:r>
            <a:endParaRPr lang="en-US" sz="2600" b="0" dirty="0">
              <a:latin typeface="Arial Black"/>
              <a:cs typeface="Arial Black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53749" y="3013772"/>
            <a:ext cx="12037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0120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9222" descr="figure_06_18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0"/>
          <a:stretch/>
        </p:blipFill>
        <p:spPr>
          <a:xfrm>
            <a:off x="1075944" y="342248"/>
            <a:ext cx="6992112" cy="622091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6.18a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Muscles of the posterior neck, trunk, and arm.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868229" y="492952"/>
            <a:ext cx="12275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3579210" y="887919"/>
            <a:ext cx="2552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327398" y="1386186"/>
            <a:ext cx="4861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807462" y="1386459"/>
            <a:ext cx="1051279" cy="2916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801385" y="1392262"/>
            <a:ext cx="1105970" cy="6076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993176" y="1890528"/>
            <a:ext cx="3342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2321321" y="1890528"/>
            <a:ext cx="522601" cy="2977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374755" y="1219221"/>
            <a:ext cx="522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5377930" y="1222122"/>
            <a:ext cx="12153" cy="8506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5693648" y="1477332"/>
            <a:ext cx="2005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687844" y="1471255"/>
            <a:ext cx="6077" cy="5954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6155755" y="3142271"/>
            <a:ext cx="5286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311086" y="3731684"/>
            <a:ext cx="13672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7103729" y="4643147"/>
            <a:ext cx="0" cy="6684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 flipH="1">
            <a:off x="6520633" y="4643420"/>
            <a:ext cx="5833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V="1">
            <a:off x="6410979" y="5025961"/>
            <a:ext cx="0" cy="5954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111888" y="326637"/>
            <a:ext cx="1916500" cy="26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Occipital bone</a:t>
            </a:r>
            <a:endParaRPr lang="en-US" sz="1950" dirty="0"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942790" y="1016064"/>
            <a:ext cx="2029913" cy="36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Spine of scapula</a:t>
            </a:r>
            <a:endParaRPr lang="en-US" sz="1950" dirty="0"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953005" y="1281228"/>
            <a:ext cx="1503175" cy="31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Deltoid (cut)</a:t>
            </a:r>
            <a:endParaRPr lang="en-US" sz="1950" dirty="0"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6742655" y="2965110"/>
            <a:ext cx="1090285" cy="51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Triceps</a:t>
            </a:r>
            <a:br>
              <a:rPr lang="en-US" sz="1950" dirty="0" smtClean="0">
                <a:latin typeface="Arial" charset="0"/>
              </a:rPr>
            </a:br>
            <a:r>
              <a:rPr lang="en-US" sz="1950" dirty="0" err="1" smtClean="0">
                <a:latin typeface="Arial" charset="0"/>
              </a:rPr>
              <a:t>brachii</a:t>
            </a:r>
            <a:endParaRPr lang="en-US" sz="1950" dirty="0"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724170" y="3538988"/>
            <a:ext cx="1430840" cy="63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err="1" smtClean="0">
                <a:latin typeface="Arial" charset="0"/>
              </a:rPr>
              <a:t>Latissimus</a:t>
            </a:r>
            <a:r>
              <a:rPr lang="en-US" sz="1950" dirty="0" smtClean="0">
                <a:latin typeface="Arial" charset="0"/>
              </a:rPr>
              <a:t/>
            </a:r>
            <a:br>
              <a:rPr lang="en-US" sz="1950" dirty="0" smtClean="0">
                <a:latin typeface="Arial" charset="0"/>
              </a:rPr>
            </a:br>
            <a:r>
              <a:rPr lang="en-US" sz="1950" dirty="0" err="1" smtClean="0">
                <a:latin typeface="Arial" charset="0"/>
              </a:rPr>
              <a:t>dorsi</a:t>
            </a:r>
            <a:endParaRPr lang="en-US" sz="1950" dirty="0"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781828" y="5272257"/>
            <a:ext cx="1160494" cy="31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err="1" smtClean="0">
                <a:latin typeface="Arial" charset="0"/>
              </a:rPr>
              <a:t>Humerus</a:t>
            </a:r>
            <a:endParaRPr lang="en-US" sz="1950" dirty="0"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928605" y="5556420"/>
            <a:ext cx="1436425" cy="119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300"/>
              </a:lnSpc>
            </a:pPr>
            <a:r>
              <a:rPr lang="en-US" sz="2000" dirty="0" smtClean="0">
                <a:latin typeface="Arial" charset="0"/>
              </a:rPr>
              <a:t>Olecranon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process of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ulna (deep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to tendon)</a:t>
            </a:r>
            <a:endParaRPr lang="en-US" sz="2000" dirty="0"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1114916" y="6022734"/>
            <a:ext cx="774956" cy="34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b="0" dirty="0" smtClean="0">
                <a:latin typeface="Arial Black"/>
                <a:cs typeface="Arial Black"/>
              </a:rPr>
              <a:t>(a)</a:t>
            </a:r>
            <a:endParaRPr lang="en-US" sz="1950" b="0" dirty="0"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1100565" y="1729568"/>
            <a:ext cx="935149" cy="27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Deltoid</a:t>
            </a:r>
            <a:endParaRPr lang="en-US" sz="1950" dirty="0"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1137283" y="1203141"/>
            <a:ext cx="1208346" cy="26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Trapezius</a:t>
            </a:r>
            <a:endParaRPr lang="en-US" sz="1950" dirty="0"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112718" y="710466"/>
            <a:ext cx="2452101" cy="2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 smtClean="0">
                <a:latin typeface="Arial" charset="0"/>
              </a:rPr>
              <a:t>Sternocleidomastoid</a:t>
            </a:r>
            <a:endParaRPr lang="en-US" sz="19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gure_06_18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7"/>
          <a:stretch/>
        </p:blipFill>
        <p:spPr>
          <a:xfrm>
            <a:off x="1493520" y="137160"/>
            <a:ext cx="6156960" cy="619277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6.18b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Muscles of the posterior neck, trunk, and arm.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887437" y="1058384"/>
            <a:ext cx="6217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770381" y="1058384"/>
            <a:ext cx="1117884" cy="1587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3776995" y="1356055"/>
            <a:ext cx="17661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3042763" y="3472824"/>
            <a:ext cx="2354835" cy="6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380113" y="3763879"/>
            <a:ext cx="20108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671160" y="4035090"/>
            <a:ext cx="17132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266483" y="5298537"/>
            <a:ext cx="11311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075650" y="6218584"/>
            <a:ext cx="640981" cy="34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b="0" dirty="0" smtClean="0">
                <a:latin typeface="Arial Black"/>
                <a:cs typeface="Arial Black"/>
              </a:rPr>
              <a:t>(b)</a:t>
            </a:r>
            <a:endParaRPr lang="en-US" sz="2100" b="0" dirty="0">
              <a:latin typeface="Arial Black"/>
              <a:cs typeface="Arial Black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593841" y="866002"/>
            <a:ext cx="450658" cy="3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latin typeface="Arial" charset="0"/>
              </a:rPr>
              <a:t>C</a:t>
            </a:r>
            <a:r>
              <a:rPr lang="en-US" baseline="-25000" dirty="0" smtClean="0">
                <a:latin typeface="Arial" charset="0"/>
              </a:rPr>
              <a:t>7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589701" y="1152866"/>
            <a:ext cx="366505" cy="3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latin typeface="Arial" charset="0"/>
              </a:rPr>
              <a:t>T</a:t>
            </a:r>
            <a:r>
              <a:rPr lang="en-US" baseline="-25000" dirty="0" smtClean="0">
                <a:latin typeface="Arial" charset="0"/>
              </a:rPr>
              <a:t>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477145" y="3029719"/>
            <a:ext cx="2030087" cy="2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b="0" dirty="0" smtClean="0">
                <a:latin typeface="Arial Black"/>
                <a:cs typeface="Arial Black"/>
              </a:rPr>
              <a:t>Erector </a:t>
            </a:r>
            <a:r>
              <a:rPr lang="en-US" sz="2100" b="0" dirty="0" err="1" smtClean="0">
                <a:latin typeface="Arial Black"/>
                <a:cs typeface="Arial Black"/>
              </a:rPr>
              <a:t>spinae</a:t>
            </a:r>
            <a:endParaRPr lang="en-US" sz="2100" b="0" dirty="0"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462076" y="3301521"/>
            <a:ext cx="1777742" cy="38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latin typeface="Arial" charset="0"/>
              </a:rPr>
              <a:t>• </a:t>
            </a:r>
            <a:r>
              <a:rPr lang="en-US" sz="2100" dirty="0" err="1" smtClean="0">
                <a:latin typeface="Arial" charset="0"/>
              </a:rPr>
              <a:t>Iliocostalis</a:t>
            </a:r>
            <a:endParaRPr lang="en-US" sz="21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447009" y="3575975"/>
            <a:ext cx="1935429" cy="3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latin typeface="Arial" charset="0"/>
              </a:rPr>
              <a:t>• </a:t>
            </a:r>
            <a:r>
              <a:rPr lang="en-US" sz="2100" dirty="0" err="1" smtClean="0">
                <a:latin typeface="Arial" charset="0"/>
              </a:rPr>
              <a:t>Longissimus</a:t>
            </a:r>
            <a:endParaRPr lang="en-US" sz="2100" dirty="0"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453801" y="3856048"/>
            <a:ext cx="1677349" cy="2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latin typeface="Arial" charset="0"/>
              </a:rPr>
              <a:t>• </a:t>
            </a:r>
            <a:r>
              <a:rPr lang="en-US" sz="2100" dirty="0" err="1" smtClean="0">
                <a:latin typeface="Arial" charset="0"/>
              </a:rPr>
              <a:t>Spinalis</a:t>
            </a:r>
            <a:endParaRPr lang="en-US" sz="2100" dirty="0"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464736" y="5139967"/>
            <a:ext cx="1483042" cy="66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err="1" smtClean="0">
                <a:latin typeface="Arial" charset="0"/>
              </a:rPr>
              <a:t>Quadratus</a:t>
            </a:r>
            <a:r>
              <a:rPr lang="en-US" sz="2100" dirty="0" smtClean="0">
                <a:latin typeface="Arial" charset="0"/>
              </a:rPr>
              <a:t/>
            </a:r>
            <a:br>
              <a:rPr lang="en-US" sz="2100" dirty="0" smtClean="0">
                <a:latin typeface="Arial" charset="0"/>
              </a:rPr>
            </a:br>
            <a:r>
              <a:rPr lang="en-US" sz="2100" dirty="0" err="1" smtClean="0">
                <a:latin typeface="Arial" charset="0"/>
              </a:rPr>
              <a:t>lumborum</a:t>
            </a:r>
            <a:endParaRPr lang="en-US" sz="2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5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06_1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"/>
          <a:stretch/>
        </p:blipFill>
        <p:spPr>
          <a:xfrm>
            <a:off x="2191512" y="313944"/>
            <a:ext cx="4760976" cy="604995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6.19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fleshy deltoid muscle is a favored site for administering intramuscular injections.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801484" y="4606815"/>
            <a:ext cx="94922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err="1" smtClean="0">
                <a:latin typeface="Arial" charset="0"/>
              </a:rPr>
              <a:t>Humerus</a:t>
            </a:r>
            <a:endParaRPr lang="en-US" sz="20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446838" y="1793030"/>
            <a:ext cx="2920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4414520" y="1793030"/>
            <a:ext cx="1039111" cy="8557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679392" y="4774621"/>
            <a:ext cx="10730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801485" y="1598056"/>
            <a:ext cx="1241375" cy="65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Deltoid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muscle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1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219" descr="figure_06_20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"/>
          <a:stretch/>
        </p:blipFill>
        <p:spPr>
          <a:xfrm>
            <a:off x="1520952" y="234850"/>
            <a:ext cx="6102096" cy="639845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6.20a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Pelvic, hip, and thigh muscles of the right side of the body.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455247" y="960475"/>
            <a:ext cx="187201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Gluteus </a:t>
            </a:r>
            <a:r>
              <a:rPr lang="en-US" sz="1800" dirty="0" err="1" smtClean="0">
                <a:latin typeface="Arial" charset="0"/>
              </a:rPr>
              <a:t>medius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764169" y="1102873"/>
            <a:ext cx="6451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2289090" y="1835361"/>
            <a:ext cx="114074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69682" y="2755527"/>
            <a:ext cx="14411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3049584" y="3481775"/>
            <a:ext cx="3536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459050" y="1686724"/>
            <a:ext cx="187201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Gluteus </a:t>
            </a:r>
            <a:r>
              <a:rPr lang="en-US" sz="1800" dirty="0" err="1" smtClean="0">
                <a:latin typeface="Arial" charset="0"/>
              </a:rPr>
              <a:t>maximus</a:t>
            </a:r>
            <a:endParaRPr lang="en-US" sz="1800" dirty="0"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446830" y="2614177"/>
            <a:ext cx="1223005" cy="57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Adductor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err="1" smtClean="0">
                <a:latin typeface="Arial" charset="0"/>
              </a:rPr>
              <a:t>magnus</a:t>
            </a:r>
            <a:endParaRPr lang="en-US" sz="1800" dirty="0"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429513" y="3330872"/>
            <a:ext cx="187201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Iliotibial</a:t>
            </a:r>
            <a:r>
              <a:rPr lang="en-US" sz="1800" dirty="0" smtClean="0">
                <a:latin typeface="Arial" charset="0"/>
              </a:rPr>
              <a:t> tract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777651" y="4382793"/>
            <a:ext cx="6479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3127557" y="4798541"/>
            <a:ext cx="2894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2432064" y="4443268"/>
            <a:ext cx="695493" cy="3542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2483902" y="5066360"/>
            <a:ext cx="9201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2151275" y="4611735"/>
            <a:ext cx="1041079" cy="4535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5525062" y="4287760"/>
            <a:ext cx="1123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5525062" y="5212167"/>
            <a:ext cx="1123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637378" y="4283440"/>
            <a:ext cx="0" cy="9244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5628738" y="4745644"/>
            <a:ext cx="8639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55432" y="4238001"/>
            <a:ext cx="1872019" cy="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Biceps </a:t>
            </a:r>
            <a:r>
              <a:rPr lang="en-US" sz="1800" dirty="0" err="1" smtClean="0">
                <a:latin typeface="Arial" charset="0"/>
              </a:rPr>
              <a:t>femoris</a:t>
            </a:r>
            <a:endParaRPr lang="en-US" sz="1800" dirty="0"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455432" y="4635408"/>
            <a:ext cx="1872019" cy="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Semitendinosus</a:t>
            </a:r>
            <a:endParaRPr lang="en-US" sz="1800" dirty="0"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438153" y="4916188"/>
            <a:ext cx="2229464" cy="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Semimembranosus</a:t>
            </a:r>
            <a:endParaRPr lang="en-US" sz="1800" dirty="0"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740623" y="4570614"/>
            <a:ext cx="2229464" cy="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Hamstring group</a:t>
            </a:r>
            <a:endParaRPr lang="en-US" sz="1800" dirty="0"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448050" y="6038846"/>
            <a:ext cx="2254335" cy="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Gastrocnemius</a:t>
            </a:r>
            <a:endParaRPr lang="en-US" sz="1800" dirty="0"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565774" y="6346307"/>
            <a:ext cx="656770" cy="3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(a)</a:t>
            </a:r>
            <a:endParaRPr lang="en-US" sz="1800" b="0" dirty="0">
              <a:latin typeface="Arial Black"/>
              <a:cs typeface="Arial Black"/>
            </a:endParaRPr>
          </a:p>
        </p:txBody>
      </p:sp>
      <p:cxnSp>
        <p:nvCxnSpPr>
          <p:cNvPr id="9216" name="Straight Connector 9215"/>
          <p:cNvCxnSpPr/>
          <p:nvPr/>
        </p:nvCxnSpPr>
        <p:spPr bwMode="auto">
          <a:xfrm flipH="1">
            <a:off x="2482850" y="6178784"/>
            <a:ext cx="939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V="1">
            <a:off x="2816225" y="6177815"/>
            <a:ext cx="400050" cy="200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238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9235" descr="figure_06_20a-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"/>
          <a:stretch/>
        </p:blipFill>
        <p:spPr>
          <a:xfrm>
            <a:off x="298704" y="219384"/>
            <a:ext cx="8546592" cy="640449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6.20a-b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Pelvic, hip, and thigh muscles of the right side of the body.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521312" y="1087407"/>
            <a:ext cx="6587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1045902" y="1814128"/>
            <a:ext cx="1147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726698" y="2744602"/>
            <a:ext cx="14533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826932" y="3457739"/>
            <a:ext cx="3327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1534895" y="4367837"/>
            <a:ext cx="6451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1886707" y="4775344"/>
            <a:ext cx="29882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1225550" y="4425624"/>
            <a:ext cx="666750" cy="349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257300" y="5051099"/>
            <a:ext cx="936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933450" y="4603424"/>
            <a:ext cx="1022350" cy="447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254125" y="6162349"/>
            <a:ext cx="939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606550" y="6159174"/>
            <a:ext cx="396875" cy="209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4302125" y="4270049"/>
            <a:ext cx="104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4302125" y="5197149"/>
            <a:ext cx="104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4403725" y="4263699"/>
            <a:ext cx="0" cy="930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4413250" y="4730424"/>
            <a:ext cx="79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6451991" y="340312"/>
            <a:ext cx="34637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5883275" y="339399"/>
            <a:ext cx="571500" cy="1060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>
            <a:off x="6623050" y="904549"/>
            <a:ext cx="168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 flipH="1">
            <a:off x="6248400" y="904549"/>
            <a:ext cx="377825" cy="222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H="1">
            <a:off x="6708775" y="1787199"/>
            <a:ext cx="82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 flipH="1" flipV="1">
            <a:off x="6467475" y="1564949"/>
            <a:ext cx="244475" cy="222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 flipH="1">
            <a:off x="6778625" y="2393624"/>
            <a:ext cx="107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 flipH="1" flipV="1">
            <a:off x="6254750" y="2050724"/>
            <a:ext cx="523875" cy="342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Straight Connector 9233"/>
          <p:cNvCxnSpPr/>
          <p:nvPr/>
        </p:nvCxnSpPr>
        <p:spPr bwMode="auto">
          <a:xfrm flipH="1">
            <a:off x="6007100" y="2930199"/>
            <a:ext cx="987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234149" y="945005"/>
            <a:ext cx="187201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Gluteus </a:t>
            </a:r>
            <a:r>
              <a:rPr lang="en-US" sz="1800" dirty="0" err="1" smtClean="0">
                <a:latin typeface="Arial" charset="0"/>
              </a:rPr>
              <a:t>medius</a:t>
            </a:r>
            <a:endParaRPr lang="en-US" sz="1800" dirty="0"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237952" y="1671254"/>
            <a:ext cx="187201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Gluteus </a:t>
            </a:r>
            <a:r>
              <a:rPr lang="en-US" sz="1800" dirty="0" err="1" smtClean="0">
                <a:latin typeface="Arial" charset="0"/>
              </a:rPr>
              <a:t>maximus</a:t>
            </a:r>
            <a:endParaRPr lang="en-US" sz="1800" dirty="0"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225732" y="2598707"/>
            <a:ext cx="1223005" cy="57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Adductor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err="1" smtClean="0">
                <a:latin typeface="Arial" charset="0"/>
              </a:rPr>
              <a:t>magnus</a:t>
            </a:r>
            <a:endParaRPr lang="en-US" sz="1800" dirty="0"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208415" y="3315402"/>
            <a:ext cx="187201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Iliotibial</a:t>
            </a:r>
            <a:r>
              <a:rPr lang="en-US" sz="1800" dirty="0" smtClean="0">
                <a:latin typeface="Arial" charset="0"/>
              </a:rPr>
              <a:t> tract</a:t>
            </a:r>
            <a:endParaRPr lang="en-US" sz="1800" dirty="0"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2234334" y="4222531"/>
            <a:ext cx="1872019" cy="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Biceps </a:t>
            </a:r>
            <a:r>
              <a:rPr lang="en-US" sz="1800" dirty="0" err="1" smtClean="0">
                <a:latin typeface="Arial" charset="0"/>
              </a:rPr>
              <a:t>femoris</a:t>
            </a:r>
            <a:endParaRPr lang="en-US" sz="1800" dirty="0"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234334" y="4619938"/>
            <a:ext cx="1872019" cy="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Semitendinosus</a:t>
            </a:r>
            <a:endParaRPr lang="en-US" sz="1800" dirty="0"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2217055" y="4900718"/>
            <a:ext cx="2229464" cy="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Semimembranosus</a:t>
            </a:r>
            <a:endParaRPr lang="en-US" sz="1800" dirty="0">
              <a:latin typeface="Arial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4519525" y="4555144"/>
            <a:ext cx="2229464" cy="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Hamstring group</a:t>
            </a:r>
            <a:endParaRPr lang="en-US" sz="1800" dirty="0">
              <a:latin typeface="Arial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226952" y="6023376"/>
            <a:ext cx="2254335" cy="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Gastrocnemius</a:t>
            </a:r>
            <a:endParaRPr lang="en-US" sz="1800" dirty="0">
              <a:latin typeface="Arial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344676" y="6330837"/>
            <a:ext cx="656770" cy="3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(a)</a:t>
            </a:r>
            <a:endParaRPr lang="en-US" sz="1800" b="0" dirty="0">
              <a:latin typeface="Arial Black"/>
              <a:cs typeface="Arial Black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7012718" y="2776789"/>
            <a:ext cx="187201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Sciatic nerve</a:t>
            </a:r>
            <a:endParaRPr lang="en-US" sz="1800" dirty="0">
              <a:latin typeface="Arial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6914293" y="2240214"/>
            <a:ext cx="1872019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Gluteus </a:t>
            </a:r>
            <a:r>
              <a:rPr lang="en-US" sz="1800" dirty="0" err="1" smtClean="0">
                <a:latin typeface="Arial" charset="0"/>
              </a:rPr>
              <a:t>maximus</a:t>
            </a:r>
            <a:endParaRPr lang="en-US" sz="1800" dirty="0">
              <a:latin typeface="Arial" charset="0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6810565" y="1612210"/>
            <a:ext cx="1855863" cy="63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Safe area in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gluteus </a:t>
            </a:r>
            <a:r>
              <a:rPr lang="en-US" sz="1800" dirty="0" err="1" smtClean="0">
                <a:latin typeface="Arial" charset="0"/>
              </a:rPr>
              <a:t>medius</a:t>
            </a:r>
            <a:endParaRPr lang="en-US" sz="1800" dirty="0">
              <a:latin typeface="Arial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6826559" y="745555"/>
            <a:ext cx="1872019" cy="26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Iliac crest</a:t>
            </a:r>
            <a:endParaRPr lang="en-US" sz="1800" dirty="0">
              <a:latin typeface="Arial" charset="0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6814149" y="187070"/>
            <a:ext cx="2009762" cy="51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Posterior superior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iliac spine</a:t>
            </a:r>
            <a:endParaRPr lang="en-US" sz="1800" dirty="0">
              <a:latin typeface="Arial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4555449" y="4137092"/>
            <a:ext cx="656770" cy="3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(b)</a:t>
            </a:r>
            <a:endParaRPr lang="en-US" sz="180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4073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igure_06_20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"/>
          <a:stretch/>
        </p:blipFill>
        <p:spPr>
          <a:xfrm>
            <a:off x="1658112" y="569976"/>
            <a:ext cx="5827776" cy="539999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6.20b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Pelvic, hip, and thigh muscles of the right side of the body.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311650" y="746606"/>
            <a:ext cx="3771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3524250" y="742950"/>
            <a:ext cx="787400" cy="1400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521200" y="1479550"/>
            <a:ext cx="200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010025" y="1479550"/>
            <a:ext cx="511175" cy="298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4616450" y="2667000"/>
            <a:ext cx="111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4308475" y="2374900"/>
            <a:ext cx="307975" cy="292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699000" y="3482975"/>
            <a:ext cx="155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4025900" y="3025775"/>
            <a:ext cx="6731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3657600" y="4184650"/>
            <a:ext cx="1349375" cy="6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049963" y="3972163"/>
            <a:ext cx="2532223" cy="43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Sciatic nerve</a:t>
            </a:r>
            <a:endParaRPr lang="en-US" dirty="0"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897202" y="3265788"/>
            <a:ext cx="2532223" cy="43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Gluteus </a:t>
            </a:r>
            <a:r>
              <a:rPr lang="en-US" dirty="0" err="1" smtClean="0">
                <a:latin typeface="Arial" charset="0"/>
              </a:rPr>
              <a:t>maximus</a:t>
            </a:r>
            <a:endParaRPr lang="en-US" dirty="0"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759513" y="2440822"/>
            <a:ext cx="2510370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Safe area in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gluteus </a:t>
            </a:r>
            <a:r>
              <a:rPr lang="en-US" dirty="0" err="1" smtClean="0">
                <a:latin typeface="Arial" charset="0"/>
              </a:rPr>
              <a:t>medius</a:t>
            </a:r>
            <a:endParaRPr lang="en-US" dirty="0"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768715" y="1275319"/>
            <a:ext cx="2532223" cy="35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Iliac crest</a:t>
            </a:r>
            <a:endParaRPr lang="en-US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756304" y="547034"/>
            <a:ext cx="2990695" cy="75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680"/>
              </a:lnSpc>
            </a:pPr>
            <a:r>
              <a:rPr lang="en-US" dirty="0" smtClean="0">
                <a:latin typeface="Arial" charset="0"/>
              </a:rPr>
              <a:t>Posterior superior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iliac spine</a:t>
            </a:r>
            <a:endParaRPr lang="en-US" dirty="0"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757332" y="5726390"/>
            <a:ext cx="888393" cy="41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latin typeface="Arial Black"/>
                <a:cs typeface="Arial Black"/>
              </a:rPr>
              <a:t>(b)</a:t>
            </a:r>
            <a:endParaRPr lang="en-US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8737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6" name="Picture 9245" descr="figure_06_20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"/>
          <a:stretch/>
        </p:blipFill>
        <p:spPr>
          <a:xfrm>
            <a:off x="1411224" y="241260"/>
            <a:ext cx="6321552" cy="636518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6.20c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Pelvic, hip, and thigh muscles of the right side of the body.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848519" y="251352"/>
            <a:ext cx="1875431" cy="5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smtClean="0">
                <a:latin typeface="Arial" charset="0"/>
              </a:rPr>
              <a:t>12th</a:t>
            </a:r>
            <a:br>
              <a:rPr lang="en-US" sz="1750" dirty="0" smtClean="0">
                <a:latin typeface="Arial" charset="0"/>
              </a:rPr>
            </a:br>
            <a:r>
              <a:rPr lang="en-US" sz="1750" dirty="0" smtClean="0">
                <a:latin typeface="Arial" charset="0"/>
              </a:rPr>
              <a:t>thoracic vertebra </a:t>
            </a:r>
            <a:endParaRPr lang="en-US" sz="175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30625" y="612100"/>
            <a:ext cx="946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3937000" y="1294725"/>
            <a:ext cx="469900" cy="225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032250" y="1691600"/>
            <a:ext cx="838200" cy="60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400425" y="1907500"/>
            <a:ext cx="1120775" cy="44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841750" y="2355175"/>
            <a:ext cx="10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943350" y="2091650"/>
            <a:ext cx="298450" cy="266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887240" y="1031039"/>
            <a:ext cx="1033885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smtClean="0">
                <a:latin typeface="Arial" charset="0"/>
              </a:rPr>
              <a:t>Iliac crest</a:t>
            </a:r>
            <a:endParaRPr lang="en-US" sz="1750" dirty="0"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455315" y="1675564"/>
            <a:ext cx="1033885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err="1" smtClean="0">
                <a:latin typeface="Arial" charset="0"/>
              </a:rPr>
              <a:t>Iliopsoas</a:t>
            </a:r>
            <a:endParaRPr lang="en-US" sz="1750" dirty="0"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466975" y="1821775"/>
            <a:ext cx="79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533650" y="1548725"/>
            <a:ext cx="85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533650" y="2069425"/>
            <a:ext cx="85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2540000" y="1542375"/>
            <a:ext cx="0" cy="523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652290" y="1516814"/>
            <a:ext cx="1399010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smtClean="0">
                <a:latin typeface="Arial" charset="0"/>
              </a:rPr>
              <a:t>Psoas major</a:t>
            </a:r>
            <a:endParaRPr lang="en-US" sz="175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658640" y="1799389"/>
            <a:ext cx="700510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err="1" smtClean="0">
                <a:latin typeface="Arial" charset="0"/>
              </a:rPr>
              <a:t>Iliacus</a:t>
            </a:r>
            <a:endParaRPr lang="en-US" sz="1750" dirty="0"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3413125" y="3247350"/>
            <a:ext cx="113982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988716" y="2186739"/>
            <a:ext cx="1856210" cy="49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smtClean="0">
                <a:latin typeface="Arial" charset="0"/>
              </a:rPr>
              <a:t>Anterior superior</a:t>
            </a:r>
            <a:br>
              <a:rPr lang="en-US" sz="1750" dirty="0" smtClean="0">
                <a:latin typeface="Arial" charset="0"/>
              </a:rPr>
            </a:br>
            <a:r>
              <a:rPr lang="en-US" sz="1750" dirty="0" smtClean="0">
                <a:latin typeface="Arial" charset="0"/>
              </a:rPr>
              <a:t>iliac spine</a:t>
            </a:r>
            <a:endParaRPr lang="en-US" sz="1750" dirty="0"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924425" y="3425150"/>
            <a:ext cx="415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 flipH="1">
            <a:off x="4927600" y="3431500"/>
            <a:ext cx="349250" cy="641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>
            <a:off x="3686175" y="3777575"/>
            <a:ext cx="555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3740150" y="4120475"/>
            <a:ext cx="393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353839" y="3104314"/>
            <a:ext cx="964035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smtClean="0">
                <a:latin typeface="Arial" charset="0"/>
              </a:rPr>
              <a:t>Sartorius</a:t>
            </a:r>
            <a:endParaRPr lang="en-US" sz="1750" dirty="0">
              <a:latin typeface="Arial" charset="0"/>
            </a:endParaRPr>
          </a:p>
        </p:txBody>
      </p:sp>
      <p:cxnSp>
        <p:nvCxnSpPr>
          <p:cNvPr id="9223" name="Straight Connector 9222"/>
          <p:cNvCxnSpPr/>
          <p:nvPr/>
        </p:nvCxnSpPr>
        <p:spPr bwMode="auto">
          <a:xfrm>
            <a:off x="5319916" y="394753"/>
            <a:ext cx="486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>
            <a:off x="5313598" y="1923843"/>
            <a:ext cx="4991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>
            <a:off x="4599642" y="5392729"/>
            <a:ext cx="7139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>
            <a:off x="4605960" y="5797117"/>
            <a:ext cx="7076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 flipH="1">
            <a:off x="1895475" y="4907875"/>
            <a:ext cx="82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1895475" y="3656925"/>
            <a:ext cx="82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Straight Connector 9234"/>
          <p:cNvCxnSpPr/>
          <p:nvPr/>
        </p:nvCxnSpPr>
        <p:spPr bwMode="auto">
          <a:xfrm>
            <a:off x="1898650" y="3650575"/>
            <a:ext cx="0" cy="1260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>
            <a:off x="1828800" y="4285575"/>
            <a:ext cx="66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2466975" y="1831300"/>
            <a:ext cx="79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014114" y="3631364"/>
            <a:ext cx="1643486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smtClean="0">
                <a:latin typeface="Arial" charset="0"/>
              </a:rPr>
              <a:t>Rectus </a:t>
            </a:r>
            <a:r>
              <a:rPr lang="en-US" sz="1750" dirty="0" err="1" smtClean="0">
                <a:latin typeface="Arial" charset="0"/>
              </a:rPr>
              <a:t>femoris</a:t>
            </a:r>
            <a:endParaRPr lang="en-US" sz="1750" dirty="0">
              <a:latin typeface="Arial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010939" y="3964739"/>
            <a:ext cx="1643486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err="1" smtClean="0">
                <a:latin typeface="Arial" charset="0"/>
              </a:rPr>
              <a:t>Vastus</a:t>
            </a:r>
            <a:r>
              <a:rPr lang="en-US" sz="1750" dirty="0" smtClean="0">
                <a:latin typeface="Arial" charset="0"/>
              </a:rPr>
              <a:t> </a:t>
            </a:r>
            <a:r>
              <a:rPr lang="en-US" sz="1750" dirty="0" err="1" smtClean="0">
                <a:latin typeface="Arial" charset="0"/>
              </a:rPr>
              <a:t>lateralis</a:t>
            </a:r>
            <a:endParaRPr lang="en-US" sz="1750" dirty="0">
              <a:latin typeface="Arial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023639" y="4621964"/>
            <a:ext cx="1665711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err="1" smtClean="0">
                <a:latin typeface="Arial" charset="0"/>
              </a:rPr>
              <a:t>Vastus</a:t>
            </a:r>
            <a:r>
              <a:rPr lang="en-US" sz="1750" dirty="0" smtClean="0">
                <a:latin typeface="Arial" charset="0"/>
              </a:rPr>
              <a:t> </a:t>
            </a:r>
            <a:r>
              <a:rPr lang="en-US" sz="1750" dirty="0" err="1" smtClean="0">
                <a:latin typeface="Arial" charset="0"/>
              </a:rPr>
              <a:t>medialis</a:t>
            </a:r>
            <a:endParaRPr lang="en-US" sz="1750" dirty="0">
              <a:latin typeface="Arial" charset="0"/>
            </a:endParaRPr>
          </a:p>
        </p:txBody>
      </p:sp>
      <p:cxnSp>
        <p:nvCxnSpPr>
          <p:cNvPr id="9243" name="Straight Connector 9242"/>
          <p:cNvCxnSpPr/>
          <p:nvPr/>
        </p:nvCxnSpPr>
        <p:spPr bwMode="auto">
          <a:xfrm flipH="1">
            <a:off x="3730625" y="4787225"/>
            <a:ext cx="1044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 Box 31"/>
          <p:cNvSpPr txBox="1">
            <a:spLocks noChangeArrowheads="1"/>
          </p:cNvSpPr>
          <p:nvPr/>
        </p:nvSpPr>
        <p:spPr bwMode="auto">
          <a:xfrm rot="16200000">
            <a:off x="1026690" y="4161589"/>
            <a:ext cx="1249786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smtClean="0">
                <a:latin typeface="Arial" charset="0"/>
              </a:rPr>
              <a:t>Quadriceps</a:t>
            </a:r>
            <a:endParaRPr lang="en-US" sz="1750" dirty="0">
              <a:latin typeface="Arial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5869341" y="1791929"/>
            <a:ext cx="1875431" cy="5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>
                <a:latin typeface="Arial" charset="0"/>
              </a:rPr>
              <a:t>5</a:t>
            </a:r>
            <a:r>
              <a:rPr lang="en-US" sz="1750" dirty="0" smtClean="0">
                <a:latin typeface="Arial" charset="0"/>
              </a:rPr>
              <a:t>th</a:t>
            </a:r>
            <a:br>
              <a:rPr lang="en-US" sz="1750" dirty="0" smtClean="0">
                <a:latin typeface="Arial" charset="0"/>
              </a:rPr>
            </a:br>
            <a:r>
              <a:rPr lang="en-US" sz="1750" dirty="0" smtClean="0">
                <a:latin typeface="Arial" charset="0"/>
              </a:rPr>
              <a:t>lumbar vertebra </a:t>
            </a:r>
            <a:endParaRPr lang="en-US" sz="1750" dirty="0">
              <a:latin typeface="Arial" charset="0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5355799" y="3297809"/>
            <a:ext cx="1875431" cy="5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smtClean="0">
                <a:latin typeface="Arial" charset="0"/>
              </a:rPr>
              <a:t>Adductor</a:t>
            </a:r>
            <a:br>
              <a:rPr lang="en-US" sz="1750" dirty="0" smtClean="0">
                <a:latin typeface="Arial" charset="0"/>
              </a:rPr>
            </a:br>
            <a:r>
              <a:rPr lang="en-US" sz="1750" dirty="0" smtClean="0">
                <a:latin typeface="Arial" charset="0"/>
              </a:rPr>
              <a:t>group</a:t>
            </a:r>
            <a:endParaRPr lang="en-US" sz="1750" dirty="0">
              <a:latin typeface="Arial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5369680" y="5261698"/>
            <a:ext cx="799767" cy="26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smtClean="0">
                <a:latin typeface="Arial" charset="0"/>
              </a:rPr>
              <a:t>Patella</a:t>
            </a:r>
            <a:endParaRPr lang="en-US" sz="1750" dirty="0">
              <a:latin typeface="Arial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5369680" y="5671131"/>
            <a:ext cx="1028777" cy="4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smtClean="0">
                <a:latin typeface="Arial" charset="0"/>
              </a:rPr>
              <a:t>Patellar</a:t>
            </a:r>
            <a:br>
              <a:rPr lang="en-US" sz="1750" dirty="0" smtClean="0">
                <a:latin typeface="Arial" charset="0"/>
              </a:rPr>
            </a:br>
            <a:r>
              <a:rPr lang="en-US" sz="1750" dirty="0" smtClean="0">
                <a:latin typeface="Arial" charset="0"/>
              </a:rPr>
              <a:t>ligament</a:t>
            </a:r>
            <a:endParaRPr lang="en-US" sz="1750" dirty="0">
              <a:latin typeface="Arial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2857482" y="459535"/>
            <a:ext cx="841409" cy="26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smtClean="0">
                <a:latin typeface="Arial" charset="0"/>
              </a:rPr>
              <a:t>12th rib</a:t>
            </a:r>
            <a:endParaRPr lang="en-US" sz="1750" dirty="0">
              <a:latin typeface="Arial" charset="0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4023362" y="6385900"/>
            <a:ext cx="841409" cy="26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b="0" dirty="0" smtClean="0">
                <a:latin typeface="Arial Black"/>
                <a:cs typeface="Arial Black"/>
              </a:rPr>
              <a:t>(c)</a:t>
            </a:r>
            <a:endParaRPr lang="en-US" sz="175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3275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9222" descr="figure_06_20c-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>
            <a:off x="298704" y="261243"/>
            <a:ext cx="8546592" cy="63586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6.20c-d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Pelvic, hip, and thigh muscles of the right side of the body.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745098" y="278279"/>
            <a:ext cx="1875431" cy="5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smtClean="0">
                <a:latin typeface="Arial" charset="0"/>
              </a:rPr>
              <a:t>12th</a:t>
            </a:r>
            <a:br>
              <a:rPr lang="en-US" sz="1750" dirty="0" smtClean="0">
                <a:latin typeface="Arial" charset="0"/>
              </a:rPr>
            </a:br>
            <a:r>
              <a:rPr lang="en-US" sz="1750" dirty="0" smtClean="0">
                <a:latin typeface="Arial" charset="0"/>
              </a:rPr>
              <a:t>thoracic vertebra </a:t>
            </a:r>
            <a:endParaRPr lang="en-US" sz="1750" dirty="0"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27204" y="639027"/>
            <a:ext cx="946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833579" y="1321652"/>
            <a:ext cx="469900" cy="225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928829" y="1718527"/>
            <a:ext cx="838200" cy="60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2297004" y="1934427"/>
            <a:ext cx="1120775" cy="44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741504" y="2385277"/>
            <a:ext cx="10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839929" y="2118577"/>
            <a:ext cx="298450" cy="266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783819" y="1057966"/>
            <a:ext cx="1033885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smtClean="0">
                <a:latin typeface="Arial" charset="0"/>
              </a:rPr>
              <a:t>Iliac crest</a:t>
            </a:r>
            <a:endParaRPr lang="en-US" sz="1750" dirty="0"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51894" y="1702491"/>
            <a:ext cx="1033885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err="1" smtClean="0">
                <a:latin typeface="Arial" charset="0"/>
              </a:rPr>
              <a:t>Iliopsoas</a:t>
            </a:r>
            <a:endParaRPr lang="en-US" sz="1750" dirty="0"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363554" y="1848702"/>
            <a:ext cx="79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430229" y="1575652"/>
            <a:ext cx="85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430229" y="2096352"/>
            <a:ext cx="85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436579" y="1569302"/>
            <a:ext cx="0" cy="523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548869" y="1543741"/>
            <a:ext cx="1399010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smtClean="0">
                <a:latin typeface="Arial" charset="0"/>
              </a:rPr>
              <a:t>Psoas major</a:t>
            </a:r>
            <a:endParaRPr lang="en-US" sz="1750" dirty="0"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555219" y="1826316"/>
            <a:ext cx="700510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err="1" smtClean="0">
                <a:latin typeface="Arial" charset="0"/>
              </a:rPr>
              <a:t>Iliacus</a:t>
            </a:r>
            <a:endParaRPr lang="en-US" sz="1750" dirty="0">
              <a:latin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2309704" y="3274277"/>
            <a:ext cx="113982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885295" y="2213666"/>
            <a:ext cx="1856210" cy="49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smtClean="0">
                <a:latin typeface="Arial" charset="0"/>
              </a:rPr>
              <a:t>Anterior superior</a:t>
            </a:r>
            <a:br>
              <a:rPr lang="en-US" sz="1750" dirty="0" smtClean="0">
                <a:latin typeface="Arial" charset="0"/>
              </a:rPr>
            </a:br>
            <a:r>
              <a:rPr lang="en-US" sz="1750" dirty="0" smtClean="0">
                <a:latin typeface="Arial" charset="0"/>
              </a:rPr>
              <a:t>iliac spine</a:t>
            </a:r>
            <a:endParaRPr lang="en-US" sz="1750" dirty="0"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821004" y="3452077"/>
            <a:ext cx="415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824179" y="3458427"/>
            <a:ext cx="349250" cy="641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582754" y="3804502"/>
            <a:ext cx="555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2636729" y="4147402"/>
            <a:ext cx="393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250418" y="3131241"/>
            <a:ext cx="964035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smtClean="0">
                <a:latin typeface="Arial" charset="0"/>
              </a:rPr>
              <a:t>Sartorius</a:t>
            </a:r>
            <a:endParaRPr lang="en-US" sz="1750" dirty="0"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216495" y="421680"/>
            <a:ext cx="486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4210177" y="1950770"/>
            <a:ext cx="4991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496221" y="5419656"/>
            <a:ext cx="7139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3502539" y="5824044"/>
            <a:ext cx="7076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792054" y="4934802"/>
            <a:ext cx="82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792054" y="3683852"/>
            <a:ext cx="82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795229" y="3677502"/>
            <a:ext cx="0" cy="1260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725379" y="4312502"/>
            <a:ext cx="66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1363554" y="1858227"/>
            <a:ext cx="79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910693" y="3658291"/>
            <a:ext cx="1643486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smtClean="0">
                <a:latin typeface="Arial" charset="0"/>
              </a:rPr>
              <a:t>Rectus </a:t>
            </a:r>
            <a:r>
              <a:rPr lang="en-US" sz="1750" dirty="0" err="1" smtClean="0">
                <a:latin typeface="Arial" charset="0"/>
              </a:rPr>
              <a:t>femoris</a:t>
            </a:r>
            <a:endParaRPr lang="en-US" sz="1750" dirty="0"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907518" y="3991666"/>
            <a:ext cx="1643486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err="1" smtClean="0">
                <a:latin typeface="Arial" charset="0"/>
              </a:rPr>
              <a:t>Vastus</a:t>
            </a:r>
            <a:r>
              <a:rPr lang="en-US" sz="1750" dirty="0" smtClean="0">
                <a:latin typeface="Arial" charset="0"/>
              </a:rPr>
              <a:t> </a:t>
            </a:r>
            <a:r>
              <a:rPr lang="en-US" sz="1750" dirty="0" err="1" smtClean="0">
                <a:latin typeface="Arial" charset="0"/>
              </a:rPr>
              <a:t>lateralis</a:t>
            </a:r>
            <a:endParaRPr lang="en-US" sz="1750" dirty="0"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920218" y="4648891"/>
            <a:ext cx="1665711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err="1" smtClean="0">
                <a:latin typeface="Arial" charset="0"/>
              </a:rPr>
              <a:t>Vastus</a:t>
            </a:r>
            <a:r>
              <a:rPr lang="en-US" sz="1750" dirty="0" smtClean="0">
                <a:latin typeface="Arial" charset="0"/>
              </a:rPr>
              <a:t> </a:t>
            </a:r>
            <a:r>
              <a:rPr lang="en-US" sz="1750" dirty="0" err="1" smtClean="0">
                <a:latin typeface="Arial" charset="0"/>
              </a:rPr>
              <a:t>medialis</a:t>
            </a:r>
            <a:endParaRPr lang="en-US" sz="1750" dirty="0">
              <a:latin typeface="Arial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2627204" y="4814152"/>
            <a:ext cx="1044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31"/>
          <p:cNvSpPr txBox="1">
            <a:spLocks noChangeArrowheads="1"/>
          </p:cNvSpPr>
          <p:nvPr/>
        </p:nvSpPr>
        <p:spPr bwMode="auto">
          <a:xfrm rot="16200000">
            <a:off x="-76731" y="4188516"/>
            <a:ext cx="1249786" cy="2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50" dirty="0" smtClean="0">
                <a:latin typeface="Arial" charset="0"/>
              </a:rPr>
              <a:t>Quadriceps</a:t>
            </a:r>
            <a:endParaRPr lang="en-US" sz="1750" dirty="0"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765920" y="1818856"/>
            <a:ext cx="1875431" cy="5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>
                <a:latin typeface="Arial" charset="0"/>
              </a:rPr>
              <a:t>5</a:t>
            </a:r>
            <a:r>
              <a:rPr lang="en-US" sz="1750" dirty="0" smtClean="0">
                <a:latin typeface="Arial" charset="0"/>
              </a:rPr>
              <a:t>th</a:t>
            </a:r>
            <a:br>
              <a:rPr lang="en-US" sz="1750" dirty="0" smtClean="0">
                <a:latin typeface="Arial" charset="0"/>
              </a:rPr>
            </a:br>
            <a:r>
              <a:rPr lang="en-US" sz="1750" dirty="0" smtClean="0">
                <a:latin typeface="Arial" charset="0"/>
              </a:rPr>
              <a:t>lumbar vertebra </a:t>
            </a:r>
            <a:endParaRPr lang="en-US" sz="1750" dirty="0"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4252378" y="3324736"/>
            <a:ext cx="1875431" cy="5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smtClean="0">
                <a:latin typeface="Arial" charset="0"/>
              </a:rPr>
              <a:t>Adductor</a:t>
            </a:r>
            <a:br>
              <a:rPr lang="en-US" sz="1750" dirty="0" smtClean="0">
                <a:latin typeface="Arial" charset="0"/>
              </a:rPr>
            </a:br>
            <a:r>
              <a:rPr lang="en-US" sz="1750" dirty="0" smtClean="0">
                <a:latin typeface="Arial" charset="0"/>
              </a:rPr>
              <a:t>group</a:t>
            </a:r>
            <a:endParaRPr lang="en-US" sz="1750" dirty="0"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4266259" y="5288625"/>
            <a:ext cx="799767" cy="26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smtClean="0">
                <a:latin typeface="Arial" charset="0"/>
              </a:rPr>
              <a:t>Patella</a:t>
            </a:r>
            <a:endParaRPr lang="en-US" sz="1750" dirty="0"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4266259" y="5698058"/>
            <a:ext cx="1028777" cy="4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smtClean="0">
                <a:latin typeface="Arial" charset="0"/>
              </a:rPr>
              <a:t>Patellar</a:t>
            </a:r>
            <a:br>
              <a:rPr lang="en-US" sz="1750" dirty="0" smtClean="0">
                <a:latin typeface="Arial" charset="0"/>
              </a:rPr>
            </a:br>
            <a:r>
              <a:rPr lang="en-US" sz="1750" dirty="0" smtClean="0">
                <a:latin typeface="Arial" charset="0"/>
              </a:rPr>
              <a:t>ligament</a:t>
            </a:r>
            <a:endParaRPr lang="en-US" sz="1750" dirty="0"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1754061" y="486462"/>
            <a:ext cx="841409" cy="26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smtClean="0">
                <a:latin typeface="Arial" charset="0"/>
              </a:rPr>
              <a:t>12th rib</a:t>
            </a:r>
            <a:endParaRPr lang="en-US" sz="1750" dirty="0"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919941" y="6412827"/>
            <a:ext cx="841409" cy="26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b="0" dirty="0" smtClean="0">
                <a:latin typeface="Arial Black"/>
                <a:cs typeface="Arial Black"/>
              </a:rPr>
              <a:t>(c)</a:t>
            </a:r>
            <a:endParaRPr lang="en-US" sz="1750" b="0" dirty="0">
              <a:latin typeface="Arial Black"/>
              <a:cs typeface="Arial Black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689539" y="4276633"/>
            <a:ext cx="889983" cy="49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err="1" smtClean="0">
                <a:latin typeface="Arial" charset="0"/>
              </a:rPr>
              <a:t>Vastus</a:t>
            </a:r>
            <a:r>
              <a:rPr lang="en-US" sz="1750" dirty="0" smtClean="0">
                <a:latin typeface="Arial" charset="0"/>
              </a:rPr>
              <a:t/>
            </a:r>
            <a:br>
              <a:rPr lang="en-US" sz="1750" dirty="0" smtClean="0">
                <a:latin typeface="Arial" charset="0"/>
              </a:rPr>
            </a:br>
            <a:r>
              <a:rPr lang="en-US" sz="1750" dirty="0" err="1" smtClean="0">
                <a:latin typeface="Arial" charset="0"/>
              </a:rPr>
              <a:t>lateralis</a:t>
            </a:r>
            <a:endParaRPr lang="en-US" sz="175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454775" y="4419858"/>
            <a:ext cx="425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 flipV="1">
            <a:off x="7232650" y="3988058"/>
            <a:ext cx="501650" cy="127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7308850" y="3588008"/>
            <a:ext cx="434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>
            <a:off x="7334250" y="2908558"/>
            <a:ext cx="419100" cy="139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7794707" y="4054659"/>
            <a:ext cx="1071849" cy="25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smtClean="0">
                <a:latin typeface="Arial" charset="0"/>
              </a:rPr>
              <a:t>Sartorius</a:t>
            </a:r>
            <a:endParaRPr lang="en-US" sz="1750" dirty="0"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700752" y="5486582"/>
            <a:ext cx="841409" cy="26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b="0" dirty="0" smtClean="0">
                <a:latin typeface="Arial Black"/>
                <a:cs typeface="Arial Black"/>
              </a:rPr>
              <a:t>(d)</a:t>
            </a:r>
            <a:endParaRPr lang="en-US" sz="1750" b="0" dirty="0"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7800533" y="3408038"/>
            <a:ext cx="1007767" cy="47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smtClean="0">
                <a:latin typeface="Arial" charset="0"/>
              </a:rPr>
              <a:t>Adductor</a:t>
            </a:r>
            <a:br>
              <a:rPr lang="en-US" sz="1750" dirty="0" smtClean="0">
                <a:latin typeface="Arial" charset="0"/>
              </a:rPr>
            </a:br>
            <a:r>
              <a:rPr lang="en-US" sz="1750" dirty="0" smtClean="0">
                <a:latin typeface="Arial" charset="0"/>
              </a:rPr>
              <a:t>muscles</a:t>
            </a:r>
            <a:endParaRPr lang="en-US" sz="1750" dirty="0"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7788882" y="2720636"/>
            <a:ext cx="1007767" cy="47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750" dirty="0" smtClean="0">
                <a:latin typeface="Arial" charset="0"/>
              </a:rPr>
              <a:t>Inguinal</a:t>
            </a:r>
            <a:br>
              <a:rPr lang="en-US" sz="1750" dirty="0" smtClean="0">
                <a:latin typeface="Arial" charset="0"/>
              </a:rPr>
            </a:br>
            <a:r>
              <a:rPr lang="en-US" sz="1750" dirty="0" smtClean="0">
                <a:latin typeface="Arial" charset="0"/>
              </a:rPr>
              <a:t>ligament</a:t>
            </a:r>
            <a:endParaRPr lang="en-US" sz="17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1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06_20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"/>
          <a:stretch/>
        </p:blipFill>
        <p:spPr>
          <a:xfrm>
            <a:off x="2435352" y="1024128"/>
            <a:ext cx="4273296" cy="450338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6.20d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Pelvic, hip, and thigh muscles of the right side of the body.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515096" y="3889929"/>
            <a:ext cx="5950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4695128" y="1864966"/>
            <a:ext cx="550015" cy="1949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4665128" y="2774949"/>
            <a:ext cx="575015" cy="1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4545124" y="3324939"/>
            <a:ext cx="690019" cy="1649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500674" y="3737584"/>
            <a:ext cx="1528807" cy="69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dirty="0" err="1" smtClean="0">
                <a:latin typeface="Arial" charset="0"/>
              </a:rPr>
              <a:t>Vastus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lateralis</a:t>
            </a:r>
            <a:endParaRPr lang="en-US" dirty="0"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300265" y="3479064"/>
            <a:ext cx="1461223" cy="27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dirty="0" smtClean="0">
                <a:latin typeface="Arial" charset="0"/>
              </a:rPr>
              <a:t>Sartorius</a:t>
            </a:r>
            <a:endParaRPr lang="en-US" dirty="0"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822552" y="5358671"/>
            <a:ext cx="800846" cy="3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b="0" dirty="0" smtClean="0">
                <a:latin typeface="Arial Black"/>
                <a:cs typeface="Arial Black"/>
              </a:rPr>
              <a:t>(d)</a:t>
            </a:r>
            <a:endParaRPr lang="en-US" b="0" dirty="0">
              <a:latin typeface="Arial Black"/>
              <a:cs typeface="Arial Black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296956" y="2594898"/>
            <a:ext cx="1665550" cy="66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dirty="0" smtClean="0">
                <a:latin typeface="Arial" charset="0"/>
              </a:rPr>
              <a:t>Adductor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muscles</a:t>
            </a:r>
            <a:endParaRPr lang="en-US" dirty="0"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303578" y="1660815"/>
            <a:ext cx="1686340" cy="76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dirty="0" smtClean="0">
                <a:latin typeface="Arial" charset="0"/>
              </a:rPr>
              <a:t>Inguinal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ligament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9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figure_06_2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"/>
          <a:stretch/>
        </p:blipFill>
        <p:spPr>
          <a:xfrm>
            <a:off x="701040" y="137160"/>
            <a:ext cx="7741920" cy="624916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Superficial muscles of the right leg.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727528" y="1548595"/>
            <a:ext cx="1783374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Fibularis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longus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540047" y="1711529"/>
            <a:ext cx="3327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465340" y="2587668"/>
            <a:ext cx="52974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485715" y="2866131"/>
            <a:ext cx="7810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852459" y="3151386"/>
            <a:ext cx="2852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472131" y="3653978"/>
            <a:ext cx="6927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847542" y="1731904"/>
            <a:ext cx="3599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928077" y="1733978"/>
            <a:ext cx="646699" cy="5764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500611" y="2460374"/>
            <a:ext cx="4967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669316" y="2727500"/>
            <a:ext cx="3514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492258" y="3749142"/>
            <a:ext cx="12137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796863" y="4625503"/>
            <a:ext cx="557661" cy="2296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5445396" y="5347213"/>
            <a:ext cx="642013" cy="374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766911" y="5450315"/>
            <a:ext cx="543603" cy="46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34825" y="2417138"/>
            <a:ext cx="1783374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Fibularis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brevis</a:t>
            </a:r>
            <a:endParaRPr lang="en-US" sz="1800" dirty="0"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39144" y="2694485"/>
            <a:ext cx="1783374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Tibialis</a:t>
            </a:r>
            <a:r>
              <a:rPr lang="en-US" sz="1800" dirty="0" smtClean="0">
                <a:latin typeface="Arial" charset="0"/>
              </a:rPr>
              <a:t> anterior</a:t>
            </a:r>
            <a:endParaRPr lang="en-US" sz="1800" dirty="0"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31844" y="2986434"/>
            <a:ext cx="2133739" cy="5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60"/>
              </a:lnSpc>
            </a:pPr>
            <a:r>
              <a:rPr lang="en-US" sz="1800" dirty="0" smtClean="0">
                <a:latin typeface="Arial" charset="0"/>
              </a:rPr>
              <a:t>Extensor </a:t>
            </a:r>
            <a:r>
              <a:rPr lang="en-US" sz="1800" dirty="0" err="1" smtClean="0">
                <a:latin typeface="Arial" charset="0"/>
              </a:rPr>
              <a:t>digitorum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1800" dirty="0" err="1" smtClean="0">
                <a:latin typeface="Arial" charset="0"/>
              </a:rPr>
              <a:t>longus</a:t>
            </a:r>
            <a:endParaRPr lang="en-US" sz="1800" dirty="0"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165421" y="1585092"/>
            <a:ext cx="1688492" cy="22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Gastrocnemius</a:t>
            </a:r>
            <a:endParaRPr lang="en-US" sz="1800" dirty="0"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27524" y="3504635"/>
            <a:ext cx="1783374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Fibularis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tertius</a:t>
            </a:r>
            <a:endParaRPr lang="en-US" sz="1800" dirty="0"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4055934" y="2307658"/>
            <a:ext cx="622816" cy="2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Tibia</a:t>
            </a:r>
            <a:endParaRPr lang="en-US" sz="1800" dirty="0"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041335" y="2577708"/>
            <a:ext cx="790696" cy="2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Soleus</a:t>
            </a:r>
            <a:endParaRPr lang="en-US" sz="1800" dirty="0"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676360" y="3584922"/>
            <a:ext cx="790696" cy="2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Soleus</a:t>
            </a:r>
            <a:endParaRPr lang="en-US" sz="1800" dirty="0"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683658" y="4387774"/>
            <a:ext cx="1155654" cy="81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Calcaneal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(Achilles)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tendon</a:t>
            </a:r>
            <a:endParaRPr lang="en-US" sz="1800" dirty="0"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690957" y="5241717"/>
            <a:ext cx="1184852" cy="59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Medial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malleolus</a:t>
            </a:r>
            <a:endParaRPr lang="en-US" sz="1800" dirty="0"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2800480" y="6256228"/>
            <a:ext cx="790696" cy="2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(a)</a:t>
            </a:r>
            <a:endParaRPr lang="en-US" sz="1800" b="0" dirty="0"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822324" y="6256228"/>
            <a:ext cx="790696" cy="2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(b)</a:t>
            </a:r>
            <a:endParaRPr lang="en-US" sz="1800" b="0" dirty="0">
              <a:latin typeface="Arial Black"/>
              <a:cs typeface="Arial Black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7355144" y="5285513"/>
            <a:ext cx="1184852" cy="59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Lateral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malleolus</a:t>
            </a: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9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2" name="Picture 9241" descr="figure_06_0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/>
        </p:blipFill>
        <p:spPr>
          <a:xfrm>
            <a:off x="1414272" y="252615"/>
            <a:ext cx="6315456" cy="632829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6.3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Anatomy of a skeletal muscle fiber (cell).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723974" y="425368"/>
            <a:ext cx="1280297" cy="23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Sarcolemma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276850" y="550430"/>
            <a:ext cx="40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838274" y="1181018"/>
            <a:ext cx="800651" cy="217137"/>
          </a:xfrm>
          <a:prstGeom prst="rect">
            <a:avLst/>
          </a:prstGeom>
          <a:solidFill>
            <a:srgbClr val="F6B783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Myofibril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235700" y="1394980"/>
            <a:ext cx="0" cy="238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6203950" y="3001530"/>
            <a:ext cx="0" cy="298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480050" y="3093605"/>
            <a:ext cx="0" cy="92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686425" y="3093605"/>
            <a:ext cx="0" cy="92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473700" y="3099955"/>
            <a:ext cx="212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5581650" y="2998355"/>
            <a:ext cx="0" cy="101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946564" y="2794614"/>
            <a:ext cx="63284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Z disc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4762500" y="3001530"/>
            <a:ext cx="9525" cy="25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508289" y="2794614"/>
            <a:ext cx="63284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Z disc</a:t>
            </a:r>
            <a:endParaRPr lang="en-US" sz="1400" dirty="0"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286164" y="2794614"/>
            <a:ext cx="63284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H zone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276725" y="2039505"/>
            <a:ext cx="0" cy="98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197225" y="1918855"/>
            <a:ext cx="0" cy="209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2667000" y="1753755"/>
            <a:ext cx="0" cy="85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2660650" y="1839480"/>
            <a:ext cx="107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>
            <a:off x="2717800" y="1839480"/>
            <a:ext cx="0" cy="292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2765425" y="1753755"/>
            <a:ext cx="0" cy="85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>
            <a:off x="2740025" y="3350780"/>
            <a:ext cx="904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3006725" y="3769880"/>
            <a:ext cx="600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>
            <a:off x="2825414" y="5154461"/>
            <a:ext cx="13340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3029310" y="5707878"/>
            <a:ext cx="1992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931555" y="2107215"/>
            <a:ext cx="781352" cy="19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Nucleus</a:t>
            </a:r>
            <a:endParaRPr lang="en-US" sz="1400" dirty="0"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346995" y="2107218"/>
            <a:ext cx="734745" cy="43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Dark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(A) band</a:t>
            </a:r>
            <a:endParaRPr lang="en-US" sz="1400" dirty="0"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3145105" y="2095570"/>
            <a:ext cx="734745" cy="43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Light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(I) band</a:t>
            </a:r>
            <a:endParaRPr lang="en-US" sz="1400" dirty="0"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1735309" y="3208225"/>
            <a:ext cx="1101757" cy="4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Thin (actin)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err="1" smtClean="0">
                <a:latin typeface="Arial" charset="0"/>
              </a:rPr>
              <a:t>myofilament</a:t>
            </a:r>
            <a:endParaRPr lang="en-US" sz="1400" dirty="0"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717834" y="3627657"/>
            <a:ext cx="1276524" cy="4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Thick (myosin)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err="1" smtClean="0">
                <a:latin typeface="Arial" charset="0"/>
              </a:rPr>
              <a:t>myofilament</a:t>
            </a:r>
            <a:endParaRPr lang="en-US" sz="1400" dirty="0"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1449854" y="2593887"/>
            <a:ext cx="1637712" cy="22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(a) Segment of a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094250" y="2579079"/>
            <a:ext cx="1276525" cy="227729"/>
          </a:xfrm>
          <a:prstGeom prst="rect">
            <a:avLst/>
          </a:prstGeom>
          <a:solidFill>
            <a:srgbClr val="E4A8A4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muscle fiber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1762569" y="2787829"/>
            <a:ext cx="509413" cy="26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(cell)</a:t>
            </a:r>
            <a:endParaRPr lang="en-US" sz="1400" dirty="0"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1449856" y="4114944"/>
            <a:ext cx="292025" cy="2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(b)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1734708" y="4126596"/>
            <a:ext cx="1693533" cy="227729"/>
          </a:xfrm>
          <a:prstGeom prst="rect">
            <a:avLst/>
          </a:prstGeom>
          <a:solidFill>
            <a:srgbClr val="F8B784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Myofibril or fibril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1697014" y="4321608"/>
            <a:ext cx="1870021" cy="6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(complex organelle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composed of bundles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of </a:t>
            </a:r>
            <a:r>
              <a:rPr lang="en-US" sz="1400" dirty="0" err="1" smtClean="0">
                <a:latin typeface="Arial" charset="0"/>
              </a:rPr>
              <a:t>myofilaments</a:t>
            </a:r>
            <a:r>
              <a:rPr lang="en-US" sz="1400" dirty="0" smtClean="0">
                <a:latin typeface="Arial" charset="0"/>
              </a:rPr>
              <a:t>)</a:t>
            </a:r>
            <a:endParaRPr lang="en-US" sz="1400" dirty="0"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1713208" y="5025524"/>
            <a:ext cx="1125154" cy="447256"/>
          </a:xfrm>
          <a:prstGeom prst="rect">
            <a:avLst/>
          </a:prstGeom>
          <a:solidFill>
            <a:srgbClr val="AACDC9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Thin (actin)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err="1" smtClean="0">
                <a:latin typeface="Arial" charset="0"/>
              </a:rPr>
              <a:t>myofilament</a:t>
            </a:r>
            <a:endParaRPr lang="en-US" sz="1400" dirty="0"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1722997" y="5573747"/>
            <a:ext cx="1323557" cy="454195"/>
          </a:xfrm>
          <a:prstGeom prst="rect">
            <a:avLst/>
          </a:prstGeom>
          <a:solidFill>
            <a:srgbClr val="AACDC9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Thick (myosin)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err="1" smtClean="0">
                <a:latin typeface="Arial" charset="0"/>
              </a:rPr>
              <a:t>myofilament</a:t>
            </a:r>
            <a:endParaRPr lang="en-US" sz="1400" dirty="0">
              <a:latin typeface="Arial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1727768" y="6381947"/>
            <a:ext cx="1138354" cy="227729"/>
          </a:xfrm>
          <a:prstGeom prst="rect">
            <a:avLst/>
          </a:prstGeom>
          <a:solidFill>
            <a:srgbClr val="9FA4DC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Sarcomere</a:t>
            </a:r>
            <a:endParaRPr lang="en-US" sz="1400" b="0" dirty="0">
              <a:latin typeface="Arial Black"/>
              <a:cs typeface="Arial Black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883652" y="6388911"/>
            <a:ext cx="2126854" cy="24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(segment of a myofibril)</a:t>
            </a:r>
            <a:endParaRPr lang="en-US" sz="1400" dirty="0">
              <a:latin typeface="Arial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521721" y="4218736"/>
            <a:ext cx="63284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I band</a:t>
            </a:r>
            <a:endParaRPr lang="en-US" sz="1400" dirty="0">
              <a:latin typeface="Arial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3726285" y="4882378"/>
            <a:ext cx="63284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Z disc</a:t>
            </a:r>
            <a:endParaRPr lang="en-US" sz="1400" dirty="0">
              <a:latin typeface="Arial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200975" y="4228521"/>
            <a:ext cx="63284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A band</a:t>
            </a:r>
            <a:endParaRPr lang="en-US" sz="1400" dirty="0">
              <a:latin typeface="Arial" charset="0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6686100" y="4223985"/>
            <a:ext cx="63284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M line</a:t>
            </a:r>
            <a:endParaRPr lang="en-US" sz="1400" dirty="0">
              <a:latin typeface="Arial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5272510" y="4787128"/>
            <a:ext cx="63284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M line</a:t>
            </a:r>
            <a:endParaRPr lang="en-US" sz="1400" dirty="0">
              <a:latin typeface="Arial" charset="0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6790160" y="4882378"/>
            <a:ext cx="63284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Z disc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9230" name="Straight Connector 9229"/>
          <p:cNvCxnSpPr/>
          <p:nvPr/>
        </p:nvCxnSpPr>
        <p:spPr bwMode="auto">
          <a:xfrm>
            <a:off x="5521325" y="4982730"/>
            <a:ext cx="0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>
            <a:off x="4559300" y="4090555"/>
            <a:ext cx="0" cy="8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5003800" y="4093730"/>
            <a:ext cx="0" cy="8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5038725" y="4096905"/>
            <a:ext cx="0" cy="8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>
            <a:off x="5975350" y="4096905"/>
            <a:ext cx="0" cy="8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5997575" y="4096905"/>
            <a:ext cx="0" cy="8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>
            <a:off x="6530975" y="4096905"/>
            <a:ext cx="0" cy="8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6261100" y="4179455"/>
            <a:ext cx="0" cy="8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5502275" y="4179455"/>
            <a:ext cx="0" cy="8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4778375" y="4173105"/>
            <a:ext cx="0" cy="8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Straight Connector 9233"/>
          <p:cNvCxnSpPr/>
          <p:nvPr/>
        </p:nvCxnSpPr>
        <p:spPr bwMode="auto">
          <a:xfrm>
            <a:off x="4556125" y="4169930"/>
            <a:ext cx="447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Straight Connector 9235"/>
          <p:cNvCxnSpPr/>
          <p:nvPr/>
        </p:nvCxnSpPr>
        <p:spPr bwMode="auto">
          <a:xfrm>
            <a:off x="5035550" y="4176280"/>
            <a:ext cx="942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8" name="Straight Connector 9237"/>
          <p:cNvCxnSpPr/>
          <p:nvPr/>
        </p:nvCxnSpPr>
        <p:spPr bwMode="auto">
          <a:xfrm>
            <a:off x="6000750" y="4173105"/>
            <a:ext cx="536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6004254" y="4218736"/>
            <a:ext cx="63284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I band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9241" name="Straight Connector 9240"/>
          <p:cNvCxnSpPr/>
          <p:nvPr/>
        </p:nvCxnSpPr>
        <p:spPr bwMode="auto">
          <a:xfrm>
            <a:off x="6935755" y="3982475"/>
            <a:ext cx="0" cy="25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5029620" y="4462282"/>
            <a:ext cx="1004175" cy="199253"/>
          </a:xfrm>
          <a:prstGeom prst="rect">
            <a:avLst/>
          </a:prstGeom>
          <a:solidFill>
            <a:srgbClr val="A0A7E0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Sarcomere</a:t>
            </a:r>
            <a:endParaRPr lang="en-US" sz="1400" dirty="0">
              <a:latin typeface="Arial" charset="0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1442158" y="6393247"/>
            <a:ext cx="292025" cy="2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latin typeface="Arial Black"/>
                <a:cs typeface="Arial Black"/>
              </a:rPr>
              <a:t>(c)</a:t>
            </a:r>
            <a:endParaRPr lang="en-US" sz="140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5157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21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6"/>
          <a:stretch/>
        </p:blipFill>
        <p:spPr>
          <a:xfrm>
            <a:off x="2496312" y="137160"/>
            <a:ext cx="4151376" cy="62053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6.21a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Superficial muscles of the right leg.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523117" y="1548595"/>
            <a:ext cx="1783374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Fibularis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longus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335636" y="1711529"/>
            <a:ext cx="3327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260929" y="2587668"/>
            <a:ext cx="52974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281304" y="2866131"/>
            <a:ext cx="7810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648048" y="3151386"/>
            <a:ext cx="2852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267720" y="3653978"/>
            <a:ext cx="6927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296200" y="2460374"/>
            <a:ext cx="4967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464905" y="2727500"/>
            <a:ext cx="3514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526094" y="2417138"/>
            <a:ext cx="1783374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Fibularis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brevis</a:t>
            </a:r>
            <a:endParaRPr lang="en-US" sz="1800" dirty="0"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533588" y="2699133"/>
            <a:ext cx="1783374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Tibialis</a:t>
            </a:r>
            <a:r>
              <a:rPr lang="en-US" sz="1800" dirty="0" smtClean="0">
                <a:latin typeface="Arial" charset="0"/>
              </a:rPr>
              <a:t> anterior</a:t>
            </a:r>
            <a:endParaRPr lang="en-US" sz="1800" dirty="0"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523114" y="3008332"/>
            <a:ext cx="2129626" cy="50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60"/>
              </a:lnSpc>
            </a:pPr>
            <a:r>
              <a:rPr lang="en-US" sz="1800" dirty="0" smtClean="0">
                <a:latin typeface="Arial" charset="0"/>
              </a:rPr>
              <a:t>Extensor </a:t>
            </a:r>
            <a:r>
              <a:rPr lang="en-US" sz="1800" dirty="0" err="1" smtClean="0">
                <a:latin typeface="Arial" charset="0"/>
              </a:rPr>
              <a:t>digitorum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1800" dirty="0" err="1" smtClean="0">
                <a:latin typeface="Arial" charset="0"/>
              </a:rPr>
              <a:t>longus</a:t>
            </a:r>
            <a:endParaRPr lang="en-US" sz="1800" dirty="0"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523113" y="3504635"/>
            <a:ext cx="1783374" cy="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Fibularis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tertius</a:t>
            </a:r>
            <a:endParaRPr lang="en-US" sz="1800" dirty="0"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851523" y="2307658"/>
            <a:ext cx="622816" cy="2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Tibia</a:t>
            </a:r>
            <a:endParaRPr lang="en-US" sz="1800" dirty="0"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836924" y="2577708"/>
            <a:ext cx="790696" cy="2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Soleus</a:t>
            </a:r>
            <a:endParaRPr lang="en-US" sz="1800" dirty="0"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96069" y="6256228"/>
            <a:ext cx="790696" cy="2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(a)</a:t>
            </a:r>
            <a:endParaRPr lang="en-US" sz="1800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5148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6_21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3"/>
          <a:stretch/>
        </p:blipFill>
        <p:spPr>
          <a:xfrm>
            <a:off x="2401824" y="231816"/>
            <a:ext cx="4340352" cy="633924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6.21b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Superficial muscles of the right leg.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135877" y="1818674"/>
            <a:ext cx="3599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216412" y="1820748"/>
            <a:ext cx="646699" cy="5764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780593" y="3835912"/>
            <a:ext cx="12137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085198" y="4712273"/>
            <a:ext cx="557661" cy="2296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733731" y="5433983"/>
            <a:ext cx="642013" cy="374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055246" y="5537085"/>
            <a:ext cx="543603" cy="46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453756" y="1671862"/>
            <a:ext cx="1688492" cy="22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Gastrocnemius</a:t>
            </a:r>
            <a:endParaRPr lang="en-US" sz="1800" dirty="0"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964695" y="3671692"/>
            <a:ext cx="790696" cy="2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Soleus</a:t>
            </a:r>
            <a:endParaRPr lang="en-US" sz="1800" dirty="0"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971993" y="4474544"/>
            <a:ext cx="1155654" cy="81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Calcaneal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(Achilles)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tendon</a:t>
            </a:r>
            <a:endParaRPr lang="en-US" sz="1800" dirty="0"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979292" y="5328487"/>
            <a:ext cx="1184852" cy="59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Medial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malleolus</a:t>
            </a:r>
            <a:endParaRPr lang="en-US" sz="1800" dirty="0"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110659" y="6342998"/>
            <a:ext cx="790696" cy="2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latin typeface="Arial Black"/>
                <a:cs typeface="Arial Black"/>
              </a:rPr>
              <a:t>(b)</a:t>
            </a:r>
            <a:endParaRPr lang="en-US" sz="1800" b="0" dirty="0">
              <a:latin typeface="Arial Black"/>
              <a:cs typeface="Arial Black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643479" y="5372283"/>
            <a:ext cx="1184852" cy="59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latin typeface="Arial" charset="0"/>
              </a:rPr>
              <a:t>Lateral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malleolus</a:t>
            </a: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6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9" name="Picture 9278" descr="figure_06_2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"/>
          <a:stretch/>
        </p:blipFill>
        <p:spPr>
          <a:xfrm>
            <a:off x="1258824" y="137160"/>
            <a:ext cx="6626352" cy="64051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6.22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Major superficial muscles of the anterior surface of the body.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613660" y="529087"/>
            <a:ext cx="840479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Temporalis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613801" y="731432"/>
            <a:ext cx="840479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Masseter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567508" y="629581"/>
            <a:ext cx="4414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408309" y="839441"/>
            <a:ext cx="6585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4646606" y="373126"/>
            <a:ext cx="37990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370740" y="372683"/>
            <a:ext cx="278598" cy="1555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4632134" y="542742"/>
            <a:ext cx="3943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428630" y="542742"/>
            <a:ext cx="206236" cy="1085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4618104" y="687473"/>
            <a:ext cx="4052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4403303" y="687473"/>
            <a:ext cx="217090" cy="1338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4581036" y="861594"/>
            <a:ext cx="4486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4287522" y="861151"/>
            <a:ext cx="296689" cy="1013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5301494" y="1215743"/>
            <a:ext cx="303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4121087" y="1128904"/>
            <a:ext cx="1183139" cy="868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5312348" y="1327909"/>
            <a:ext cx="29307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4367122" y="1251925"/>
            <a:ext cx="947958" cy="759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4417776" y="1291726"/>
            <a:ext cx="448652" cy="325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5623067" y="1751691"/>
            <a:ext cx="3618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 flipV="1">
            <a:off x="4671047" y="1610136"/>
            <a:ext cx="955195" cy="1411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 flipH="1" flipV="1">
            <a:off x="5616717" y="1910453"/>
            <a:ext cx="372671" cy="144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H="1" flipV="1">
            <a:off x="3994451" y="1682501"/>
            <a:ext cx="1624555" cy="2279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 flipH="1">
            <a:off x="5640715" y="2062864"/>
            <a:ext cx="35819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 flipH="1" flipV="1">
            <a:off x="4732556" y="1816378"/>
            <a:ext cx="911776" cy="2460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 flipV="1">
            <a:off x="4718083" y="1899691"/>
            <a:ext cx="325635" cy="506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Straight Connector 9233"/>
          <p:cNvCxnSpPr/>
          <p:nvPr/>
        </p:nvCxnSpPr>
        <p:spPr bwMode="auto">
          <a:xfrm flipH="1">
            <a:off x="5644776" y="2250570"/>
            <a:ext cx="3618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Straight Connector 9235"/>
          <p:cNvCxnSpPr/>
          <p:nvPr/>
        </p:nvCxnSpPr>
        <p:spPr bwMode="auto">
          <a:xfrm flipH="1" flipV="1">
            <a:off x="4616775" y="2062420"/>
            <a:ext cx="1027558" cy="1881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8" name="Straight Connector 9237"/>
          <p:cNvCxnSpPr/>
          <p:nvPr/>
        </p:nvCxnSpPr>
        <p:spPr bwMode="auto">
          <a:xfrm flipV="1">
            <a:off x="4602302" y="2131168"/>
            <a:ext cx="394380" cy="506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0" name="Straight Connector 9239"/>
          <p:cNvCxnSpPr/>
          <p:nvPr/>
        </p:nvCxnSpPr>
        <p:spPr bwMode="auto">
          <a:xfrm flipH="1">
            <a:off x="5684576" y="2753512"/>
            <a:ext cx="3256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2" name="Straight Connector 9241"/>
          <p:cNvCxnSpPr/>
          <p:nvPr/>
        </p:nvCxnSpPr>
        <p:spPr bwMode="auto">
          <a:xfrm flipH="1" flipV="1">
            <a:off x="4392449" y="2409775"/>
            <a:ext cx="1291684" cy="3437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4" name="Straight Connector 9243"/>
          <p:cNvCxnSpPr/>
          <p:nvPr/>
        </p:nvCxnSpPr>
        <p:spPr bwMode="auto">
          <a:xfrm flipH="1" flipV="1">
            <a:off x="5680958" y="2912273"/>
            <a:ext cx="329252" cy="72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6" name="Straight Connector 9245"/>
          <p:cNvCxnSpPr/>
          <p:nvPr/>
        </p:nvCxnSpPr>
        <p:spPr bwMode="auto">
          <a:xfrm flipH="1" flipV="1">
            <a:off x="3922088" y="2449576"/>
            <a:ext cx="1762045" cy="4631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5670546" y="3054273"/>
            <a:ext cx="3437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4624011" y="2739039"/>
            <a:ext cx="1049267" cy="3147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5703110" y="3234300"/>
            <a:ext cx="30030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 flipV="1">
            <a:off x="4671047" y="2883770"/>
            <a:ext cx="1034795" cy="3509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2413314" y="1248307"/>
            <a:ext cx="14545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2196224" y="1508823"/>
            <a:ext cx="1407465" cy="36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2778748" y="1917689"/>
            <a:ext cx="7200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3238255" y="1917689"/>
            <a:ext cx="459507" cy="1700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2731712" y="2058802"/>
            <a:ext cx="5391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3270818" y="2058802"/>
            <a:ext cx="293072" cy="542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2412428" y="2239273"/>
            <a:ext cx="3871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2796839" y="2203533"/>
            <a:ext cx="647651" cy="361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3249110" y="2218006"/>
            <a:ext cx="340107" cy="1049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2785985" y="2652200"/>
            <a:ext cx="528251" cy="36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3115238" y="2818641"/>
            <a:ext cx="868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V="1">
            <a:off x="3198455" y="2782458"/>
            <a:ext cx="170054" cy="398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9" name="Straight Connector 9248"/>
          <p:cNvCxnSpPr/>
          <p:nvPr/>
        </p:nvCxnSpPr>
        <p:spPr bwMode="auto">
          <a:xfrm>
            <a:off x="2102152" y="3241980"/>
            <a:ext cx="1910390" cy="36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1" name="Straight Connector 9250"/>
          <p:cNvCxnSpPr/>
          <p:nvPr/>
        </p:nvCxnSpPr>
        <p:spPr bwMode="auto">
          <a:xfrm flipH="1">
            <a:off x="5528995" y="4009056"/>
            <a:ext cx="383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3" name="Straight Connector 9252"/>
          <p:cNvCxnSpPr/>
          <p:nvPr/>
        </p:nvCxnSpPr>
        <p:spPr bwMode="auto">
          <a:xfrm flipH="1" flipV="1">
            <a:off x="4663811" y="3589335"/>
            <a:ext cx="864741" cy="4197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5" name="Straight Connector 9254"/>
          <p:cNvCxnSpPr/>
          <p:nvPr/>
        </p:nvCxnSpPr>
        <p:spPr bwMode="auto">
          <a:xfrm flipH="1" flipV="1">
            <a:off x="5532613" y="4167817"/>
            <a:ext cx="383525" cy="36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7" name="Straight Connector 9256"/>
          <p:cNvCxnSpPr/>
          <p:nvPr/>
        </p:nvCxnSpPr>
        <p:spPr bwMode="auto">
          <a:xfrm flipH="1" flipV="1">
            <a:off x="4558884" y="3752158"/>
            <a:ext cx="976904" cy="4161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9" name="Straight Connector 9258"/>
          <p:cNvCxnSpPr/>
          <p:nvPr/>
        </p:nvCxnSpPr>
        <p:spPr bwMode="auto">
          <a:xfrm flipH="1" flipV="1">
            <a:off x="5543024" y="4342824"/>
            <a:ext cx="372671" cy="72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1" name="Straight Connector 9260"/>
          <p:cNvCxnSpPr/>
          <p:nvPr/>
        </p:nvCxnSpPr>
        <p:spPr bwMode="auto">
          <a:xfrm flipH="1" flipV="1">
            <a:off x="4482903" y="3936690"/>
            <a:ext cx="1060121" cy="4052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3" name="Straight Connector 9262"/>
          <p:cNvCxnSpPr/>
          <p:nvPr/>
        </p:nvCxnSpPr>
        <p:spPr bwMode="auto">
          <a:xfrm>
            <a:off x="2688294" y="3969255"/>
            <a:ext cx="1172285" cy="36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5" name="Straight Connector 9264"/>
          <p:cNvCxnSpPr/>
          <p:nvPr/>
        </p:nvCxnSpPr>
        <p:spPr bwMode="auto">
          <a:xfrm flipV="1">
            <a:off x="2702767" y="4110368"/>
            <a:ext cx="1128867" cy="253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7" name="Straight Connector 9266"/>
          <p:cNvCxnSpPr/>
          <p:nvPr/>
        </p:nvCxnSpPr>
        <p:spPr bwMode="auto">
          <a:xfrm flipV="1">
            <a:off x="2738949" y="4251481"/>
            <a:ext cx="1306156" cy="398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9" name="Straight Connector 9268"/>
          <p:cNvCxnSpPr/>
          <p:nvPr/>
        </p:nvCxnSpPr>
        <p:spPr bwMode="auto">
          <a:xfrm flipV="1">
            <a:off x="2822166" y="4884680"/>
            <a:ext cx="904541" cy="36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1" name="Straight Connector 9270"/>
          <p:cNvCxnSpPr/>
          <p:nvPr/>
        </p:nvCxnSpPr>
        <p:spPr bwMode="auto">
          <a:xfrm>
            <a:off x="3567508" y="5072830"/>
            <a:ext cx="1736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3" name="Straight Connector 9272"/>
          <p:cNvCxnSpPr/>
          <p:nvPr/>
        </p:nvCxnSpPr>
        <p:spPr bwMode="auto">
          <a:xfrm flipV="1">
            <a:off x="2778748" y="5250126"/>
            <a:ext cx="1045649" cy="36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5" name="Straight Connector 9274"/>
          <p:cNvCxnSpPr/>
          <p:nvPr/>
        </p:nvCxnSpPr>
        <p:spPr bwMode="auto">
          <a:xfrm>
            <a:off x="4739792" y="5145196"/>
            <a:ext cx="4450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7" name="Straight Connector 9276"/>
          <p:cNvCxnSpPr/>
          <p:nvPr/>
        </p:nvCxnSpPr>
        <p:spPr bwMode="auto">
          <a:xfrm>
            <a:off x="4794065" y="5402094"/>
            <a:ext cx="3907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1551633" y="1148491"/>
            <a:ext cx="840479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Trapezius</a:t>
            </a:r>
            <a:endParaRPr lang="en-US" sz="1200" dirty="0">
              <a:latin typeface="Arial" charset="0"/>
            </a:endParaRPr>
          </a:p>
        </p:txBody>
      </p:sp>
      <p:sp>
        <p:nvSpPr>
          <p:cNvPr id="128" name="Text Box 31"/>
          <p:cNvSpPr txBox="1">
            <a:spLocks noChangeArrowheads="1"/>
          </p:cNvSpPr>
          <p:nvPr/>
        </p:nvSpPr>
        <p:spPr bwMode="auto">
          <a:xfrm>
            <a:off x="1550466" y="1396471"/>
            <a:ext cx="840479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Deltoid</a:t>
            </a:r>
            <a:endParaRPr lang="en-US" sz="1200" dirty="0">
              <a:latin typeface="Arial" charset="0"/>
            </a:endParaRPr>
          </a:p>
        </p:txBody>
      </p: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1547293" y="1802260"/>
            <a:ext cx="1226220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Triceps </a:t>
            </a:r>
            <a:r>
              <a:rPr lang="en-US" sz="1200" dirty="0" err="1" smtClean="0">
                <a:latin typeface="Arial" charset="0"/>
              </a:rPr>
              <a:t>brachii</a:t>
            </a:r>
            <a:endParaRPr lang="en-US" sz="1200" dirty="0">
              <a:latin typeface="Arial" charset="0"/>
            </a:endParaRPr>
          </a:p>
        </p:txBody>
      </p:sp>
      <p:sp>
        <p:nvSpPr>
          <p:cNvPr id="130" name="Text Box 31"/>
          <p:cNvSpPr txBox="1">
            <a:spLocks noChangeArrowheads="1"/>
          </p:cNvSpPr>
          <p:nvPr/>
        </p:nvSpPr>
        <p:spPr bwMode="auto">
          <a:xfrm>
            <a:off x="1547875" y="1956309"/>
            <a:ext cx="840479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Biceps </a:t>
            </a:r>
            <a:r>
              <a:rPr lang="en-US" sz="1200" dirty="0" err="1" smtClean="0">
                <a:latin typeface="Arial" charset="0"/>
              </a:rPr>
              <a:t>brachii</a:t>
            </a:r>
            <a:endParaRPr lang="en-US" sz="1200" dirty="0">
              <a:latin typeface="Arial" charset="0"/>
            </a:endParaRPr>
          </a:p>
        </p:txBody>
      </p:sp>
      <p:sp>
        <p:nvSpPr>
          <p:cNvPr id="131" name="Text Box 31"/>
          <p:cNvSpPr txBox="1">
            <a:spLocks noChangeArrowheads="1"/>
          </p:cNvSpPr>
          <p:nvPr/>
        </p:nvSpPr>
        <p:spPr bwMode="auto">
          <a:xfrm>
            <a:off x="1546709" y="2121629"/>
            <a:ext cx="840479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Brachialis</a:t>
            </a:r>
            <a:endParaRPr lang="en-US" sz="1200" dirty="0">
              <a:latin typeface="Arial" charset="0"/>
            </a:endParaRP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1550467" y="2546202"/>
            <a:ext cx="1211190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Brachioradialis</a:t>
            </a:r>
            <a:endParaRPr lang="en-US" sz="1200" dirty="0">
              <a:latin typeface="Arial" charset="0"/>
            </a:endParaRP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1551051" y="2715281"/>
            <a:ext cx="1211190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Flexor carpi </a:t>
            </a:r>
            <a:r>
              <a:rPr lang="en-US" sz="1200" dirty="0" err="1" smtClean="0">
                <a:latin typeface="Arial" charset="0"/>
              </a:rPr>
              <a:t>radialis</a:t>
            </a:r>
            <a:endParaRPr lang="en-US" sz="1200" dirty="0">
              <a:latin typeface="Arial" charset="0"/>
            </a:endParaRPr>
          </a:p>
        </p:txBody>
      </p:sp>
      <p:sp>
        <p:nvSpPr>
          <p:cNvPr id="134" name="Text Box 31"/>
          <p:cNvSpPr txBox="1">
            <a:spLocks noChangeArrowheads="1"/>
          </p:cNvSpPr>
          <p:nvPr/>
        </p:nvSpPr>
        <p:spPr bwMode="auto">
          <a:xfrm>
            <a:off x="1291209" y="3132341"/>
            <a:ext cx="1211190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Iliopsoas</a:t>
            </a:r>
            <a:endParaRPr lang="en-US" sz="1200" dirty="0">
              <a:latin typeface="Arial" charset="0"/>
            </a:endParaRPr>
          </a:p>
        </p:txBody>
      </p:sp>
      <p:sp>
        <p:nvSpPr>
          <p:cNvPr id="135" name="Text Box 31"/>
          <p:cNvSpPr txBox="1">
            <a:spLocks noChangeArrowheads="1"/>
          </p:cNvSpPr>
          <p:nvPr/>
        </p:nvSpPr>
        <p:spPr bwMode="auto">
          <a:xfrm>
            <a:off x="2621171" y="371277"/>
            <a:ext cx="840479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Facial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5070969" y="153354"/>
            <a:ext cx="840479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Facial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39" name="Text Box 31"/>
          <p:cNvSpPr txBox="1">
            <a:spLocks noChangeArrowheads="1"/>
          </p:cNvSpPr>
          <p:nvPr/>
        </p:nvSpPr>
        <p:spPr bwMode="auto">
          <a:xfrm>
            <a:off x="1554081" y="1002502"/>
            <a:ext cx="840479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Shoulder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40" name="Text Box 31"/>
          <p:cNvSpPr txBox="1">
            <a:spLocks noChangeArrowheads="1"/>
          </p:cNvSpPr>
          <p:nvPr/>
        </p:nvSpPr>
        <p:spPr bwMode="auto">
          <a:xfrm>
            <a:off x="1557838" y="1641242"/>
            <a:ext cx="840479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Arm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41" name="Text Box 31"/>
          <p:cNvSpPr txBox="1">
            <a:spLocks noChangeArrowheads="1"/>
          </p:cNvSpPr>
          <p:nvPr/>
        </p:nvSpPr>
        <p:spPr bwMode="auto">
          <a:xfrm>
            <a:off x="1550323" y="2388945"/>
            <a:ext cx="840479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Forearm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42" name="Text Box 31"/>
          <p:cNvSpPr txBox="1">
            <a:spLocks noChangeArrowheads="1"/>
          </p:cNvSpPr>
          <p:nvPr/>
        </p:nvSpPr>
        <p:spPr bwMode="auto">
          <a:xfrm>
            <a:off x="1294823" y="2990116"/>
            <a:ext cx="1019710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Pelvis/thigh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43" name="Text Box 31"/>
          <p:cNvSpPr txBox="1">
            <a:spLocks noChangeArrowheads="1"/>
          </p:cNvSpPr>
          <p:nvPr/>
        </p:nvSpPr>
        <p:spPr bwMode="auto">
          <a:xfrm>
            <a:off x="1463901" y="3707756"/>
            <a:ext cx="1643431" cy="18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Thigh (Quadriceps)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44" name="Text Box 31"/>
          <p:cNvSpPr txBox="1">
            <a:spLocks noChangeArrowheads="1"/>
          </p:cNvSpPr>
          <p:nvPr/>
        </p:nvSpPr>
        <p:spPr bwMode="auto">
          <a:xfrm>
            <a:off x="1452775" y="3865013"/>
            <a:ext cx="1211190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Rectus </a:t>
            </a:r>
            <a:r>
              <a:rPr lang="en-US" sz="1200" dirty="0" err="1" smtClean="0">
                <a:latin typeface="Arial" charset="0"/>
              </a:rPr>
              <a:t>femoris</a:t>
            </a:r>
            <a:endParaRPr lang="en-US" sz="1200" dirty="0">
              <a:latin typeface="Arial" charset="0"/>
            </a:endParaRPr>
          </a:p>
        </p:txBody>
      </p:sp>
      <p:sp>
        <p:nvSpPr>
          <p:cNvPr id="145" name="Text Box 31"/>
          <p:cNvSpPr txBox="1">
            <a:spLocks noChangeArrowheads="1"/>
          </p:cNvSpPr>
          <p:nvPr/>
        </p:nvSpPr>
        <p:spPr bwMode="auto">
          <a:xfrm>
            <a:off x="1451347" y="4184384"/>
            <a:ext cx="1211190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Vastus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200" dirty="0" err="1" smtClean="0">
                <a:latin typeface="Arial" charset="0"/>
              </a:rPr>
              <a:t>medialis</a:t>
            </a:r>
            <a:endParaRPr lang="en-US" sz="1200" dirty="0">
              <a:latin typeface="Arial" charset="0"/>
            </a:endParaRPr>
          </a:p>
        </p:txBody>
      </p:sp>
      <p:sp>
        <p:nvSpPr>
          <p:cNvPr id="146" name="Text Box 31"/>
          <p:cNvSpPr txBox="1">
            <a:spLocks noChangeArrowheads="1"/>
          </p:cNvSpPr>
          <p:nvPr/>
        </p:nvSpPr>
        <p:spPr bwMode="auto">
          <a:xfrm>
            <a:off x="1453360" y="4015305"/>
            <a:ext cx="1211190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Vastus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200" dirty="0" err="1" smtClean="0">
                <a:latin typeface="Arial" charset="0"/>
              </a:rPr>
              <a:t>lateralis</a:t>
            </a:r>
            <a:endParaRPr lang="en-US" sz="1200" dirty="0">
              <a:latin typeface="Arial" charset="0"/>
            </a:endParaRPr>
          </a:p>
        </p:txBody>
      </p:sp>
      <p:sp>
        <p:nvSpPr>
          <p:cNvPr id="147" name="Text Box 31"/>
          <p:cNvSpPr txBox="1">
            <a:spLocks noChangeArrowheads="1"/>
          </p:cNvSpPr>
          <p:nvPr/>
        </p:nvSpPr>
        <p:spPr bwMode="auto">
          <a:xfrm>
            <a:off x="1505231" y="4613263"/>
            <a:ext cx="407263" cy="19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Leg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48" name="Text Box 31"/>
          <p:cNvSpPr txBox="1">
            <a:spLocks noChangeArrowheads="1"/>
          </p:cNvSpPr>
          <p:nvPr/>
        </p:nvSpPr>
        <p:spPr bwMode="auto">
          <a:xfrm>
            <a:off x="1505378" y="4781794"/>
            <a:ext cx="1211190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Fibularis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200" dirty="0" err="1" smtClean="0">
                <a:latin typeface="Arial" charset="0"/>
              </a:rPr>
              <a:t>longus</a:t>
            </a:r>
            <a:endParaRPr lang="en-US" sz="1200" dirty="0">
              <a:latin typeface="Arial" charset="0"/>
            </a:endParaRPr>
          </a:p>
        </p:txBody>
      </p:sp>
      <p:sp>
        <p:nvSpPr>
          <p:cNvPr id="149" name="Text Box 31"/>
          <p:cNvSpPr txBox="1">
            <a:spLocks noChangeArrowheads="1"/>
          </p:cNvSpPr>
          <p:nvPr/>
        </p:nvSpPr>
        <p:spPr bwMode="auto">
          <a:xfrm>
            <a:off x="1501618" y="4965902"/>
            <a:ext cx="203781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Extensor </a:t>
            </a:r>
            <a:r>
              <a:rPr lang="en-US" sz="1200" dirty="0" err="1" smtClean="0">
                <a:latin typeface="Arial" charset="0"/>
              </a:rPr>
              <a:t>digitorum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200" dirty="0" err="1" smtClean="0">
                <a:latin typeface="Arial" charset="0"/>
              </a:rPr>
              <a:t>longus</a:t>
            </a:r>
            <a:endParaRPr lang="en-US" sz="1200" dirty="0">
              <a:latin typeface="Arial" charset="0"/>
            </a:endParaRPr>
          </a:p>
        </p:txBody>
      </p:sp>
      <p:sp>
        <p:nvSpPr>
          <p:cNvPr id="150" name="Text Box 31"/>
          <p:cNvSpPr txBox="1">
            <a:spLocks noChangeArrowheads="1"/>
          </p:cNvSpPr>
          <p:nvPr/>
        </p:nvSpPr>
        <p:spPr bwMode="auto">
          <a:xfrm>
            <a:off x="1501617" y="5146254"/>
            <a:ext cx="203781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Tibialis</a:t>
            </a:r>
            <a:r>
              <a:rPr lang="en-US" sz="1200" dirty="0" smtClean="0">
                <a:latin typeface="Arial" charset="0"/>
              </a:rPr>
              <a:t> anterior</a:t>
            </a:r>
            <a:endParaRPr lang="en-US" sz="1200" dirty="0">
              <a:latin typeface="Arial" charset="0"/>
            </a:endParaRPr>
          </a:p>
        </p:txBody>
      </p:sp>
      <p:sp>
        <p:nvSpPr>
          <p:cNvPr id="151" name="Text Box 31"/>
          <p:cNvSpPr txBox="1">
            <a:spLocks noChangeArrowheads="1"/>
          </p:cNvSpPr>
          <p:nvPr/>
        </p:nvSpPr>
        <p:spPr bwMode="auto">
          <a:xfrm>
            <a:off x="5202471" y="4865002"/>
            <a:ext cx="407263" cy="19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Leg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52" name="Text Box 31"/>
          <p:cNvSpPr txBox="1">
            <a:spLocks noChangeArrowheads="1"/>
          </p:cNvSpPr>
          <p:nvPr/>
        </p:nvSpPr>
        <p:spPr bwMode="auto">
          <a:xfrm>
            <a:off x="5942672" y="3756601"/>
            <a:ext cx="1643431" cy="18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Thigh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53" name="Text Box 31"/>
          <p:cNvSpPr txBox="1">
            <a:spLocks noChangeArrowheads="1"/>
          </p:cNvSpPr>
          <p:nvPr/>
        </p:nvSpPr>
        <p:spPr bwMode="auto">
          <a:xfrm>
            <a:off x="5198862" y="5285271"/>
            <a:ext cx="1211190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Soleus</a:t>
            </a:r>
            <a:endParaRPr lang="en-US" sz="1200" dirty="0">
              <a:latin typeface="Arial" charset="0"/>
            </a:endParaRPr>
          </a:p>
        </p:txBody>
      </p:sp>
      <p:sp>
        <p:nvSpPr>
          <p:cNvPr id="155" name="Text Box 31"/>
          <p:cNvSpPr txBox="1">
            <a:spLocks noChangeArrowheads="1"/>
          </p:cNvSpPr>
          <p:nvPr/>
        </p:nvSpPr>
        <p:spPr bwMode="auto">
          <a:xfrm>
            <a:off x="5202619" y="5029776"/>
            <a:ext cx="1211190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Gastrocnemius</a:t>
            </a:r>
            <a:endParaRPr lang="en-US" sz="1200" dirty="0">
              <a:latin typeface="Arial" charset="0"/>
            </a:endParaRPr>
          </a:p>
        </p:txBody>
      </p:sp>
      <p:sp>
        <p:nvSpPr>
          <p:cNvPr id="156" name="Text Box 31"/>
          <p:cNvSpPr txBox="1">
            <a:spLocks noChangeArrowheads="1"/>
          </p:cNvSpPr>
          <p:nvPr/>
        </p:nvSpPr>
        <p:spPr bwMode="auto">
          <a:xfrm>
            <a:off x="5937643" y="4252018"/>
            <a:ext cx="1211190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Gracilis</a:t>
            </a:r>
            <a:endParaRPr lang="en-US" sz="1200" dirty="0">
              <a:latin typeface="Arial" charset="0"/>
            </a:endParaRPr>
          </a:p>
        </p:txBody>
      </p:sp>
      <p:sp>
        <p:nvSpPr>
          <p:cNvPr id="157" name="Text Box 31"/>
          <p:cNvSpPr txBox="1">
            <a:spLocks noChangeArrowheads="1"/>
          </p:cNvSpPr>
          <p:nvPr/>
        </p:nvSpPr>
        <p:spPr bwMode="auto">
          <a:xfrm>
            <a:off x="5941397" y="4071668"/>
            <a:ext cx="1211190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Adductor muscle</a:t>
            </a:r>
            <a:endParaRPr lang="en-US" sz="1200" dirty="0">
              <a:latin typeface="Arial" charset="0"/>
            </a:endParaRPr>
          </a:p>
        </p:txBody>
      </p:sp>
      <p:sp>
        <p:nvSpPr>
          <p:cNvPr id="158" name="Text Box 31"/>
          <p:cNvSpPr txBox="1">
            <a:spLocks noChangeArrowheads="1"/>
          </p:cNvSpPr>
          <p:nvPr/>
        </p:nvSpPr>
        <p:spPr bwMode="auto">
          <a:xfrm>
            <a:off x="5938481" y="3906349"/>
            <a:ext cx="1211190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Sartorius</a:t>
            </a:r>
            <a:endParaRPr lang="en-US" sz="1200" dirty="0">
              <a:latin typeface="Arial" charset="0"/>
            </a:endParaRPr>
          </a:p>
        </p:txBody>
      </p:sp>
      <p:sp>
        <p:nvSpPr>
          <p:cNvPr id="159" name="Text Box 31"/>
          <p:cNvSpPr txBox="1">
            <a:spLocks noChangeArrowheads="1"/>
          </p:cNvSpPr>
          <p:nvPr/>
        </p:nvSpPr>
        <p:spPr bwMode="auto">
          <a:xfrm>
            <a:off x="6040362" y="2486635"/>
            <a:ext cx="1643431" cy="18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Abdomen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60" name="Text Box 31"/>
          <p:cNvSpPr txBox="1">
            <a:spLocks noChangeArrowheads="1"/>
          </p:cNvSpPr>
          <p:nvPr/>
        </p:nvSpPr>
        <p:spPr bwMode="auto">
          <a:xfrm>
            <a:off x="6029090" y="1509739"/>
            <a:ext cx="1643431" cy="18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Thorax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61" name="Text Box 31"/>
          <p:cNvSpPr txBox="1">
            <a:spLocks noChangeArrowheads="1"/>
          </p:cNvSpPr>
          <p:nvPr/>
        </p:nvSpPr>
        <p:spPr bwMode="auto">
          <a:xfrm>
            <a:off x="5653354" y="968689"/>
            <a:ext cx="1643431" cy="18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Neck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62" name="Text Box 31"/>
          <p:cNvSpPr txBox="1">
            <a:spLocks noChangeArrowheads="1"/>
          </p:cNvSpPr>
          <p:nvPr/>
        </p:nvSpPr>
        <p:spPr bwMode="auto">
          <a:xfrm>
            <a:off x="6032995" y="2651413"/>
            <a:ext cx="147796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Rectus </a:t>
            </a:r>
            <a:r>
              <a:rPr lang="en-US" sz="1200" dirty="0" err="1" smtClean="0">
                <a:latin typeface="Arial" charset="0"/>
              </a:rPr>
              <a:t>abdominis</a:t>
            </a:r>
            <a:endParaRPr lang="en-US" sz="1200" dirty="0">
              <a:latin typeface="Arial" charset="0"/>
            </a:endParaRPr>
          </a:p>
        </p:txBody>
      </p:sp>
      <p:sp>
        <p:nvSpPr>
          <p:cNvPr id="163" name="Text Box 31"/>
          <p:cNvSpPr txBox="1">
            <a:spLocks noChangeArrowheads="1"/>
          </p:cNvSpPr>
          <p:nvPr/>
        </p:nvSpPr>
        <p:spPr bwMode="auto">
          <a:xfrm>
            <a:off x="6033583" y="2809222"/>
            <a:ext cx="147796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External oblique</a:t>
            </a:r>
            <a:endParaRPr lang="en-US" sz="1200" dirty="0">
              <a:latin typeface="Arial" charset="0"/>
            </a:endParaRPr>
          </a:p>
        </p:txBody>
      </p:sp>
      <p:sp>
        <p:nvSpPr>
          <p:cNvPr id="164" name="Text Box 31"/>
          <p:cNvSpPr txBox="1">
            <a:spLocks noChangeArrowheads="1"/>
          </p:cNvSpPr>
          <p:nvPr/>
        </p:nvSpPr>
        <p:spPr bwMode="auto">
          <a:xfrm>
            <a:off x="6034747" y="2974543"/>
            <a:ext cx="147796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Internal oblique</a:t>
            </a:r>
            <a:endParaRPr lang="en-US" sz="1200" dirty="0">
              <a:latin typeface="Arial" charset="0"/>
            </a:endParaRPr>
          </a:p>
        </p:txBody>
      </p:sp>
      <p:sp>
        <p:nvSpPr>
          <p:cNvPr id="165" name="Text Box 31"/>
          <p:cNvSpPr txBox="1">
            <a:spLocks noChangeArrowheads="1"/>
          </p:cNvSpPr>
          <p:nvPr/>
        </p:nvSpPr>
        <p:spPr bwMode="auto">
          <a:xfrm>
            <a:off x="6037340" y="3136107"/>
            <a:ext cx="2248216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Transversus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200" dirty="0" err="1" smtClean="0">
                <a:latin typeface="Arial" charset="0"/>
              </a:rPr>
              <a:t>abdominis</a:t>
            </a:r>
            <a:endParaRPr lang="en-US" sz="1200" dirty="0">
              <a:latin typeface="Arial" charset="0"/>
            </a:endParaRPr>
          </a:p>
        </p:txBody>
      </p:sp>
      <p:sp>
        <p:nvSpPr>
          <p:cNvPr id="167" name="Text Box 31"/>
          <p:cNvSpPr txBox="1">
            <a:spLocks noChangeArrowheads="1"/>
          </p:cNvSpPr>
          <p:nvPr/>
        </p:nvSpPr>
        <p:spPr bwMode="auto">
          <a:xfrm>
            <a:off x="6030401" y="2147937"/>
            <a:ext cx="147796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Intercostals</a:t>
            </a:r>
            <a:endParaRPr lang="en-US" sz="1200" dirty="0">
              <a:latin typeface="Arial" charset="0"/>
            </a:endParaRPr>
          </a:p>
        </p:txBody>
      </p:sp>
      <p:sp>
        <p:nvSpPr>
          <p:cNvPr id="168" name="Text Box 31"/>
          <p:cNvSpPr txBox="1">
            <a:spLocks noChangeArrowheads="1"/>
          </p:cNvSpPr>
          <p:nvPr/>
        </p:nvSpPr>
        <p:spPr bwMode="auto">
          <a:xfrm>
            <a:off x="6029237" y="1978859"/>
            <a:ext cx="147796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Serratus</a:t>
            </a:r>
            <a:r>
              <a:rPr lang="en-US" sz="1200" dirty="0" smtClean="0">
                <a:latin typeface="Arial" charset="0"/>
              </a:rPr>
              <a:t> anterior</a:t>
            </a:r>
            <a:endParaRPr lang="en-US" sz="1200" dirty="0">
              <a:latin typeface="Arial" charset="0"/>
            </a:endParaRPr>
          </a:p>
        </p:txBody>
      </p:sp>
      <p:sp>
        <p:nvSpPr>
          <p:cNvPr id="169" name="Text Box 31"/>
          <p:cNvSpPr txBox="1">
            <a:spLocks noChangeArrowheads="1"/>
          </p:cNvSpPr>
          <p:nvPr/>
        </p:nvSpPr>
        <p:spPr bwMode="auto">
          <a:xfrm>
            <a:off x="6029236" y="1817296"/>
            <a:ext cx="147796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Pectoralis</a:t>
            </a:r>
            <a:r>
              <a:rPr lang="en-US" sz="1200" dirty="0" smtClean="0">
                <a:latin typeface="Arial" charset="0"/>
              </a:rPr>
              <a:t> major</a:t>
            </a:r>
            <a:endParaRPr lang="en-US" sz="1200" dirty="0">
              <a:latin typeface="Arial" charset="0"/>
            </a:endParaRPr>
          </a:p>
        </p:txBody>
      </p:sp>
      <p:sp>
        <p:nvSpPr>
          <p:cNvPr id="170" name="Text Box 31"/>
          <p:cNvSpPr txBox="1">
            <a:spLocks noChangeArrowheads="1"/>
          </p:cNvSpPr>
          <p:nvPr/>
        </p:nvSpPr>
        <p:spPr bwMode="auto">
          <a:xfrm>
            <a:off x="6029236" y="1655734"/>
            <a:ext cx="147796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Pectoralis</a:t>
            </a:r>
            <a:r>
              <a:rPr lang="en-US" sz="1200" dirty="0" smtClean="0">
                <a:latin typeface="Arial" charset="0"/>
              </a:rPr>
              <a:t> minor</a:t>
            </a:r>
            <a:endParaRPr lang="en-US" sz="1200" dirty="0">
              <a:latin typeface="Arial" charset="0"/>
            </a:endParaRPr>
          </a:p>
        </p:txBody>
      </p:sp>
      <p:sp>
        <p:nvSpPr>
          <p:cNvPr id="171" name="Text Box 31"/>
          <p:cNvSpPr txBox="1">
            <a:spLocks noChangeArrowheads="1"/>
          </p:cNvSpPr>
          <p:nvPr/>
        </p:nvSpPr>
        <p:spPr bwMode="auto">
          <a:xfrm>
            <a:off x="5656674" y="1107170"/>
            <a:ext cx="147796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Platysma</a:t>
            </a:r>
            <a:endParaRPr lang="en-US" sz="1200" dirty="0">
              <a:latin typeface="Arial" charset="0"/>
            </a:endParaRPr>
          </a:p>
        </p:txBody>
      </p:sp>
      <p:sp>
        <p:nvSpPr>
          <p:cNvPr id="172" name="Text Box 31"/>
          <p:cNvSpPr txBox="1">
            <a:spLocks noChangeArrowheads="1"/>
          </p:cNvSpPr>
          <p:nvPr/>
        </p:nvSpPr>
        <p:spPr bwMode="auto">
          <a:xfrm>
            <a:off x="5657258" y="1246191"/>
            <a:ext cx="1673347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Sternocleidomastoid</a:t>
            </a:r>
            <a:endParaRPr lang="en-US" sz="1200" dirty="0">
              <a:latin typeface="Arial" charset="0"/>
            </a:endParaRPr>
          </a:p>
        </p:txBody>
      </p:sp>
      <p:sp>
        <p:nvSpPr>
          <p:cNvPr id="173" name="Text Box 31"/>
          <p:cNvSpPr txBox="1">
            <a:spLocks noChangeArrowheads="1"/>
          </p:cNvSpPr>
          <p:nvPr/>
        </p:nvSpPr>
        <p:spPr bwMode="auto">
          <a:xfrm>
            <a:off x="5067356" y="288081"/>
            <a:ext cx="147796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Frontalis</a:t>
            </a:r>
            <a:endParaRPr lang="en-US" sz="1200" dirty="0">
              <a:latin typeface="Arial" charset="0"/>
            </a:endParaRPr>
          </a:p>
        </p:txBody>
      </p:sp>
      <p:sp>
        <p:nvSpPr>
          <p:cNvPr id="174" name="Text Box 31"/>
          <p:cNvSpPr txBox="1">
            <a:spLocks noChangeArrowheads="1"/>
          </p:cNvSpPr>
          <p:nvPr/>
        </p:nvSpPr>
        <p:spPr bwMode="auto">
          <a:xfrm>
            <a:off x="5063598" y="453404"/>
            <a:ext cx="147796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Orbicularis oculi</a:t>
            </a:r>
            <a:endParaRPr lang="en-US" sz="1200" dirty="0">
              <a:latin typeface="Arial" charset="0"/>
            </a:endParaRPr>
          </a:p>
        </p:txBody>
      </p:sp>
      <p:sp>
        <p:nvSpPr>
          <p:cNvPr id="175" name="Text Box 31"/>
          <p:cNvSpPr txBox="1">
            <a:spLocks noChangeArrowheads="1"/>
          </p:cNvSpPr>
          <p:nvPr/>
        </p:nvSpPr>
        <p:spPr bwMode="auto">
          <a:xfrm>
            <a:off x="5059840" y="765259"/>
            <a:ext cx="147796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Orbicularis </a:t>
            </a:r>
            <a:r>
              <a:rPr lang="en-US" sz="1200" dirty="0" err="1" smtClean="0">
                <a:latin typeface="Arial" charset="0"/>
              </a:rPr>
              <a:t>oris</a:t>
            </a:r>
            <a:endParaRPr lang="en-US" sz="1200" dirty="0">
              <a:latin typeface="Arial" charset="0"/>
            </a:endParaRPr>
          </a:p>
        </p:txBody>
      </p:sp>
      <p:sp>
        <p:nvSpPr>
          <p:cNvPr id="176" name="Text Box 31"/>
          <p:cNvSpPr txBox="1">
            <a:spLocks noChangeArrowheads="1"/>
          </p:cNvSpPr>
          <p:nvPr/>
        </p:nvSpPr>
        <p:spPr bwMode="auto">
          <a:xfrm>
            <a:off x="5067351" y="592426"/>
            <a:ext cx="1477961" cy="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Zygomaticus</a:t>
            </a:r>
            <a:endParaRPr lang="en-US" sz="1200" dirty="0">
              <a:latin typeface="Arial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25450" y="2838450"/>
            <a:ext cx="323850" cy="542925"/>
          </a:xfrm>
          <a:custGeom>
            <a:avLst/>
            <a:gdLst>
              <a:gd name="connsiteX0" fmla="*/ 0 w 323850"/>
              <a:gd name="connsiteY0" fmla="*/ 0 h 542925"/>
              <a:gd name="connsiteX1" fmla="*/ 0 w 323850"/>
              <a:gd name="connsiteY1" fmla="*/ 0 h 542925"/>
              <a:gd name="connsiteX2" fmla="*/ 323850 w 323850"/>
              <a:gd name="connsiteY2" fmla="*/ 238125 h 542925"/>
              <a:gd name="connsiteX3" fmla="*/ 301625 w 323850"/>
              <a:gd name="connsiteY3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" h="542925">
                <a:moveTo>
                  <a:pt x="0" y="0"/>
                </a:moveTo>
                <a:lnTo>
                  <a:pt x="0" y="0"/>
                </a:lnTo>
                <a:lnTo>
                  <a:pt x="323850" y="238125"/>
                </a:lnTo>
                <a:lnTo>
                  <a:pt x="301625" y="542925"/>
                </a:ln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6350" y="1901825"/>
            <a:ext cx="1762125" cy="1752600"/>
          </a:xfrm>
          <a:custGeom>
            <a:avLst/>
            <a:gdLst>
              <a:gd name="connsiteX0" fmla="*/ 387350 w 1762125"/>
              <a:gd name="connsiteY0" fmla="*/ 346075 h 1752600"/>
              <a:gd name="connsiteX1" fmla="*/ 387350 w 1762125"/>
              <a:gd name="connsiteY1" fmla="*/ 346075 h 1752600"/>
              <a:gd name="connsiteX2" fmla="*/ 434975 w 1762125"/>
              <a:gd name="connsiteY2" fmla="*/ 371475 h 1752600"/>
              <a:gd name="connsiteX3" fmla="*/ 498475 w 1762125"/>
              <a:gd name="connsiteY3" fmla="*/ 393700 h 1752600"/>
              <a:gd name="connsiteX4" fmla="*/ 568325 w 1762125"/>
              <a:gd name="connsiteY4" fmla="*/ 422275 h 1752600"/>
              <a:gd name="connsiteX5" fmla="*/ 596900 w 1762125"/>
              <a:gd name="connsiteY5" fmla="*/ 431800 h 1752600"/>
              <a:gd name="connsiteX6" fmla="*/ 635000 w 1762125"/>
              <a:gd name="connsiteY6" fmla="*/ 457200 h 1752600"/>
              <a:gd name="connsiteX7" fmla="*/ 676275 w 1762125"/>
              <a:gd name="connsiteY7" fmla="*/ 511175 h 1752600"/>
              <a:gd name="connsiteX8" fmla="*/ 692150 w 1762125"/>
              <a:gd name="connsiteY8" fmla="*/ 527050 h 1752600"/>
              <a:gd name="connsiteX9" fmla="*/ 708025 w 1762125"/>
              <a:gd name="connsiteY9" fmla="*/ 546100 h 1752600"/>
              <a:gd name="connsiteX10" fmla="*/ 723900 w 1762125"/>
              <a:gd name="connsiteY10" fmla="*/ 558800 h 1752600"/>
              <a:gd name="connsiteX11" fmla="*/ 736600 w 1762125"/>
              <a:gd name="connsiteY11" fmla="*/ 571500 h 1752600"/>
              <a:gd name="connsiteX12" fmla="*/ 752475 w 1762125"/>
              <a:gd name="connsiteY12" fmla="*/ 584200 h 1752600"/>
              <a:gd name="connsiteX13" fmla="*/ 762000 w 1762125"/>
              <a:gd name="connsiteY13" fmla="*/ 587375 h 1752600"/>
              <a:gd name="connsiteX14" fmla="*/ 603250 w 1762125"/>
              <a:gd name="connsiteY14" fmla="*/ 561975 h 1752600"/>
              <a:gd name="connsiteX15" fmla="*/ 793750 w 1762125"/>
              <a:gd name="connsiteY15" fmla="*/ 920750 h 1752600"/>
              <a:gd name="connsiteX16" fmla="*/ 793750 w 1762125"/>
              <a:gd name="connsiteY16" fmla="*/ 920750 h 1752600"/>
              <a:gd name="connsiteX17" fmla="*/ 841375 w 1762125"/>
              <a:gd name="connsiteY17" fmla="*/ 676275 h 1752600"/>
              <a:gd name="connsiteX18" fmla="*/ 1762125 w 1762125"/>
              <a:gd name="connsiteY18" fmla="*/ 1752600 h 1752600"/>
              <a:gd name="connsiteX19" fmla="*/ 0 w 1762125"/>
              <a:gd name="connsiteY19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62125" h="1752600">
                <a:moveTo>
                  <a:pt x="387350" y="346075"/>
                </a:moveTo>
                <a:lnTo>
                  <a:pt x="387350" y="346075"/>
                </a:lnTo>
                <a:cubicBezTo>
                  <a:pt x="454855" y="371389"/>
                  <a:pt x="371583" y="337666"/>
                  <a:pt x="434975" y="371475"/>
                </a:cubicBezTo>
                <a:cubicBezTo>
                  <a:pt x="443948" y="376261"/>
                  <a:pt x="494673" y="392116"/>
                  <a:pt x="498475" y="393700"/>
                </a:cubicBezTo>
                <a:cubicBezTo>
                  <a:pt x="595218" y="434009"/>
                  <a:pt x="485031" y="395972"/>
                  <a:pt x="568325" y="422275"/>
                </a:cubicBezTo>
                <a:cubicBezTo>
                  <a:pt x="577899" y="425298"/>
                  <a:pt x="588006" y="427141"/>
                  <a:pt x="596900" y="431800"/>
                </a:cubicBezTo>
                <a:cubicBezTo>
                  <a:pt x="610421" y="438882"/>
                  <a:pt x="635000" y="457200"/>
                  <a:pt x="635000" y="457200"/>
                </a:cubicBezTo>
                <a:cubicBezTo>
                  <a:pt x="648510" y="477465"/>
                  <a:pt x="657715" y="492615"/>
                  <a:pt x="676275" y="511175"/>
                </a:cubicBezTo>
                <a:cubicBezTo>
                  <a:pt x="681567" y="516467"/>
                  <a:pt x="687116" y="521513"/>
                  <a:pt x="692150" y="527050"/>
                </a:cubicBezTo>
                <a:cubicBezTo>
                  <a:pt x="697710" y="533166"/>
                  <a:pt x="702180" y="540255"/>
                  <a:pt x="708025" y="546100"/>
                </a:cubicBezTo>
                <a:cubicBezTo>
                  <a:pt x="712817" y="550892"/>
                  <a:pt x="718835" y="554298"/>
                  <a:pt x="723900" y="558800"/>
                </a:cubicBezTo>
                <a:cubicBezTo>
                  <a:pt x="728375" y="562777"/>
                  <a:pt x="732125" y="567523"/>
                  <a:pt x="736600" y="571500"/>
                </a:cubicBezTo>
                <a:cubicBezTo>
                  <a:pt x="741665" y="576002"/>
                  <a:pt x="746728" y="580608"/>
                  <a:pt x="752475" y="584200"/>
                </a:cubicBezTo>
                <a:cubicBezTo>
                  <a:pt x="755313" y="585974"/>
                  <a:pt x="762000" y="587375"/>
                  <a:pt x="762000" y="587375"/>
                </a:cubicBezTo>
                <a:lnTo>
                  <a:pt x="603250" y="561975"/>
                </a:lnTo>
                <a:lnTo>
                  <a:pt x="793750" y="920750"/>
                </a:lnTo>
                <a:lnTo>
                  <a:pt x="793750" y="920750"/>
                </a:lnTo>
                <a:lnTo>
                  <a:pt x="841375" y="676275"/>
                </a:lnTo>
                <a:lnTo>
                  <a:pt x="1762125" y="1752600"/>
                </a:lnTo>
                <a:lnTo>
                  <a:pt x="0" y="0"/>
                </a:ln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Table 6.3 Superficial Anterior Muscles of the Body (See Figure 6.22) (1 of 3).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59" name="Picture 58" descr="table_06_03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4"/>
          <a:stretch/>
        </p:blipFill>
        <p:spPr>
          <a:xfrm>
            <a:off x="298704" y="963168"/>
            <a:ext cx="8546592" cy="47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6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06_03_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"/>
          <a:stretch/>
        </p:blipFill>
        <p:spPr>
          <a:xfrm>
            <a:off x="298704" y="1341120"/>
            <a:ext cx="8546592" cy="400782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Table 6.3 Superficial Anterior Muscles of the Body (See Figure 6.22) (2 of 3).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26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06_03_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"/>
          <a:stretch/>
        </p:blipFill>
        <p:spPr>
          <a:xfrm>
            <a:off x="298704" y="1109472"/>
            <a:ext cx="8546592" cy="447105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Table 6.3 Superficial Anterior Muscles of the Body (See Figure 6.22) (3 of 3).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98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figure_06_2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"/>
          <a:stretch/>
        </p:blipFill>
        <p:spPr>
          <a:xfrm>
            <a:off x="1578864" y="137160"/>
            <a:ext cx="5986272" cy="640973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Figure 6.23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Major superficial muscles of the posterior surface of the body.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619512" y="1454132"/>
            <a:ext cx="1228463" cy="19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Triceps </a:t>
            </a:r>
            <a:r>
              <a:rPr lang="en-US" sz="1200" dirty="0" err="1" smtClean="0">
                <a:latin typeface="Arial" charset="0"/>
              </a:rPr>
              <a:t>brachii</a:t>
            </a:r>
            <a:endParaRPr lang="en-US" sz="120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623848" y="1318548"/>
            <a:ext cx="840479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Arm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619512" y="1619232"/>
            <a:ext cx="866513" cy="17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Brachialis</a:t>
            </a:r>
            <a:endParaRPr lang="en-US" sz="1200" dirty="0"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616337" y="2012932"/>
            <a:ext cx="1225288" cy="19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Brachioradialis</a:t>
            </a:r>
            <a:endParaRPr lang="en-US" sz="1200" dirty="0"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617498" y="1867823"/>
            <a:ext cx="840479" cy="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Forearm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619512" y="2197082"/>
            <a:ext cx="1736463" cy="3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40"/>
              </a:lnSpc>
              <a:tabLst>
                <a:tab pos="104775" algn="l"/>
              </a:tabLst>
            </a:pPr>
            <a:r>
              <a:rPr lang="en-US" sz="1200" dirty="0" smtClean="0">
                <a:latin typeface="Arial" charset="0"/>
              </a:rPr>
              <a:t>• Extensor carpi </a:t>
            </a:r>
            <a:r>
              <a:rPr lang="en-US" sz="1200" dirty="0" err="1" smtClean="0">
                <a:latin typeface="Arial" charset="0"/>
              </a:rPr>
              <a:t>radialis</a:t>
            </a:r>
            <a:r>
              <a:rPr lang="en-US" sz="1200" dirty="0" smtClean="0">
                <a:latin typeface="Arial" charset="0"/>
              </a:rPr>
              <a:t/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	</a:t>
            </a:r>
            <a:r>
              <a:rPr lang="en-US" sz="1200" dirty="0" err="1" smtClean="0">
                <a:latin typeface="Arial" charset="0"/>
              </a:rPr>
              <a:t>longus</a:t>
            </a:r>
            <a:endParaRPr lang="en-US" sz="1200" dirty="0"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857500" y="1555750"/>
            <a:ext cx="1123950" cy="209550"/>
          </a:xfrm>
          <a:custGeom>
            <a:avLst/>
            <a:gdLst>
              <a:gd name="connsiteX0" fmla="*/ 0 w 1270000"/>
              <a:gd name="connsiteY0" fmla="*/ 0 h 177800"/>
              <a:gd name="connsiteX1" fmla="*/ 0 w 1270000"/>
              <a:gd name="connsiteY1" fmla="*/ 0 h 177800"/>
              <a:gd name="connsiteX2" fmla="*/ 860425 w 1270000"/>
              <a:gd name="connsiteY2" fmla="*/ 0 h 177800"/>
              <a:gd name="connsiteX3" fmla="*/ 1270000 w 1270000"/>
              <a:gd name="connsiteY3" fmla="*/ 177800 h 177800"/>
              <a:gd name="connsiteX0" fmla="*/ 0 w 1270000"/>
              <a:gd name="connsiteY0" fmla="*/ 0 h 177800"/>
              <a:gd name="connsiteX1" fmla="*/ 0 w 1270000"/>
              <a:gd name="connsiteY1" fmla="*/ 0 h 177800"/>
              <a:gd name="connsiteX2" fmla="*/ 698984 w 1270000"/>
              <a:gd name="connsiteY2" fmla="*/ 0 h 177800"/>
              <a:gd name="connsiteX3" fmla="*/ 1270000 w 1270000"/>
              <a:gd name="connsiteY3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177800">
                <a:moveTo>
                  <a:pt x="0" y="0"/>
                </a:moveTo>
                <a:lnTo>
                  <a:pt x="0" y="0"/>
                </a:lnTo>
                <a:lnTo>
                  <a:pt x="698984" y="0"/>
                </a:lnTo>
                <a:lnTo>
                  <a:pt x="1270000" y="1778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501900" y="1730375"/>
            <a:ext cx="1339850" cy="209550"/>
          </a:xfrm>
          <a:custGeom>
            <a:avLst/>
            <a:gdLst>
              <a:gd name="connsiteX0" fmla="*/ 0 w 1270000"/>
              <a:gd name="connsiteY0" fmla="*/ 0 h 177800"/>
              <a:gd name="connsiteX1" fmla="*/ 0 w 1270000"/>
              <a:gd name="connsiteY1" fmla="*/ 0 h 177800"/>
              <a:gd name="connsiteX2" fmla="*/ 860425 w 1270000"/>
              <a:gd name="connsiteY2" fmla="*/ 0 h 177800"/>
              <a:gd name="connsiteX3" fmla="*/ 1270000 w 1270000"/>
              <a:gd name="connsiteY3" fmla="*/ 177800 h 177800"/>
              <a:gd name="connsiteX0" fmla="*/ 0 w 1270000"/>
              <a:gd name="connsiteY0" fmla="*/ 0 h 177800"/>
              <a:gd name="connsiteX1" fmla="*/ 0 w 1270000"/>
              <a:gd name="connsiteY1" fmla="*/ 0 h 177800"/>
              <a:gd name="connsiteX2" fmla="*/ 698984 w 1270000"/>
              <a:gd name="connsiteY2" fmla="*/ 0 h 177800"/>
              <a:gd name="connsiteX3" fmla="*/ 1270000 w 1270000"/>
              <a:gd name="connsiteY3" fmla="*/ 177800 h 177800"/>
              <a:gd name="connsiteX0" fmla="*/ 0 w 1270000"/>
              <a:gd name="connsiteY0" fmla="*/ 0 h 177800"/>
              <a:gd name="connsiteX1" fmla="*/ 0 w 1270000"/>
              <a:gd name="connsiteY1" fmla="*/ 0 h 177800"/>
              <a:gd name="connsiteX2" fmla="*/ 930714 w 1270000"/>
              <a:gd name="connsiteY2" fmla="*/ 5388 h 177800"/>
              <a:gd name="connsiteX3" fmla="*/ 1270000 w 1270000"/>
              <a:gd name="connsiteY3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177800">
                <a:moveTo>
                  <a:pt x="0" y="0"/>
                </a:moveTo>
                <a:lnTo>
                  <a:pt x="0" y="0"/>
                </a:lnTo>
                <a:lnTo>
                  <a:pt x="930714" y="5388"/>
                </a:lnTo>
                <a:lnTo>
                  <a:pt x="1270000" y="1778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47974" y="2114549"/>
            <a:ext cx="930275" cy="149225"/>
          </a:xfrm>
          <a:custGeom>
            <a:avLst/>
            <a:gdLst>
              <a:gd name="connsiteX0" fmla="*/ 0 w 1270000"/>
              <a:gd name="connsiteY0" fmla="*/ 0 h 177800"/>
              <a:gd name="connsiteX1" fmla="*/ 0 w 1270000"/>
              <a:gd name="connsiteY1" fmla="*/ 0 h 177800"/>
              <a:gd name="connsiteX2" fmla="*/ 860425 w 1270000"/>
              <a:gd name="connsiteY2" fmla="*/ 0 h 177800"/>
              <a:gd name="connsiteX3" fmla="*/ 1270000 w 1270000"/>
              <a:gd name="connsiteY3" fmla="*/ 177800 h 177800"/>
              <a:gd name="connsiteX0" fmla="*/ 0 w 1270000"/>
              <a:gd name="connsiteY0" fmla="*/ 0 h 177800"/>
              <a:gd name="connsiteX1" fmla="*/ 0 w 1270000"/>
              <a:gd name="connsiteY1" fmla="*/ 0 h 177800"/>
              <a:gd name="connsiteX2" fmla="*/ 698984 w 1270000"/>
              <a:gd name="connsiteY2" fmla="*/ 0 h 177800"/>
              <a:gd name="connsiteX3" fmla="*/ 1270000 w 1270000"/>
              <a:gd name="connsiteY3" fmla="*/ 177800 h 177800"/>
              <a:gd name="connsiteX0" fmla="*/ 0 w 1270000"/>
              <a:gd name="connsiteY0" fmla="*/ 0 h 177800"/>
              <a:gd name="connsiteX1" fmla="*/ 0 w 1270000"/>
              <a:gd name="connsiteY1" fmla="*/ 0 h 177800"/>
              <a:gd name="connsiteX2" fmla="*/ 930714 w 1270000"/>
              <a:gd name="connsiteY2" fmla="*/ 5388 h 177800"/>
              <a:gd name="connsiteX3" fmla="*/ 1270000 w 1270000"/>
              <a:gd name="connsiteY3" fmla="*/ 177800 h 177800"/>
              <a:gd name="connsiteX0" fmla="*/ 0 w 1270000"/>
              <a:gd name="connsiteY0" fmla="*/ 0 h 177800"/>
              <a:gd name="connsiteX1" fmla="*/ 0 w 1270000"/>
              <a:gd name="connsiteY1" fmla="*/ 0 h 177800"/>
              <a:gd name="connsiteX2" fmla="*/ 617728 w 1270000"/>
              <a:gd name="connsiteY2" fmla="*/ 5388 h 177800"/>
              <a:gd name="connsiteX3" fmla="*/ 1270000 w 1270000"/>
              <a:gd name="connsiteY3" fmla="*/ 177800 h 177800"/>
              <a:gd name="connsiteX0" fmla="*/ 0 w 881777"/>
              <a:gd name="connsiteY0" fmla="*/ 0 h 126615"/>
              <a:gd name="connsiteX1" fmla="*/ 0 w 881777"/>
              <a:gd name="connsiteY1" fmla="*/ 0 h 126615"/>
              <a:gd name="connsiteX2" fmla="*/ 617728 w 881777"/>
              <a:gd name="connsiteY2" fmla="*/ 5388 h 126615"/>
              <a:gd name="connsiteX3" fmla="*/ 881777 w 881777"/>
              <a:gd name="connsiteY3" fmla="*/ 126615 h 12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777" h="126615">
                <a:moveTo>
                  <a:pt x="0" y="0"/>
                </a:moveTo>
                <a:lnTo>
                  <a:pt x="0" y="0"/>
                </a:lnTo>
                <a:lnTo>
                  <a:pt x="617728" y="5388"/>
                </a:lnTo>
                <a:lnTo>
                  <a:pt x="881777" y="12661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365500" y="2282824"/>
            <a:ext cx="396876" cy="149225"/>
          </a:xfrm>
          <a:custGeom>
            <a:avLst/>
            <a:gdLst>
              <a:gd name="connsiteX0" fmla="*/ 0 w 1270000"/>
              <a:gd name="connsiteY0" fmla="*/ 0 h 177800"/>
              <a:gd name="connsiteX1" fmla="*/ 0 w 1270000"/>
              <a:gd name="connsiteY1" fmla="*/ 0 h 177800"/>
              <a:gd name="connsiteX2" fmla="*/ 860425 w 1270000"/>
              <a:gd name="connsiteY2" fmla="*/ 0 h 177800"/>
              <a:gd name="connsiteX3" fmla="*/ 1270000 w 1270000"/>
              <a:gd name="connsiteY3" fmla="*/ 177800 h 177800"/>
              <a:gd name="connsiteX0" fmla="*/ 0 w 1270000"/>
              <a:gd name="connsiteY0" fmla="*/ 0 h 177800"/>
              <a:gd name="connsiteX1" fmla="*/ 0 w 1270000"/>
              <a:gd name="connsiteY1" fmla="*/ 0 h 177800"/>
              <a:gd name="connsiteX2" fmla="*/ 698984 w 1270000"/>
              <a:gd name="connsiteY2" fmla="*/ 0 h 177800"/>
              <a:gd name="connsiteX3" fmla="*/ 1270000 w 1270000"/>
              <a:gd name="connsiteY3" fmla="*/ 177800 h 177800"/>
              <a:gd name="connsiteX0" fmla="*/ 0 w 1270000"/>
              <a:gd name="connsiteY0" fmla="*/ 0 h 177800"/>
              <a:gd name="connsiteX1" fmla="*/ 0 w 1270000"/>
              <a:gd name="connsiteY1" fmla="*/ 0 h 177800"/>
              <a:gd name="connsiteX2" fmla="*/ 930714 w 1270000"/>
              <a:gd name="connsiteY2" fmla="*/ 5388 h 177800"/>
              <a:gd name="connsiteX3" fmla="*/ 1270000 w 1270000"/>
              <a:gd name="connsiteY3" fmla="*/ 177800 h 177800"/>
              <a:gd name="connsiteX0" fmla="*/ 0 w 1270000"/>
              <a:gd name="connsiteY0" fmla="*/ 0 h 177800"/>
              <a:gd name="connsiteX1" fmla="*/ 0 w 1270000"/>
              <a:gd name="connsiteY1" fmla="*/ 0 h 177800"/>
              <a:gd name="connsiteX2" fmla="*/ 617728 w 1270000"/>
              <a:gd name="connsiteY2" fmla="*/ 5388 h 177800"/>
              <a:gd name="connsiteX3" fmla="*/ 1270000 w 1270000"/>
              <a:gd name="connsiteY3" fmla="*/ 177800 h 177800"/>
              <a:gd name="connsiteX0" fmla="*/ 0 w 881777"/>
              <a:gd name="connsiteY0" fmla="*/ 0 h 126615"/>
              <a:gd name="connsiteX1" fmla="*/ 0 w 881777"/>
              <a:gd name="connsiteY1" fmla="*/ 0 h 126615"/>
              <a:gd name="connsiteX2" fmla="*/ 617728 w 881777"/>
              <a:gd name="connsiteY2" fmla="*/ 5388 h 126615"/>
              <a:gd name="connsiteX3" fmla="*/ 881777 w 881777"/>
              <a:gd name="connsiteY3" fmla="*/ 126615 h 126615"/>
              <a:gd name="connsiteX0" fmla="*/ 0 w 881777"/>
              <a:gd name="connsiteY0" fmla="*/ 0 h 126615"/>
              <a:gd name="connsiteX1" fmla="*/ 0 w 881777"/>
              <a:gd name="connsiteY1" fmla="*/ 0 h 126615"/>
              <a:gd name="connsiteX2" fmla="*/ 265018 w 881777"/>
              <a:gd name="connsiteY2" fmla="*/ 0 h 126615"/>
              <a:gd name="connsiteX3" fmla="*/ 881777 w 881777"/>
              <a:gd name="connsiteY3" fmla="*/ 126615 h 12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777" h="126615">
                <a:moveTo>
                  <a:pt x="0" y="0"/>
                </a:moveTo>
                <a:lnTo>
                  <a:pt x="0" y="0"/>
                </a:lnTo>
                <a:lnTo>
                  <a:pt x="265018" y="0"/>
                </a:lnTo>
                <a:lnTo>
                  <a:pt x="881777" y="12661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149434" y="2594413"/>
            <a:ext cx="7694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343508" y="2754436"/>
            <a:ext cx="4188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149434" y="2914458"/>
            <a:ext cx="497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336698" y="3922262"/>
            <a:ext cx="6673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438842" y="5100302"/>
            <a:ext cx="5413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2836193" y="5386301"/>
            <a:ext cx="98739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3489914" y="5784655"/>
            <a:ext cx="35409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>
            <a:off x="3098363" y="6063844"/>
            <a:ext cx="8886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0" name="Freeform 9219"/>
          <p:cNvSpPr/>
          <p:nvPr/>
        </p:nvSpPr>
        <p:spPr>
          <a:xfrm>
            <a:off x="5103786" y="4579377"/>
            <a:ext cx="670745" cy="57881"/>
          </a:xfrm>
          <a:custGeom>
            <a:avLst/>
            <a:gdLst>
              <a:gd name="connsiteX0" fmla="*/ 670745 w 670745"/>
              <a:gd name="connsiteY0" fmla="*/ 57881 h 57881"/>
              <a:gd name="connsiteX1" fmla="*/ 303027 w 670745"/>
              <a:gd name="connsiteY1" fmla="*/ 54476 h 57881"/>
              <a:gd name="connsiteX2" fmla="*/ 0 w 670745"/>
              <a:gd name="connsiteY2" fmla="*/ 0 h 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745" h="57881">
                <a:moveTo>
                  <a:pt x="670745" y="57881"/>
                </a:moveTo>
                <a:lnTo>
                  <a:pt x="303027" y="54476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22" name="Straight Connector 9221"/>
          <p:cNvCxnSpPr>
            <a:stCxn id="9220" idx="1"/>
          </p:cNvCxnSpPr>
          <p:nvPr/>
        </p:nvCxnSpPr>
        <p:spPr bwMode="auto">
          <a:xfrm flipH="1" flipV="1">
            <a:off x="5006975" y="4476750"/>
            <a:ext cx="399838" cy="1571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3" name="Freeform 9222"/>
          <p:cNvSpPr/>
          <p:nvPr/>
        </p:nvSpPr>
        <p:spPr>
          <a:xfrm>
            <a:off x="5086350" y="4318000"/>
            <a:ext cx="692150" cy="149225"/>
          </a:xfrm>
          <a:custGeom>
            <a:avLst/>
            <a:gdLst>
              <a:gd name="connsiteX0" fmla="*/ 692150 w 692150"/>
              <a:gd name="connsiteY0" fmla="*/ 149225 h 149225"/>
              <a:gd name="connsiteX1" fmla="*/ 374650 w 692150"/>
              <a:gd name="connsiteY1" fmla="*/ 149225 h 149225"/>
              <a:gd name="connsiteX2" fmla="*/ 0 w 692150"/>
              <a:gd name="connsiteY2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150" h="149225">
                <a:moveTo>
                  <a:pt x="692150" y="149225"/>
                </a:moveTo>
                <a:lnTo>
                  <a:pt x="374650" y="1492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4" name="Freeform 9223"/>
          <p:cNvSpPr/>
          <p:nvPr/>
        </p:nvSpPr>
        <p:spPr>
          <a:xfrm>
            <a:off x="5213350" y="4149725"/>
            <a:ext cx="565150" cy="146050"/>
          </a:xfrm>
          <a:custGeom>
            <a:avLst/>
            <a:gdLst>
              <a:gd name="connsiteX0" fmla="*/ 565150 w 565150"/>
              <a:gd name="connsiteY0" fmla="*/ 142875 h 146050"/>
              <a:gd name="connsiteX1" fmla="*/ 257175 w 565150"/>
              <a:gd name="connsiteY1" fmla="*/ 146050 h 146050"/>
              <a:gd name="connsiteX2" fmla="*/ 0 w 565150"/>
              <a:gd name="connsiteY2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150" h="146050">
                <a:moveTo>
                  <a:pt x="565150" y="142875"/>
                </a:moveTo>
                <a:lnTo>
                  <a:pt x="257175" y="1460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Freeform 9224"/>
          <p:cNvSpPr/>
          <p:nvPr/>
        </p:nvSpPr>
        <p:spPr>
          <a:xfrm>
            <a:off x="4832350" y="3594100"/>
            <a:ext cx="819150" cy="403225"/>
          </a:xfrm>
          <a:custGeom>
            <a:avLst/>
            <a:gdLst>
              <a:gd name="connsiteX0" fmla="*/ 819150 w 819150"/>
              <a:gd name="connsiteY0" fmla="*/ 403225 h 403225"/>
              <a:gd name="connsiteX1" fmla="*/ 638175 w 819150"/>
              <a:gd name="connsiteY1" fmla="*/ 400050 h 403225"/>
              <a:gd name="connsiteX2" fmla="*/ 0 w 819150"/>
              <a:gd name="connsiteY2" fmla="*/ 0 h 4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403225">
                <a:moveTo>
                  <a:pt x="819150" y="403225"/>
                </a:moveTo>
                <a:lnTo>
                  <a:pt x="638175" y="40005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27" name="Straight Connector 9226"/>
          <p:cNvCxnSpPr/>
          <p:nvPr/>
        </p:nvCxnSpPr>
        <p:spPr bwMode="auto">
          <a:xfrm flipH="1">
            <a:off x="5067300" y="3194050"/>
            <a:ext cx="1066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 flipH="1">
            <a:off x="5143500" y="2905125"/>
            <a:ext cx="984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 flipH="1">
            <a:off x="5070475" y="2019300"/>
            <a:ext cx="1060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 flipH="1">
            <a:off x="5362575" y="1552575"/>
            <a:ext cx="7683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0" name="Straight Connector 9239"/>
          <p:cNvCxnSpPr/>
          <p:nvPr/>
        </p:nvCxnSpPr>
        <p:spPr bwMode="auto">
          <a:xfrm flipH="1" flipV="1">
            <a:off x="4841875" y="1066800"/>
            <a:ext cx="73977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2" name="Straight Connector 9241"/>
          <p:cNvCxnSpPr/>
          <p:nvPr/>
        </p:nvCxnSpPr>
        <p:spPr bwMode="auto">
          <a:xfrm flipV="1">
            <a:off x="4870450" y="1069975"/>
            <a:ext cx="428625" cy="311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Straight Connector 9244"/>
          <p:cNvCxnSpPr/>
          <p:nvPr/>
        </p:nvCxnSpPr>
        <p:spPr bwMode="auto">
          <a:xfrm flipH="1">
            <a:off x="4870450" y="857250"/>
            <a:ext cx="714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9246"/>
          <p:cNvCxnSpPr/>
          <p:nvPr/>
        </p:nvCxnSpPr>
        <p:spPr bwMode="auto">
          <a:xfrm flipH="1" flipV="1">
            <a:off x="4857750" y="638175"/>
            <a:ext cx="730250" cy="6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619511" y="2492357"/>
            <a:ext cx="1552313" cy="19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Flexor carpi </a:t>
            </a:r>
            <a:r>
              <a:rPr lang="en-US" sz="1200" dirty="0" err="1" smtClean="0">
                <a:latin typeface="Arial" charset="0"/>
              </a:rPr>
              <a:t>ulnaris</a:t>
            </a:r>
            <a:endParaRPr lang="en-US" sz="1200" dirty="0">
              <a:latin typeface="Arial" charset="0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619511" y="2660632"/>
            <a:ext cx="1723764" cy="19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Extensor carpi </a:t>
            </a:r>
            <a:r>
              <a:rPr lang="en-US" sz="1200" dirty="0" err="1" smtClean="0">
                <a:latin typeface="Arial" charset="0"/>
              </a:rPr>
              <a:t>ulnaris</a:t>
            </a:r>
            <a:endParaRPr lang="en-US" sz="1200" dirty="0">
              <a:latin typeface="Arial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1619511" y="2809857"/>
            <a:ext cx="1514214" cy="19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Extensor </a:t>
            </a:r>
            <a:r>
              <a:rPr lang="en-US" sz="1200" dirty="0" err="1" smtClean="0">
                <a:latin typeface="Arial" charset="0"/>
              </a:rPr>
              <a:t>digitorum</a:t>
            </a:r>
            <a:endParaRPr lang="en-US" sz="1200" dirty="0">
              <a:latin typeface="Arial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2260862" y="3825857"/>
            <a:ext cx="1050664" cy="19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Iliotibial</a:t>
            </a:r>
            <a:r>
              <a:rPr lang="en-US" sz="1200" dirty="0" smtClean="0">
                <a:latin typeface="Arial" charset="0"/>
              </a:rPr>
              <a:t> tract</a:t>
            </a:r>
            <a:endParaRPr lang="en-US" sz="1200" dirty="0">
              <a:latin typeface="Arial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2201699" y="4826922"/>
            <a:ext cx="357352" cy="20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Leg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2200536" y="4997432"/>
            <a:ext cx="1311013" cy="19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Gastrocnemius</a:t>
            </a:r>
            <a:endParaRPr lang="en-US" sz="1200" dirty="0">
              <a:latin typeface="Arial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2197361" y="5276832"/>
            <a:ext cx="615689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Soleus</a:t>
            </a:r>
            <a:endParaRPr lang="en-US" sz="1200" dirty="0">
              <a:latin typeface="Arial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2200536" y="5683232"/>
            <a:ext cx="13618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Fibularis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200" dirty="0" err="1" smtClean="0">
                <a:latin typeface="Arial" charset="0"/>
              </a:rPr>
              <a:t>longus</a:t>
            </a:r>
            <a:endParaRPr lang="en-US" sz="1200" dirty="0">
              <a:latin typeface="Arial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2362461" y="5965807"/>
            <a:ext cx="771264" cy="49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40"/>
              </a:lnSpc>
            </a:pPr>
            <a:r>
              <a:rPr lang="en-US" sz="1200" dirty="0" smtClean="0">
                <a:latin typeface="Arial" charset="0"/>
              </a:rPr>
              <a:t>Calcaneal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(Achilles)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tendon</a:t>
            </a:r>
            <a:endParaRPr lang="en-US" sz="1200" dirty="0">
              <a:latin typeface="Arial" charset="0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5677161" y="4041757"/>
            <a:ext cx="13618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Hamstrings:</a:t>
            </a:r>
            <a:endParaRPr lang="en-US" sz="1200" dirty="0">
              <a:latin typeface="Arial" charset="0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5794636" y="4543407"/>
            <a:ext cx="13618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Semimembranosus</a:t>
            </a:r>
            <a:endParaRPr lang="en-US" sz="1200" dirty="0">
              <a:latin typeface="Arial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5791461" y="4371957"/>
            <a:ext cx="13618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Semitendinosus</a:t>
            </a:r>
            <a:endParaRPr lang="en-US" sz="1200" dirty="0">
              <a:latin typeface="Arial" charset="0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5794636" y="4203682"/>
            <a:ext cx="13618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Biceps </a:t>
            </a:r>
            <a:r>
              <a:rPr lang="en-US" sz="1200" dirty="0" err="1" smtClean="0">
                <a:latin typeface="Arial" charset="0"/>
              </a:rPr>
              <a:t>femoris</a:t>
            </a:r>
            <a:endParaRPr lang="en-US" sz="1200" dirty="0">
              <a:latin typeface="Arial" charset="0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5677161" y="3895707"/>
            <a:ext cx="13618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Adductor muscle</a:t>
            </a:r>
            <a:endParaRPr lang="en-US" sz="1200" dirty="0">
              <a:latin typeface="Arial" charset="0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5670811" y="3740132"/>
            <a:ext cx="13618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Thigh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6156586" y="2651107"/>
            <a:ext cx="13618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Hip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153411" y="2809857"/>
            <a:ext cx="13618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Gluteus </a:t>
            </a:r>
            <a:r>
              <a:rPr lang="en-US" sz="1200" dirty="0" err="1" smtClean="0">
                <a:latin typeface="Arial" charset="0"/>
              </a:rPr>
              <a:t>medius</a:t>
            </a:r>
            <a:endParaRPr lang="en-US" sz="1200" dirty="0">
              <a:latin typeface="Arial" charset="0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6153411" y="3095607"/>
            <a:ext cx="16031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Gluteus </a:t>
            </a:r>
            <a:r>
              <a:rPr lang="en-US" sz="1200" dirty="0" err="1" smtClean="0">
                <a:latin typeface="Arial" charset="0"/>
              </a:rPr>
              <a:t>maximus</a:t>
            </a:r>
            <a:endParaRPr lang="en-US" sz="1200" dirty="0">
              <a:latin typeface="Arial" charset="0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6153411" y="1924032"/>
            <a:ext cx="13618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Latissimus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200" dirty="0" err="1" smtClean="0">
                <a:latin typeface="Arial" charset="0"/>
              </a:rPr>
              <a:t>dorsi</a:t>
            </a:r>
            <a:endParaRPr lang="en-US" sz="1200" dirty="0">
              <a:latin typeface="Arial" charset="0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6156586" y="1454132"/>
            <a:ext cx="13618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Deltoid</a:t>
            </a:r>
            <a:endParaRPr lang="en-US" sz="1200" dirty="0">
              <a:latin typeface="Arial" charset="0"/>
            </a:endParaRP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6159761" y="1298557"/>
            <a:ext cx="13618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Shoulder/Back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5607311" y="380983"/>
            <a:ext cx="714114" cy="14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latin typeface="Arial Black"/>
                <a:cs typeface="Arial Black"/>
              </a:rPr>
              <a:t>Neck</a:t>
            </a:r>
            <a:endParaRPr lang="en-US" sz="1200" b="0" dirty="0">
              <a:latin typeface="Arial Black"/>
              <a:cs typeface="Arial Black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5610486" y="542907"/>
            <a:ext cx="1361814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</a:t>
            </a:r>
            <a:r>
              <a:rPr lang="en-US" sz="1200" dirty="0" err="1" smtClean="0">
                <a:latin typeface="Arial" charset="0"/>
              </a:rPr>
              <a:t>Occipitalis</a:t>
            </a:r>
            <a:endParaRPr lang="en-US" sz="1200" dirty="0">
              <a:latin typeface="Arial" charset="0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5607310" y="755632"/>
            <a:ext cx="1707889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Sternocleidomastoid</a:t>
            </a:r>
            <a:endParaRPr lang="en-US" sz="1200" dirty="0">
              <a:latin typeface="Arial" charset="0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5613660" y="965182"/>
            <a:ext cx="1707889" cy="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latin typeface="Arial" charset="0"/>
              </a:rPr>
              <a:t>• Trapezius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4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06_04_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"/>
          <a:stretch/>
        </p:blipFill>
        <p:spPr>
          <a:xfrm>
            <a:off x="298704" y="1188720"/>
            <a:ext cx="8546592" cy="430833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Table 6.4 Superior Posterior Muscles of the Body (Some Forearm Muscles Also Shown) (See</a:t>
            </a:r>
            <a:r>
              <a:rPr lang="en-US" sz="900" b="1" baseline="0" dirty="0" smtClean="0">
                <a:latin typeface="Arial"/>
                <a:cs typeface="Arial"/>
              </a:rPr>
              <a:t> Figure 6.23) (1 of 3).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10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06_04_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9"/>
          <a:stretch/>
        </p:blipFill>
        <p:spPr>
          <a:xfrm>
            <a:off x="298704" y="865632"/>
            <a:ext cx="8546592" cy="496888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Table 6.4 Superior Posterior Muscles of the Body (Some Forearm Muscles Also Shown) (See</a:t>
            </a:r>
            <a:r>
              <a:rPr lang="en-US" sz="900" b="1" baseline="0" dirty="0" smtClean="0">
                <a:latin typeface="Arial"/>
                <a:cs typeface="Arial"/>
              </a:rPr>
              <a:t> Figure 6.23) (2 of 3).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5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_06_04_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"/>
          <a:stretch/>
        </p:blipFill>
        <p:spPr>
          <a:xfrm>
            <a:off x="298704" y="1121664"/>
            <a:ext cx="8546592" cy="445531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Table 6.4 Superior Posterior Muscles of the Body (Some Forearm Muscles Also Shown) (See</a:t>
            </a:r>
            <a:r>
              <a:rPr lang="en-US" sz="900" b="1" baseline="0" dirty="0" smtClean="0">
                <a:latin typeface="Arial"/>
                <a:cs typeface="Arial"/>
              </a:rPr>
              <a:t> Figure 6.23) (3 of 3).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098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gure_06_0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"/>
          <a:stretch/>
        </p:blipFill>
        <p:spPr>
          <a:xfrm>
            <a:off x="298704" y="1149096"/>
            <a:ext cx="8546592" cy="420731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latin typeface="Arial"/>
                <a:cs typeface="Arial"/>
              </a:rPr>
              <a:t>Figure 6.3a </a:t>
            </a:r>
            <a:r>
              <a:rPr lang="en-US" sz="900" b="1" i="0" baseline="0" dirty="0" smtClean="0">
                <a:solidFill>
                  <a:schemeClr val="tx2"/>
                </a:solidFill>
                <a:effectLst/>
                <a:latin typeface="Arial"/>
                <a:ea typeface="ＭＳ Ｐゴシック" charset="0"/>
                <a:cs typeface="Arial"/>
              </a:rPr>
              <a:t>Anatomy of a skeletal muscle fiber (cell).</a:t>
            </a:r>
            <a:endParaRPr lang="en-US" sz="900" b="1" dirty="0" smtClean="0">
              <a:effectLst/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783792" y="1645708"/>
            <a:ext cx="6932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7429500" y="3100917"/>
            <a:ext cx="5292" cy="4021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074583" y="4201583"/>
            <a:ext cx="0" cy="158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227792" y="3989917"/>
            <a:ext cx="0" cy="3545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291167" y="3698875"/>
            <a:ext cx="0" cy="158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486959" y="3698875"/>
            <a:ext cx="0" cy="158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1291167" y="3857625"/>
            <a:ext cx="19579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397000" y="3852333"/>
            <a:ext cx="0" cy="4974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553205" y="1456308"/>
            <a:ext cx="1881089" cy="4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Sarcolemma</a:t>
            </a:r>
            <a:endParaRPr lang="en-US" dirty="0"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749682" y="2711824"/>
            <a:ext cx="1370848" cy="418353"/>
          </a:xfrm>
          <a:prstGeom prst="rect">
            <a:avLst/>
          </a:prstGeom>
          <a:solidFill>
            <a:srgbClr val="F6B783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Myofibril</a:t>
            </a:r>
            <a:endParaRPr lang="en-US" dirty="0"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483314" y="4325977"/>
            <a:ext cx="1208214" cy="38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Nucleus</a:t>
            </a:r>
            <a:endParaRPr lang="en-US" dirty="0"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70697" y="4325982"/>
            <a:ext cx="1261304" cy="77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Dark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(A) band</a:t>
            </a:r>
            <a:endParaRPr lang="en-US" dirty="0"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129104" y="4314332"/>
            <a:ext cx="1172899" cy="6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Light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(I) band</a:t>
            </a:r>
            <a:endParaRPr lang="en-US" dirty="0"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88676" y="5111476"/>
            <a:ext cx="2848974" cy="4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latin typeface="Arial Black"/>
                <a:cs typeface="Arial Black"/>
              </a:rPr>
              <a:t>(a) Segment of a</a:t>
            </a:r>
            <a:endParaRPr lang="en-US" b="0" dirty="0"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109191" y="5117354"/>
            <a:ext cx="2172514" cy="410883"/>
          </a:xfrm>
          <a:prstGeom prst="rect">
            <a:avLst/>
          </a:prstGeom>
          <a:solidFill>
            <a:srgbClr val="E4A8A4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latin typeface="Arial Black"/>
                <a:cs typeface="Arial Black"/>
              </a:rPr>
              <a:t>muscle fiber</a:t>
            </a:r>
            <a:endParaRPr lang="en-US" b="0" dirty="0">
              <a:latin typeface="Arial Black"/>
              <a:cs typeface="Arial Black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333508" y="5118653"/>
            <a:ext cx="777431" cy="4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(cell)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ostatic_06_04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76" y="643128"/>
            <a:ext cx="6175248" cy="55717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Homeostatic Imbalance 6.4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A female patient with myasthenia gravis.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22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ystemsinsync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5"/>
          <a:stretch/>
        </p:blipFill>
        <p:spPr>
          <a:xfrm>
            <a:off x="448056" y="316464"/>
            <a:ext cx="8247888" cy="633582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2556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 smtClean="0">
                <a:latin typeface="Arial"/>
                <a:cs typeface="Arial"/>
              </a:rPr>
              <a:t>Systems in Sync 6 Homeostatic Relationships between the Muscular System and Other Body</a:t>
            </a:r>
            <a:r>
              <a:rPr lang="en-US" sz="900" b="1" baseline="0" dirty="0" smtClean="0">
                <a:latin typeface="Arial"/>
                <a:cs typeface="Arial"/>
              </a:rPr>
              <a:t> Systems</a:t>
            </a:r>
            <a:r>
              <a:rPr lang="en-US" sz="900" b="1" dirty="0" smtClean="0">
                <a:latin typeface="Arial"/>
                <a:cs typeface="Arial"/>
              </a:rPr>
              <a:t>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968500" y="785729"/>
            <a:ext cx="1781175" cy="628650"/>
          </a:xfrm>
          <a:custGeom>
            <a:avLst/>
            <a:gdLst>
              <a:gd name="connsiteX0" fmla="*/ 0 w 1781175"/>
              <a:gd name="connsiteY0" fmla="*/ 0 h 628650"/>
              <a:gd name="connsiteX1" fmla="*/ 838200 w 1781175"/>
              <a:gd name="connsiteY1" fmla="*/ 0 h 628650"/>
              <a:gd name="connsiteX2" fmla="*/ 1781175 w 1781175"/>
              <a:gd name="connsiteY2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1175" h="628650">
                <a:moveTo>
                  <a:pt x="0" y="0"/>
                </a:moveTo>
                <a:lnTo>
                  <a:pt x="838200" y="0"/>
                </a:lnTo>
                <a:lnTo>
                  <a:pt x="1781175" y="6286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736850" y="1709654"/>
            <a:ext cx="476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914525" y="2973304"/>
            <a:ext cx="1790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1765300" y="3338429"/>
            <a:ext cx="2032000" cy="1133475"/>
          </a:xfrm>
          <a:custGeom>
            <a:avLst/>
            <a:gdLst>
              <a:gd name="connsiteX0" fmla="*/ 0 w 2032000"/>
              <a:gd name="connsiteY0" fmla="*/ 1133475 h 1133475"/>
              <a:gd name="connsiteX1" fmla="*/ 641350 w 2032000"/>
              <a:gd name="connsiteY1" fmla="*/ 1130300 h 1133475"/>
              <a:gd name="connsiteX2" fmla="*/ 2032000 w 2032000"/>
              <a:gd name="connsiteY2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0" h="1133475">
                <a:moveTo>
                  <a:pt x="0" y="1133475"/>
                </a:moveTo>
                <a:lnTo>
                  <a:pt x="641350" y="1130300"/>
                </a:lnTo>
                <a:lnTo>
                  <a:pt x="203200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619375" y="5332329"/>
            <a:ext cx="815975" cy="403225"/>
          </a:xfrm>
          <a:custGeom>
            <a:avLst/>
            <a:gdLst>
              <a:gd name="connsiteX0" fmla="*/ 0 w 815975"/>
              <a:gd name="connsiteY0" fmla="*/ 400050 h 403225"/>
              <a:gd name="connsiteX1" fmla="*/ 234950 w 815975"/>
              <a:gd name="connsiteY1" fmla="*/ 403225 h 403225"/>
              <a:gd name="connsiteX2" fmla="*/ 815975 w 815975"/>
              <a:gd name="connsiteY2" fmla="*/ 0 h 4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5975" h="403225">
                <a:moveTo>
                  <a:pt x="0" y="400050"/>
                </a:moveTo>
                <a:lnTo>
                  <a:pt x="234950" y="403225"/>
                </a:lnTo>
                <a:lnTo>
                  <a:pt x="8159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123852" y="4970406"/>
            <a:ext cx="1052367" cy="1180830"/>
          </a:xfrm>
          <a:custGeom>
            <a:avLst/>
            <a:gdLst>
              <a:gd name="connsiteX0" fmla="*/ 1052367 w 1052367"/>
              <a:gd name="connsiteY0" fmla="*/ 1180830 h 1180830"/>
              <a:gd name="connsiteX1" fmla="*/ 791951 w 1052367"/>
              <a:gd name="connsiteY1" fmla="*/ 1180830 h 1180830"/>
              <a:gd name="connsiteX2" fmla="*/ 0 w 1052367"/>
              <a:gd name="connsiteY2" fmla="*/ 0 h 118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367" h="1180830">
                <a:moveTo>
                  <a:pt x="1052367" y="1180830"/>
                </a:moveTo>
                <a:lnTo>
                  <a:pt x="791951" y="118083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66546" y="4217671"/>
            <a:ext cx="909673" cy="738465"/>
          </a:xfrm>
          <a:custGeom>
            <a:avLst/>
            <a:gdLst>
              <a:gd name="connsiteX0" fmla="*/ 909673 w 909673"/>
              <a:gd name="connsiteY0" fmla="*/ 734897 h 738465"/>
              <a:gd name="connsiteX1" fmla="*/ 663526 w 909673"/>
              <a:gd name="connsiteY1" fmla="*/ 738465 h 738465"/>
              <a:gd name="connsiteX2" fmla="*/ 0 w 909673"/>
              <a:gd name="connsiteY2" fmla="*/ 0 h 73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9673" h="738465">
                <a:moveTo>
                  <a:pt x="909673" y="734897"/>
                </a:moveTo>
                <a:lnTo>
                  <a:pt x="663526" y="73846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774252" y="3671849"/>
            <a:ext cx="1394833" cy="171239"/>
          </a:xfrm>
          <a:custGeom>
            <a:avLst/>
            <a:gdLst>
              <a:gd name="connsiteX0" fmla="*/ 1394833 w 1394833"/>
              <a:gd name="connsiteY0" fmla="*/ 167671 h 171239"/>
              <a:gd name="connsiteX1" fmla="*/ 1166522 w 1394833"/>
              <a:gd name="connsiteY1" fmla="*/ 171239 h 171239"/>
              <a:gd name="connsiteX2" fmla="*/ 0 w 1394833"/>
              <a:gd name="connsiteY2" fmla="*/ 0 h 1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4833" h="171239">
                <a:moveTo>
                  <a:pt x="1394833" y="167671"/>
                </a:moveTo>
                <a:lnTo>
                  <a:pt x="1166522" y="171239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867003" y="2045087"/>
            <a:ext cx="1302082" cy="460202"/>
          </a:xfrm>
          <a:custGeom>
            <a:avLst/>
            <a:gdLst>
              <a:gd name="connsiteX0" fmla="*/ 1302082 w 1302082"/>
              <a:gd name="connsiteY0" fmla="*/ 460202 h 460202"/>
              <a:gd name="connsiteX1" fmla="*/ 1084473 w 1302082"/>
              <a:gd name="connsiteY1" fmla="*/ 460202 h 460202"/>
              <a:gd name="connsiteX2" fmla="*/ 0 w 1302082"/>
              <a:gd name="connsiteY2" fmla="*/ 0 h 46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2082" h="460202">
                <a:moveTo>
                  <a:pt x="1302082" y="460202"/>
                </a:moveTo>
                <a:lnTo>
                  <a:pt x="1084473" y="460202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17" idx="1"/>
          </p:cNvCxnSpPr>
          <p:nvPr/>
        </p:nvCxnSpPr>
        <p:spPr bwMode="auto">
          <a:xfrm flipV="1">
            <a:off x="4612579" y="2505289"/>
            <a:ext cx="338897" cy="217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19"/>
          <p:cNvSpPr/>
          <p:nvPr/>
        </p:nvSpPr>
        <p:spPr>
          <a:xfrm>
            <a:off x="4088179" y="1474293"/>
            <a:ext cx="1084473" cy="217615"/>
          </a:xfrm>
          <a:custGeom>
            <a:avLst/>
            <a:gdLst>
              <a:gd name="connsiteX0" fmla="*/ 1084473 w 1084473"/>
              <a:gd name="connsiteY0" fmla="*/ 10702 h 217615"/>
              <a:gd name="connsiteX1" fmla="*/ 831191 w 1084473"/>
              <a:gd name="connsiteY1" fmla="*/ 0 h 217615"/>
              <a:gd name="connsiteX2" fmla="*/ 0 w 1084473"/>
              <a:gd name="connsiteY2" fmla="*/ 217615 h 21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473" h="217615">
                <a:moveTo>
                  <a:pt x="1084473" y="10702"/>
                </a:moveTo>
                <a:lnTo>
                  <a:pt x="831191" y="0"/>
                </a:lnTo>
                <a:lnTo>
                  <a:pt x="0" y="21761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3756415" y="582427"/>
            <a:ext cx="14162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ounded Rectangle 24"/>
          <p:cNvSpPr/>
          <p:nvPr/>
        </p:nvSpPr>
        <p:spPr bwMode="auto">
          <a:xfrm>
            <a:off x="498475" y="690394"/>
            <a:ext cx="1485900" cy="1841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46830" y="700628"/>
            <a:ext cx="1415320" cy="1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0" dirty="0" smtClean="0">
                <a:solidFill>
                  <a:schemeClr val="bg1"/>
                </a:solidFill>
                <a:latin typeface="Arial Black"/>
                <a:cs typeface="Arial Black"/>
              </a:rPr>
              <a:t>Endocrine System</a:t>
            </a:r>
            <a:endParaRPr lang="en-US" sz="110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98475" y="1617494"/>
            <a:ext cx="2260600" cy="184150"/>
          </a:xfrm>
          <a:prstGeom prst="roundRect">
            <a:avLst/>
          </a:prstGeom>
          <a:solidFill>
            <a:srgbClr val="7EC96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46830" y="1627728"/>
            <a:ext cx="2190020" cy="1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0" dirty="0" smtClean="0">
                <a:solidFill>
                  <a:schemeClr val="bg1"/>
                </a:solidFill>
                <a:latin typeface="Arial Black"/>
                <a:cs typeface="Arial Black"/>
              </a:rPr>
              <a:t>Lymphatic System/Immunity</a:t>
            </a:r>
            <a:endParaRPr lang="en-US" sz="110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95300" y="2877969"/>
            <a:ext cx="1435100" cy="184150"/>
          </a:xfrm>
          <a:prstGeom prst="roundRect">
            <a:avLst/>
          </a:prstGeom>
          <a:solidFill>
            <a:srgbClr val="6E320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43655" y="2888203"/>
            <a:ext cx="1380395" cy="1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0" dirty="0" smtClean="0">
                <a:solidFill>
                  <a:schemeClr val="bg1"/>
                </a:solidFill>
                <a:latin typeface="Arial Black"/>
                <a:cs typeface="Arial Black"/>
              </a:rPr>
              <a:t>Digestive System</a:t>
            </a:r>
            <a:endParaRPr lang="en-US" sz="110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92125" y="4373394"/>
            <a:ext cx="1276350" cy="184150"/>
          </a:xfrm>
          <a:prstGeom prst="roundRect">
            <a:avLst/>
          </a:prstGeom>
          <a:solidFill>
            <a:srgbClr val="21579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40480" y="4383628"/>
            <a:ext cx="1208945" cy="1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0" dirty="0" smtClean="0">
                <a:solidFill>
                  <a:schemeClr val="bg1"/>
                </a:solidFill>
                <a:latin typeface="Arial Black"/>
                <a:cs typeface="Arial Black"/>
              </a:rPr>
              <a:t>Urinary System</a:t>
            </a:r>
            <a:endParaRPr lang="en-US" sz="110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183272" y="487992"/>
            <a:ext cx="1371247" cy="184150"/>
          </a:xfrm>
          <a:prstGeom prst="roundRect">
            <a:avLst/>
          </a:prstGeom>
          <a:solidFill>
            <a:srgbClr val="254BB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231628" y="498226"/>
            <a:ext cx="1313367" cy="1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0" dirty="0" smtClean="0">
                <a:solidFill>
                  <a:schemeClr val="bg1"/>
                </a:solidFill>
                <a:latin typeface="Arial Black"/>
                <a:cs typeface="Arial Black"/>
              </a:rPr>
              <a:t>Nervous System</a:t>
            </a:r>
            <a:endParaRPr lang="en-US" sz="110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5175669" y="1395040"/>
            <a:ext cx="1609373" cy="184150"/>
          </a:xfrm>
          <a:prstGeom prst="roundRect">
            <a:avLst/>
          </a:prstGeom>
          <a:solidFill>
            <a:srgbClr val="764AB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224025" y="1405274"/>
            <a:ext cx="1313367" cy="1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0" dirty="0" smtClean="0">
                <a:solidFill>
                  <a:schemeClr val="bg1"/>
                </a:solidFill>
                <a:latin typeface="Arial Black"/>
                <a:cs typeface="Arial Black"/>
              </a:rPr>
              <a:t>Respiratory System</a:t>
            </a:r>
            <a:endParaRPr lang="en-US" sz="110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175669" y="2406958"/>
            <a:ext cx="1885598" cy="184150"/>
          </a:xfrm>
          <a:prstGeom prst="roundRect">
            <a:avLst/>
          </a:prstGeom>
          <a:solidFill>
            <a:srgbClr val="C3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224025" y="2417192"/>
            <a:ext cx="1313367" cy="1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0" dirty="0" smtClean="0">
                <a:solidFill>
                  <a:schemeClr val="bg1"/>
                </a:solidFill>
                <a:latin typeface="Arial Black"/>
                <a:cs typeface="Arial Black"/>
              </a:rPr>
              <a:t>Cardiovascular System</a:t>
            </a:r>
            <a:endParaRPr lang="en-US" sz="110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5175669" y="3753398"/>
            <a:ext cx="1752248" cy="184150"/>
          </a:xfrm>
          <a:prstGeom prst="roundRect">
            <a:avLst/>
          </a:prstGeom>
          <a:solidFill>
            <a:srgbClr val="72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224025" y="3763632"/>
            <a:ext cx="1313367" cy="1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0" dirty="0" smtClean="0">
                <a:solidFill>
                  <a:schemeClr val="bg1"/>
                </a:solidFill>
                <a:latin typeface="Arial Black"/>
                <a:cs typeface="Arial Black"/>
              </a:rPr>
              <a:t>Reproductive System</a:t>
            </a:r>
            <a:endParaRPr lang="en-US" sz="110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187077" y="4863681"/>
            <a:ext cx="1828488" cy="184150"/>
          </a:xfrm>
          <a:prstGeom prst="roundRect">
            <a:avLst/>
          </a:prstGeom>
          <a:solidFill>
            <a:srgbClr val="C77A4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235433" y="4873915"/>
            <a:ext cx="1313367" cy="1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0" dirty="0" smtClean="0">
                <a:solidFill>
                  <a:schemeClr val="bg1"/>
                </a:solidFill>
                <a:latin typeface="Arial Black"/>
                <a:cs typeface="Arial Black"/>
              </a:rPr>
              <a:t>Integumentary System</a:t>
            </a:r>
            <a:endParaRPr lang="en-US" sz="110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183274" y="6061419"/>
            <a:ext cx="1318957" cy="184150"/>
          </a:xfrm>
          <a:prstGeom prst="roundRect">
            <a:avLst/>
          </a:prstGeom>
          <a:solidFill>
            <a:srgbClr val="E1B10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231630" y="6071653"/>
            <a:ext cx="1313367" cy="1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0" dirty="0" smtClean="0">
                <a:solidFill>
                  <a:schemeClr val="bg1"/>
                </a:solidFill>
                <a:latin typeface="Arial Black"/>
                <a:cs typeface="Arial Black"/>
              </a:rPr>
              <a:t>Skeletal System</a:t>
            </a:r>
            <a:endParaRPr lang="en-US" sz="110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1093001" y="5616026"/>
            <a:ext cx="1486687" cy="22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DE603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Muscular System</a:t>
            </a:r>
            <a:endParaRPr lang="en-US" sz="1400" dirty="0">
              <a:solidFill>
                <a:srgbClr val="DE603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46849" y="874855"/>
            <a:ext cx="2396376" cy="47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 Growth hormone and androgens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influence skeletal muscle strength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and mass</a:t>
            </a:r>
            <a:endParaRPr lang="en-US" sz="1100" dirty="0"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39750" y="1801069"/>
            <a:ext cx="2396376" cy="100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	Physical exercise may enhance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or depress immunity depending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on its intensity</a:t>
            </a:r>
          </a:p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	Lymphatic vessels drain leaked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tissue fluids; immune system</a:t>
            </a:r>
          </a:p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>
                <a:latin typeface="Arial" charset="0"/>
              </a:rPr>
              <a:t>	</a:t>
            </a:r>
            <a:r>
              <a:rPr lang="en-US" sz="1100" dirty="0" smtClean="0">
                <a:latin typeface="Arial" charset="0"/>
              </a:rPr>
              <a:t>protects muscles from disease</a:t>
            </a:r>
            <a:endParaRPr lang="en-US" sz="1100" dirty="0"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39750" y="3060231"/>
            <a:ext cx="1902624" cy="128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	Physical activity increases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gastrointestinal mobility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when at rest</a:t>
            </a:r>
          </a:p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	Digestive system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provides nutrients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needed for muscle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health; liver metabolizes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lactic acid</a:t>
            </a:r>
            <a:endParaRPr lang="en-US" sz="1100" dirty="0"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550604" y="4561820"/>
            <a:ext cx="2347543" cy="95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	Physical activity promotes normal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voiding behavior; skeletal muscle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forms the voluntary sphincter of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the urethra</a:t>
            </a:r>
          </a:p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	Urinary system disposes of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nitrogen-containing wastes</a:t>
            </a:r>
            <a:endParaRPr lang="en-US" sz="1100" dirty="0"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5230202" y="684961"/>
            <a:ext cx="2935989" cy="64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 Facial muscle activity allows emotions to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be expressed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•	Nervous system stimulates and regulates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muscle activity</a:t>
            </a:r>
            <a:endParaRPr lang="en-US" sz="1100" dirty="0"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5233286" y="1585915"/>
            <a:ext cx="3402733" cy="4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 Muscular exercise increases respiratory capacity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•	Respiratory system provides oxygen and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disposes of carbon dioxide</a:t>
            </a:r>
            <a:endParaRPr lang="en-US" sz="1100" dirty="0"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233286" y="2599035"/>
            <a:ext cx="3406885" cy="99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 Skeletal muscle activity increases</a:t>
            </a:r>
          </a:p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>
                <a:latin typeface="Arial" charset="0"/>
              </a:rPr>
              <a:t>	</a:t>
            </a:r>
            <a:r>
              <a:rPr lang="en-US" sz="1100" dirty="0" smtClean="0">
                <a:latin typeface="Arial" charset="0"/>
              </a:rPr>
              <a:t>efficiency of cardiovascular functioning;</a:t>
            </a:r>
          </a:p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>
                <a:latin typeface="Arial" charset="0"/>
              </a:rPr>
              <a:t>	</a:t>
            </a:r>
            <a:r>
              <a:rPr lang="en-US" sz="1100" dirty="0" smtClean="0">
                <a:latin typeface="Arial" charset="0"/>
              </a:rPr>
              <a:t>helps prevent atherosclerosis and causes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cardiac hypertrophy</a:t>
            </a:r>
          </a:p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	Cardiovascular system delivers oxygen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and nutrients to muscles; carries away wastes</a:t>
            </a:r>
            <a:endParaRPr lang="en-US" sz="1100" dirty="0"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236902" y="3937798"/>
            <a:ext cx="3406885" cy="79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 Skeletal muscle helps support pelvic organs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(e.g., uterus in females); assists erection of penis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and clitoris</a:t>
            </a:r>
          </a:p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	Testicular androgen promotes increased skeletal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muscle size</a:t>
            </a:r>
            <a:endParaRPr lang="en-US" sz="1100" dirty="0"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236904" y="5052230"/>
            <a:ext cx="3417740" cy="64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 Muscular exercise enhances circulation to skin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and improves skin health; exercise also increases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body heat, which the skin helps dissipate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•	Skin protects the muscles by external enclosure</a:t>
            </a:r>
            <a:endParaRPr lang="en-US" sz="1100" dirty="0"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233286" y="6247790"/>
            <a:ext cx="3204268" cy="4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20"/>
              </a:lnSpc>
              <a:tabLst>
                <a:tab pos="92075" algn="l"/>
              </a:tabLst>
            </a:pPr>
            <a:r>
              <a:rPr lang="en-US" sz="1100" dirty="0" smtClean="0">
                <a:latin typeface="Arial" charset="0"/>
              </a:rPr>
              <a:t>• Skeletal muscle activity maintains bone health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	and strength</a:t>
            </a:r>
            <a:br>
              <a:rPr lang="en-US" sz="1100" dirty="0" smtClean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•	Bones provide levers for muscle activity</a:t>
            </a:r>
            <a:endParaRPr lang="en-US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3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8281</TotalTime>
  <Words>3129</Words>
  <Application>Microsoft Macintosh PowerPoint</Application>
  <PresentationFormat>On-screen Show (4:3)</PresentationFormat>
  <Paragraphs>969</Paragraphs>
  <Slides>91</Slides>
  <Notes>91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Blank</vt:lpstr>
      <vt:lpstr>Table 6.1 Comparison of Skeletal, Cardiac, and Smooth Muscles (1 of 3)</vt:lpstr>
      <vt:lpstr>Table 6.1 Comparison of Skeletal, Cardiac, and Smooth Muscles (2 of 3)</vt:lpstr>
      <vt:lpstr>Table 6.1 Comparison of Skeletal, Cardiac, and Smooth Muscles (3 of 3)</vt:lpstr>
      <vt:lpstr>Figure 6.1 Connective tissue wrappings of skeletal muscle.</vt:lpstr>
      <vt:lpstr>Figure 6.2 Arrangement of smooth and cardiac muscle cells.</vt:lpstr>
      <vt:lpstr>Figure 6.2a Arrangement of smooth and cardiac muscle cells.</vt:lpstr>
      <vt:lpstr>Figure 6.2b Arrangement of smooth and cardiac muscle cells. </vt:lpstr>
      <vt:lpstr>Figure 6.3 Anatomy of a skeletal muscle fiber (cell).</vt:lpstr>
      <vt:lpstr>Figure 6.3a Anatomy of a skeletal muscle fiber (cell).</vt:lpstr>
      <vt:lpstr>Figure 6.3b Anatomy of a skeletal muscle fiber (cell).</vt:lpstr>
      <vt:lpstr>Figure 6.3c Anatomy of a skeletal muscle fiber (cell).</vt:lpstr>
      <vt:lpstr>Figure 6.4 Motor units.</vt:lpstr>
      <vt:lpstr>Figure 6.4a Motor units.</vt:lpstr>
      <vt:lpstr>Figure 6.4b Motor units.</vt:lpstr>
      <vt:lpstr>Figure 6.5 Events at the neuromuscular junction.</vt:lpstr>
      <vt:lpstr>Figure 6.6 Comparing the action potential to a flame consuming a dry twig.</vt:lpstr>
      <vt:lpstr>Figure 6.6a Comparing the action potential to a flame consuming a dry twig. </vt:lpstr>
      <vt:lpstr>Figure 6.6b Comparing the action potential to a flame consuming a dry twig. </vt:lpstr>
      <vt:lpstr>Figure 6.7 Diagrammatic views of a sarcomere.</vt:lpstr>
      <vt:lpstr>Figure 6.7a Diagrammatic views of a sarcomere.</vt:lpstr>
      <vt:lpstr>Figure 6.7b Diagrammatic views of a sarcomere.</vt:lpstr>
      <vt:lpstr>Figure 6.8 Schematic representation of contraction mechanism: The sliding filament theory.</vt:lpstr>
      <vt:lpstr>Figure 6.8a Schematic representation of contraction mechanism: The sliding filament theory.</vt:lpstr>
      <vt:lpstr>Figure 6.8b Schematic representation of contraction mechanism: The sliding filament theory.</vt:lpstr>
      <vt:lpstr>Figure 6.8c Schematic representation of contraction mechanism: The sliding filament theory.</vt:lpstr>
      <vt:lpstr>Figure 6.9 A whole muscle’s response to different rates of stimulation.</vt:lpstr>
      <vt:lpstr>Figure 6.9a A whole muscle’s response to different rates of stimulation.</vt:lpstr>
      <vt:lpstr>Figure 6.9b A whole muscle’s response to different rates of stimulation.</vt:lpstr>
      <vt:lpstr>Figure 6.9c A whole muscle’s response to different rates of stimulation.</vt:lpstr>
      <vt:lpstr>Figure 6.9d A whole muscle’s response to different rates of stimulation.</vt:lpstr>
      <vt:lpstr>Figure 6.10 Methods of regenerating ATP during muscle activity.</vt:lpstr>
      <vt:lpstr>Figure 6.10a Methods of regenerating ATP during muscle activity.</vt:lpstr>
      <vt:lpstr>Figure 6.10b Methods of regenerating ATP during muscle activity.</vt:lpstr>
      <vt:lpstr>Figure 6.10c Methods of regenerating ATP during muscle activity.</vt:lpstr>
      <vt:lpstr>Figure 6.11 The effects of aerobic training versus strength training.</vt:lpstr>
      <vt:lpstr>Figure 6.11a The effects of aerobic training versus strength training.</vt:lpstr>
      <vt:lpstr>Figure 6.11b The effects of aerobic training versus strength training.</vt:lpstr>
      <vt:lpstr>Table 6.2 The Five Golden Rules of Skeletal Muscle Activity.</vt:lpstr>
      <vt:lpstr>Figure 6.12 Muscle attachments (origin and insertion).</vt:lpstr>
      <vt:lpstr>Figure 6.13a Body movements.</vt:lpstr>
      <vt:lpstr>Figure 6.13a-c Body movements.</vt:lpstr>
      <vt:lpstr>Figure 6.13b Body movements.</vt:lpstr>
      <vt:lpstr>Figure 6.13c Body movements.</vt:lpstr>
      <vt:lpstr>Figure 6.13d Body movements.</vt:lpstr>
      <vt:lpstr>Figure 6.13d-h Body movements.</vt:lpstr>
      <vt:lpstr>Figure 6.13e Body movements.</vt:lpstr>
      <vt:lpstr>Figure 6.13f Body movements.</vt:lpstr>
      <vt:lpstr>Figure 6.13g Body movements.</vt:lpstr>
      <vt:lpstr>Figure 6.13h Body movements.</vt:lpstr>
      <vt:lpstr>Figure 6.14 Muscle action.</vt:lpstr>
      <vt:lpstr>Figure 6.14a Muscle action.</vt:lpstr>
      <vt:lpstr>Figure 6.14b Muscle action.</vt:lpstr>
      <vt:lpstr>Figure 6.14c Muscle action.</vt:lpstr>
      <vt:lpstr>Figure 6.14d Muscle action.</vt:lpstr>
      <vt:lpstr>Figure 6.15 Relationship of fascicle arrangement to muscle structure.</vt:lpstr>
      <vt:lpstr>Figure 6.15a Relationship of fascicle arrangement to muscle structure.</vt:lpstr>
      <vt:lpstr>Figure 6.15b Relationship of fascicle arrangement to muscle structure.</vt:lpstr>
      <vt:lpstr>Figure 6.15c Relationship of fascicle arrangement to muscle structure.</vt:lpstr>
      <vt:lpstr>Figure 6.15d Relationship of fascicle arrangement to muscle structure.</vt:lpstr>
      <vt:lpstr>Figure 6.15e Relationship of fascicle arrangement to muscle structure.</vt:lpstr>
      <vt:lpstr>Figure 6.15f Relationship of fascicle arrangement to muscle structure.</vt:lpstr>
      <vt:lpstr>Figure 6.15g Relationship of fascicle arrangement to muscle structure.</vt:lpstr>
      <vt:lpstr>Figure 6.16 Superficial muscles of the face and neck.</vt:lpstr>
      <vt:lpstr>A Closer Look 6.1 Anabolic Steroids: Dying to Win?</vt:lpstr>
      <vt:lpstr>A Closer Look 6.2 Anabolic Steroids: Dying to Win?</vt:lpstr>
      <vt:lpstr>Figure 6.17 Muscles of the anterior trunk, shoulder, and arm.</vt:lpstr>
      <vt:lpstr>Figure 6.17a Muscles of the anterior trunk, shoulder, and arm.</vt:lpstr>
      <vt:lpstr>Figure 6.17b Muscles of the anterior trunk, shoulder, and arm.</vt:lpstr>
      <vt:lpstr>Figure 6.18 Muscles of the posterior neck, trunk, and arm.</vt:lpstr>
      <vt:lpstr>Figure 6.18a Muscles of the posterior neck, trunk, and arm.</vt:lpstr>
      <vt:lpstr>Figure 6.18b Muscles of the posterior neck, trunk, and arm.</vt:lpstr>
      <vt:lpstr>Figure 6.19 The fleshy deltoid muscle is a favored site for administering intramuscular injections.</vt:lpstr>
      <vt:lpstr>Figure 6.20a Pelvic, hip, and thigh muscles of the right side of the body.</vt:lpstr>
      <vt:lpstr>Figure 6.20a-b Pelvic, hip, and thigh muscles of the right side of the body.</vt:lpstr>
      <vt:lpstr>Figure 6.20b Pelvic, hip, and thigh muscles of the right side of the body.</vt:lpstr>
      <vt:lpstr>Figure 6.20c Pelvic, hip, and thigh muscles of the right side of the body.</vt:lpstr>
      <vt:lpstr>Figure 6.20c-d Pelvic, hip, and thigh muscles of the right side of the body.</vt:lpstr>
      <vt:lpstr>Figure 6.20d Pelvic, hip, and thigh muscles of the right side of the body.</vt:lpstr>
      <vt:lpstr>Figure 6.21 Superficial muscles of the right leg.</vt:lpstr>
      <vt:lpstr>Figure 6.21a Superficial muscles of the right leg.</vt:lpstr>
      <vt:lpstr>Figure 6.21b Superficial muscles of the right leg.</vt:lpstr>
      <vt:lpstr>Figure 6.22 Major superficial muscles of the anterior surface of the body.</vt:lpstr>
      <vt:lpstr>Table 6.3 Superficial Anterior Muscles of the Body (See Figure 6.22) (1 of 3).</vt:lpstr>
      <vt:lpstr>Table 6.3 Superficial Anterior Muscles of the Body (See Figure 6.22) (2 of 3).</vt:lpstr>
      <vt:lpstr>Table 6.3 Superficial Anterior Muscles of the Body (See Figure 6.22) (3 of 3).</vt:lpstr>
      <vt:lpstr>Figure 6.23 Major superficial muscles of the posterior surface of the body.</vt:lpstr>
      <vt:lpstr>Table 6.4 Superior Posterior Muscles of the Body (Some Forearm Muscles Also Shown) (See Figure 6.23) (1 of 3).</vt:lpstr>
      <vt:lpstr>Table 6.4 Superior Posterior Muscles of the Body (Some Forearm Muscles Also Shown) (See Figure 6.23) (2 of 3).</vt:lpstr>
      <vt:lpstr>Table 6.4 Superior Posterior Muscles of the Body (Some Forearm Muscles Also Shown) (See Figure 6.23) (3 of 3).</vt:lpstr>
      <vt:lpstr>Homeostatic Imbalance 6.4 A female patient with myasthenia gravis.</vt:lpstr>
      <vt:lpstr>Systems in Sync 6 Homeostatic Relationships between the Muscular System and Other Body Systems.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 7-0a</dc:title>
  <cp:lastModifiedBy>Betty Lampe</cp:lastModifiedBy>
  <cp:revision>845</cp:revision>
  <dcterms:modified xsi:type="dcterms:W3CDTF">2015-10-22T12:16:06Z</dcterms:modified>
</cp:coreProperties>
</file>