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slideLayouts/slideLayout20.xml" ContentType="application/vnd.openxmlformats-officedocument.presentationml.slideLayout+xml"/>
  <Override PartName="/ppt/theme/theme15.xml" ContentType="application/vnd.openxmlformats-officedocument.theme+xml"/>
  <Override PartName="/ppt/slideLayouts/slideLayout21.xml" ContentType="application/vnd.openxmlformats-officedocument.presentationml.slideLayout+xml"/>
  <Override PartName="/ppt/theme/theme16.xml" ContentType="application/vnd.openxmlformats-officedocument.theme+xml"/>
  <Override PartName="/ppt/slideLayouts/slideLayout22.xml" ContentType="application/vnd.openxmlformats-officedocument.presentationml.slideLayout+xml"/>
  <Override PartName="/ppt/theme/theme17.xml" ContentType="application/vnd.openxmlformats-officedocument.theme+xml"/>
  <Override PartName="/ppt/slideLayouts/slideLayout2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19.xml" ContentType="application/vnd.openxmlformats-officedocument.theme+xml"/>
  <Override PartName="/ppt/slideLayouts/slideLayout25.xml" ContentType="application/vnd.openxmlformats-officedocument.presentationml.slideLayout+xml"/>
  <Override PartName="/ppt/theme/theme20.xml" ContentType="application/vnd.openxmlformats-officedocument.theme+xml"/>
  <Override PartName="/ppt/slideLayouts/slideLayout26.xml" ContentType="application/vnd.openxmlformats-officedocument.presentationml.slideLayout+xml"/>
  <Override PartName="/ppt/theme/theme21.xml" ContentType="application/vnd.openxmlformats-officedocument.theme+xml"/>
  <Override PartName="/ppt/slideLayouts/slideLayout27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5" r:id="rId1"/>
    <p:sldMasterId id="2147483742" r:id="rId2"/>
    <p:sldMasterId id="2147483744" r:id="rId3"/>
    <p:sldMasterId id="2147483746" r:id="rId4"/>
    <p:sldMasterId id="2147483748" r:id="rId5"/>
    <p:sldMasterId id="2147483750" r:id="rId6"/>
    <p:sldMasterId id="2147483752" r:id="rId7"/>
    <p:sldMasterId id="2147483754" r:id="rId8"/>
    <p:sldMasterId id="2147483756" r:id="rId9"/>
    <p:sldMasterId id="2147483758" r:id="rId10"/>
    <p:sldMasterId id="2147483760" r:id="rId11"/>
    <p:sldMasterId id="2147483762" r:id="rId12"/>
    <p:sldMasterId id="2147483764" r:id="rId13"/>
    <p:sldMasterId id="2147483766" r:id="rId14"/>
    <p:sldMasterId id="2147483768" r:id="rId15"/>
    <p:sldMasterId id="2147483770" r:id="rId16"/>
    <p:sldMasterId id="2147483772" r:id="rId17"/>
    <p:sldMasterId id="2147483774" r:id="rId18"/>
    <p:sldMasterId id="2147483776" r:id="rId19"/>
    <p:sldMasterId id="2147483780" r:id="rId20"/>
    <p:sldMasterId id="2147483782" r:id="rId21"/>
    <p:sldMasterId id="2147483784" r:id="rId22"/>
  </p:sldMasterIdLst>
  <p:notesMasterIdLst>
    <p:notesMasterId r:id="rId95"/>
  </p:notesMasterIdLst>
  <p:sldIdLst>
    <p:sldId id="355" r:id="rId23"/>
    <p:sldId id="339" r:id="rId24"/>
    <p:sldId id="257" r:id="rId25"/>
    <p:sldId id="309" r:id="rId26"/>
    <p:sldId id="356" r:id="rId27"/>
    <p:sldId id="259" r:id="rId28"/>
    <p:sldId id="260" r:id="rId29"/>
    <p:sldId id="261" r:id="rId30"/>
    <p:sldId id="310" r:id="rId31"/>
    <p:sldId id="262" r:id="rId32"/>
    <p:sldId id="357" r:id="rId33"/>
    <p:sldId id="266" r:id="rId34"/>
    <p:sldId id="267" r:id="rId35"/>
    <p:sldId id="340" r:id="rId36"/>
    <p:sldId id="268" r:id="rId37"/>
    <p:sldId id="358" r:id="rId38"/>
    <p:sldId id="336" r:id="rId39"/>
    <p:sldId id="359" r:id="rId40"/>
    <p:sldId id="271" r:id="rId41"/>
    <p:sldId id="272" r:id="rId42"/>
    <p:sldId id="354" r:id="rId43"/>
    <p:sldId id="273" r:id="rId44"/>
    <p:sldId id="274" r:id="rId45"/>
    <p:sldId id="276" r:id="rId46"/>
    <p:sldId id="337" r:id="rId47"/>
    <p:sldId id="348" r:id="rId48"/>
    <p:sldId id="278" r:id="rId49"/>
    <p:sldId id="338" r:id="rId50"/>
    <p:sldId id="279" r:id="rId51"/>
    <p:sldId id="360" r:id="rId52"/>
    <p:sldId id="361" r:id="rId53"/>
    <p:sldId id="362" r:id="rId54"/>
    <p:sldId id="280" r:id="rId55"/>
    <p:sldId id="363" r:id="rId56"/>
    <p:sldId id="282" r:id="rId57"/>
    <p:sldId id="283" r:id="rId58"/>
    <p:sldId id="349" r:id="rId59"/>
    <p:sldId id="368" r:id="rId60"/>
    <p:sldId id="369" r:id="rId61"/>
    <p:sldId id="370" r:id="rId62"/>
    <p:sldId id="371" r:id="rId63"/>
    <p:sldId id="372" r:id="rId64"/>
    <p:sldId id="373" r:id="rId65"/>
    <p:sldId id="311" r:id="rId66"/>
    <p:sldId id="285" r:id="rId67"/>
    <p:sldId id="287" r:id="rId68"/>
    <p:sldId id="375" r:id="rId69"/>
    <p:sldId id="289" r:id="rId70"/>
    <p:sldId id="376" r:id="rId71"/>
    <p:sldId id="291" r:id="rId72"/>
    <p:sldId id="292" r:id="rId73"/>
    <p:sldId id="377" r:id="rId74"/>
    <p:sldId id="364" r:id="rId75"/>
    <p:sldId id="294" r:id="rId76"/>
    <p:sldId id="295" r:id="rId77"/>
    <p:sldId id="296" r:id="rId78"/>
    <p:sldId id="297" r:id="rId79"/>
    <p:sldId id="298" r:id="rId80"/>
    <p:sldId id="299" r:id="rId81"/>
    <p:sldId id="300" r:id="rId82"/>
    <p:sldId id="301" r:id="rId83"/>
    <p:sldId id="312" r:id="rId84"/>
    <p:sldId id="365" r:id="rId85"/>
    <p:sldId id="366" r:id="rId86"/>
    <p:sldId id="303" r:id="rId87"/>
    <p:sldId id="304" r:id="rId88"/>
    <p:sldId id="305" r:id="rId89"/>
    <p:sldId id="306" r:id="rId90"/>
    <p:sldId id="367" r:id="rId91"/>
    <p:sldId id="308" r:id="rId92"/>
    <p:sldId id="352" r:id="rId93"/>
    <p:sldId id="353" r:id="rId94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kern="1200">
        <a:solidFill>
          <a:schemeClr val="bg1"/>
        </a:solidFill>
        <a:latin typeface="Times New Roman" pitchFamily="28" charset="0"/>
        <a:ea typeface="+mn-ea"/>
        <a:cs typeface="+mn-cs"/>
      </a:defRPr>
    </a:lvl1pPr>
    <a:lvl2pPr marL="4572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kern="1200">
        <a:solidFill>
          <a:schemeClr val="bg1"/>
        </a:solidFill>
        <a:latin typeface="Times New Roman" pitchFamily="28" charset="0"/>
        <a:ea typeface="+mn-ea"/>
        <a:cs typeface="+mn-cs"/>
      </a:defRPr>
    </a:lvl2pPr>
    <a:lvl3pPr marL="9144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kern="1200">
        <a:solidFill>
          <a:schemeClr val="bg1"/>
        </a:solidFill>
        <a:latin typeface="Times New Roman" pitchFamily="28" charset="0"/>
        <a:ea typeface="+mn-ea"/>
        <a:cs typeface="+mn-cs"/>
      </a:defRPr>
    </a:lvl3pPr>
    <a:lvl4pPr marL="1371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kern="1200">
        <a:solidFill>
          <a:schemeClr val="bg1"/>
        </a:solidFill>
        <a:latin typeface="Times New Roman" pitchFamily="28" charset="0"/>
        <a:ea typeface="+mn-ea"/>
        <a:cs typeface="+mn-cs"/>
      </a:defRPr>
    </a:lvl4pPr>
    <a:lvl5pPr marL="18288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kern="1200">
        <a:solidFill>
          <a:schemeClr val="bg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2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2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2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2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22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29" autoAdjust="0"/>
  </p:normalViewPr>
  <p:slideViewPr>
    <p:cSldViewPr>
      <p:cViewPr varScale="1">
        <p:scale>
          <a:sx n="81" d="100"/>
          <a:sy n="81" d="100"/>
        </p:scale>
        <p:origin x="-1960" y="-104"/>
      </p:cViewPr>
      <p:guideLst>
        <p:guide orient="horz" pos="2160"/>
        <p:guide orient="horz" pos="4224"/>
        <p:guide pos="2880"/>
      </p:guideLst>
    </p:cSldViewPr>
  </p:slideViewPr>
  <p:outlineViewPr>
    <p:cViewPr>
      <p:scale>
        <a:sx n="35" d="100"/>
        <a:sy n="35" d="1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50" Type="http://schemas.openxmlformats.org/officeDocument/2006/relationships/slide" Target="slides/slide28.xml"/><Relationship Id="rId51" Type="http://schemas.openxmlformats.org/officeDocument/2006/relationships/slide" Target="slides/slide29.xml"/><Relationship Id="rId52" Type="http://schemas.openxmlformats.org/officeDocument/2006/relationships/slide" Target="slides/slide30.xml"/><Relationship Id="rId53" Type="http://schemas.openxmlformats.org/officeDocument/2006/relationships/slide" Target="slides/slide31.xml"/><Relationship Id="rId54" Type="http://schemas.openxmlformats.org/officeDocument/2006/relationships/slide" Target="slides/slide32.xml"/><Relationship Id="rId55" Type="http://schemas.openxmlformats.org/officeDocument/2006/relationships/slide" Target="slides/slide33.xml"/><Relationship Id="rId56" Type="http://schemas.openxmlformats.org/officeDocument/2006/relationships/slide" Target="slides/slide34.xml"/><Relationship Id="rId57" Type="http://schemas.openxmlformats.org/officeDocument/2006/relationships/slide" Target="slides/slide35.xml"/><Relationship Id="rId58" Type="http://schemas.openxmlformats.org/officeDocument/2006/relationships/slide" Target="slides/slide36.xml"/><Relationship Id="rId59" Type="http://schemas.openxmlformats.org/officeDocument/2006/relationships/slide" Target="slides/slide37.xml"/><Relationship Id="rId70" Type="http://schemas.openxmlformats.org/officeDocument/2006/relationships/slide" Target="slides/slide48.xml"/><Relationship Id="rId71" Type="http://schemas.openxmlformats.org/officeDocument/2006/relationships/slide" Target="slides/slide49.xml"/><Relationship Id="rId72" Type="http://schemas.openxmlformats.org/officeDocument/2006/relationships/slide" Target="slides/slide50.xml"/><Relationship Id="rId73" Type="http://schemas.openxmlformats.org/officeDocument/2006/relationships/slide" Target="slides/slide51.xml"/><Relationship Id="rId74" Type="http://schemas.openxmlformats.org/officeDocument/2006/relationships/slide" Target="slides/slide52.xml"/><Relationship Id="rId75" Type="http://schemas.openxmlformats.org/officeDocument/2006/relationships/slide" Target="slides/slide53.xml"/><Relationship Id="rId76" Type="http://schemas.openxmlformats.org/officeDocument/2006/relationships/slide" Target="slides/slide54.xml"/><Relationship Id="rId77" Type="http://schemas.openxmlformats.org/officeDocument/2006/relationships/slide" Target="slides/slide55.xml"/><Relationship Id="rId78" Type="http://schemas.openxmlformats.org/officeDocument/2006/relationships/slide" Target="slides/slide56.xml"/><Relationship Id="rId79" Type="http://schemas.openxmlformats.org/officeDocument/2006/relationships/slide" Target="slides/slide57.xml"/><Relationship Id="rId90" Type="http://schemas.openxmlformats.org/officeDocument/2006/relationships/slide" Target="slides/slide68.xml"/><Relationship Id="rId91" Type="http://schemas.openxmlformats.org/officeDocument/2006/relationships/slide" Target="slides/slide69.xml"/><Relationship Id="rId92" Type="http://schemas.openxmlformats.org/officeDocument/2006/relationships/slide" Target="slides/slide70.xml"/><Relationship Id="rId93" Type="http://schemas.openxmlformats.org/officeDocument/2006/relationships/slide" Target="slides/slide71.xml"/><Relationship Id="rId94" Type="http://schemas.openxmlformats.org/officeDocument/2006/relationships/slide" Target="slides/slide72.xml"/><Relationship Id="rId95" Type="http://schemas.openxmlformats.org/officeDocument/2006/relationships/notesMaster" Target="notesMasters/notes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slide" Target="slides/slide27.xml"/><Relationship Id="rId60" Type="http://schemas.openxmlformats.org/officeDocument/2006/relationships/slide" Target="slides/slide38.xml"/><Relationship Id="rId61" Type="http://schemas.openxmlformats.org/officeDocument/2006/relationships/slide" Target="slides/slide39.xml"/><Relationship Id="rId62" Type="http://schemas.openxmlformats.org/officeDocument/2006/relationships/slide" Target="slides/slide40.xml"/><Relationship Id="rId63" Type="http://schemas.openxmlformats.org/officeDocument/2006/relationships/slide" Target="slides/slide41.xml"/><Relationship Id="rId64" Type="http://schemas.openxmlformats.org/officeDocument/2006/relationships/slide" Target="slides/slide42.xml"/><Relationship Id="rId65" Type="http://schemas.openxmlformats.org/officeDocument/2006/relationships/slide" Target="slides/slide43.xml"/><Relationship Id="rId66" Type="http://schemas.openxmlformats.org/officeDocument/2006/relationships/slide" Target="slides/slide44.xml"/><Relationship Id="rId67" Type="http://schemas.openxmlformats.org/officeDocument/2006/relationships/slide" Target="slides/slide45.xml"/><Relationship Id="rId68" Type="http://schemas.openxmlformats.org/officeDocument/2006/relationships/slide" Target="slides/slide46.xml"/><Relationship Id="rId69" Type="http://schemas.openxmlformats.org/officeDocument/2006/relationships/slide" Target="slides/slide47.xml"/><Relationship Id="rId100" Type="http://schemas.openxmlformats.org/officeDocument/2006/relationships/tableStyles" Target="tableStyles.xml"/><Relationship Id="rId80" Type="http://schemas.openxmlformats.org/officeDocument/2006/relationships/slide" Target="slides/slide58.xml"/><Relationship Id="rId81" Type="http://schemas.openxmlformats.org/officeDocument/2006/relationships/slide" Target="slides/slide59.xml"/><Relationship Id="rId82" Type="http://schemas.openxmlformats.org/officeDocument/2006/relationships/slide" Target="slides/slide60.xml"/><Relationship Id="rId83" Type="http://schemas.openxmlformats.org/officeDocument/2006/relationships/slide" Target="slides/slide61.xml"/><Relationship Id="rId84" Type="http://schemas.openxmlformats.org/officeDocument/2006/relationships/slide" Target="slides/slide62.xml"/><Relationship Id="rId85" Type="http://schemas.openxmlformats.org/officeDocument/2006/relationships/slide" Target="slides/slide63.xml"/><Relationship Id="rId86" Type="http://schemas.openxmlformats.org/officeDocument/2006/relationships/slide" Target="slides/slide64.xml"/><Relationship Id="rId87" Type="http://schemas.openxmlformats.org/officeDocument/2006/relationships/slide" Target="slides/slide65.xml"/><Relationship Id="rId88" Type="http://schemas.openxmlformats.org/officeDocument/2006/relationships/slide" Target="slides/slide66.xml"/><Relationship Id="rId89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2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2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2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2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pitchFamily="1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1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pitchFamily="1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1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B7E6B5D-7C49-405B-8074-D7EA8AEC66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B7E6B5D-7C49-405B-8074-D7EA8AEC665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865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EF93CA76-C142-4E21-885E-556DAFC4747D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12</a:t>
            </a:fld>
            <a:endParaRPr lang="en-GB" altLang="en-US" smtClean="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8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3B3175D4-D0E9-46B7-B5D9-BE8B7875EF27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13</a:t>
            </a:fld>
            <a:endParaRPr lang="en-GB" altLang="en-US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55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DCFAC88A-8700-4BFC-94D2-F0C97522A02E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15</a:t>
            </a:fld>
            <a:endParaRPr lang="en-GB" altLang="en-US" smtClean="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53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94157391-7F40-4FC7-83BD-E60E86AD2899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17</a:t>
            </a:fld>
            <a:endParaRPr lang="en-GB" altLang="en-US" smtClean="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66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204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AE563D01-B7B7-4922-BC88-F1E65080E6AB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19</a:t>
            </a:fld>
            <a:endParaRPr lang="en-GB" altLang="en-US" smtClean="0"/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10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856B8F67-F3D0-48E5-BE47-972094384F78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20</a:t>
            </a:fld>
            <a:endParaRPr lang="en-GB" altLang="en-US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5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4C054EFC-51D3-4924-A05A-6A0F901998EF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21</a:t>
            </a:fld>
            <a:endParaRPr lang="en-GB" altLang="en-US" smtClean="0"/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6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48B58B12-A8D4-4439-A827-79B4E57ED4B7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</a:t>
            </a:fld>
            <a:endParaRPr lang="en-GB" altLang="en-US" smtClean="0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00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52511BDC-B195-4A9D-9F25-77FD3D9CACC1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22</a:t>
            </a:fld>
            <a:endParaRPr lang="en-GB" altLang="en-US" smtClean="0"/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26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20DC9ED8-5871-4523-8591-F8E9414D7521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23</a:t>
            </a:fld>
            <a:endParaRPr lang="en-GB" altLang="en-US" smtClean="0"/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43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18882ADD-994D-4745-9401-6603B2DD6A26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24</a:t>
            </a:fld>
            <a:endParaRPr lang="en-GB" altLang="en-US" smtClean="0"/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38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02E41D82-2951-406C-8BDA-8283495554EB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25</a:t>
            </a:fld>
            <a:endParaRPr lang="en-GB" altLang="en-US" smtClean="0"/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5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9C792530-87D9-4F78-A76D-80DD036FB4B1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26</a:t>
            </a:fld>
            <a:endParaRPr lang="en-GB" altLang="en-US" smtClean="0"/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81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E2D8BBD0-6E02-44B8-B057-7B533E92ACEC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27</a:t>
            </a:fld>
            <a:endParaRPr lang="en-GB" altLang="en-US" smtClean="0"/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59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70934009-4221-4696-B2D7-C0B42FCC06BC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28</a:t>
            </a:fld>
            <a:endParaRPr lang="en-GB" altLang="en-US" smtClean="0"/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63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6FC5F50D-B399-4A11-AA2D-8F08110D8D26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29</a:t>
            </a:fld>
            <a:endParaRPr lang="en-GB" altLang="en-US" smtClean="0"/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29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F0AFB877-0FC3-4EA5-BAE7-16E667CC5EEB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4</a:t>
            </a:fld>
            <a:endParaRPr lang="en-GB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73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F331F02F-6045-409C-839B-83370FE2DB9C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33</a:t>
            </a:fld>
            <a:endParaRPr lang="en-GB" altLang="en-US" smtClean="0"/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11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E3DE8B00-45BD-4D13-8A98-18324BD3E6ED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35</a:t>
            </a:fld>
            <a:endParaRPr lang="en-GB" altLang="en-US" smtClean="0"/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593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61015644-A32C-46AD-A0C4-9B51C5ED321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36</a:t>
            </a:fld>
            <a:endParaRPr lang="en-GB" altLang="en-US" smtClean="0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40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148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159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9982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077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9379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1273B876-4596-4E50-80F3-874885999A1A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44</a:t>
            </a:fld>
            <a:endParaRPr lang="en-GB" alt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1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497FD6BB-4C8D-4BC8-B34D-6BF6077F971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45</a:t>
            </a:fld>
            <a:endParaRPr lang="en-GB" altLang="en-US" smtClean="0"/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82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45EB57CA-6732-4ECC-B357-6483258A474C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46</a:t>
            </a:fld>
            <a:endParaRPr lang="en-GB" altLang="en-US" smtClean="0"/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31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9994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9E3982D2-34BF-4DD3-AB21-542D922D77F9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48</a:t>
            </a:fld>
            <a:endParaRPr lang="en-GB" altLang="en-US" smtClean="0"/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32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16061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F2A6475E-05DC-4807-9A3B-2A6969E6F467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50</a:t>
            </a:fld>
            <a:endParaRPr lang="en-GB" altLang="en-US" smtClean="0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030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21AA10F8-E9C6-4928-9E98-BD397C664C4A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51</a:t>
            </a:fld>
            <a:endParaRPr lang="en-GB" altLang="en-US" smtClean="0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109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54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4BCCBD12-6CF5-41E4-82E7-08D8281C9224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6</a:t>
            </a:fld>
            <a:endParaRPr lang="en-GB" altLang="en-US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229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70358BE4-7990-4514-B099-547A7048289A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54</a:t>
            </a:fld>
            <a:endParaRPr lang="en-GB" altLang="en-US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219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3DA92FEF-6613-43C3-9E13-49B31A1F7A0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55</a:t>
            </a:fld>
            <a:endParaRPr lang="en-GB" altLang="en-US" smtClean="0"/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776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3B6060D0-7946-4033-AEB4-BAE0B195860B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56</a:t>
            </a:fld>
            <a:endParaRPr lang="en-GB" altLang="en-US" smtClean="0"/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233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01C298B8-585B-4B1B-A24C-BC50953D06EE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57</a:t>
            </a:fld>
            <a:endParaRPr lang="en-GB" altLang="en-US" smtClean="0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514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0D3548E8-154E-4414-9B69-D91A82FDC807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58</a:t>
            </a:fld>
            <a:endParaRPr lang="en-GB" altLang="en-US" smtClean="0"/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079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8FFF0DD9-3B25-4212-88F2-B22D9C64A56A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59</a:t>
            </a:fld>
            <a:endParaRPr lang="en-GB" altLang="en-US" smtClean="0"/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574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FA5941E7-BDC8-4DE2-B50F-888BE8CFF1EB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60</a:t>
            </a:fld>
            <a:endParaRPr lang="en-GB" altLang="en-US" smtClean="0"/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075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3C17D46F-2395-4979-9903-034F33B9ADA8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61</a:t>
            </a:fld>
            <a:endParaRPr lang="en-GB" altLang="en-US" smtClean="0"/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008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B5A53000-CC2D-45A0-A9EB-CEB70576F197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62</a:t>
            </a:fld>
            <a:endParaRPr lang="en-GB" alt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4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17E8771F-4190-4D0C-AEBD-E760AD355E69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7</a:t>
            </a:fld>
            <a:endParaRPr lang="en-GB" altLang="en-US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375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C87AA9C5-5E8C-4B07-810C-13D312607422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65</a:t>
            </a:fld>
            <a:endParaRPr lang="en-GB" alt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696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FF524D05-5A9B-4D56-A487-0C575AF4A88C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66</a:t>
            </a:fld>
            <a:endParaRPr lang="en-GB" altLang="en-US" smtClean="0"/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352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F7BEB2CD-AFB7-45A8-9734-934DA2BB2853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67</a:t>
            </a:fld>
            <a:endParaRPr lang="en-GB" altLang="en-US" smtClean="0"/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704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94A1BE82-239B-4E9B-93B9-2536D72795E1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68</a:t>
            </a:fld>
            <a:endParaRPr lang="en-GB" altLang="en-US" smtClean="0"/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120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BFF7E498-5067-45B9-BD4E-CEC0D6944A80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70</a:t>
            </a:fld>
            <a:endParaRPr lang="en-GB" altLang="en-US" smtClean="0"/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3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1FE6EE27-96B7-4D4D-AFC5-D1FD319F58EC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8</a:t>
            </a:fld>
            <a:endParaRPr lang="en-GB" altLang="en-US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6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7F1BF688-615F-428B-BC9F-97D70F7C52F3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9</a:t>
            </a:fld>
            <a:endParaRPr lang="en-GB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3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703845B3-0E99-4B46-8265-C3C5108C7BDB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10</a:t>
            </a:fld>
            <a:endParaRPr lang="en-GB" altLang="en-US" smtClean="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7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Lecture Presentation by </a:t>
            </a:r>
            <a:br>
              <a:rPr lang="en-US" sz="1600" dirty="0" smtClean="0">
                <a:solidFill>
                  <a:srgbClr val="2A61A4"/>
                </a:solidFill>
                <a:latin typeface="+mj-lt"/>
              </a:rPr>
            </a:br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Patty </a:t>
            </a:r>
            <a:r>
              <a:rPr lang="en-US" sz="1600" dirty="0" err="1" smtClean="0">
                <a:solidFill>
                  <a:srgbClr val="2A61A4"/>
                </a:solidFill>
                <a:latin typeface="+mj-lt"/>
              </a:rPr>
              <a:t>Bostwick</a:t>
            </a:r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-Taylor</a:t>
            </a:r>
            <a:br>
              <a:rPr lang="en-US" sz="1600" dirty="0" smtClean="0">
                <a:solidFill>
                  <a:srgbClr val="2A61A4"/>
                </a:solidFill>
                <a:latin typeface="+mj-lt"/>
              </a:rPr>
            </a:br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Florence-Darlington Technical College</a:t>
            </a:r>
            <a:endParaRPr lang="en-US" sz="1600" dirty="0">
              <a:solidFill>
                <a:srgbClr val="2A61A4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  <a:latin typeface="+mj-lt"/>
              </a:rPr>
              <a:t>Chapter 10</a:t>
            </a:r>
            <a:endParaRPr lang="en-US" sz="4000" b="1" dirty="0">
              <a:solidFill>
                <a:srgbClr val="2A61A4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  <a:latin typeface="+mn-lt"/>
              </a:rPr>
              <a:t>Blood</a:t>
            </a:r>
            <a:endParaRPr lang="en-US" sz="3000" b="0" dirty="0">
              <a:solidFill>
                <a:srgbClr val="E44E24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8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0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1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5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5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3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4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50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62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7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4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4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7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2800" y="2187575"/>
            <a:ext cx="1524000" cy="1470025"/>
          </a:xfrm>
        </p:spPr>
        <p:txBody>
          <a:bodyPr anchor="ctr"/>
          <a:lstStyle>
            <a:lvl1pPr>
              <a:defRPr sz="7200" i="1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419600"/>
            <a:ext cx="3657600" cy="1752600"/>
          </a:xfrm>
        </p:spPr>
        <p:txBody>
          <a:bodyPr/>
          <a:lstStyle>
            <a:lvl1pPr marL="0" indent="0">
              <a:buFont typeface="Times" pitchFamily="28" charset="0"/>
              <a:buNone/>
              <a:defRPr sz="39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4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1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7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6" y="6612466"/>
            <a:ext cx="3086100" cy="182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634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871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1299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42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644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107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1749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771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4754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9422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717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9287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2460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0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5538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5108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2421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089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4194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5971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581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1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2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3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Erythrocytes </a:t>
            </a:r>
          </a:p>
          <a:p>
            <a:pPr lvl="1"/>
            <a:r>
              <a:rPr lang="en-GB" altLang="en-US" smtClean="0"/>
              <a:t>Red blood cells (RBCs)</a:t>
            </a:r>
          </a:p>
          <a:p>
            <a:r>
              <a:rPr lang="en-GB" altLang="en-US" smtClean="0"/>
              <a:t>Leukocytes </a:t>
            </a:r>
          </a:p>
          <a:p>
            <a:pPr lvl="1"/>
            <a:r>
              <a:rPr lang="en-GB" altLang="en-US" smtClean="0"/>
              <a:t>White blood cells (WBCs)</a:t>
            </a:r>
          </a:p>
          <a:p>
            <a:r>
              <a:rPr lang="en-GB" altLang="en-US" smtClean="0"/>
              <a:t>Platelets </a:t>
            </a:r>
          </a:p>
          <a:p>
            <a:pPr lvl="1"/>
            <a:r>
              <a:rPr lang="en-GB" altLang="en-US" smtClean="0"/>
              <a:t>Cell fragments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ure_10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"/>
          <a:stretch/>
        </p:blipFill>
        <p:spPr>
          <a:xfrm>
            <a:off x="1789176" y="200664"/>
            <a:ext cx="5565648" cy="634689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10.2 Photomicrograph of a blood smear</a:t>
            </a:r>
            <a:r>
              <a:rPr lang="en-US" sz="900" b="1" dirty="0" smtClean="0">
                <a:latin typeface="Arial" charset="0"/>
              </a:rPr>
              <a:t>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2341840" y="210055"/>
            <a:ext cx="1425828" cy="32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Lymphocyte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184400" y="342904"/>
            <a:ext cx="135468" cy="3158067"/>
          </a:xfrm>
          <a:custGeom>
            <a:avLst/>
            <a:gdLst>
              <a:gd name="connsiteX0" fmla="*/ 237067 w 237067"/>
              <a:gd name="connsiteY0" fmla="*/ 0 h 2561166"/>
              <a:gd name="connsiteX1" fmla="*/ 21167 w 237067"/>
              <a:gd name="connsiteY1" fmla="*/ 12700 h 2561166"/>
              <a:gd name="connsiteX2" fmla="*/ 0 w 237067"/>
              <a:gd name="connsiteY2" fmla="*/ 2561166 h 2561166"/>
              <a:gd name="connsiteX0" fmla="*/ 237067 w 237067"/>
              <a:gd name="connsiteY0" fmla="*/ 0 h 2561166"/>
              <a:gd name="connsiteX1" fmla="*/ 141201 w 237067"/>
              <a:gd name="connsiteY1" fmla="*/ 4384 h 2561166"/>
              <a:gd name="connsiteX2" fmla="*/ 0 w 237067"/>
              <a:gd name="connsiteY2" fmla="*/ 2561166 h 2561166"/>
              <a:gd name="connsiteX0" fmla="*/ 96028 w 96028"/>
              <a:gd name="connsiteY0" fmla="*/ 0 h 3101673"/>
              <a:gd name="connsiteX1" fmla="*/ 162 w 96028"/>
              <a:gd name="connsiteY1" fmla="*/ 4384 h 3101673"/>
              <a:gd name="connsiteX2" fmla="*/ 0 w 96028"/>
              <a:gd name="connsiteY2" fmla="*/ 3101673 h 3101673"/>
              <a:gd name="connsiteX0" fmla="*/ 96028 w 96028"/>
              <a:gd name="connsiteY0" fmla="*/ 4971 h 3106644"/>
              <a:gd name="connsiteX1" fmla="*/ 162 w 96028"/>
              <a:gd name="connsiteY1" fmla="*/ 0 h 3106644"/>
              <a:gd name="connsiteX2" fmla="*/ 0 w 96028"/>
              <a:gd name="connsiteY2" fmla="*/ 3106644 h 3106644"/>
              <a:gd name="connsiteX0" fmla="*/ 96028 w 96028"/>
              <a:gd name="connsiteY0" fmla="*/ 0 h 3101673"/>
              <a:gd name="connsiteX1" fmla="*/ 162 w 96028"/>
              <a:gd name="connsiteY1" fmla="*/ 4384 h 3101673"/>
              <a:gd name="connsiteX2" fmla="*/ 0 w 96028"/>
              <a:gd name="connsiteY2" fmla="*/ 3101673 h 310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28" h="3101673">
                <a:moveTo>
                  <a:pt x="96028" y="0"/>
                </a:moveTo>
                <a:lnTo>
                  <a:pt x="162" y="4384"/>
                </a:lnTo>
                <a:lnTo>
                  <a:pt x="0" y="310167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109634" y="457201"/>
            <a:ext cx="347134" cy="715435"/>
          </a:xfrm>
          <a:custGeom>
            <a:avLst/>
            <a:gdLst>
              <a:gd name="connsiteX0" fmla="*/ 143933 w 143933"/>
              <a:gd name="connsiteY0" fmla="*/ 0 h 381000"/>
              <a:gd name="connsiteX1" fmla="*/ 143933 w 143933"/>
              <a:gd name="connsiteY1" fmla="*/ 118533 h 381000"/>
              <a:gd name="connsiteX2" fmla="*/ 0 w 143933"/>
              <a:gd name="connsiteY2" fmla="*/ 381000 h 381000"/>
              <a:gd name="connsiteX3" fmla="*/ 0 w 143933"/>
              <a:gd name="connsiteY3" fmla="*/ 381000 h 381000"/>
              <a:gd name="connsiteX4" fmla="*/ 0 w 143933"/>
              <a:gd name="connsiteY4" fmla="*/ 381000 h 381000"/>
              <a:gd name="connsiteX0" fmla="*/ 143933 w 143933"/>
              <a:gd name="connsiteY0" fmla="*/ 0 h 381000"/>
              <a:gd name="connsiteX1" fmla="*/ 142178 w 143933"/>
              <a:gd name="connsiteY1" fmla="*/ 52843 h 381000"/>
              <a:gd name="connsiteX2" fmla="*/ 0 w 143933"/>
              <a:gd name="connsiteY2" fmla="*/ 381000 h 381000"/>
              <a:gd name="connsiteX3" fmla="*/ 0 w 143933"/>
              <a:gd name="connsiteY3" fmla="*/ 381000 h 381000"/>
              <a:gd name="connsiteX4" fmla="*/ 0 w 143933"/>
              <a:gd name="connsiteY4" fmla="*/ 381000 h 381000"/>
              <a:gd name="connsiteX0" fmla="*/ 143933 w 143933"/>
              <a:gd name="connsiteY0" fmla="*/ 0 h 370052"/>
              <a:gd name="connsiteX1" fmla="*/ 142178 w 143933"/>
              <a:gd name="connsiteY1" fmla="*/ 41895 h 370052"/>
              <a:gd name="connsiteX2" fmla="*/ 0 w 143933"/>
              <a:gd name="connsiteY2" fmla="*/ 370052 h 370052"/>
              <a:gd name="connsiteX3" fmla="*/ 0 w 143933"/>
              <a:gd name="connsiteY3" fmla="*/ 370052 h 370052"/>
              <a:gd name="connsiteX4" fmla="*/ 0 w 143933"/>
              <a:gd name="connsiteY4" fmla="*/ 370052 h 37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3" h="370052">
                <a:moveTo>
                  <a:pt x="143933" y="0"/>
                </a:moveTo>
                <a:lnTo>
                  <a:pt x="142178" y="41895"/>
                </a:lnTo>
                <a:lnTo>
                  <a:pt x="0" y="370052"/>
                </a:lnTo>
                <a:lnTo>
                  <a:pt x="0" y="370052"/>
                </a:lnTo>
                <a:lnTo>
                  <a:pt x="0" y="37005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 bwMode="auto">
          <a:xfrm>
            <a:off x="5452535" y="538198"/>
            <a:ext cx="774698" cy="10916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stCxn id="4" idx="1"/>
          </p:cNvCxnSpPr>
          <p:nvPr/>
        </p:nvCxnSpPr>
        <p:spPr bwMode="auto">
          <a:xfrm flipH="1">
            <a:off x="3183467" y="538198"/>
            <a:ext cx="2269068" cy="10408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996138" y="210055"/>
            <a:ext cx="1010960" cy="32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Platelets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Freeform 46"/>
          <p:cNvSpPr/>
          <p:nvPr/>
        </p:nvSpPr>
        <p:spPr>
          <a:xfrm flipV="1">
            <a:off x="2562225" y="4651379"/>
            <a:ext cx="606779" cy="1667932"/>
          </a:xfrm>
          <a:custGeom>
            <a:avLst/>
            <a:gdLst>
              <a:gd name="connsiteX0" fmla="*/ 143933 w 143933"/>
              <a:gd name="connsiteY0" fmla="*/ 0 h 381000"/>
              <a:gd name="connsiteX1" fmla="*/ 143933 w 143933"/>
              <a:gd name="connsiteY1" fmla="*/ 118533 h 381000"/>
              <a:gd name="connsiteX2" fmla="*/ 0 w 143933"/>
              <a:gd name="connsiteY2" fmla="*/ 381000 h 381000"/>
              <a:gd name="connsiteX3" fmla="*/ 0 w 143933"/>
              <a:gd name="connsiteY3" fmla="*/ 381000 h 381000"/>
              <a:gd name="connsiteX4" fmla="*/ 0 w 143933"/>
              <a:gd name="connsiteY4" fmla="*/ 381000 h 381000"/>
              <a:gd name="connsiteX0" fmla="*/ 143933 w 143933"/>
              <a:gd name="connsiteY0" fmla="*/ 0 h 381000"/>
              <a:gd name="connsiteX1" fmla="*/ 142178 w 143933"/>
              <a:gd name="connsiteY1" fmla="*/ 52843 h 381000"/>
              <a:gd name="connsiteX2" fmla="*/ 0 w 143933"/>
              <a:gd name="connsiteY2" fmla="*/ 381000 h 381000"/>
              <a:gd name="connsiteX3" fmla="*/ 0 w 143933"/>
              <a:gd name="connsiteY3" fmla="*/ 381000 h 381000"/>
              <a:gd name="connsiteX4" fmla="*/ 0 w 143933"/>
              <a:gd name="connsiteY4" fmla="*/ 381000 h 381000"/>
              <a:gd name="connsiteX0" fmla="*/ 143933 w 143933"/>
              <a:gd name="connsiteY0" fmla="*/ 0 h 370052"/>
              <a:gd name="connsiteX1" fmla="*/ 142178 w 143933"/>
              <a:gd name="connsiteY1" fmla="*/ 41895 h 370052"/>
              <a:gd name="connsiteX2" fmla="*/ 0 w 143933"/>
              <a:gd name="connsiteY2" fmla="*/ 370052 h 370052"/>
              <a:gd name="connsiteX3" fmla="*/ 0 w 143933"/>
              <a:gd name="connsiteY3" fmla="*/ 370052 h 370052"/>
              <a:gd name="connsiteX4" fmla="*/ 0 w 143933"/>
              <a:gd name="connsiteY4" fmla="*/ 370052 h 370052"/>
              <a:gd name="connsiteX0" fmla="*/ 143933 w 143933"/>
              <a:gd name="connsiteY0" fmla="*/ 0 h 370052"/>
              <a:gd name="connsiteX1" fmla="*/ 143684 w 143933"/>
              <a:gd name="connsiteY1" fmla="*/ 17241 h 370052"/>
              <a:gd name="connsiteX2" fmla="*/ 0 w 143933"/>
              <a:gd name="connsiteY2" fmla="*/ 370052 h 370052"/>
              <a:gd name="connsiteX3" fmla="*/ 0 w 143933"/>
              <a:gd name="connsiteY3" fmla="*/ 370052 h 370052"/>
              <a:gd name="connsiteX4" fmla="*/ 0 w 143933"/>
              <a:gd name="connsiteY4" fmla="*/ 370052 h 37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3" h="370052">
                <a:moveTo>
                  <a:pt x="143933" y="0"/>
                </a:moveTo>
                <a:lnTo>
                  <a:pt x="143684" y="17241"/>
                </a:lnTo>
                <a:lnTo>
                  <a:pt x="0" y="370052"/>
                </a:lnTo>
                <a:lnTo>
                  <a:pt x="0" y="370052"/>
                </a:lnTo>
                <a:lnTo>
                  <a:pt x="0" y="37005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529165" y="6329338"/>
            <a:ext cx="1425828" cy="32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Erythrocytes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>
            <a:stCxn id="47" idx="1"/>
          </p:cNvCxnSpPr>
          <p:nvPr/>
        </p:nvCxnSpPr>
        <p:spPr bwMode="auto">
          <a:xfrm flipV="1">
            <a:off x="3167954" y="4718054"/>
            <a:ext cx="502346" cy="15235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Freeform 50"/>
          <p:cNvSpPr/>
          <p:nvPr/>
        </p:nvSpPr>
        <p:spPr>
          <a:xfrm flipV="1">
            <a:off x="4311651" y="3854454"/>
            <a:ext cx="965554" cy="2464857"/>
          </a:xfrm>
          <a:custGeom>
            <a:avLst/>
            <a:gdLst>
              <a:gd name="connsiteX0" fmla="*/ 143933 w 143933"/>
              <a:gd name="connsiteY0" fmla="*/ 0 h 381000"/>
              <a:gd name="connsiteX1" fmla="*/ 143933 w 143933"/>
              <a:gd name="connsiteY1" fmla="*/ 118533 h 381000"/>
              <a:gd name="connsiteX2" fmla="*/ 0 w 143933"/>
              <a:gd name="connsiteY2" fmla="*/ 381000 h 381000"/>
              <a:gd name="connsiteX3" fmla="*/ 0 w 143933"/>
              <a:gd name="connsiteY3" fmla="*/ 381000 h 381000"/>
              <a:gd name="connsiteX4" fmla="*/ 0 w 143933"/>
              <a:gd name="connsiteY4" fmla="*/ 381000 h 381000"/>
              <a:gd name="connsiteX0" fmla="*/ 143933 w 143933"/>
              <a:gd name="connsiteY0" fmla="*/ 0 h 381000"/>
              <a:gd name="connsiteX1" fmla="*/ 142178 w 143933"/>
              <a:gd name="connsiteY1" fmla="*/ 52843 h 381000"/>
              <a:gd name="connsiteX2" fmla="*/ 0 w 143933"/>
              <a:gd name="connsiteY2" fmla="*/ 381000 h 381000"/>
              <a:gd name="connsiteX3" fmla="*/ 0 w 143933"/>
              <a:gd name="connsiteY3" fmla="*/ 381000 h 381000"/>
              <a:gd name="connsiteX4" fmla="*/ 0 w 143933"/>
              <a:gd name="connsiteY4" fmla="*/ 381000 h 381000"/>
              <a:gd name="connsiteX0" fmla="*/ 143933 w 143933"/>
              <a:gd name="connsiteY0" fmla="*/ 0 h 370052"/>
              <a:gd name="connsiteX1" fmla="*/ 142178 w 143933"/>
              <a:gd name="connsiteY1" fmla="*/ 41895 h 370052"/>
              <a:gd name="connsiteX2" fmla="*/ 0 w 143933"/>
              <a:gd name="connsiteY2" fmla="*/ 370052 h 370052"/>
              <a:gd name="connsiteX3" fmla="*/ 0 w 143933"/>
              <a:gd name="connsiteY3" fmla="*/ 370052 h 370052"/>
              <a:gd name="connsiteX4" fmla="*/ 0 w 143933"/>
              <a:gd name="connsiteY4" fmla="*/ 370052 h 370052"/>
              <a:gd name="connsiteX0" fmla="*/ 143933 w 143933"/>
              <a:gd name="connsiteY0" fmla="*/ 0 h 370052"/>
              <a:gd name="connsiteX1" fmla="*/ 143684 w 143933"/>
              <a:gd name="connsiteY1" fmla="*/ 17241 h 370052"/>
              <a:gd name="connsiteX2" fmla="*/ 0 w 143933"/>
              <a:gd name="connsiteY2" fmla="*/ 370052 h 370052"/>
              <a:gd name="connsiteX3" fmla="*/ 0 w 143933"/>
              <a:gd name="connsiteY3" fmla="*/ 370052 h 370052"/>
              <a:gd name="connsiteX4" fmla="*/ 0 w 143933"/>
              <a:gd name="connsiteY4" fmla="*/ 370052 h 370052"/>
              <a:gd name="connsiteX0" fmla="*/ 143933 w 143933"/>
              <a:gd name="connsiteY0" fmla="*/ 0 h 370052"/>
              <a:gd name="connsiteX1" fmla="*/ 143211 w 143933"/>
              <a:gd name="connsiteY1" fmla="*/ 33924 h 370052"/>
              <a:gd name="connsiteX2" fmla="*/ 0 w 143933"/>
              <a:gd name="connsiteY2" fmla="*/ 370052 h 370052"/>
              <a:gd name="connsiteX3" fmla="*/ 0 w 143933"/>
              <a:gd name="connsiteY3" fmla="*/ 370052 h 370052"/>
              <a:gd name="connsiteX4" fmla="*/ 0 w 143933"/>
              <a:gd name="connsiteY4" fmla="*/ 370052 h 370052"/>
              <a:gd name="connsiteX0" fmla="*/ 143933 w 143933"/>
              <a:gd name="connsiteY0" fmla="*/ 0 h 370052"/>
              <a:gd name="connsiteX1" fmla="*/ 143211 w 143933"/>
              <a:gd name="connsiteY1" fmla="*/ 29634 h 370052"/>
              <a:gd name="connsiteX2" fmla="*/ 0 w 143933"/>
              <a:gd name="connsiteY2" fmla="*/ 370052 h 370052"/>
              <a:gd name="connsiteX3" fmla="*/ 0 w 143933"/>
              <a:gd name="connsiteY3" fmla="*/ 370052 h 370052"/>
              <a:gd name="connsiteX4" fmla="*/ 0 w 143933"/>
              <a:gd name="connsiteY4" fmla="*/ 370052 h 37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3" h="370052">
                <a:moveTo>
                  <a:pt x="143933" y="0"/>
                </a:moveTo>
                <a:cubicBezTo>
                  <a:pt x="143692" y="11308"/>
                  <a:pt x="143452" y="18326"/>
                  <a:pt x="143211" y="29634"/>
                </a:cubicBezTo>
                <a:lnTo>
                  <a:pt x="0" y="370052"/>
                </a:lnTo>
                <a:lnTo>
                  <a:pt x="0" y="370052"/>
                </a:lnTo>
                <a:lnTo>
                  <a:pt x="0" y="37005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716740" y="6329338"/>
            <a:ext cx="1425828" cy="32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Neutrophils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>
            <a:stCxn id="51" idx="1"/>
          </p:cNvCxnSpPr>
          <p:nvPr/>
        </p:nvCxnSpPr>
        <p:spPr bwMode="auto">
          <a:xfrm flipH="1" flipV="1">
            <a:off x="5222875" y="4997454"/>
            <a:ext cx="49487" cy="11244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489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Erythrocytes (red blood cells, or RBCs)</a:t>
            </a:r>
          </a:p>
          <a:p>
            <a:pPr lvl="1"/>
            <a:r>
              <a:rPr lang="en-GB" altLang="en-US" dirty="0" smtClean="0"/>
              <a:t>Main function is to carry oxygen</a:t>
            </a:r>
          </a:p>
          <a:p>
            <a:pPr lvl="1"/>
            <a:r>
              <a:rPr lang="en-GB" altLang="en-US" dirty="0" smtClean="0"/>
              <a:t>Anatomy of circulating erythrocytes</a:t>
            </a:r>
          </a:p>
          <a:p>
            <a:pPr lvl="2"/>
            <a:r>
              <a:rPr lang="en-GB" altLang="en-US" dirty="0" smtClean="0"/>
              <a:t>Biconcave disks</a:t>
            </a:r>
          </a:p>
          <a:p>
            <a:pPr lvl="2"/>
            <a:r>
              <a:rPr lang="en-GB" altLang="en-US" dirty="0" smtClean="0"/>
              <a:t>Essentially bags of </a:t>
            </a:r>
            <a:r>
              <a:rPr lang="en-GB" altLang="en-US" dirty="0" err="1" smtClean="0"/>
              <a:t>hemoglobin</a:t>
            </a:r>
            <a:endParaRPr lang="en-GB" altLang="en-US" dirty="0" smtClean="0"/>
          </a:p>
          <a:p>
            <a:pPr lvl="2"/>
            <a:r>
              <a:rPr lang="en-GB" altLang="en-US" dirty="0" err="1" smtClean="0"/>
              <a:t>Anucleate</a:t>
            </a:r>
            <a:r>
              <a:rPr lang="en-GB" altLang="en-US" dirty="0" smtClean="0"/>
              <a:t> (no nucleus)</a:t>
            </a:r>
          </a:p>
          <a:p>
            <a:pPr lvl="2"/>
            <a:r>
              <a:rPr lang="en-GB" altLang="en-US" dirty="0" smtClean="0"/>
              <a:t>Contain very few organelles</a:t>
            </a:r>
          </a:p>
          <a:p>
            <a:pPr lvl="1"/>
            <a:r>
              <a:rPr lang="en-GB" altLang="en-US" dirty="0" smtClean="0"/>
              <a:t>5 million RBCs per cubic </a:t>
            </a:r>
            <a:r>
              <a:rPr lang="en-GB" altLang="en-US" dirty="0" err="1" smtClean="0"/>
              <a:t>millimeter</a:t>
            </a:r>
            <a:r>
              <a:rPr lang="en-GB" altLang="en-US" dirty="0" smtClean="0"/>
              <a:t> of blood is the normal count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/>
              <a:t>Hemoglobin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Iron-containing protein</a:t>
            </a:r>
          </a:p>
          <a:p>
            <a:pPr lvl="1"/>
            <a:r>
              <a:rPr lang="en-GB" altLang="en-US" dirty="0" smtClean="0"/>
              <a:t>Binds strongly, but reversibly, to oxygen</a:t>
            </a:r>
          </a:p>
          <a:p>
            <a:pPr lvl="1"/>
            <a:r>
              <a:rPr lang="en-GB" altLang="en-US" dirty="0" smtClean="0"/>
              <a:t>Each </a:t>
            </a:r>
            <a:r>
              <a:rPr lang="en-GB" altLang="en-US" dirty="0" err="1" smtClean="0"/>
              <a:t>hemoglobin</a:t>
            </a:r>
            <a:r>
              <a:rPr lang="en-GB" altLang="en-US" dirty="0" smtClean="0"/>
              <a:t> molecule has four oxygen binding sites</a:t>
            </a:r>
          </a:p>
          <a:p>
            <a:pPr lvl="1"/>
            <a:r>
              <a:rPr lang="en-GB" altLang="en-US" dirty="0" smtClean="0"/>
              <a:t>Each erythrocyte has 250 million </a:t>
            </a:r>
            <a:r>
              <a:rPr lang="en-GB" altLang="en-US" dirty="0" err="1" smtClean="0"/>
              <a:t>hemoglobin</a:t>
            </a:r>
            <a:r>
              <a:rPr lang="en-GB" altLang="en-US" dirty="0" smtClean="0"/>
              <a:t> molecules</a:t>
            </a:r>
          </a:p>
          <a:p>
            <a:pPr lvl="1"/>
            <a:r>
              <a:rPr lang="en-GB" altLang="en-US" dirty="0" smtClean="0"/>
              <a:t>Normal blood contains 12–18 g of </a:t>
            </a:r>
            <a:r>
              <a:rPr lang="en-GB" altLang="en-US" dirty="0" err="1" smtClean="0"/>
              <a:t>hemoglobin</a:t>
            </a:r>
            <a:r>
              <a:rPr lang="en-GB" altLang="en-US" dirty="0" smtClean="0"/>
              <a:t> per 100 mL of blood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"/>
          <a:stretch/>
        </p:blipFill>
        <p:spPr>
          <a:xfrm>
            <a:off x="298704" y="914400"/>
            <a:ext cx="8546592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Formed Elements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Homeostatic imbalance of RBCs</a:t>
            </a:r>
          </a:p>
          <a:p>
            <a:pPr lvl="1" eaLnBrk="1" hangingPunct="1"/>
            <a:r>
              <a:rPr lang="en-GB" altLang="en-US" dirty="0" err="1" smtClean="0"/>
              <a:t>Anemia</a:t>
            </a:r>
            <a:r>
              <a:rPr lang="en-GB" altLang="en-US" dirty="0" smtClean="0"/>
              <a:t> is a decrease in the oxygen-carrying ability of the blood</a:t>
            </a:r>
          </a:p>
          <a:p>
            <a:pPr lvl="1" eaLnBrk="1" hangingPunct="1"/>
            <a:r>
              <a:rPr lang="en-GB" altLang="en-US" dirty="0" smtClean="0"/>
              <a:t>Sickle cell </a:t>
            </a:r>
            <a:r>
              <a:rPr lang="en-GB" altLang="en-US" dirty="0" err="1" smtClean="0"/>
              <a:t>anemia</a:t>
            </a:r>
            <a:r>
              <a:rPr lang="en-GB" altLang="en-US" dirty="0" smtClean="0"/>
              <a:t> (SCA) results from abnormally shaped </a:t>
            </a:r>
            <a:r>
              <a:rPr lang="en-GB" altLang="en-US" dirty="0" err="1" smtClean="0"/>
              <a:t>hemoglobin</a:t>
            </a:r>
            <a:endParaRPr lang="en-GB" altLang="en-US" dirty="0" smtClean="0"/>
          </a:p>
          <a:p>
            <a:pPr lvl="1" eaLnBrk="1" hangingPunct="1"/>
            <a:r>
              <a:rPr lang="en-GB" altLang="en-US" dirty="0" err="1" smtClean="0"/>
              <a:t>Polycythemia</a:t>
            </a:r>
            <a:r>
              <a:rPr lang="en-GB" altLang="en-US" dirty="0" smtClean="0"/>
              <a:t> is an excessive or abnormal increase in the number of RBCs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10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"/>
          <a:stretch/>
        </p:blipFill>
        <p:spPr>
          <a:xfrm>
            <a:off x="298704" y="719328"/>
            <a:ext cx="8546592" cy="522624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10.3 Comparison of (a) normal </a:t>
            </a:r>
            <a:r>
              <a:rPr lang="en-US" sz="900" b="1" dirty="0" smtClean="0">
                <a:latin typeface="Arial" charset="0"/>
              </a:rPr>
              <a:t>erythrocyte </a:t>
            </a:r>
            <a:r>
              <a:rPr lang="en-US" sz="900" b="1" dirty="0">
                <a:latin typeface="Arial" charset="0"/>
              </a:rPr>
              <a:t>to a (b) sickled erythrocyte (</a:t>
            </a:r>
            <a:r>
              <a:rPr lang="en-US" sz="900" b="1" dirty="0" smtClean="0">
                <a:latin typeface="Arial" charset="0"/>
              </a:rPr>
              <a:t>6,550</a:t>
            </a:r>
            <a:r>
              <a:rPr lang="en-US" sz="900" b="1" dirty="0" smtClean="0">
                <a:latin typeface="Symbol Std"/>
                <a:cs typeface="Symbol Std"/>
              </a:rPr>
              <a:t>×</a:t>
            </a:r>
            <a:r>
              <a:rPr lang="en-US" sz="900" b="1" dirty="0" smtClean="0">
                <a:latin typeface="Arial" charset="0"/>
              </a:rPr>
              <a:t>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595270" y="4403434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1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014370" y="4273259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2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379495" y="4336759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792245" y="4520909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4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284370" y="4679659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5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716170" y="4555834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6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219450" y="4333584"/>
            <a:ext cx="911225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7…146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38095" y="5111459"/>
            <a:ext cx="408030" cy="31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846094" y="5092408"/>
            <a:ext cx="3624305" cy="87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Normal RBC and part of the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amino acid sequence of its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hemoglobin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075552" y="4304650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1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494652" y="4174475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2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859777" y="4237975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272527" y="4422125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4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764652" y="4580875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5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196452" y="4457050"/>
            <a:ext cx="265487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6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699732" y="4234800"/>
            <a:ext cx="911225" cy="2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7…146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818377" y="5111459"/>
            <a:ext cx="408030" cy="31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326376" y="5092409"/>
            <a:ext cx="3624305" cy="6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Sickled RBC and part of its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hemoglobin sequence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9193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Polcythemia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Disorder resulting from excessive or abnormal increase of RBCs</a:t>
            </a:r>
          </a:p>
          <a:p>
            <a:pPr lvl="2"/>
            <a:r>
              <a:rPr lang="en-US" altLang="en-US" dirty="0" smtClean="0"/>
              <a:t>May be caused by bone marrow cancer (polycythemia </a:t>
            </a:r>
            <a:r>
              <a:rPr lang="en-US" altLang="en-US" dirty="0" err="1" smtClean="0"/>
              <a:t>vera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May be a response to life at higher altitudes (secondary polycythemia)</a:t>
            </a:r>
          </a:p>
          <a:p>
            <a:pPr lvl="1"/>
            <a:r>
              <a:rPr lang="en-US" altLang="en-US" dirty="0" smtClean="0"/>
              <a:t>Increase in RBCs slows blood flow and increases blood viscosity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20448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10.1 Types of Anemia.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2" name="Picture 1" descr="table_10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8"/>
          <a:stretch/>
        </p:blipFill>
        <p:spPr>
          <a:xfrm>
            <a:off x="298704" y="682752"/>
            <a:ext cx="8546592" cy="53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Leukocytes (white blood cells, or WBCs)</a:t>
            </a:r>
          </a:p>
          <a:p>
            <a:pPr lvl="1"/>
            <a:r>
              <a:rPr lang="en-GB" altLang="en-US" dirty="0" smtClean="0"/>
              <a:t>Crucial in body’s </a:t>
            </a:r>
            <a:r>
              <a:rPr lang="en-GB" altLang="en-US" dirty="0" err="1" smtClean="0"/>
              <a:t>defense</a:t>
            </a:r>
            <a:r>
              <a:rPr lang="en-GB" altLang="en-US" dirty="0" smtClean="0"/>
              <a:t> against disease</a:t>
            </a:r>
          </a:p>
          <a:p>
            <a:pPr lvl="1"/>
            <a:r>
              <a:rPr lang="en-GB" altLang="en-US" dirty="0" smtClean="0"/>
              <a:t>Complete cells, with nucleus and organelles</a:t>
            </a:r>
          </a:p>
          <a:p>
            <a:pPr lvl="1"/>
            <a:r>
              <a:rPr lang="en-GB" altLang="en-US" dirty="0" smtClean="0"/>
              <a:t>Able to move into and out of blood vessels (</a:t>
            </a:r>
            <a:r>
              <a:rPr lang="en-GB" altLang="en-US" dirty="0" err="1" smtClean="0"/>
              <a:t>diapedesis</a:t>
            </a:r>
            <a:r>
              <a:rPr lang="en-GB" altLang="en-US" dirty="0" smtClean="0"/>
              <a:t>)</a:t>
            </a:r>
          </a:p>
          <a:p>
            <a:pPr lvl="1"/>
            <a:r>
              <a:rPr lang="en-GB" altLang="en-US" dirty="0" smtClean="0"/>
              <a:t>Move by amoeboid motion</a:t>
            </a:r>
          </a:p>
          <a:p>
            <a:pPr lvl="1"/>
            <a:r>
              <a:rPr lang="en-GB" altLang="en-US" dirty="0" smtClean="0"/>
              <a:t>Respond to chemicals released by damaged tissues (known as positive </a:t>
            </a:r>
            <a:r>
              <a:rPr lang="en-GB" altLang="en-US" dirty="0" err="1" smtClean="0"/>
              <a:t>chemotaxis</a:t>
            </a:r>
            <a:r>
              <a:rPr lang="en-GB" altLang="en-US" dirty="0" smtClean="0"/>
              <a:t>)</a:t>
            </a:r>
          </a:p>
          <a:p>
            <a:pPr lvl="1"/>
            <a:r>
              <a:rPr lang="en-GB" altLang="en-US" dirty="0" smtClean="0"/>
              <a:t>4,800 to 10,800 WBCs per cubic </a:t>
            </a:r>
            <a:r>
              <a:rPr lang="en-GB" altLang="en-US" dirty="0" err="1" smtClean="0"/>
              <a:t>millimeter</a:t>
            </a:r>
            <a:r>
              <a:rPr lang="en-GB" altLang="en-US" dirty="0" smtClean="0"/>
              <a:t> of blood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Blood transports everything that must be carried from one place to another, such as:</a:t>
            </a:r>
          </a:p>
          <a:p>
            <a:pPr lvl="1"/>
            <a:r>
              <a:rPr lang="en-US" altLang="en-US" smtClean="0"/>
              <a:t>Nutrients</a:t>
            </a:r>
          </a:p>
          <a:p>
            <a:pPr lvl="1"/>
            <a:r>
              <a:rPr lang="en-US" altLang="en-US" smtClean="0"/>
              <a:t>Wastes</a:t>
            </a:r>
          </a:p>
          <a:p>
            <a:pPr lvl="1"/>
            <a:r>
              <a:rPr lang="en-US" altLang="en-US" smtClean="0"/>
              <a:t>Hormones</a:t>
            </a:r>
          </a:p>
          <a:p>
            <a:pPr lvl="1"/>
            <a:r>
              <a:rPr lang="en-US" altLang="en-US" smtClean="0"/>
              <a:t>Body heat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Abnormal numbers of leukocytes</a:t>
            </a:r>
          </a:p>
          <a:p>
            <a:pPr lvl="1"/>
            <a:r>
              <a:rPr lang="en-GB" altLang="en-US" dirty="0" err="1" smtClean="0"/>
              <a:t>Leukocytosis</a:t>
            </a:r>
            <a:endParaRPr lang="en-GB" altLang="en-US" dirty="0" smtClean="0"/>
          </a:p>
          <a:p>
            <a:pPr lvl="2"/>
            <a:r>
              <a:rPr lang="en-GB" altLang="en-US" dirty="0" smtClean="0"/>
              <a:t>WBC count above 11,000 cells/mm</a:t>
            </a:r>
            <a:r>
              <a:rPr lang="en-GB" altLang="en-US" baseline="30000" dirty="0" smtClean="0"/>
              <a:t>3</a:t>
            </a:r>
          </a:p>
          <a:p>
            <a:pPr lvl="2"/>
            <a:r>
              <a:rPr lang="en-GB" altLang="en-US" dirty="0" smtClean="0"/>
              <a:t>Generally indicates an infection</a:t>
            </a:r>
          </a:p>
          <a:p>
            <a:pPr lvl="1"/>
            <a:r>
              <a:rPr lang="en-GB" altLang="en-US" dirty="0" smtClean="0"/>
              <a:t>Leukopenia</a:t>
            </a:r>
          </a:p>
          <a:p>
            <a:pPr lvl="2"/>
            <a:r>
              <a:rPr lang="en-GB" altLang="en-US" dirty="0" smtClean="0"/>
              <a:t>Abnormally low leukocyte level</a:t>
            </a:r>
          </a:p>
          <a:p>
            <a:pPr lvl="2"/>
            <a:r>
              <a:rPr lang="en-GB" altLang="en-US" dirty="0" smtClean="0"/>
              <a:t>Commonly caused by certain drugs, such as corticosteroids and anticancer agents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  <a:endParaRPr lang="en-GB" altLang="en-US" dirty="0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Abnormal numbers of leukocytes (continued)</a:t>
            </a:r>
          </a:p>
          <a:p>
            <a:pPr lvl="1"/>
            <a:r>
              <a:rPr lang="en-GB" altLang="en-US" dirty="0" err="1" smtClean="0"/>
              <a:t>Leukemia</a:t>
            </a:r>
            <a:endParaRPr lang="en-GB" altLang="en-US" dirty="0" smtClean="0"/>
          </a:p>
          <a:p>
            <a:pPr lvl="2"/>
            <a:r>
              <a:rPr lang="en-GB" altLang="en-US" dirty="0" smtClean="0"/>
              <a:t>Bone marrow becomes cancerous; turns out excess WBCs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Types of leukocytes:</a:t>
            </a:r>
          </a:p>
          <a:p>
            <a:pPr lvl="1"/>
            <a:r>
              <a:rPr lang="en-GB" altLang="en-US" dirty="0" smtClean="0"/>
              <a:t>Granulocytes</a:t>
            </a:r>
          </a:p>
          <a:p>
            <a:pPr lvl="2"/>
            <a:r>
              <a:rPr lang="en-GB" altLang="en-US" dirty="0" smtClean="0"/>
              <a:t>Granules in their cytoplasm can be stained</a:t>
            </a:r>
          </a:p>
          <a:p>
            <a:pPr lvl="2"/>
            <a:r>
              <a:rPr lang="en-GB" altLang="en-US" dirty="0" smtClean="0"/>
              <a:t>Possess lobed nuclei</a:t>
            </a:r>
          </a:p>
          <a:p>
            <a:pPr lvl="2"/>
            <a:r>
              <a:rPr lang="en-GB" altLang="en-US" dirty="0" smtClean="0"/>
              <a:t>Include neutrophils, </a:t>
            </a:r>
            <a:r>
              <a:rPr lang="en-GB" altLang="en-US" dirty="0" err="1" smtClean="0"/>
              <a:t>eosinophils</a:t>
            </a:r>
            <a:r>
              <a:rPr lang="en-GB" altLang="en-US" dirty="0" smtClean="0"/>
              <a:t>, and basophils</a:t>
            </a:r>
          </a:p>
          <a:p>
            <a:pPr lvl="1"/>
            <a:r>
              <a:rPr lang="en-GB" altLang="en-US" dirty="0" err="1" smtClean="0"/>
              <a:t>Agranulocytes</a:t>
            </a:r>
            <a:endParaRPr lang="en-GB" altLang="en-US" dirty="0" smtClean="0"/>
          </a:p>
          <a:p>
            <a:pPr lvl="2"/>
            <a:r>
              <a:rPr lang="en-GB" altLang="en-US" dirty="0" smtClean="0"/>
              <a:t>Lack visible cytoplasmic granules</a:t>
            </a:r>
          </a:p>
          <a:p>
            <a:pPr lvl="2"/>
            <a:r>
              <a:rPr lang="en-GB" altLang="en-US" dirty="0" smtClean="0"/>
              <a:t>Nuclei are spherical, oval, or kidney-shaped</a:t>
            </a:r>
          </a:p>
          <a:p>
            <a:pPr lvl="2"/>
            <a:r>
              <a:rPr lang="en-GB" altLang="en-US" dirty="0" smtClean="0"/>
              <a:t>Include lymphocytes and monocytes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idx="1"/>
          </p:nvPr>
        </p:nvSpPr>
        <p:spPr>
          <a:xfrm>
            <a:off x="245533" y="1227667"/>
            <a:ext cx="4174067" cy="5232399"/>
          </a:xfrm>
        </p:spPr>
        <p:txBody>
          <a:bodyPr/>
          <a:lstStyle/>
          <a:p>
            <a:r>
              <a:rPr lang="en-GB" altLang="en-US" dirty="0" smtClean="0"/>
              <a:t>List of the WBCs, from most to least abundant</a:t>
            </a:r>
          </a:p>
          <a:p>
            <a:pPr lvl="1"/>
            <a:r>
              <a:rPr lang="en-GB" altLang="en-US" dirty="0" smtClean="0"/>
              <a:t>Neutrophils</a:t>
            </a:r>
          </a:p>
          <a:p>
            <a:pPr lvl="1"/>
            <a:r>
              <a:rPr lang="en-GB" altLang="en-US" dirty="0" smtClean="0"/>
              <a:t>Lymphocytes</a:t>
            </a:r>
          </a:p>
          <a:p>
            <a:pPr lvl="1"/>
            <a:r>
              <a:rPr lang="en-GB" altLang="en-US" dirty="0" smtClean="0"/>
              <a:t>Monocytes</a:t>
            </a:r>
          </a:p>
          <a:p>
            <a:pPr lvl="1"/>
            <a:r>
              <a:rPr lang="en-GB" altLang="en-US" dirty="0" err="1" smtClean="0"/>
              <a:t>Eosinophils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Basophils</a:t>
            </a:r>
          </a:p>
        </p:txBody>
      </p:sp>
      <p:sp>
        <p:nvSpPr>
          <p:cNvPr id="2560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227667"/>
            <a:ext cx="4035425" cy="3429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Easy way to remember this list</a:t>
            </a:r>
          </a:p>
          <a:p>
            <a:pPr lvl="1" eaLnBrk="1" hangingPunct="1"/>
            <a:r>
              <a:rPr lang="en-GB" altLang="en-US" u="sng" dirty="0" smtClean="0"/>
              <a:t>N</a:t>
            </a:r>
            <a:r>
              <a:rPr lang="en-GB" altLang="en-US" dirty="0" smtClean="0"/>
              <a:t>ever</a:t>
            </a:r>
          </a:p>
          <a:p>
            <a:pPr lvl="1" eaLnBrk="1" hangingPunct="1"/>
            <a:r>
              <a:rPr lang="en-GB" altLang="en-US" u="sng" dirty="0" smtClean="0"/>
              <a:t>L</a:t>
            </a:r>
            <a:r>
              <a:rPr lang="en-GB" altLang="en-US" dirty="0" smtClean="0"/>
              <a:t>et</a:t>
            </a:r>
          </a:p>
          <a:p>
            <a:pPr lvl="1" eaLnBrk="1" hangingPunct="1"/>
            <a:r>
              <a:rPr lang="en-GB" altLang="en-US" u="sng" dirty="0" smtClean="0"/>
              <a:t>M</a:t>
            </a:r>
            <a:r>
              <a:rPr lang="en-GB" altLang="en-US" dirty="0" smtClean="0"/>
              <a:t>onkeys</a:t>
            </a:r>
          </a:p>
          <a:p>
            <a:pPr lvl="1" eaLnBrk="1" hangingPunct="1"/>
            <a:r>
              <a:rPr lang="en-GB" altLang="en-US" u="sng" dirty="0" smtClean="0"/>
              <a:t>E</a:t>
            </a:r>
            <a:r>
              <a:rPr lang="en-GB" altLang="en-US" dirty="0" smtClean="0"/>
              <a:t>at </a:t>
            </a:r>
          </a:p>
          <a:p>
            <a:pPr lvl="1" eaLnBrk="1" hangingPunct="1"/>
            <a:r>
              <a:rPr lang="en-GB" altLang="en-US" u="sng" dirty="0" smtClean="0"/>
              <a:t>B</a:t>
            </a:r>
            <a:r>
              <a:rPr lang="en-GB" altLang="en-US" dirty="0" smtClean="0"/>
              <a:t>ananas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Types of granulocytes:</a:t>
            </a:r>
          </a:p>
          <a:p>
            <a:pPr lvl="1"/>
            <a:r>
              <a:rPr lang="en-GB" altLang="en-US" dirty="0" smtClean="0"/>
              <a:t>Neutrophils</a:t>
            </a:r>
          </a:p>
          <a:p>
            <a:pPr lvl="2"/>
            <a:r>
              <a:rPr lang="en-GB" altLang="en-US" dirty="0" smtClean="0"/>
              <a:t>Cytoplasm stains pale pink and contains fine granules</a:t>
            </a:r>
          </a:p>
          <a:p>
            <a:pPr lvl="2"/>
            <a:r>
              <a:rPr lang="en-GB" altLang="en-US" dirty="0" smtClean="0"/>
              <a:t>Deep purple nucleus contains three to seven lobes</a:t>
            </a:r>
          </a:p>
          <a:p>
            <a:pPr lvl="2"/>
            <a:r>
              <a:rPr lang="en-GB" altLang="en-US" dirty="0" smtClean="0"/>
              <a:t>Function as phagocytes at active sites of infection </a:t>
            </a:r>
          </a:p>
          <a:p>
            <a:pPr lvl="2"/>
            <a:r>
              <a:rPr lang="en-GB" altLang="en-US" dirty="0" smtClean="0"/>
              <a:t>Numbers increase during infection</a:t>
            </a:r>
          </a:p>
          <a:p>
            <a:pPr lvl="2"/>
            <a:r>
              <a:rPr lang="en-GB" altLang="en-US" dirty="0" smtClean="0"/>
              <a:t>3,000–7,000 neutrophils in a cubic </a:t>
            </a:r>
            <a:r>
              <a:rPr lang="en-GB" altLang="en-US" dirty="0" err="1" smtClean="0"/>
              <a:t>millimeter</a:t>
            </a:r>
            <a:r>
              <a:rPr lang="en-GB" altLang="en-US" dirty="0" smtClean="0"/>
              <a:t> of blood (40–70 percent of WBCs)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Types of granulocytes (continued):</a:t>
            </a:r>
          </a:p>
          <a:p>
            <a:pPr lvl="1"/>
            <a:r>
              <a:rPr lang="en-GB" altLang="en-US" dirty="0" err="1" smtClean="0"/>
              <a:t>Eosinophils</a:t>
            </a:r>
            <a:endParaRPr lang="en-GB" altLang="en-US" dirty="0" smtClean="0"/>
          </a:p>
          <a:p>
            <a:pPr lvl="2"/>
            <a:r>
              <a:rPr lang="en-GB" altLang="en-US" dirty="0" smtClean="0"/>
              <a:t>Red, coarse cytoplasmic granules</a:t>
            </a:r>
          </a:p>
          <a:p>
            <a:pPr lvl="2"/>
            <a:r>
              <a:rPr lang="en-GB" altLang="en-US" dirty="0" smtClean="0"/>
              <a:t>Figure-8 or </a:t>
            </a:r>
            <a:r>
              <a:rPr lang="en-GB" altLang="en-US" dirty="0" err="1" smtClean="0"/>
              <a:t>bilobed</a:t>
            </a:r>
            <a:r>
              <a:rPr lang="en-GB" altLang="en-US" dirty="0" smtClean="0"/>
              <a:t> nucleus stains blue-red</a:t>
            </a:r>
          </a:p>
          <a:p>
            <a:pPr lvl="2"/>
            <a:r>
              <a:rPr lang="en-GB" altLang="en-US" dirty="0" smtClean="0"/>
              <a:t>Function to kill parasitic worms and play a role in allergy attacks</a:t>
            </a:r>
          </a:p>
          <a:p>
            <a:pPr lvl="2"/>
            <a:r>
              <a:rPr lang="en-GB" altLang="en-US" dirty="0" smtClean="0"/>
              <a:t>100–400 </a:t>
            </a:r>
            <a:r>
              <a:rPr lang="en-GB" altLang="en-US" dirty="0" err="1" smtClean="0"/>
              <a:t>eosinophils</a:t>
            </a:r>
            <a:r>
              <a:rPr lang="en-GB" altLang="en-US" dirty="0" smtClean="0"/>
              <a:t> in a cubic </a:t>
            </a:r>
            <a:r>
              <a:rPr lang="en-GB" altLang="en-US" dirty="0" err="1" smtClean="0"/>
              <a:t>millimeter</a:t>
            </a:r>
            <a:r>
              <a:rPr lang="en-GB" altLang="en-US" dirty="0" smtClean="0"/>
              <a:t> of blood </a:t>
            </a:r>
            <a:br>
              <a:rPr lang="en-GB" altLang="en-US" dirty="0" smtClean="0"/>
            </a:br>
            <a:r>
              <a:rPr lang="en-GB" altLang="en-US" dirty="0" smtClean="0"/>
              <a:t>(1–4 percent of WBCs)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Types of granulocytes (continued):</a:t>
            </a:r>
          </a:p>
          <a:p>
            <a:pPr lvl="1"/>
            <a:r>
              <a:rPr lang="en-GB" altLang="en-US" dirty="0" smtClean="0"/>
              <a:t>Basophils</a:t>
            </a:r>
          </a:p>
          <a:p>
            <a:pPr lvl="2"/>
            <a:r>
              <a:rPr lang="en-GB" altLang="en-US" dirty="0" smtClean="0"/>
              <a:t>Sparse but large blue-purple granules</a:t>
            </a:r>
          </a:p>
          <a:p>
            <a:pPr lvl="2"/>
            <a:r>
              <a:rPr lang="en-GB" altLang="en-US" dirty="0" smtClean="0"/>
              <a:t>U- or S-shaped nucleus stains dark blue</a:t>
            </a:r>
          </a:p>
          <a:p>
            <a:pPr lvl="2"/>
            <a:r>
              <a:rPr lang="en-GB" altLang="en-US" dirty="0" smtClean="0"/>
              <a:t>Release histamine (vasodilator) at sites of inflammation</a:t>
            </a:r>
          </a:p>
          <a:p>
            <a:pPr lvl="2"/>
            <a:r>
              <a:rPr lang="en-GB" altLang="en-US" dirty="0" smtClean="0"/>
              <a:t>Contain heparin (anticoagulant)</a:t>
            </a:r>
          </a:p>
          <a:p>
            <a:pPr lvl="2"/>
            <a:r>
              <a:rPr lang="en-GB" altLang="en-US" dirty="0" smtClean="0"/>
              <a:t>20–50 basophils in a cubic </a:t>
            </a:r>
            <a:r>
              <a:rPr lang="en-GB" altLang="en-US" dirty="0" err="1" smtClean="0"/>
              <a:t>millimeter</a:t>
            </a:r>
            <a:r>
              <a:rPr lang="en-GB" altLang="en-US" dirty="0" smtClean="0"/>
              <a:t> of blood </a:t>
            </a:r>
            <a:br>
              <a:rPr lang="en-GB" altLang="en-US" dirty="0" smtClean="0"/>
            </a:br>
            <a:r>
              <a:rPr lang="en-GB" altLang="en-US" dirty="0" smtClean="0"/>
              <a:t>(0–1 percent of WBCs)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Types of </a:t>
            </a:r>
            <a:r>
              <a:rPr lang="en-GB" altLang="en-US" dirty="0" err="1" smtClean="0"/>
              <a:t>agranulocytes</a:t>
            </a:r>
            <a:r>
              <a:rPr lang="en-GB" altLang="en-US" dirty="0" smtClean="0"/>
              <a:t>:</a:t>
            </a:r>
          </a:p>
          <a:p>
            <a:pPr lvl="1"/>
            <a:r>
              <a:rPr lang="en-GB" altLang="en-US" dirty="0" smtClean="0"/>
              <a:t>Lymphocytes</a:t>
            </a:r>
          </a:p>
          <a:p>
            <a:pPr lvl="2"/>
            <a:r>
              <a:rPr lang="en-GB" altLang="en-US" dirty="0" smtClean="0"/>
              <a:t>Cytoplasm is pale blue</a:t>
            </a:r>
          </a:p>
          <a:p>
            <a:pPr lvl="2"/>
            <a:r>
              <a:rPr lang="en-GB" altLang="en-US" dirty="0" smtClean="0"/>
              <a:t>Dark purple-blue nucleus</a:t>
            </a:r>
          </a:p>
          <a:p>
            <a:pPr lvl="2"/>
            <a:r>
              <a:rPr lang="en-GB" altLang="en-US" dirty="0" smtClean="0"/>
              <a:t>Functions as part of the immune response</a:t>
            </a:r>
          </a:p>
          <a:p>
            <a:pPr lvl="3"/>
            <a:r>
              <a:rPr lang="en-GB" altLang="en-US" dirty="0" smtClean="0"/>
              <a:t>B lymphocytes produce antibodies</a:t>
            </a:r>
          </a:p>
          <a:p>
            <a:pPr lvl="3"/>
            <a:r>
              <a:rPr lang="en-GB" altLang="en-US" dirty="0" smtClean="0"/>
              <a:t>T lymphocytes are involved in graft rejection, fighting </a:t>
            </a:r>
            <a:r>
              <a:rPr lang="en-GB" altLang="en-US" dirty="0" err="1" smtClean="0"/>
              <a:t>tumors</a:t>
            </a:r>
            <a:r>
              <a:rPr lang="en-GB" altLang="en-US" dirty="0" smtClean="0"/>
              <a:t> and viruses</a:t>
            </a:r>
          </a:p>
          <a:p>
            <a:pPr lvl="2"/>
            <a:r>
              <a:rPr lang="en-GB" altLang="en-US" dirty="0" smtClean="0"/>
              <a:t>1,500–3,000 lymphocytes in a cubic </a:t>
            </a:r>
            <a:r>
              <a:rPr lang="en-GB" altLang="en-US" dirty="0" err="1" smtClean="0"/>
              <a:t>millimeter</a:t>
            </a:r>
            <a:r>
              <a:rPr lang="en-GB" altLang="en-US" dirty="0" smtClean="0"/>
              <a:t> of blood (20–45 percent of WBCs)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Types of </a:t>
            </a:r>
            <a:r>
              <a:rPr lang="en-GB" altLang="en-US" dirty="0" err="1" smtClean="0"/>
              <a:t>agranulocytes</a:t>
            </a:r>
            <a:r>
              <a:rPr lang="en-GB" altLang="en-US" dirty="0" smtClean="0"/>
              <a:t> (continued):</a:t>
            </a:r>
          </a:p>
          <a:p>
            <a:pPr lvl="1"/>
            <a:r>
              <a:rPr lang="en-GB" altLang="en-US" dirty="0" smtClean="0"/>
              <a:t>Monocytes</a:t>
            </a:r>
          </a:p>
          <a:p>
            <a:pPr lvl="2"/>
            <a:r>
              <a:rPr lang="en-GB" altLang="en-US" dirty="0" smtClean="0"/>
              <a:t>Largest of the white blood cells</a:t>
            </a:r>
          </a:p>
          <a:p>
            <a:pPr lvl="2"/>
            <a:r>
              <a:rPr lang="en-GB" altLang="en-US" dirty="0" err="1" smtClean="0"/>
              <a:t>Gray</a:t>
            </a:r>
            <a:r>
              <a:rPr lang="en-GB" altLang="en-US" dirty="0" smtClean="0"/>
              <a:t>-blue cytoplasm </a:t>
            </a:r>
          </a:p>
          <a:p>
            <a:pPr lvl="2"/>
            <a:r>
              <a:rPr lang="en-GB" altLang="en-US" dirty="0" smtClean="0"/>
              <a:t>Dark blue-purple nucleus is often kidney-shaped</a:t>
            </a:r>
          </a:p>
          <a:p>
            <a:pPr lvl="2"/>
            <a:r>
              <a:rPr lang="en-GB" altLang="en-US" dirty="0" smtClean="0"/>
              <a:t>Function as macrophages</a:t>
            </a:r>
          </a:p>
          <a:p>
            <a:pPr lvl="2"/>
            <a:r>
              <a:rPr lang="en-GB" altLang="en-US" dirty="0" smtClean="0"/>
              <a:t>Important in fighting chronic infection</a:t>
            </a:r>
          </a:p>
          <a:p>
            <a:pPr lvl="2"/>
            <a:r>
              <a:rPr lang="en-GB" altLang="en-US" dirty="0" smtClean="0"/>
              <a:t>100–700 monocytes per cubic </a:t>
            </a:r>
            <a:r>
              <a:rPr lang="en-GB" altLang="en-US" dirty="0" err="1" smtClean="0"/>
              <a:t>millimeter</a:t>
            </a:r>
            <a:r>
              <a:rPr lang="en-GB" altLang="en-US" dirty="0" smtClean="0"/>
              <a:t> of blood </a:t>
            </a:r>
            <a:br>
              <a:rPr lang="en-GB" altLang="en-US" dirty="0" smtClean="0"/>
            </a:br>
            <a:r>
              <a:rPr lang="en-GB" altLang="en-US" dirty="0" smtClean="0"/>
              <a:t>(4–8 percent of WBCs)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Formed Elements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Platelets</a:t>
            </a:r>
          </a:p>
          <a:p>
            <a:pPr lvl="1"/>
            <a:r>
              <a:rPr lang="en-GB" altLang="en-US" smtClean="0"/>
              <a:t>Derived from ruptured multinucleate cells (megakaryocytes)</a:t>
            </a:r>
          </a:p>
          <a:p>
            <a:pPr lvl="1"/>
            <a:r>
              <a:rPr lang="en-GB" altLang="en-US" smtClean="0"/>
              <a:t>Needed for the clotting process</a:t>
            </a:r>
          </a:p>
          <a:p>
            <a:pPr lvl="1"/>
            <a:r>
              <a:rPr lang="en-GB" altLang="en-US" smtClean="0"/>
              <a:t>Platelet count ranges from 150,000 to 400,000 per cubic millimeter of blood</a:t>
            </a:r>
          </a:p>
          <a:p>
            <a:pPr lvl="2"/>
            <a:r>
              <a:rPr lang="en-GB" altLang="en-US" smtClean="0"/>
              <a:t>300,000 is considered a normal number of platelets per cubic millimeter of blood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Blood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The only fluid tissue in the human body</a:t>
            </a:r>
          </a:p>
          <a:p>
            <a:r>
              <a:rPr lang="en-GB" altLang="en-US" dirty="0" smtClean="0"/>
              <a:t>Classified as a connective tissue</a:t>
            </a:r>
          </a:p>
          <a:p>
            <a:r>
              <a:rPr lang="en-GB" altLang="en-US" dirty="0" smtClean="0"/>
              <a:t>Components of blood</a:t>
            </a:r>
          </a:p>
          <a:p>
            <a:pPr lvl="1"/>
            <a:r>
              <a:rPr lang="en-GB" altLang="en-US" dirty="0" smtClean="0"/>
              <a:t>Living cells </a:t>
            </a:r>
          </a:p>
          <a:p>
            <a:pPr lvl="2"/>
            <a:r>
              <a:rPr lang="en-GB" altLang="en-US" dirty="0" smtClean="0"/>
              <a:t>Formed elements</a:t>
            </a:r>
          </a:p>
          <a:p>
            <a:pPr lvl="1"/>
            <a:r>
              <a:rPr lang="en-GB" altLang="en-US" dirty="0" err="1" smtClean="0"/>
              <a:t>Nonliving</a:t>
            </a:r>
            <a:r>
              <a:rPr lang="en-GB" altLang="en-US" dirty="0" smtClean="0"/>
              <a:t> matrix </a:t>
            </a:r>
          </a:p>
          <a:p>
            <a:pPr lvl="2"/>
            <a:r>
              <a:rPr lang="en-GB" altLang="en-US" dirty="0" smtClean="0"/>
              <a:t>Plasma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06856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10.2 Characteristics of Formed Elements of the Blood (1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3)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3" name="Picture 2" descr="table_10_02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/>
        </p:blipFill>
        <p:spPr>
          <a:xfrm>
            <a:off x="298704" y="1935480"/>
            <a:ext cx="8546592" cy="28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5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10.2 Characteristics of Formed Elements of the Blood </a:t>
            </a:r>
            <a:r>
              <a:rPr lang="en-US" sz="900" b="1" dirty="0" smtClean="0">
                <a:latin typeface="Arial" charset="0"/>
              </a:rPr>
              <a:t>(2 </a:t>
            </a:r>
            <a:r>
              <a:rPr lang="en-US" sz="900" b="1" dirty="0">
                <a:latin typeface="Arial" charset="0"/>
              </a:rPr>
              <a:t>of 3).</a:t>
            </a:r>
          </a:p>
        </p:txBody>
      </p:sp>
      <p:pic>
        <p:nvPicPr>
          <p:cNvPr id="2" name="Picture 1" descr="table_10_02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/>
        </p:blipFill>
        <p:spPr>
          <a:xfrm>
            <a:off x="298704" y="573024"/>
            <a:ext cx="8546592" cy="55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2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10.2 Characteristics of Formed Elements of the Blood </a:t>
            </a:r>
            <a:r>
              <a:rPr lang="en-US" sz="900" b="1" dirty="0" smtClean="0">
                <a:latin typeface="Arial" charset="0"/>
              </a:rPr>
              <a:t>(3 </a:t>
            </a:r>
            <a:r>
              <a:rPr lang="en-US" sz="900" b="1" dirty="0">
                <a:latin typeface="Arial" charset="0"/>
              </a:rPr>
              <a:t>of 3).</a:t>
            </a:r>
          </a:p>
        </p:txBody>
      </p:sp>
      <p:pic>
        <p:nvPicPr>
          <p:cNvPr id="3" name="Picture 2" descr="table_10_02_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298704" y="270468"/>
            <a:ext cx="8546592" cy="62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Hematopoiesis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Hematopoiesis is the process of blood cell formation</a:t>
            </a:r>
          </a:p>
          <a:p>
            <a:r>
              <a:rPr lang="en-GB" altLang="en-US" smtClean="0"/>
              <a:t>Occurs in red bone marrow</a:t>
            </a:r>
          </a:p>
          <a:p>
            <a:r>
              <a:rPr lang="en-GB" altLang="en-US" smtClean="0"/>
              <a:t>All blood cells are derived from a common stem cell (hemocytoblast)</a:t>
            </a:r>
          </a:p>
          <a:p>
            <a:r>
              <a:rPr lang="en-GB" altLang="en-US" smtClean="0"/>
              <a:t>Hemocytoblast differentiation</a:t>
            </a:r>
          </a:p>
          <a:p>
            <a:pPr lvl="1"/>
            <a:r>
              <a:rPr lang="en-GB" altLang="en-US" smtClean="0"/>
              <a:t>Lymphoid stem cell produces lymphocytes</a:t>
            </a:r>
          </a:p>
          <a:p>
            <a:pPr lvl="1"/>
            <a:r>
              <a:rPr lang="en-GB" altLang="en-US" smtClean="0"/>
              <a:t>Myeloid stem cell produces all other formed elements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0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/>
        </p:blipFill>
        <p:spPr>
          <a:xfrm>
            <a:off x="1222248" y="179028"/>
            <a:ext cx="6699504" cy="642251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56127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10.4 The development of blood cells</a:t>
            </a:r>
            <a:r>
              <a:rPr lang="en-US" sz="900" b="1" dirty="0" smtClean="0">
                <a:latin typeface="Arial" charset="0"/>
              </a:rPr>
              <a:t>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352122" y="1104733"/>
            <a:ext cx="1487987" cy="7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Lymphoid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stem cells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071478" y="1104733"/>
            <a:ext cx="1487987" cy="7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Myeloid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stem cells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264136" y="372001"/>
            <a:ext cx="2157891" cy="7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err="1" smtClean="0">
                <a:solidFill>
                  <a:srgbClr val="000000"/>
                </a:solidFill>
                <a:latin typeface="Arial"/>
                <a:cs typeface="Arial"/>
              </a:rPr>
              <a:t>Hemocytoblast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stem cells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2329064" y="2095661"/>
            <a:ext cx="2988291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Secondary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stem cells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2803579" y="3435508"/>
            <a:ext cx="1795026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Erythrocytes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3445570" y="4510179"/>
            <a:ext cx="1201882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Platelets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6355460" y="3226156"/>
            <a:ext cx="1397269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Basophils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6236830" y="4740463"/>
            <a:ext cx="1669418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err="1" smtClean="0">
                <a:solidFill>
                  <a:srgbClr val="000000"/>
                </a:solidFill>
                <a:latin typeface="Arial"/>
                <a:cs typeface="Arial"/>
              </a:rPr>
              <a:t>Eosinophils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5247573" y="6143118"/>
            <a:ext cx="1646845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Neutrophils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656553" y="6143118"/>
            <a:ext cx="1542172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Monocytes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1332826" y="6143118"/>
            <a:ext cx="1891081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Lymphocytes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86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Formation of Red Blood Cells</a:t>
            </a:r>
            <a:endParaRPr lang="en-GB" altLang="en-US" dirty="0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Since RBCs are anucleate, they are unable to divide, grow, or synthesize proteins</a:t>
            </a:r>
          </a:p>
          <a:p>
            <a:r>
              <a:rPr lang="en-GB" altLang="en-US" smtClean="0"/>
              <a:t>RBCs wear out in 100 to 120 days</a:t>
            </a:r>
          </a:p>
          <a:p>
            <a:r>
              <a:rPr lang="en-GB" altLang="en-US" smtClean="0"/>
              <a:t>When worn out, RBCs are eliminated by phagocytes in the spleen or liver</a:t>
            </a:r>
          </a:p>
          <a:p>
            <a:r>
              <a:rPr lang="en-GB" altLang="en-US" smtClean="0"/>
              <a:t>Lost cells are replaced by division of hemocytoblasts in the red bone marrow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Control of Erythrocyte Production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Rate of RBC production is controlled by a hormone called </a:t>
            </a:r>
            <a:r>
              <a:rPr lang="en-GB" altLang="en-US" i="1" dirty="0" smtClean="0"/>
              <a:t>erythropoietin</a:t>
            </a:r>
            <a:r>
              <a:rPr lang="en-GB" altLang="en-US" dirty="0" smtClean="0"/>
              <a:t> </a:t>
            </a:r>
          </a:p>
          <a:p>
            <a:r>
              <a:rPr lang="en-GB" altLang="en-US" dirty="0" smtClean="0"/>
              <a:t>Kidneys produce most erythropoietin as a response to reduced oxygen levels in the blood</a:t>
            </a:r>
          </a:p>
          <a:p>
            <a:r>
              <a:rPr lang="en-GB" altLang="en-US" dirty="0" smtClean="0"/>
              <a:t>Homeostasis is maintained by negative feedback from blood oxygen levels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"/>
          <a:stretch/>
        </p:blipFill>
        <p:spPr>
          <a:xfrm>
            <a:off x="351875" y="1524000"/>
            <a:ext cx="8546592" cy="41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0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"/>
          <a:stretch/>
        </p:blipFill>
        <p:spPr>
          <a:xfrm>
            <a:off x="298704" y="923544"/>
            <a:ext cx="8546592" cy="48057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10.5 Mechanism for regulating the rate of RBC production.</a:t>
            </a: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920398" y="2222126"/>
            <a:ext cx="1077427" cy="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2068998" y="1634971"/>
            <a:ext cx="4225298" cy="2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Homeostasis: 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Normal blood oxygen levels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9033" y="2199383"/>
            <a:ext cx="251432" cy="251717"/>
            <a:chOff x="6589033" y="2199383"/>
            <a:chExt cx="251432" cy="251717"/>
          </a:xfrm>
        </p:grpSpPr>
        <p:sp>
          <p:nvSpPr>
            <p:cNvPr id="131" name="Oval 130"/>
            <p:cNvSpPr/>
            <p:nvPr/>
          </p:nvSpPr>
          <p:spPr bwMode="auto">
            <a:xfrm>
              <a:off x="6589033" y="21996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2" name="Text Box 31"/>
            <p:cNvSpPr txBox="1">
              <a:spLocks noChangeArrowheads="1"/>
            </p:cNvSpPr>
            <p:nvPr/>
          </p:nvSpPr>
          <p:spPr bwMode="auto">
            <a:xfrm>
              <a:off x="6598301" y="21993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 rot="1348783">
            <a:off x="4825164" y="2654778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rot="1348783">
            <a:off x="2114772" y="1132895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536223" y="2457076"/>
            <a:ext cx="2296627" cy="163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Low blood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–carrying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ability due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RBC count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amount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hemoglobin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availability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of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55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218595" y="4482726"/>
            <a:ext cx="2354835" cy="7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Kidney (and liver,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to a smaller extent)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releases erythropoietin.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7800" y="4459983"/>
            <a:ext cx="251432" cy="251717"/>
            <a:chOff x="5187800" y="4459983"/>
            <a:chExt cx="251432" cy="251717"/>
          </a:xfrm>
        </p:grpSpPr>
        <p:sp>
          <p:nvSpPr>
            <p:cNvPr id="31" name="Oval 30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95628" y="5109260"/>
            <a:ext cx="1931505" cy="7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Erythropoietin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stimulates red bone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marrow.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4833" y="5086517"/>
            <a:ext cx="251432" cy="251717"/>
            <a:chOff x="5187800" y="4459983"/>
            <a:chExt cx="251432" cy="251717"/>
          </a:xfrm>
        </p:grpSpPr>
        <p:sp>
          <p:nvSpPr>
            <p:cNvPr id="38" name="Oval 37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686936" y="4135593"/>
            <a:ext cx="1497589" cy="9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Enhanced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erythropoiesis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increases RBC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count.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656141" y="4112850"/>
            <a:ext cx="251432" cy="251717"/>
            <a:chOff x="5187800" y="4459983"/>
            <a:chExt cx="251432" cy="251717"/>
          </a:xfrm>
        </p:grpSpPr>
        <p:sp>
          <p:nvSpPr>
            <p:cNvPr id="42" name="Oval 41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69311" y="2468719"/>
            <a:ext cx="1497589" cy="77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–carrying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ability of blood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increases.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38516" y="2445975"/>
            <a:ext cx="251432" cy="251717"/>
            <a:chOff x="5187800" y="4459983"/>
            <a:chExt cx="251432" cy="251717"/>
          </a:xfrm>
        </p:grpSpPr>
        <p:sp>
          <p:nvSpPr>
            <p:cNvPr id="46" name="Oval 45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9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23544"/>
            <a:ext cx="8546592" cy="501091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10.5 Mechanism for regulating the rate of RBC production.</a:t>
            </a: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920398" y="2222126"/>
            <a:ext cx="1077427" cy="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2068998" y="1634971"/>
            <a:ext cx="4225298" cy="2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Homeostasis: 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Normal blood oxygen levels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9033" y="2199383"/>
            <a:ext cx="251432" cy="251717"/>
            <a:chOff x="6589033" y="2199383"/>
            <a:chExt cx="251432" cy="251717"/>
          </a:xfrm>
        </p:grpSpPr>
        <p:sp>
          <p:nvSpPr>
            <p:cNvPr id="131" name="Oval 130"/>
            <p:cNvSpPr/>
            <p:nvPr/>
          </p:nvSpPr>
          <p:spPr bwMode="auto">
            <a:xfrm>
              <a:off x="6589033" y="21996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2" name="Text Box 31"/>
            <p:cNvSpPr txBox="1">
              <a:spLocks noChangeArrowheads="1"/>
            </p:cNvSpPr>
            <p:nvPr/>
          </p:nvSpPr>
          <p:spPr bwMode="auto">
            <a:xfrm>
              <a:off x="6598301" y="21993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 rot="1348783">
            <a:off x="4825164" y="2654778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rot="1348783">
            <a:off x="2114772" y="1132895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536223" y="2457076"/>
            <a:ext cx="2296627" cy="163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Low blood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–carrying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ability due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RBC count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amount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hemoglobin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availability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of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55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1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Blood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If blood is centrifuged:</a:t>
            </a:r>
          </a:p>
          <a:p>
            <a:pPr lvl="1"/>
            <a:r>
              <a:rPr lang="en-GB" altLang="en-US" dirty="0" smtClean="0"/>
              <a:t>Erythrocytes sink to the bottom (45 percent of blood, a percentage known as the </a:t>
            </a:r>
            <a:r>
              <a:rPr lang="en-GB" altLang="en-US" i="1" dirty="0" err="1" smtClean="0"/>
              <a:t>hematocrit</a:t>
            </a:r>
            <a:r>
              <a:rPr lang="en-GB" altLang="en-US" dirty="0" smtClean="0"/>
              <a:t>)</a:t>
            </a:r>
          </a:p>
          <a:p>
            <a:pPr lvl="1"/>
            <a:r>
              <a:rPr lang="en-GB" altLang="en-US" dirty="0" smtClean="0"/>
              <a:t>Buffy coat contains leukocytes and platelets (less than 1 percent of blood)</a:t>
            </a:r>
          </a:p>
          <a:p>
            <a:pPr lvl="2"/>
            <a:r>
              <a:rPr lang="en-GB" altLang="en-US" dirty="0" smtClean="0"/>
              <a:t>Buffy coat is a thin, whitish layer between the erythrocytes and plasma</a:t>
            </a:r>
          </a:p>
          <a:p>
            <a:pPr lvl="1"/>
            <a:r>
              <a:rPr lang="en-GB" altLang="en-US" dirty="0" smtClean="0"/>
              <a:t>Plasma rises to the top (55 percent of blood)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23544"/>
            <a:ext cx="8546592" cy="501091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10.5 Mechanism for regulating the rate of RBC production.</a:t>
            </a: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920398" y="2222126"/>
            <a:ext cx="1077427" cy="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2068998" y="1634971"/>
            <a:ext cx="4225298" cy="2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Homeostasis: 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Normal blood oxygen levels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9033" y="2199383"/>
            <a:ext cx="251432" cy="251717"/>
            <a:chOff x="6589033" y="2199383"/>
            <a:chExt cx="251432" cy="251717"/>
          </a:xfrm>
        </p:grpSpPr>
        <p:sp>
          <p:nvSpPr>
            <p:cNvPr id="131" name="Oval 130"/>
            <p:cNvSpPr/>
            <p:nvPr/>
          </p:nvSpPr>
          <p:spPr bwMode="auto">
            <a:xfrm>
              <a:off x="6589033" y="21996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2" name="Text Box 31"/>
            <p:cNvSpPr txBox="1">
              <a:spLocks noChangeArrowheads="1"/>
            </p:cNvSpPr>
            <p:nvPr/>
          </p:nvSpPr>
          <p:spPr bwMode="auto">
            <a:xfrm>
              <a:off x="6598301" y="21993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 rot="1348783">
            <a:off x="4825164" y="2654778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rot="1348783">
            <a:off x="2114772" y="1132895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536223" y="2457076"/>
            <a:ext cx="2296627" cy="163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Low blood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–carrying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ability due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RBC count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amount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hemoglobin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availability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of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55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218595" y="4482726"/>
            <a:ext cx="2354835" cy="7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Kidney (and liver,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to a smaller extent)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releases erythropoietin.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7800" y="4459983"/>
            <a:ext cx="251432" cy="251717"/>
            <a:chOff x="5187800" y="4459983"/>
            <a:chExt cx="251432" cy="251717"/>
          </a:xfrm>
        </p:grpSpPr>
        <p:sp>
          <p:nvSpPr>
            <p:cNvPr id="31" name="Oval 30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2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23544"/>
            <a:ext cx="8546592" cy="501091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10.5 Mechanism for regulating the rate of RBC production.</a:t>
            </a: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920398" y="2222126"/>
            <a:ext cx="1077427" cy="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2068998" y="1634971"/>
            <a:ext cx="4225298" cy="2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Homeostasis: 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Normal blood oxygen levels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9033" y="2199383"/>
            <a:ext cx="251432" cy="251717"/>
            <a:chOff x="6589033" y="2199383"/>
            <a:chExt cx="251432" cy="251717"/>
          </a:xfrm>
        </p:grpSpPr>
        <p:sp>
          <p:nvSpPr>
            <p:cNvPr id="131" name="Oval 130"/>
            <p:cNvSpPr/>
            <p:nvPr/>
          </p:nvSpPr>
          <p:spPr bwMode="auto">
            <a:xfrm>
              <a:off x="6589033" y="21996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2" name="Text Box 31"/>
            <p:cNvSpPr txBox="1">
              <a:spLocks noChangeArrowheads="1"/>
            </p:cNvSpPr>
            <p:nvPr/>
          </p:nvSpPr>
          <p:spPr bwMode="auto">
            <a:xfrm>
              <a:off x="6598301" y="21993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 rot="1348783">
            <a:off x="4825164" y="2654778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rot="1348783">
            <a:off x="2114772" y="1132895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536223" y="2457076"/>
            <a:ext cx="2296627" cy="163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Low blood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–carrying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ability due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RBC count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amount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hemoglobin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availability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of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55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218595" y="4482726"/>
            <a:ext cx="2354835" cy="7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Kidney (and liver,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to a smaller extent)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releases erythropoietin.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7800" y="4459983"/>
            <a:ext cx="251432" cy="251717"/>
            <a:chOff x="5187800" y="4459983"/>
            <a:chExt cx="251432" cy="251717"/>
          </a:xfrm>
        </p:grpSpPr>
        <p:sp>
          <p:nvSpPr>
            <p:cNvPr id="31" name="Oval 30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95628" y="5109260"/>
            <a:ext cx="1931505" cy="7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Erythropoietin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stimulates red bone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marrow.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4833" y="5086517"/>
            <a:ext cx="251432" cy="251717"/>
            <a:chOff x="5187800" y="4459983"/>
            <a:chExt cx="251432" cy="251717"/>
          </a:xfrm>
        </p:grpSpPr>
        <p:sp>
          <p:nvSpPr>
            <p:cNvPr id="38" name="Oval 37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23544"/>
            <a:ext cx="8546592" cy="501091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10.5 Mechanism for regulating the rate of RBC production.</a:t>
            </a: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920398" y="2222126"/>
            <a:ext cx="1077427" cy="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2068998" y="1634971"/>
            <a:ext cx="4225298" cy="2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Homeostasis: 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Normal blood oxygen levels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9033" y="2199383"/>
            <a:ext cx="251432" cy="251717"/>
            <a:chOff x="6589033" y="2199383"/>
            <a:chExt cx="251432" cy="251717"/>
          </a:xfrm>
        </p:grpSpPr>
        <p:sp>
          <p:nvSpPr>
            <p:cNvPr id="131" name="Oval 130"/>
            <p:cNvSpPr/>
            <p:nvPr/>
          </p:nvSpPr>
          <p:spPr bwMode="auto">
            <a:xfrm>
              <a:off x="6589033" y="21996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2" name="Text Box 31"/>
            <p:cNvSpPr txBox="1">
              <a:spLocks noChangeArrowheads="1"/>
            </p:cNvSpPr>
            <p:nvPr/>
          </p:nvSpPr>
          <p:spPr bwMode="auto">
            <a:xfrm>
              <a:off x="6598301" y="21993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 rot="1348783">
            <a:off x="4825164" y="2654778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rot="1348783">
            <a:off x="2114772" y="1132895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536223" y="2457076"/>
            <a:ext cx="2296627" cy="163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Low blood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–carrying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ability due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RBC count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amount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hemoglobin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availability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of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55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218595" y="4482726"/>
            <a:ext cx="2354835" cy="7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Kidney (and liver,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to a smaller extent)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releases erythropoietin.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7800" y="4459983"/>
            <a:ext cx="251432" cy="251717"/>
            <a:chOff x="5187800" y="4459983"/>
            <a:chExt cx="251432" cy="251717"/>
          </a:xfrm>
        </p:grpSpPr>
        <p:sp>
          <p:nvSpPr>
            <p:cNvPr id="31" name="Oval 30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95628" y="5109260"/>
            <a:ext cx="1931505" cy="7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Erythropoietin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stimulates red bone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marrow.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4833" y="5086517"/>
            <a:ext cx="251432" cy="251717"/>
            <a:chOff x="5187800" y="4459983"/>
            <a:chExt cx="251432" cy="251717"/>
          </a:xfrm>
        </p:grpSpPr>
        <p:sp>
          <p:nvSpPr>
            <p:cNvPr id="38" name="Oval 37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686936" y="4135593"/>
            <a:ext cx="1497589" cy="9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Enhanced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erythropoiesis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increases RBC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count.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656141" y="4112850"/>
            <a:ext cx="251432" cy="251717"/>
            <a:chOff x="5187800" y="4459983"/>
            <a:chExt cx="251432" cy="251717"/>
          </a:xfrm>
        </p:grpSpPr>
        <p:sp>
          <p:nvSpPr>
            <p:cNvPr id="42" name="Oval 41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5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1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0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"/>
          <a:stretch/>
        </p:blipFill>
        <p:spPr>
          <a:xfrm>
            <a:off x="298704" y="923544"/>
            <a:ext cx="8546592" cy="48057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10.5 Mechanism for regulating the rate of RBC production.</a:t>
            </a: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920398" y="2222126"/>
            <a:ext cx="1077427" cy="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2068998" y="1634971"/>
            <a:ext cx="4225298" cy="2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Homeostasis: 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Normal blood oxygen levels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9033" y="2199383"/>
            <a:ext cx="251432" cy="251717"/>
            <a:chOff x="6589033" y="2199383"/>
            <a:chExt cx="251432" cy="251717"/>
          </a:xfrm>
        </p:grpSpPr>
        <p:sp>
          <p:nvSpPr>
            <p:cNvPr id="131" name="Oval 130"/>
            <p:cNvSpPr/>
            <p:nvPr/>
          </p:nvSpPr>
          <p:spPr bwMode="auto">
            <a:xfrm>
              <a:off x="6589033" y="21996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2" name="Text Box 31"/>
            <p:cNvSpPr txBox="1">
              <a:spLocks noChangeArrowheads="1"/>
            </p:cNvSpPr>
            <p:nvPr/>
          </p:nvSpPr>
          <p:spPr bwMode="auto">
            <a:xfrm>
              <a:off x="6598301" y="21993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 rot="1348783">
            <a:off x="4825164" y="2654778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rot="1348783">
            <a:off x="2114772" y="1132895"/>
            <a:ext cx="1155248" cy="2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 dirty="0" smtClean="0">
                <a:solidFill>
                  <a:srgbClr val="FFFFFF">
                    <a:lumMod val="65000"/>
                  </a:srgbClr>
                </a:solidFill>
                <a:latin typeface="Arial Black"/>
                <a:cs typeface="Arial Black"/>
              </a:rPr>
              <a:t>IMBALANCE</a:t>
            </a:r>
            <a:endParaRPr lang="en-US" sz="1300" dirty="0">
              <a:solidFill>
                <a:srgbClr val="FFFFFF">
                  <a:lumMod val="6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536223" y="2457076"/>
            <a:ext cx="2296627" cy="163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Low blood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–carrying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ability due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RBC count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amount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hemoglobin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• Decreased availability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tabLst>
                <a:tab pos="130175" algn="l"/>
              </a:tabLst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	of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55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218595" y="4482726"/>
            <a:ext cx="2354835" cy="7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Kidney (and liver,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to a smaller extent)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releases erythropoietin.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7800" y="4459983"/>
            <a:ext cx="251432" cy="251717"/>
            <a:chOff x="5187800" y="4459983"/>
            <a:chExt cx="251432" cy="251717"/>
          </a:xfrm>
        </p:grpSpPr>
        <p:sp>
          <p:nvSpPr>
            <p:cNvPr id="31" name="Oval 30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95628" y="5109260"/>
            <a:ext cx="1931505" cy="7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Erythropoietin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stimulates red bone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marrow.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4833" y="5086517"/>
            <a:ext cx="251432" cy="251717"/>
            <a:chOff x="5187800" y="4459983"/>
            <a:chExt cx="251432" cy="251717"/>
          </a:xfrm>
        </p:grpSpPr>
        <p:sp>
          <p:nvSpPr>
            <p:cNvPr id="38" name="Oval 37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686936" y="4135593"/>
            <a:ext cx="1497589" cy="9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Enhanced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erythropoiesis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increases RBC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count.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656141" y="4112850"/>
            <a:ext cx="251432" cy="251717"/>
            <a:chOff x="5187800" y="4459983"/>
            <a:chExt cx="251432" cy="251717"/>
          </a:xfrm>
        </p:grpSpPr>
        <p:sp>
          <p:nvSpPr>
            <p:cNvPr id="42" name="Oval 41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69311" y="2468719"/>
            <a:ext cx="1497589" cy="77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    O</a:t>
            </a:r>
            <a:r>
              <a:rPr lang="en-US" sz="15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–carrying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ability of blood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increases.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38516" y="2445975"/>
            <a:ext cx="251432" cy="251717"/>
            <a:chOff x="5187800" y="4459983"/>
            <a:chExt cx="251432" cy="251717"/>
          </a:xfrm>
        </p:grpSpPr>
        <p:sp>
          <p:nvSpPr>
            <p:cNvPr id="46" name="Oval 45"/>
            <p:cNvSpPr/>
            <p:nvPr/>
          </p:nvSpPr>
          <p:spPr bwMode="auto">
            <a:xfrm>
              <a:off x="5187800" y="44602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5197068" y="44599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6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4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Formation of White Blood Cells and Platelets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Controlled by hormones</a:t>
            </a:r>
          </a:p>
          <a:p>
            <a:pPr lvl="1"/>
            <a:r>
              <a:rPr lang="en-GB" altLang="en-US" smtClean="0"/>
              <a:t>Colony stimulating factors (CSFs) and interleukins prompt bone marrow to generate leukocytes</a:t>
            </a:r>
          </a:p>
          <a:p>
            <a:pPr lvl="1"/>
            <a:r>
              <a:rPr lang="en-GB" altLang="en-US" smtClean="0"/>
              <a:t>Thrombopoietin stimulates production of platelets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Hemostasis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Stoppage of bleeding resulting from a break in a blood vessel</a:t>
            </a:r>
          </a:p>
          <a:p>
            <a:r>
              <a:rPr lang="en-GB" altLang="en-US" dirty="0" err="1" smtClean="0"/>
              <a:t>Hemostasis</a:t>
            </a:r>
            <a:r>
              <a:rPr lang="en-GB" altLang="en-US" dirty="0" smtClean="0"/>
              <a:t> involves three phases: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Vascular spasms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Platelet plug 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Coagulation (blood clotting)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Hemostasis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Vascular spasms</a:t>
            </a:r>
          </a:p>
          <a:p>
            <a:pPr lvl="1"/>
            <a:r>
              <a:rPr lang="en-GB" altLang="en-US" smtClean="0"/>
              <a:t>Vasoconstriction causes blood vessel to spasm</a:t>
            </a:r>
          </a:p>
          <a:p>
            <a:pPr lvl="1"/>
            <a:r>
              <a:rPr lang="en-GB" altLang="en-US" smtClean="0"/>
              <a:t>Spasms narrow the blood vessel, decreasing blood loss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9"/>
          <a:stretch/>
        </p:blipFill>
        <p:spPr>
          <a:xfrm>
            <a:off x="320040" y="137160"/>
            <a:ext cx="8503920" cy="632895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10.6 Events of hemostasis.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517570" y="2915727"/>
            <a:ext cx="3161514" cy="3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Vascular spasms occur.</a:t>
            </a:r>
            <a:endParaRPr lang="en-US" sz="19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103915" y="2904337"/>
            <a:ext cx="304799" cy="304799"/>
          </a:xfrm>
          <a:prstGeom prst="ellipse">
            <a:avLst/>
          </a:prstGeom>
          <a:noFill/>
          <a:ln w="12700" cap="flat" cmpd="sng" algn="ctr">
            <a:solidFill>
              <a:srgbClr val="106AA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mtClean="0">
              <a:solidFill>
                <a:srgbClr val="FFFFFF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093031" y="2909494"/>
            <a:ext cx="337455" cy="3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0" dirty="0" smtClean="0">
                <a:solidFill>
                  <a:srgbClr val="106AAA"/>
                </a:solidFill>
                <a:latin typeface="Arial Black"/>
                <a:cs typeface="Arial Black"/>
              </a:rPr>
              <a:t>1</a:t>
            </a:r>
            <a:endParaRPr lang="en-US" sz="2000" b="0" dirty="0">
              <a:solidFill>
                <a:srgbClr val="106AAA"/>
              </a:solidFill>
              <a:latin typeface="Arial Black"/>
              <a:cs typeface="Arial Black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439654" y="2920303"/>
            <a:ext cx="806933" cy="3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b="0" dirty="0" smtClean="0">
                <a:solidFill>
                  <a:srgbClr val="106AAA"/>
                </a:solidFill>
                <a:latin typeface="Arial Black"/>
                <a:cs typeface="Arial Black"/>
              </a:rPr>
              <a:t>Step</a:t>
            </a:r>
            <a:endParaRPr lang="en-US" sz="1900" b="0" dirty="0">
              <a:solidFill>
                <a:srgbClr val="106AAA"/>
              </a:solidFill>
              <a:latin typeface="Arial Black"/>
              <a:cs typeface="Arial Black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36702" y="3191692"/>
            <a:ext cx="3393905" cy="72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 defTabSz="914400">
              <a:lnSpc>
                <a:spcPts val="22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Smooth muscle contracts,</a:t>
            </a:r>
            <a:b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causing vasoconstriction.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058886" y="3322720"/>
            <a:ext cx="32657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129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Hemostasis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Platelet plug formation</a:t>
            </a:r>
          </a:p>
          <a:p>
            <a:pPr lvl="1"/>
            <a:r>
              <a:rPr lang="en-GB" altLang="en-US" smtClean="0"/>
              <a:t>Collagen fibers are exposed by a break in a blood vessel</a:t>
            </a:r>
          </a:p>
          <a:p>
            <a:pPr lvl="1"/>
            <a:r>
              <a:rPr lang="en-GB" altLang="en-US" smtClean="0"/>
              <a:t>Platelets become “sticky” and cling to fibers</a:t>
            </a:r>
          </a:p>
          <a:p>
            <a:pPr lvl="1"/>
            <a:r>
              <a:rPr lang="en-GB" altLang="en-US" smtClean="0"/>
              <a:t>Anchored platelets release chemicals to attract more platelets</a:t>
            </a:r>
          </a:p>
          <a:p>
            <a:pPr lvl="1"/>
            <a:r>
              <a:rPr lang="en-GB" altLang="en-US" smtClean="0"/>
              <a:t>Platelets pile up to form a platelet plug (white thrombus)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/>
        </p:blipFill>
        <p:spPr>
          <a:xfrm>
            <a:off x="320040" y="137160"/>
            <a:ext cx="8503920" cy="64008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10.6 Events of hemostasis.</a:t>
            </a: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724357" y="2947963"/>
            <a:ext cx="1090677" cy="50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2200"/>
              </a:lnSpc>
              <a:buClrTx/>
              <a:buSzTx/>
              <a:buFontTx/>
              <a:buNone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Collagen</a:t>
            </a:r>
          </a:p>
          <a:p>
            <a:pPr defTabSz="914400">
              <a:lnSpc>
                <a:spcPts val="2200"/>
              </a:lnSpc>
              <a:buClrTx/>
              <a:buSzTx/>
              <a:buFontTx/>
              <a:buNone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fibers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326250" y="2264426"/>
            <a:ext cx="2685425" cy="3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b="0" dirty="0" smtClean="0">
                <a:solidFill>
                  <a:srgbClr val="000000"/>
                </a:solidFill>
                <a:latin typeface="Arial Black"/>
                <a:cs typeface="Arial Black"/>
              </a:rPr>
              <a:t>Platelet plug forms.</a:t>
            </a:r>
            <a:endParaRPr lang="en-US" sz="19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219903" y="2260597"/>
            <a:ext cx="664763" cy="3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b="0" dirty="0" smtClean="0">
                <a:solidFill>
                  <a:srgbClr val="106AAA"/>
                </a:solidFill>
                <a:latin typeface="Arial Black"/>
                <a:cs typeface="Arial Black"/>
              </a:rPr>
              <a:t>Step</a:t>
            </a:r>
            <a:endParaRPr lang="en-US" sz="1900" b="0" dirty="0">
              <a:solidFill>
                <a:srgbClr val="106AAA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219903" y="2517020"/>
            <a:ext cx="5018484" cy="6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marL="174625" indent="-174625">
              <a:buFont typeface="Arial" panose="020B0604020202020204" pitchFamily="34" charset="0"/>
              <a:buChar char="•"/>
              <a:defRPr sz="1900">
                <a:latin typeface="Arial"/>
                <a:cs typeface="Arial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lnSpc>
                <a:spcPct val="100000"/>
              </a:lnSpc>
              <a:buClrTx/>
              <a:buSzTx/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</a:rPr>
              <a:t>Injury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to lining of vessel exposes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</a:rPr>
              <a:t>collagen</a:t>
            </a:r>
            <a:br>
              <a:rPr lang="en-US" b="1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ea typeface="ＭＳ Ｐゴシック" charset="0"/>
              </a:rPr>
              <a:t>fibers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; platelets adhere.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230789" y="3564235"/>
            <a:ext cx="5141060" cy="7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4625" indent="-174625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Platelets release chemicals that make</a:t>
            </a:r>
            <a:b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nearby platelets sticky; platelet plug forms.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796130" y="4817494"/>
            <a:ext cx="986246" cy="29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Platelets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897082" y="2240309"/>
            <a:ext cx="304799" cy="304799"/>
          </a:xfrm>
          <a:prstGeom prst="ellipse">
            <a:avLst/>
          </a:prstGeom>
          <a:noFill/>
          <a:ln w="12700" cap="flat" cmpd="sng" algn="ctr">
            <a:solidFill>
              <a:srgbClr val="106AA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mtClean="0">
              <a:solidFill>
                <a:srgbClr val="FFFFFF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886198" y="2245466"/>
            <a:ext cx="337455" cy="3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0" dirty="0" smtClean="0">
                <a:solidFill>
                  <a:srgbClr val="106AAA"/>
                </a:solidFill>
                <a:latin typeface="Arial Black"/>
                <a:cs typeface="Arial Black"/>
              </a:rPr>
              <a:t>2</a:t>
            </a:r>
            <a:endParaRPr lang="en-US" sz="2000" b="0" dirty="0">
              <a:solidFill>
                <a:srgbClr val="106AAA"/>
              </a:solidFill>
              <a:latin typeface="Arial Black"/>
              <a:cs typeface="Arial Black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511911" y="3722146"/>
            <a:ext cx="661595" cy="935915"/>
          </a:xfrm>
          <a:custGeom>
            <a:avLst/>
            <a:gdLst>
              <a:gd name="connsiteX0" fmla="*/ 661595 w 661595"/>
              <a:gd name="connsiteY0" fmla="*/ 0 h 935915"/>
              <a:gd name="connsiteX1" fmla="*/ 457200 w 661595"/>
              <a:gd name="connsiteY1" fmla="*/ 0 h 935915"/>
              <a:gd name="connsiteX2" fmla="*/ 0 w 661595"/>
              <a:gd name="connsiteY2" fmla="*/ 935915 h 9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595" h="935915">
                <a:moveTo>
                  <a:pt x="661595" y="0"/>
                </a:moveTo>
                <a:lnTo>
                  <a:pt x="457200" y="0"/>
                </a:lnTo>
                <a:lnTo>
                  <a:pt x="0" y="9359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409713" y="2678654"/>
            <a:ext cx="7637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 bwMode="auto">
          <a:xfrm>
            <a:off x="1780391" y="2958353"/>
            <a:ext cx="586291" cy="155986"/>
          </a:xfrm>
          <a:custGeom>
            <a:avLst/>
            <a:gdLst>
              <a:gd name="connsiteX0" fmla="*/ 0 w 586291"/>
              <a:gd name="connsiteY0" fmla="*/ 155986 h 155986"/>
              <a:gd name="connsiteX1" fmla="*/ 150607 w 586291"/>
              <a:gd name="connsiteY1" fmla="*/ 155986 h 155986"/>
              <a:gd name="connsiteX2" fmla="*/ 586291 w 586291"/>
              <a:gd name="connsiteY2" fmla="*/ 0 h 1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291" h="155986">
                <a:moveTo>
                  <a:pt x="0" y="155986"/>
                </a:moveTo>
                <a:lnTo>
                  <a:pt x="150607" y="155986"/>
                </a:lnTo>
                <a:lnTo>
                  <a:pt x="586291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>
            <a:endCxn id="9" idx="1"/>
          </p:cNvCxnSpPr>
          <p:nvPr/>
        </p:nvCxnSpPr>
        <p:spPr bwMode="auto">
          <a:xfrm flipH="1">
            <a:off x="1930998" y="2759336"/>
            <a:ext cx="441063" cy="3550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12"/>
          <p:cNvSpPr/>
          <p:nvPr/>
        </p:nvSpPr>
        <p:spPr bwMode="auto">
          <a:xfrm>
            <a:off x="1834179" y="4771016"/>
            <a:ext cx="559397" cy="225911"/>
          </a:xfrm>
          <a:custGeom>
            <a:avLst/>
            <a:gdLst>
              <a:gd name="connsiteX0" fmla="*/ 0 w 559397"/>
              <a:gd name="connsiteY0" fmla="*/ 225911 h 225911"/>
              <a:gd name="connsiteX1" fmla="*/ 80682 w 559397"/>
              <a:gd name="connsiteY1" fmla="*/ 225911 h 225911"/>
              <a:gd name="connsiteX2" fmla="*/ 559397 w 559397"/>
              <a:gd name="connsiteY2" fmla="*/ 0 h 22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397" h="225911">
                <a:moveTo>
                  <a:pt x="0" y="225911"/>
                </a:moveTo>
                <a:lnTo>
                  <a:pt x="80682" y="225911"/>
                </a:lnTo>
                <a:lnTo>
                  <a:pt x="559397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8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0_01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"/>
          <a:stretch/>
        </p:blipFill>
        <p:spPr>
          <a:xfrm>
            <a:off x="432816" y="137160"/>
            <a:ext cx="8278368" cy="643647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10.1 The composition of blood.</a:t>
            </a: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1958498" y="2185065"/>
            <a:ext cx="972027" cy="1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Plasma 55%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96901" y="2448590"/>
            <a:ext cx="946149" cy="1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Constituent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197101" y="2448590"/>
            <a:ext cx="1282699" cy="1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Major Functions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09601" y="2702590"/>
            <a:ext cx="527049" cy="1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Water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2193926" y="2715290"/>
            <a:ext cx="2158999" cy="4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90% of plasma volume; solvent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for carrying other substances;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absorbs heat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603251" y="3267740"/>
            <a:ext cx="1539874" cy="18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Salts (electrolytes)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711201" y="3423315"/>
            <a:ext cx="939799" cy="94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Sodium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Potassium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Calcium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Magnesium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Chloride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Bicarbonate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2193926" y="3423315"/>
            <a:ext cx="2158999" cy="4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Osmotic balance, pH buffering,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regulation of membrane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permeability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603251" y="4426615"/>
            <a:ext cx="1314449" cy="18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Plasma proteins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711201" y="4626641"/>
            <a:ext cx="939799" cy="5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Albumin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Fibrinogen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Globulins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2193926" y="4623465"/>
            <a:ext cx="2158999" cy="67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Osmotic balance, pH buffering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Clotting of blood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Defense (antibodies)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and lipid transport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603251" y="5331490"/>
            <a:ext cx="2597149" cy="18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Substances transported by blood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669926" y="5531516"/>
            <a:ext cx="3619499" cy="1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Nutrients (glucose, fatty acids, amino acids, vitamins)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669926" y="5753766"/>
            <a:ext cx="3162299" cy="1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Waste products of metabolism (urea, uric acid)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69926" y="5979191"/>
            <a:ext cx="2171699" cy="1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Respiratory gases (O</a:t>
            </a:r>
            <a:r>
              <a:rPr lang="en-US" sz="11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 and CO</a:t>
            </a:r>
            <a:r>
              <a:rPr lang="en-US" sz="11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669926" y="6169690"/>
            <a:ext cx="2832099" cy="35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Hormones (steroids and thyroid hormone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are carried by plasma proteins)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5130714" y="2739432"/>
            <a:ext cx="739861" cy="21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Cell Type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6518190" y="3352207"/>
            <a:ext cx="768436" cy="1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4–6 million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5702214" y="2450507"/>
            <a:ext cx="2279736" cy="2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Formed elements (cells) 45%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6121400" y="2675932"/>
            <a:ext cx="1473199" cy="3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Number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(per mm</a:t>
            </a:r>
            <a:r>
              <a:rPr lang="en-US" sz="1100" b="0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 of blood)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7842164" y="2739432"/>
            <a:ext cx="809711" cy="21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Functions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5089439" y="3114082"/>
            <a:ext cx="1146261" cy="3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Erythrocytes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(red blood cells)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7397665" y="3336332"/>
            <a:ext cx="1263735" cy="52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Transport oxygen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and help transport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carbon dioxide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6518190" y="4091982"/>
            <a:ext cx="911310" cy="1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4,800–10,800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5089439" y="3961807"/>
            <a:ext cx="1266911" cy="3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Leukocytes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(white blood cells)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7670715" y="4079282"/>
            <a:ext cx="914485" cy="3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Defense and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immunity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7670715" y="4603157"/>
            <a:ext cx="911310" cy="1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Lymphocyte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7670715" y="5495332"/>
            <a:ext cx="701760" cy="1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Monocyte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5089439" y="5542957"/>
            <a:ext cx="768435" cy="1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Neutrophil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5089440" y="4809532"/>
            <a:ext cx="647786" cy="1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Basophil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5803815" y="5079407"/>
            <a:ext cx="758910" cy="1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Eosinophil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5089439" y="5781082"/>
            <a:ext cx="739861" cy="16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Platelets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6441990" y="5933482"/>
            <a:ext cx="1114510" cy="1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250,000–400,000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7670715" y="5927132"/>
            <a:ext cx="974810" cy="1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Blood clotting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8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Hemostasis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Coagulation</a:t>
            </a:r>
          </a:p>
          <a:p>
            <a:pPr lvl="1"/>
            <a:r>
              <a:rPr lang="en-GB" altLang="en-US" dirty="0" smtClean="0"/>
              <a:t>Injured tissues release tissue factor (TF)</a:t>
            </a:r>
          </a:p>
          <a:p>
            <a:pPr lvl="1"/>
            <a:r>
              <a:rPr lang="en-GB" altLang="en-US" dirty="0" smtClean="0"/>
              <a:t>PF</a:t>
            </a:r>
            <a:r>
              <a:rPr lang="en-GB" altLang="en-US" baseline="-25000" dirty="0" smtClean="0"/>
              <a:t>3</a:t>
            </a:r>
            <a:r>
              <a:rPr lang="en-GB" altLang="en-US" dirty="0" smtClean="0"/>
              <a:t> (a phospholipid) interacts with TF, blood protein clotting factors, and calcium ions to trigger a clotting cascade</a:t>
            </a:r>
          </a:p>
          <a:p>
            <a:pPr lvl="1"/>
            <a:r>
              <a:rPr lang="en-GB" altLang="en-US" dirty="0" smtClean="0"/>
              <a:t>Prothrombin activator converts prothrombin to thrombin (an enzyme)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Hemostasis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Coagulation (continued)</a:t>
            </a:r>
          </a:p>
          <a:p>
            <a:pPr lvl="1"/>
            <a:r>
              <a:rPr lang="en-GB" altLang="en-US" dirty="0" smtClean="0"/>
              <a:t>Thrombin joins fibrinogen proteins into </a:t>
            </a:r>
            <a:r>
              <a:rPr lang="en-GB" altLang="en-US" dirty="0" err="1" smtClean="0"/>
              <a:t>hairlike</a:t>
            </a:r>
            <a:r>
              <a:rPr lang="en-GB" altLang="en-US" dirty="0" smtClean="0"/>
              <a:t> molecules of insoluble fibrin</a:t>
            </a:r>
          </a:p>
          <a:p>
            <a:pPr lvl="1"/>
            <a:r>
              <a:rPr lang="en-GB" altLang="en-US" dirty="0" smtClean="0"/>
              <a:t>Fibrin forms a meshwork (the basis for a clot)</a:t>
            </a:r>
          </a:p>
          <a:p>
            <a:pPr lvl="1"/>
            <a:r>
              <a:rPr lang="en-GB" altLang="en-US" dirty="0" smtClean="0"/>
              <a:t>Within the hour, serum is squeezed from the clot as it retracts</a:t>
            </a:r>
          </a:p>
          <a:p>
            <a:pPr lvl="2"/>
            <a:r>
              <a:rPr lang="en-GB" altLang="en-US" dirty="0" smtClean="0"/>
              <a:t>Serum is plasma minus clotting proteins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"/>
          <a:stretch/>
        </p:blipFill>
        <p:spPr>
          <a:xfrm>
            <a:off x="320040" y="137160"/>
            <a:ext cx="8503920" cy="638291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10.6 Events of hemostasis.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4015007" y="2331818"/>
            <a:ext cx="3488549" cy="3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Coagulation events occur.</a:t>
            </a:r>
            <a:endParaRPr lang="en-US" sz="19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826592" y="2331818"/>
            <a:ext cx="639998" cy="3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b="0" dirty="0" smtClean="0">
                <a:solidFill>
                  <a:srgbClr val="106AAA"/>
                </a:solidFill>
                <a:latin typeface="Arial Black"/>
                <a:cs typeface="Arial Black"/>
              </a:rPr>
              <a:t>Step</a:t>
            </a:r>
            <a:endParaRPr lang="en-US" sz="1900" b="0" dirty="0">
              <a:solidFill>
                <a:srgbClr val="106AAA"/>
              </a:solidFill>
              <a:latin typeface="Arial Black"/>
              <a:cs typeface="Arial Black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833783" y="2608930"/>
            <a:ext cx="5766565" cy="12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31775" indent="-231775" defTabSz="914400">
              <a:lnSpc>
                <a:spcPts val="21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Clotting factors present in plasma and released</a:t>
            </a:r>
            <a:b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by injured tissue cells interact with Ca</a:t>
            </a:r>
            <a:r>
              <a:rPr lang="en-US" sz="1900" baseline="30000" dirty="0" smtClean="0">
                <a:solidFill>
                  <a:srgbClr val="000000"/>
                </a:solidFill>
                <a:latin typeface="Arial"/>
                <a:cs typeface="Arial"/>
              </a:rPr>
              <a:t>2+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 to form</a:t>
            </a:r>
            <a:b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thrombin, the enzyme that catalyzes joining of</a:t>
            </a:r>
            <a:b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fibrinogen molecules in plasma to fibrin.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833783" y="3930073"/>
            <a:ext cx="5418974" cy="6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31775" indent="-231775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Fibrin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forms a mesh that traps red blood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  <a:b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platelets, forming the clot.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32604" y="3518242"/>
            <a:ext cx="678976" cy="32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Fibrin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</a:t>
            </a:r>
            <a:r>
              <a:rPr lang="en-US" sz="900" b="1" kern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3532559" y="2305090"/>
            <a:ext cx="304799" cy="304799"/>
          </a:xfrm>
          <a:prstGeom prst="ellipse">
            <a:avLst/>
          </a:prstGeom>
          <a:noFill/>
          <a:ln w="12700" cap="flat" cmpd="sng" algn="ctr">
            <a:solidFill>
              <a:srgbClr val="106AA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mtClean="0">
              <a:solidFill>
                <a:srgbClr val="FFFFFF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521675" y="2310247"/>
            <a:ext cx="337455" cy="3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0" dirty="0" smtClean="0">
                <a:solidFill>
                  <a:srgbClr val="106AAA"/>
                </a:solidFill>
                <a:latin typeface="Arial Black"/>
                <a:cs typeface="Arial Black"/>
              </a:rPr>
              <a:t>3</a:t>
            </a:r>
            <a:endParaRPr lang="en-US" sz="2000" b="0" dirty="0">
              <a:solidFill>
                <a:srgbClr val="106AAA"/>
              </a:solidFill>
              <a:latin typeface="Arial Black"/>
              <a:cs typeface="Arial Black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015836" y="2743200"/>
            <a:ext cx="763732" cy="644236"/>
          </a:xfrm>
          <a:custGeom>
            <a:avLst/>
            <a:gdLst>
              <a:gd name="connsiteX0" fmla="*/ 763732 w 763732"/>
              <a:gd name="connsiteY0" fmla="*/ 0 h 644236"/>
              <a:gd name="connsiteX1" fmla="*/ 545523 w 763732"/>
              <a:gd name="connsiteY1" fmla="*/ 0 h 644236"/>
              <a:gd name="connsiteX2" fmla="*/ 0 w 763732"/>
              <a:gd name="connsiteY2" fmla="*/ 644236 h 6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732" h="644236">
                <a:moveTo>
                  <a:pt x="763732" y="0"/>
                </a:moveTo>
                <a:lnTo>
                  <a:pt x="545523" y="0"/>
                </a:lnTo>
                <a:lnTo>
                  <a:pt x="0" y="64423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236518" y="3397827"/>
            <a:ext cx="540327" cy="290946"/>
          </a:xfrm>
          <a:custGeom>
            <a:avLst/>
            <a:gdLst>
              <a:gd name="connsiteX0" fmla="*/ 0 w 540327"/>
              <a:gd name="connsiteY0" fmla="*/ 290946 h 290946"/>
              <a:gd name="connsiteX1" fmla="*/ 67541 w 540327"/>
              <a:gd name="connsiteY1" fmla="*/ 290946 h 290946"/>
              <a:gd name="connsiteX2" fmla="*/ 540327 w 540327"/>
              <a:gd name="connsiteY2" fmla="*/ 0 h 29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327" h="290946">
                <a:moveTo>
                  <a:pt x="0" y="290946"/>
                </a:moveTo>
                <a:lnTo>
                  <a:pt x="67541" y="290946"/>
                </a:lnTo>
                <a:lnTo>
                  <a:pt x="540327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0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10.7 Fibrin clot.</a:t>
            </a:r>
          </a:p>
        </p:txBody>
      </p:sp>
      <p:pic>
        <p:nvPicPr>
          <p:cNvPr id="2" name="Picture 1" descr="figure_10_07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76" y="1286256"/>
            <a:ext cx="6175248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1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Hemostasis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Blood usually clots within 3 to 6 minutes</a:t>
            </a:r>
          </a:p>
          <a:p>
            <a:r>
              <a:rPr lang="en-GB" altLang="en-US" smtClean="0"/>
              <a:t>The clot remains as endothelium regenerates</a:t>
            </a:r>
          </a:p>
          <a:p>
            <a:r>
              <a:rPr lang="en-GB" altLang="en-US" smtClean="0"/>
              <a:t>The clot is broken down after tissue repair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Undesirable Clotting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Thrombus</a:t>
            </a:r>
          </a:p>
          <a:p>
            <a:pPr lvl="1"/>
            <a:r>
              <a:rPr lang="en-GB" altLang="en-US" dirty="0" smtClean="0"/>
              <a:t>A clot in an unbroken blood vessel</a:t>
            </a:r>
          </a:p>
          <a:p>
            <a:pPr lvl="1"/>
            <a:r>
              <a:rPr lang="en-GB" altLang="en-US" dirty="0" smtClean="0"/>
              <a:t>Can be deadly in areas such as the heart</a:t>
            </a:r>
          </a:p>
          <a:p>
            <a:r>
              <a:rPr lang="en-GB" altLang="en-US" dirty="0" smtClean="0"/>
              <a:t>Embolus</a:t>
            </a:r>
          </a:p>
          <a:p>
            <a:pPr lvl="1"/>
            <a:r>
              <a:rPr lang="en-GB" altLang="en-US" dirty="0" smtClean="0"/>
              <a:t>A thrombus that breaks away and floats freely in the bloodstream</a:t>
            </a:r>
          </a:p>
          <a:p>
            <a:pPr lvl="1"/>
            <a:r>
              <a:rPr lang="en-GB" altLang="en-US" dirty="0" smtClean="0"/>
              <a:t>Can later clog vessels in critical areas such as the brain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Bleeding Disorders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Thrombocytopenia</a:t>
            </a:r>
          </a:p>
          <a:p>
            <a:pPr lvl="1"/>
            <a:r>
              <a:rPr lang="en-GB" altLang="en-US" smtClean="0"/>
              <a:t>Platelet deficiency</a:t>
            </a:r>
          </a:p>
          <a:p>
            <a:pPr lvl="1"/>
            <a:r>
              <a:rPr lang="en-GB" altLang="en-US" smtClean="0"/>
              <a:t>Even normal movements can cause bleeding from small blood vessels that require platelets for clotting</a:t>
            </a:r>
          </a:p>
          <a:p>
            <a:pPr lvl="1"/>
            <a:r>
              <a:rPr lang="en-GB" altLang="en-US" smtClean="0"/>
              <a:t>Evidenced by petechiae (small purplish blotches on the skin)</a:t>
            </a:r>
          </a:p>
          <a:p>
            <a:r>
              <a:rPr lang="en-GB" altLang="en-US" smtClean="0"/>
              <a:t>Hemophilia</a:t>
            </a:r>
          </a:p>
          <a:p>
            <a:pPr lvl="1"/>
            <a:r>
              <a:rPr lang="en-GB" altLang="en-US" smtClean="0"/>
              <a:t>Hereditary bleeding disorder</a:t>
            </a:r>
          </a:p>
          <a:p>
            <a:pPr lvl="1"/>
            <a:r>
              <a:rPr lang="en-GB" altLang="en-US" smtClean="0"/>
              <a:t>Normal clotting factors are missing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Blood Groups and Transfusions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Large losses of blood have serious consequences</a:t>
            </a:r>
          </a:p>
          <a:p>
            <a:pPr lvl="1"/>
            <a:r>
              <a:rPr lang="en-GB" altLang="en-US" dirty="0" smtClean="0"/>
              <a:t>Loss of 15 to 30 percent causes weakness</a:t>
            </a:r>
          </a:p>
          <a:p>
            <a:pPr lvl="1"/>
            <a:r>
              <a:rPr lang="en-GB" altLang="en-US" dirty="0" smtClean="0"/>
              <a:t>Loss of over 30 percent causes shock, which can be fatal</a:t>
            </a:r>
          </a:p>
          <a:p>
            <a:r>
              <a:rPr lang="en-GB" altLang="en-US" dirty="0" smtClean="0"/>
              <a:t>Blood transfusions are given for substantial blood loss, to treat severe </a:t>
            </a:r>
            <a:r>
              <a:rPr lang="en-GB" altLang="en-US" dirty="0" err="1" smtClean="0"/>
              <a:t>anemia</a:t>
            </a:r>
            <a:r>
              <a:rPr lang="en-GB" altLang="en-US" dirty="0" smtClean="0"/>
              <a:t>, or for thrombocytopenia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Human Blood Groups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Blood contains genetically determined proteins</a:t>
            </a:r>
          </a:p>
          <a:p>
            <a:r>
              <a:rPr lang="en-GB" altLang="en-US" dirty="0" smtClean="0"/>
              <a:t>Antigens are substances that the body recognizes as foreign and that the immune system may attack</a:t>
            </a:r>
          </a:p>
          <a:p>
            <a:r>
              <a:rPr lang="en-GB" altLang="en-US" dirty="0" smtClean="0"/>
              <a:t>Antibodies are the “recognizers”</a:t>
            </a:r>
          </a:p>
          <a:p>
            <a:r>
              <a:rPr lang="en-GB" altLang="en-US" dirty="0" smtClean="0"/>
              <a:t>Blood is “typed” by using antibodies that will cause blood with certain proteins to clump (agglutination) and lyse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Human Blood Groups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There are over 30 common red blood cell antigens</a:t>
            </a:r>
          </a:p>
          <a:p>
            <a:r>
              <a:rPr lang="en-GB" altLang="en-US" smtClean="0"/>
              <a:t>The most vigorous transfusion reactions are caused by ABO and Rh blood group antigens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Physical Characteristics of Blood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/>
              <a:t>Color</a:t>
            </a:r>
            <a:r>
              <a:rPr lang="en-GB" altLang="en-US" dirty="0" smtClean="0"/>
              <a:t> range</a:t>
            </a:r>
          </a:p>
          <a:p>
            <a:pPr lvl="1"/>
            <a:r>
              <a:rPr lang="en-GB" altLang="en-US" dirty="0" smtClean="0"/>
              <a:t>Oxygen-rich blood is scarlet red</a:t>
            </a:r>
          </a:p>
          <a:p>
            <a:pPr lvl="1"/>
            <a:r>
              <a:rPr lang="en-GB" altLang="en-US" dirty="0" smtClean="0"/>
              <a:t>Oxygen-poor blood is dull red</a:t>
            </a:r>
          </a:p>
          <a:p>
            <a:r>
              <a:rPr lang="en-GB" altLang="en-US" dirty="0" smtClean="0"/>
              <a:t>pH must remain between 7.35 and 7.45</a:t>
            </a:r>
          </a:p>
          <a:p>
            <a:r>
              <a:rPr lang="en-GB" altLang="en-US" dirty="0" smtClean="0"/>
              <a:t>Blood temperature is slightly higher than body temperature, at 100.4°F</a:t>
            </a:r>
          </a:p>
          <a:p>
            <a:r>
              <a:rPr lang="en-GB" altLang="en-US" dirty="0" smtClean="0"/>
              <a:t>In a healthy man, blood volume is about 5–6 </a:t>
            </a:r>
            <a:r>
              <a:rPr lang="en-GB" altLang="en-US" dirty="0" err="1" smtClean="0"/>
              <a:t>liters</a:t>
            </a:r>
            <a:r>
              <a:rPr lang="en-GB" altLang="en-US" dirty="0" smtClean="0"/>
              <a:t>, or about 6 quarts </a:t>
            </a:r>
          </a:p>
          <a:p>
            <a:r>
              <a:rPr lang="en-GB" altLang="en-US" dirty="0" smtClean="0"/>
              <a:t>Blood makes up 8 percent of body weight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ABO Blood Groups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Based on the presence or absence of two antigens: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Type 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Type B</a:t>
            </a:r>
          </a:p>
          <a:p>
            <a:r>
              <a:rPr lang="en-GB" altLang="en-US" dirty="0" smtClean="0"/>
              <a:t>The lack of these antigens is called type 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ABO Blood Groups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The presence of both antigens A and B is called type AB</a:t>
            </a:r>
          </a:p>
          <a:p>
            <a:r>
              <a:rPr lang="en-GB" altLang="en-US" smtClean="0"/>
              <a:t>The presence of antigen A is called type A </a:t>
            </a:r>
          </a:p>
          <a:p>
            <a:r>
              <a:rPr lang="en-GB" altLang="en-US" smtClean="0"/>
              <a:t>The presence of antigen B is called type B</a:t>
            </a:r>
          </a:p>
          <a:p>
            <a:r>
              <a:rPr lang="en-GB" altLang="en-US" smtClean="0"/>
              <a:t>The lack of both antigens A and B is called type 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ABO Blood Groups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Blood type AB can receive A, B, AB, and O blood</a:t>
            </a:r>
          </a:p>
          <a:p>
            <a:pPr lvl="1"/>
            <a:r>
              <a:rPr lang="en-GB" altLang="en-US" smtClean="0"/>
              <a:t>Universal recipient</a:t>
            </a:r>
          </a:p>
          <a:p>
            <a:r>
              <a:rPr lang="en-GB" altLang="en-US" smtClean="0"/>
              <a:t>Blood type B can receive B and O blood</a:t>
            </a:r>
          </a:p>
          <a:p>
            <a:r>
              <a:rPr lang="en-GB" altLang="en-US" smtClean="0"/>
              <a:t>Blood type A can receive A and O blood</a:t>
            </a:r>
          </a:p>
          <a:p>
            <a:r>
              <a:rPr lang="en-GB" altLang="en-US" smtClean="0"/>
              <a:t>Blood type O can receive O blood</a:t>
            </a:r>
          </a:p>
          <a:p>
            <a:pPr lvl="1"/>
            <a:r>
              <a:rPr lang="en-GB" altLang="en-US" smtClean="0"/>
              <a:t>Universal donor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240078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10.3 ABO Blood Groups (1 of 2)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2" name="Picture 1" descr="table_10_03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/>
        </p:blipFill>
        <p:spPr>
          <a:xfrm>
            <a:off x="298704" y="1502664"/>
            <a:ext cx="8546592" cy="36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7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10.3 ABO Blood Groups </a:t>
            </a:r>
            <a:r>
              <a:rPr lang="en-US" sz="900" b="1" dirty="0" smtClean="0">
                <a:latin typeface="Arial" charset="0"/>
              </a:rPr>
              <a:t>(2 </a:t>
            </a:r>
            <a:r>
              <a:rPr lang="en-US" sz="900" b="1" dirty="0">
                <a:latin typeface="Arial" charset="0"/>
              </a:rPr>
              <a:t>of 2).</a:t>
            </a:r>
          </a:p>
        </p:txBody>
      </p:sp>
      <p:pic>
        <p:nvPicPr>
          <p:cNvPr id="3" name="Picture 2" descr="table_10_03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8"/>
          <a:stretch/>
        </p:blipFill>
        <p:spPr>
          <a:xfrm>
            <a:off x="298704" y="1298448"/>
            <a:ext cx="8546592" cy="40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5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Rh Blood Groups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Named because of the presence or absence of one of eight Rh antigens (</a:t>
            </a:r>
            <a:r>
              <a:rPr lang="en-GB" altLang="en-US" dirty="0" err="1" smtClean="0"/>
              <a:t>agglutinogen</a:t>
            </a:r>
            <a:r>
              <a:rPr lang="en-GB" altLang="en-US" dirty="0" smtClean="0"/>
              <a:t> D) that was originally defined in Rhesus monkeys</a:t>
            </a:r>
          </a:p>
          <a:p>
            <a:pPr eaLnBrk="1" hangingPunct="1"/>
            <a:r>
              <a:rPr lang="en-GB" altLang="en-US" dirty="0" smtClean="0"/>
              <a:t>Most Americans are Rh</a:t>
            </a:r>
            <a:r>
              <a:rPr lang="en-GB" altLang="en-US" baseline="30000" dirty="0" smtClean="0"/>
              <a:t>+</a:t>
            </a:r>
            <a:r>
              <a:rPr lang="en-GB" altLang="en-US" dirty="0" smtClean="0"/>
              <a:t> (Rh-positive)</a:t>
            </a:r>
          </a:p>
          <a:p>
            <a:pPr eaLnBrk="1" hangingPunct="1"/>
            <a:r>
              <a:rPr lang="en-GB" altLang="en-US" dirty="0" smtClean="0"/>
              <a:t>Problems can occur in mixing Rh</a:t>
            </a:r>
            <a:r>
              <a:rPr lang="en-GB" altLang="en-US" baseline="30000" dirty="0" smtClean="0"/>
              <a:t>+</a:t>
            </a:r>
            <a:r>
              <a:rPr lang="en-GB" altLang="en-US" dirty="0" smtClean="0"/>
              <a:t> blood into a body with Rh</a:t>
            </a:r>
            <a:r>
              <a:rPr lang="en-GB" altLang="en-US" baseline="30000" dirty="0" smtClean="0"/>
              <a:t>–</a:t>
            </a:r>
            <a:r>
              <a:rPr lang="en-GB" altLang="en-US" dirty="0" smtClean="0"/>
              <a:t> (Rh-negative) blood</a:t>
            </a:r>
          </a:p>
          <a:p>
            <a:pPr eaLnBrk="1" hangingPunct="1"/>
            <a:r>
              <a:rPr lang="en-GB" altLang="en-US" dirty="0" err="1" smtClean="0"/>
              <a:t>Hemolysis</a:t>
            </a:r>
            <a:r>
              <a:rPr lang="en-GB" altLang="en-US" dirty="0" smtClean="0"/>
              <a:t> does not occur with first transfusion, because it takes time to make antibodies </a:t>
            </a:r>
          </a:p>
          <a:p>
            <a:pPr eaLnBrk="1" hangingPunct="1"/>
            <a:r>
              <a:rPr lang="en-GB" altLang="en-US" dirty="0" smtClean="0"/>
              <a:t>Second, and subsequent, transfusions involve antibodies attacking donor’s Rh</a:t>
            </a:r>
            <a:r>
              <a:rPr lang="en-GB" altLang="en-US" baseline="30000" dirty="0" smtClean="0"/>
              <a:t>+</a:t>
            </a:r>
            <a:r>
              <a:rPr lang="en-GB" altLang="en-US" dirty="0" smtClean="0"/>
              <a:t> RBCs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Rh Dangers During Pregnancy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Danger occurs only when the mother is Rh</a:t>
            </a:r>
            <a:r>
              <a:rPr lang="en-GB" altLang="en-US" baseline="30000" smtClean="0"/>
              <a:t>–</a:t>
            </a:r>
            <a:r>
              <a:rPr lang="en-GB" altLang="en-US" smtClean="0"/>
              <a:t> and the father is Rh</a:t>
            </a:r>
            <a:r>
              <a:rPr lang="en-GB" altLang="en-US" baseline="30000" smtClean="0"/>
              <a:t>+</a:t>
            </a:r>
            <a:r>
              <a:rPr lang="en-GB" altLang="en-US" smtClean="0"/>
              <a:t>, and the child inherits the Rh</a:t>
            </a:r>
            <a:r>
              <a:rPr lang="en-GB" altLang="en-US" baseline="30000" smtClean="0"/>
              <a:t>+</a:t>
            </a:r>
            <a:r>
              <a:rPr lang="en-GB" altLang="en-US" smtClean="0"/>
              <a:t> factor</a:t>
            </a:r>
          </a:p>
          <a:p>
            <a:pPr eaLnBrk="1" hangingPunct="1"/>
            <a:r>
              <a:rPr lang="en-GB" altLang="en-US" smtClean="0"/>
              <a:t>RhoGAM shot can prevent buildup of </a:t>
            </a:r>
            <a:br>
              <a:rPr lang="en-GB" altLang="en-US" smtClean="0"/>
            </a:br>
            <a:r>
              <a:rPr lang="en-GB" altLang="en-US" smtClean="0"/>
              <a:t>anti-Rh</a:t>
            </a:r>
            <a:r>
              <a:rPr lang="en-GB" altLang="en-US" baseline="30000" smtClean="0"/>
              <a:t>+</a:t>
            </a:r>
            <a:r>
              <a:rPr lang="en-GB" altLang="en-US" smtClean="0"/>
              <a:t> antibodies in mother’s blood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Rh Dangers During Pregnancy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mismatch of an Rh</a:t>
            </a:r>
            <a:r>
              <a:rPr lang="en-GB" altLang="en-US" baseline="30000" smtClean="0"/>
              <a:t>–</a:t>
            </a:r>
            <a:r>
              <a:rPr lang="en-GB" altLang="en-US" smtClean="0"/>
              <a:t> mother carrying an Rh</a:t>
            </a:r>
            <a:r>
              <a:rPr lang="en-GB" altLang="en-US" baseline="30000" smtClean="0"/>
              <a:t>+</a:t>
            </a:r>
            <a:r>
              <a:rPr lang="en-GB" altLang="en-US" smtClean="0"/>
              <a:t> baby can cause problems for the unborn child</a:t>
            </a:r>
          </a:p>
          <a:p>
            <a:pPr lvl="1" eaLnBrk="1" hangingPunct="1"/>
            <a:r>
              <a:rPr lang="en-GB" altLang="en-US" smtClean="0"/>
              <a:t>The first pregnancy usually proceeds without problems</a:t>
            </a:r>
          </a:p>
          <a:p>
            <a:pPr lvl="1" eaLnBrk="1" hangingPunct="1"/>
            <a:r>
              <a:rPr lang="en-GB" altLang="en-US" smtClean="0"/>
              <a:t>The immune system is sensitized after the first pregnancy</a:t>
            </a:r>
          </a:p>
          <a:p>
            <a:pPr lvl="1" eaLnBrk="1" hangingPunct="1"/>
            <a:r>
              <a:rPr lang="en-GB" altLang="en-US" smtClean="0"/>
              <a:t>In a second pregnancy, the mother’s immune system produces antibodies to attack the Rh</a:t>
            </a:r>
            <a:r>
              <a:rPr lang="en-GB" altLang="en-US" baseline="30000" smtClean="0"/>
              <a:t>+</a:t>
            </a:r>
            <a:r>
              <a:rPr lang="en-GB" altLang="en-US" smtClean="0"/>
              <a:t> blood (hemolytic disease of the newborn)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Blood Typing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Blood samples are mixed with anti-A and </a:t>
            </a:r>
            <a:br>
              <a:rPr lang="en-GB" altLang="en-US" smtClean="0"/>
            </a:br>
            <a:r>
              <a:rPr lang="en-GB" altLang="en-US" smtClean="0"/>
              <a:t>anti-B serum</a:t>
            </a:r>
          </a:p>
          <a:p>
            <a:r>
              <a:rPr lang="en-GB" altLang="en-US" smtClean="0"/>
              <a:t>Agglutination or the lack of agglutination leads to identification of blood type</a:t>
            </a:r>
          </a:p>
          <a:p>
            <a:r>
              <a:rPr lang="en-GB" altLang="en-US" smtClean="0"/>
              <a:t>Typing for ABO and Rh factors is done in the same manner</a:t>
            </a:r>
          </a:p>
          <a:p>
            <a:r>
              <a:rPr lang="en-GB" altLang="en-US" smtClean="0"/>
              <a:t>Cross matching—testing for agglutination of donor RBCs by the recipient’s serum, and vice versa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0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/>
        </p:blipFill>
        <p:spPr>
          <a:xfrm>
            <a:off x="1328928" y="199962"/>
            <a:ext cx="6486144" cy="642251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10.8 Blood typing of ABO blood groups.</a:t>
            </a:r>
          </a:p>
        </p:txBody>
      </p:sp>
      <p:sp>
        <p:nvSpPr>
          <p:cNvPr id="152" name="Text Box 31"/>
          <p:cNvSpPr txBox="1">
            <a:spLocks noChangeArrowheads="1"/>
          </p:cNvSpPr>
          <p:nvPr/>
        </p:nvSpPr>
        <p:spPr bwMode="auto">
          <a:xfrm>
            <a:off x="5664400" y="1839352"/>
            <a:ext cx="1473000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Agglutinated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RBCs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121524" y="1361377"/>
            <a:ext cx="282575" cy="605058"/>
          </a:xfrm>
          <a:custGeom>
            <a:avLst/>
            <a:gdLst>
              <a:gd name="connsiteX0" fmla="*/ 0 w 311150"/>
              <a:gd name="connsiteY0" fmla="*/ 187325 h 193675"/>
              <a:gd name="connsiteX1" fmla="*/ 180975 w 311150"/>
              <a:gd name="connsiteY1" fmla="*/ 193675 h 193675"/>
              <a:gd name="connsiteX2" fmla="*/ 311150 w 311150"/>
              <a:gd name="connsiteY2" fmla="*/ 0 h 193675"/>
              <a:gd name="connsiteX0" fmla="*/ 0 w 311150"/>
              <a:gd name="connsiteY0" fmla="*/ 187325 h 187325"/>
              <a:gd name="connsiteX1" fmla="*/ 87631 w 311150"/>
              <a:gd name="connsiteY1" fmla="*/ 185770 h 187325"/>
              <a:gd name="connsiteX2" fmla="*/ 311150 w 311150"/>
              <a:gd name="connsiteY2" fmla="*/ 0 h 187325"/>
              <a:gd name="connsiteX0" fmla="*/ 0 w 311150"/>
              <a:gd name="connsiteY0" fmla="*/ 187325 h 187325"/>
              <a:gd name="connsiteX1" fmla="*/ 177518 w 311150"/>
              <a:gd name="connsiteY1" fmla="*/ 186758 h 187325"/>
              <a:gd name="connsiteX2" fmla="*/ 311150 w 311150"/>
              <a:gd name="connsiteY2" fmla="*/ 0 h 187325"/>
              <a:gd name="connsiteX0" fmla="*/ 0 w 221262"/>
              <a:gd name="connsiteY0" fmla="*/ 186337 h 186758"/>
              <a:gd name="connsiteX1" fmla="*/ 87630 w 221262"/>
              <a:gd name="connsiteY1" fmla="*/ 186758 h 186758"/>
              <a:gd name="connsiteX2" fmla="*/ 221262 w 221262"/>
              <a:gd name="connsiteY2" fmla="*/ 0 h 186758"/>
              <a:gd name="connsiteX0" fmla="*/ 0 w 221262"/>
              <a:gd name="connsiteY0" fmla="*/ 186337 h 186337"/>
              <a:gd name="connsiteX1" fmla="*/ 45367 w 221262"/>
              <a:gd name="connsiteY1" fmla="*/ 185780 h 186337"/>
              <a:gd name="connsiteX2" fmla="*/ 221262 w 221262"/>
              <a:gd name="connsiteY2" fmla="*/ 0 h 18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262" h="186337">
                <a:moveTo>
                  <a:pt x="0" y="186337"/>
                </a:moveTo>
                <a:lnTo>
                  <a:pt x="45367" y="185780"/>
                </a:lnTo>
                <a:lnTo>
                  <a:pt x="221262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5387974" y="1377251"/>
            <a:ext cx="304799" cy="589183"/>
          </a:xfrm>
          <a:custGeom>
            <a:avLst/>
            <a:gdLst>
              <a:gd name="connsiteX0" fmla="*/ 0 w 311150"/>
              <a:gd name="connsiteY0" fmla="*/ 187325 h 193675"/>
              <a:gd name="connsiteX1" fmla="*/ 180975 w 311150"/>
              <a:gd name="connsiteY1" fmla="*/ 193675 h 193675"/>
              <a:gd name="connsiteX2" fmla="*/ 311150 w 311150"/>
              <a:gd name="connsiteY2" fmla="*/ 0 h 193675"/>
              <a:gd name="connsiteX0" fmla="*/ 0 w 311150"/>
              <a:gd name="connsiteY0" fmla="*/ 187325 h 187325"/>
              <a:gd name="connsiteX1" fmla="*/ 87631 w 311150"/>
              <a:gd name="connsiteY1" fmla="*/ 185770 h 187325"/>
              <a:gd name="connsiteX2" fmla="*/ 311150 w 311150"/>
              <a:gd name="connsiteY2" fmla="*/ 0 h 187325"/>
              <a:gd name="connsiteX0" fmla="*/ 0 w 311150"/>
              <a:gd name="connsiteY0" fmla="*/ 187325 h 187325"/>
              <a:gd name="connsiteX1" fmla="*/ 177518 w 311150"/>
              <a:gd name="connsiteY1" fmla="*/ 186758 h 187325"/>
              <a:gd name="connsiteX2" fmla="*/ 311150 w 311150"/>
              <a:gd name="connsiteY2" fmla="*/ 0 h 187325"/>
              <a:gd name="connsiteX0" fmla="*/ 0 w 221262"/>
              <a:gd name="connsiteY0" fmla="*/ 186337 h 186758"/>
              <a:gd name="connsiteX1" fmla="*/ 87630 w 221262"/>
              <a:gd name="connsiteY1" fmla="*/ 186758 h 186758"/>
              <a:gd name="connsiteX2" fmla="*/ 221262 w 221262"/>
              <a:gd name="connsiteY2" fmla="*/ 0 h 186758"/>
              <a:gd name="connsiteX0" fmla="*/ 0 w 221262"/>
              <a:gd name="connsiteY0" fmla="*/ 186337 h 186337"/>
              <a:gd name="connsiteX1" fmla="*/ 45367 w 221262"/>
              <a:gd name="connsiteY1" fmla="*/ 185780 h 186337"/>
              <a:gd name="connsiteX2" fmla="*/ 221262 w 221262"/>
              <a:gd name="connsiteY2" fmla="*/ 0 h 18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262" h="186337">
                <a:moveTo>
                  <a:pt x="0" y="186337"/>
                </a:moveTo>
                <a:lnTo>
                  <a:pt x="45367" y="185780"/>
                </a:lnTo>
                <a:lnTo>
                  <a:pt x="221262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897234" y="240802"/>
            <a:ext cx="996044" cy="2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Serum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982834" y="494209"/>
            <a:ext cx="996044" cy="2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Anti-A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805284" y="494209"/>
            <a:ext cx="996044" cy="2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Anti-B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367565" y="240802"/>
            <a:ext cx="2435377" cy="2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Blood being tested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367565" y="890377"/>
            <a:ext cx="3458435" cy="8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Type AB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(contains antigens A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and B; agglutinates with both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sera)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367565" y="2597826"/>
            <a:ext cx="3458435" cy="61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Type B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(contains antigen B;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agglutinates with anti-B serum)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367565" y="4223788"/>
            <a:ext cx="3458435" cy="61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Type A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(contains antigen A;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agglutinates with anti-A serum)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367565" y="5684522"/>
            <a:ext cx="3458435" cy="8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Type O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(contains no antigens;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does not agglutinate with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either serum)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18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Blood Plasma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Composed of approximately 90 percent water</a:t>
            </a:r>
          </a:p>
          <a:p>
            <a:r>
              <a:rPr lang="en-GB" altLang="en-US" dirty="0" smtClean="0"/>
              <a:t>Includes many dissolved substances:</a:t>
            </a:r>
          </a:p>
          <a:p>
            <a:pPr lvl="1"/>
            <a:r>
              <a:rPr lang="en-GB" altLang="en-US" dirty="0" smtClean="0"/>
              <a:t>Nutrients</a:t>
            </a:r>
          </a:p>
          <a:p>
            <a:pPr lvl="1"/>
            <a:r>
              <a:rPr lang="en-GB" altLang="en-US" dirty="0" smtClean="0"/>
              <a:t>Salts (electrolytes)</a:t>
            </a:r>
          </a:p>
          <a:p>
            <a:pPr lvl="1"/>
            <a:r>
              <a:rPr lang="en-GB" altLang="en-US" dirty="0" smtClean="0"/>
              <a:t>Respiratory gases</a:t>
            </a:r>
          </a:p>
          <a:p>
            <a:pPr lvl="1"/>
            <a:r>
              <a:rPr lang="en-GB" altLang="en-US" dirty="0" smtClean="0"/>
              <a:t>Hormones</a:t>
            </a:r>
          </a:p>
          <a:p>
            <a:pPr lvl="1"/>
            <a:r>
              <a:rPr lang="en-GB" altLang="en-US" dirty="0" smtClean="0"/>
              <a:t>Plasma proteins</a:t>
            </a:r>
          </a:p>
          <a:p>
            <a:pPr lvl="1"/>
            <a:r>
              <a:rPr lang="en-GB" altLang="en-US" dirty="0" smtClean="0"/>
              <a:t>Waste products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Developmental Aspects of Blood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Sites of blood cell formation</a:t>
            </a:r>
          </a:p>
          <a:p>
            <a:pPr lvl="1"/>
            <a:r>
              <a:rPr lang="en-GB" altLang="en-US" smtClean="0"/>
              <a:t>The fetal liver and spleen are early sites of blood cell formation</a:t>
            </a:r>
          </a:p>
          <a:p>
            <a:pPr lvl="1"/>
            <a:r>
              <a:rPr lang="en-GB" altLang="en-US" smtClean="0"/>
              <a:t>Bone marrow takes over hematopoiesis by the seventh month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Developmental Aspects of Blood</a:t>
            </a:r>
            <a:endParaRPr lang="en-US" altLang="en-US" dirty="0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Congenital blood defects include various types of hemolytic anemias and hemophilia</a:t>
            </a:r>
          </a:p>
          <a:p>
            <a:r>
              <a:rPr lang="en-US" altLang="en-US" smtClean="0"/>
              <a:t>Incompatibility between maternal and fetal blood can result in fetal cyanosis, resulting from destruction of fetal blood cells</a:t>
            </a:r>
          </a:p>
          <a:p>
            <a:r>
              <a:rPr lang="en-GB" altLang="en-US" smtClean="0"/>
              <a:t>Fetal hemoglobin differs from hemoglobin produced after birth</a:t>
            </a:r>
          </a:p>
          <a:p>
            <a:r>
              <a:rPr lang="en-GB" altLang="en-US" smtClean="0"/>
              <a:t>Physiologic jaundice occurs in infants when the liver cannot rid the body of hemoglobin breakdown products fast enough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Developmental Aspects of Blood</a:t>
            </a:r>
            <a:endParaRPr lang="en-US" altLang="en-US" dirty="0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Leukemias are most common in the very young and very old </a:t>
            </a:r>
          </a:p>
          <a:p>
            <a:pPr lvl="1"/>
            <a:r>
              <a:rPr lang="en-US" altLang="en-US" smtClean="0"/>
              <a:t>Older adults are also at risk for anemia and clotting disorders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Blood Plasma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Plasma proteins</a:t>
            </a:r>
          </a:p>
          <a:p>
            <a:pPr lvl="1"/>
            <a:r>
              <a:rPr lang="en-GB" altLang="en-US" smtClean="0"/>
              <a:t>Most abundant solutes in plasma</a:t>
            </a:r>
          </a:p>
          <a:p>
            <a:pPr lvl="1"/>
            <a:r>
              <a:rPr lang="en-GB" altLang="en-US" smtClean="0"/>
              <a:t>Most plasma proteins are made by liver</a:t>
            </a:r>
          </a:p>
          <a:p>
            <a:pPr lvl="1"/>
            <a:r>
              <a:rPr lang="en-GB" altLang="en-US" smtClean="0"/>
              <a:t>Various plasma proteins include</a:t>
            </a:r>
          </a:p>
          <a:p>
            <a:pPr lvl="2"/>
            <a:r>
              <a:rPr lang="en-GB" altLang="en-US" smtClean="0"/>
              <a:t>Albumin—regulates osmotic pressure</a:t>
            </a:r>
          </a:p>
          <a:p>
            <a:pPr lvl="2"/>
            <a:r>
              <a:rPr lang="en-GB" altLang="en-US" smtClean="0"/>
              <a:t>Clotting proteins—help to stem blood loss when a blood vessel is injured</a:t>
            </a:r>
          </a:p>
          <a:p>
            <a:pPr lvl="2"/>
            <a:r>
              <a:rPr lang="en-GB" altLang="en-US" smtClean="0"/>
              <a:t>Antibodies—help protect the body from pathogens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Blood Plasma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Acidosis</a:t>
            </a:r>
          </a:p>
          <a:p>
            <a:pPr lvl="1"/>
            <a:r>
              <a:rPr lang="en-GB" altLang="en-US" smtClean="0"/>
              <a:t>Blood pH becomes too acidic</a:t>
            </a:r>
          </a:p>
          <a:p>
            <a:r>
              <a:rPr lang="en-GB" altLang="en-US" smtClean="0"/>
              <a:t>Alkalosis</a:t>
            </a:r>
          </a:p>
          <a:p>
            <a:pPr lvl="1"/>
            <a:r>
              <a:rPr lang="en-GB" altLang="en-US" smtClean="0"/>
              <a:t>Blood pH becomes too basic</a:t>
            </a:r>
          </a:p>
          <a:p>
            <a:r>
              <a:rPr lang="en-GB" altLang="en-US" smtClean="0"/>
              <a:t>In each scenario, the respiratory system and kidneys help restore blood pH to normal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467</TotalTime>
  <Words>3276</Words>
  <Application>Microsoft Macintosh PowerPoint</Application>
  <PresentationFormat>On-screen Show (4:3)</PresentationFormat>
  <Paragraphs>711</Paragraphs>
  <Slides>72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72</vt:i4>
      </vt:variant>
    </vt:vector>
  </HeadingPairs>
  <TitlesOfParts>
    <vt:vector size="94" baseType="lpstr">
      <vt:lpstr>Marieb_EHAP11_Lecture_Design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19_Blank</vt:lpstr>
      <vt:lpstr>20_Blank</vt:lpstr>
      <vt:lpstr>21_Blank</vt:lpstr>
      <vt:lpstr>PowerPoint Presentation</vt:lpstr>
      <vt:lpstr>Blood</vt:lpstr>
      <vt:lpstr>Blood</vt:lpstr>
      <vt:lpstr>Blood</vt:lpstr>
      <vt:lpstr>Figure 10.1 The composition of blood.</vt:lpstr>
      <vt:lpstr>Physical Characteristics of Blood</vt:lpstr>
      <vt:lpstr>Blood Plasma</vt:lpstr>
      <vt:lpstr>Blood Plasma</vt:lpstr>
      <vt:lpstr>Blood Plasma</vt:lpstr>
      <vt:lpstr>Formed Elements</vt:lpstr>
      <vt:lpstr>Figure 10.2 Photomicrograph of a blood smear.</vt:lpstr>
      <vt:lpstr>Formed Elements</vt:lpstr>
      <vt:lpstr>Formed Elements</vt:lpstr>
      <vt:lpstr>Concept Link</vt:lpstr>
      <vt:lpstr>Formed Elements</vt:lpstr>
      <vt:lpstr>Figure 10.3 Comparison of (a) normal erythrocyte to a (b) sickled erythrocyte (6,550×).</vt:lpstr>
      <vt:lpstr>Formed Elements</vt:lpstr>
      <vt:lpstr>Table 10.1 Types of Anemia.</vt:lpstr>
      <vt:lpstr>Formed Elements</vt:lpstr>
      <vt:lpstr>Formed Elements</vt:lpstr>
      <vt:lpstr>Formed Elements</vt:lpstr>
      <vt:lpstr>Formed Elements</vt:lpstr>
      <vt:lpstr>Formed Elements</vt:lpstr>
      <vt:lpstr>Formed Elements</vt:lpstr>
      <vt:lpstr>Formed Elements</vt:lpstr>
      <vt:lpstr>Formed Elements</vt:lpstr>
      <vt:lpstr>Formed Elements</vt:lpstr>
      <vt:lpstr>Formed Elements</vt:lpstr>
      <vt:lpstr>Formed Elements</vt:lpstr>
      <vt:lpstr>Table 10.2 Characteristics of Formed Elements of the Blood (1 of 3).</vt:lpstr>
      <vt:lpstr>Table 10.2 Characteristics of Formed Elements of the Blood (2 of 3).</vt:lpstr>
      <vt:lpstr>Table 10.2 Characteristics of Formed Elements of the Blood (3 of 3).</vt:lpstr>
      <vt:lpstr>Hematopoiesis</vt:lpstr>
      <vt:lpstr>Figure 10.4 The development of blood cells.</vt:lpstr>
      <vt:lpstr>Formation of Red Blood Cells</vt:lpstr>
      <vt:lpstr>Control of Erythrocyte Production</vt:lpstr>
      <vt:lpstr>Concept Link</vt:lpstr>
      <vt:lpstr>Figure 10.5 Mechanism for regulating the rate of RBC production.</vt:lpstr>
      <vt:lpstr>Figure 10.5 Mechanism for regulating the rate of RBC production.</vt:lpstr>
      <vt:lpstr>Figure 10.5 Mechanism for regulating the rate of RBC production.</vt:lpstr>
      <vt:lpstr>Figure 10.5 Mechanism for regulating the rate of RBC production.</vt:lpstr>
      <vt:lpstr>Figure 10.5 Mechanism for regulating the rate of RBC production.</vt:lpstr>
      <vt:lpstr>Figure 10.5 Mechanism for regulating the rate of RBC production.</vt:lpstr>
      <vt:lpstr>Formation of White Blood Cells and Platelets</vt:lpstr>
      <vt:lpstr>Hemostasis</vt:lpstr>
      <vt:lpstr>Hemostasis</vt:lpstr>
      <vt:lpstr>Figure 10.6 Events of hemostasis.</vt:lpstr>
      <vt:lpstr>Hemostasis</vt:lpstr>
      <vt:lpstr>Figure 10.6 Events of hemostasis.</vt:lpstr>
      <vt:lpstr>Hemostasis</vt:lpstr>
      <vt:lpstr>Hemostasis</vt:lpstr>
      <vt:lpstr>Figure 10.6 Events of hemostasis.</vt:lpstr>
      <vt:lpstr>Figure 10.7 Fibrin clot.</vt:lpstr>
      <vt:lpstr>Hemostasis</vt:lpstr>
      <vt:lpstr>Undesirable Clotting</vt:lpstr>
      <vt:lpstr>Bleeding Disorders</vt:lpstr>
      <vt:lpstr>Blood Groups and Transfusions</vt:lpstr>
      <vt:lpstr>Human Blood Groups</vt:lpstr>
      <vt:lpstr>Human Blood Groups</vt:lpstr>
      <vt:lpstr>ABO Blood Groups</vt:lpstr>
      <vt:lpstr>ABO Blood Groups</vt:lpstr>
      <vt:lpstr>ABO Blood Groups</vt:lpstr>
      <vt:lpstr>Table 10.3 ABO Blood Groups (1 of 2).</vt:lpstr>
      <vt:lpstr>Table 10.3 ABO Blood Groups (2 of 2).</vt:lpstr>
      <vt:lpstr>Rh Blood Groups</vt:lpstr>
      <vt:lpstr>Rh Dangers During Pregnancy</vt:lpstr>
      <vt:lpstr>Rh Dangers During Pregnancy</vt:lpstr>
      <vt:lpstr>Blood Typing</vt:lpstr>
      <vt:lpstr>Figure 10.8 Blood typing of ABO blood groups.</vt:lpstr>
      <vt:lpstr>Developmental Aspects of Blood</vt:lpstr>
      <vt:lpstr>Developmental Aspects of Blood</vt:lpstr>
      <vt:lpstr>Developmental Aspects of Blood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Betty Lampe</cp:lastModifiedBy>
  <cp:revision>56</cp:revision>
  <dcterms:modified xsi:type="dcterms:W3CDTF">2015-11-17T15:28:19Z</dcterms:modified>
</cp:coreProperties>
</file>