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slideLayouts/slideLayout13.xml" ContentType="application/vnd.openxmlformats-officedocument.presentationml.slideLayout+xml"/>
  <Override PartName="/ppt/theme/theme8.xml" ContentType="application/vnd.openxmlformats-officedocument.theme+xml"/>
  <Override PartName="/ppt/slideLayouts/slideLayout14.xml" ContentType="application/vnd.openxmlformats-officedocument.presentationml.slideLayout+xml"/>
  <Override PartName="/ppt/theme/theme9.xml" ContentType="application/vnd.openxmlformats-officedocument.theme+xml"/>
  <Override PartName="/ppt/slideLayouts/slideLayout15.xml" ContentType="application/vnd.openxmlformats-officedocument.presentationml.slideLayout+xml"/>
  <Override PartName="/ppt/theme/theme10.xml" ContentType="application/vnd.openxmlformats-officedocument.theme+xml"/>
  <Override PartName="/ppt/slideLayouts/slideLayout16.xml" ContentType="application/vnd.openxmlformats-officedocument.presentationml.slideLayout+xml"/>
  <Override PartName="/ppt/theme/theme11.xml" ContentType="application/vnd.openxmlformats-officedocument.theme+xml"/>
  <Override PartName="/ppt/slideLayouts/slideLayout17.xml" ContentType="application/vnd.openxmlformats-officedocument.presentationml.slideLayout+xml"/>
  <Override PartName="/ppt/theme/theme12.xml" ContentType="application/vnd.openxmlformats-officedocument.theme+xml"/>
  <Override PartName="/ppt/slideLayouts/slideLayout18.xml" ContentType="application/vnd.openxmlformats-officedocument.presentationml.slideLayout+xml"/>
  <Override PartName="/ppt/theme/theme13.xml" ContentType="application/vnd.openxmlformats-officedocument.theme+xml"/>
  <Override PartName="/ppt/slideLayouts/slideLayout19.xml" ContentType="application/vnd.openxmlformats-officedocument.presentationml.slideLayout+xml"/>
  <Override PartName="/ppt/theme/theme14.xml" ContentType="application/vnd.openxmlformats-officedocument.theme+xml"/>
  <Override PartName="/ppt/slideLayouts/slideLayout20.xml" ContentType="application/vnd.openxmlformats-officedocument.presentationml.slideLayout+xml"/>
  <Override PartName="/ppt/theme/theme15.xml" ContentType="application/vnd.openxmlformats-officedocument.theme+xml"/>
  <Override PartName="/ppt/slideLayouts/slideLayout21.xml" ContentType="application/vnd.openxmlformats-officedocument.presentationml.slideLayout+xml"/>
  <Override PartName="/ppt/theme/theme16.xml" ContentType="application/vnd.openxmlformats-officedocument.theme+xml"/>
  <Override PartName="/ppt/slideLayouts/slideLayout22.xml" ContentType="application/vnd.openxmlformats-officedocument.presentationml.slideLayout+xml"/>
  <Override PartName="/ppt/theme/theme17.xml" ContentType="application/vnd.openxmlformats-officedocument.theme+xml"/>
  <Override PartName="/ppt/slideLayouts/slideLayout23.xml" ContentType="application/vnd.openxmlformats-officedocument.presentationml.slideLayout+xml"/>
  <Override PartName="/ppt/theme/theme18.xml" ContentType="application/vnd.openxmlformats-officedocument.theme+xml"/>
  <Override PartName="/ppt/slideLayouts/slideLayout24.xml" ContentType="application/vnd.openxmlformats-officedocument.presentationml.slideLayout+xml"/>
  <Override PartName="/ppt/theme/theme19.xml" ContentType="application/vnd.openxmlformats-officedocument.theme+xml"/>
  <Override PartName="/ppt/slideLayouts/slideLayout25.xml" ContentType="application/vnd.openxmlformats-officedocument.presentationml.slideLayout+xml"/>
  <Override PartName="/ppt/theme/theme20.xml" ContentType="application/vnd.openxmlformats-officedocument.theme+xml"/>
  <Override PartName="/ppt/slideLayouts/slideLayout26.xml" ContentType="application/vnd.openxmlformats-officedocument.presentationml.slideLayout+xml"/>
  <Override PartName="/ppt/theme/theme21.xml" ContentType="application/vnd.openxmlformats-officedocument.theme+xml"/>
  <Override PartName="/ppt/slideLayouts/slideLayout27.xml" ContentType="application/vnd.openxmlformats-officedocument.presentationml.slideLayout+xml"/>
  <Override PartName="/ppt/theme/theme22.xml" ContentType="application/vnd.openxmlformats-officedocument.theme+xml"/>
  <Override PartName="/ppt/slideLayouts/slideLayout28.xml" ContentType="application/vnd.openxmlformats-officedocument.presentationml.slideLayout+xml"/>
  <Override PartName="/ppt/theme/theme23.xml" ContentType="application/vnd.openxmlformats-officedocument.theme+xml"/>
  <Override PartName="/ppt/slideLayouts/slideLayout29.xml" ContentType="application/vnd.openxmlformats-officedocument.presentationml.slideLayout+xml"/>
  <Override PartName="/ppt/theme/theme24.xml" ContentType="application/vnd.openxmlformats-officedocument.theme+xml"/>
  <Override PartName="/ppt/slideLayouts/slideLayout30.xml" ContentType="application/vnd.openxmlformats-officedocument.presentationml.slideLayout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66" r:id="rId1"/>
    <p:sldMasterId id="2147483773" r:id="rId2"/>
    <p:sldMasterId id="2147483775" r:id="rId3"/>
    <p:sldMasterId id="2147483777" r:id="rId4"/>
    <p:sldMasterId id="2147483779" r:id="rId5"/>
    <p:sldMasterId id="2147483781" r:id="rId6"/>
    <p:sldMasterId id="2147483783" r:id="rId7"/>
    <p:sldMasterId id="2147483785" r:id="rId8"/>
    <p:sldMasterId id="2147483787" r:id="rId9"/>
    <p:sldMasterId id="2147483789" r:id="rId10"/>
    <p:sldMasterId id="2147483791" r:id="rId11"/>
    <p:sldMasterId id="2147483793" r:id="rId12"/>
    <p:sldMasterId id="2147483795" r:id="rId13"/>
    <p:sldMasterId id="2147483797" r:id="rId14"/>
    <p:sldMasterId id="2147483799" r:id="rId15"/>
    <p:sldMasterId id="2147483801" r:id="rId16"/>
    <p:sldMasterId id="2147483803" r:id="rId17"/>
    <p:sldMasterId id="2147483805" r:id="rId18"/>
    <p:sldMasterId id="2147483807" r:id="rId19"/>
    <p:sldMasterId id="2147483809" r:id="rId20"/>
    <p:sldMasterId id="2147483811" r:id="rId21"/>
    <p:sldMasterId id="2147483813" r:id="rId22"/>
    <p:sldMasterId id="2147483815" r:id="rId23"/>
    <p:sldMasterId id="2147483817" r:id="rId24"/>
    <p:sldMasterId id="2147483819" r:id="rId25"/>
  </p:sldMasterIdLst>
  <p:notesMasterIdLst>
    <p:notesMasterId r:id="rId99"/>
  </p:notesMasterIdLst>
  <p:handoutMasterIdLst>
    <p:handoutMasterId r:id="rId100"/>
  </p:handoutMasterIdLst>
  <p:sldIdLst>
    <p:sldId id="442" r:id="rId26"/>
    <p:sldId id="375" r:id="rId27"/>
    <p:sldId id="369" r:id="rId28"/>
    <p:sldId id="370" r:id="rId29"/>
    <p:sldId id="443" r:id="rId30"/>
    <p:sldId id="371" r:id="rId31"/>
    <p:sldId id="444" r:id="rId32"/>
    <p:sldId id="372" r:id="rId33"/>
    <p:sldId id="445" r:id="rId34"/>
    <p:sldId id="373" r:id="rId35"/>
    <p:sldId id="446" r:id="rId36"/>
    <p:sldId id="374" r:id="rId37"/>
    <p:sldId id="447" r:id="rId38"/>
    <p:sldId id="368" r:id="rId39"/>
    <p:sldId id="376" r:id="rId40"/>
    <p:sldId id="378" r:id="rId41"/>
    <p:sldId id="448" r:id="rId42"/>
    <p:sldId id="449" r:id="rId43"/>
    <p:sldId id="377" r:id="rId44"/>
    <p:sldId id="450" r:id="rId45"/>
    <p:sldId id="401" r:id="rId46"/>
    <p:sldId id="379" r:id="rId47"/>
    <p:sldId id="434" r:id="rId48"/>
    <p:sldId id="402" r:id="rId49"/>
    <p:sldId id="419" r:id="rId50"/>
    <p:sldId id="451" r:id="rId51"/>
    <p:sldId id="380" r:id="rId52"/>
    <p:sldId id="435" r:id="rId53"/>
    <p:sldId id="381" r:id="rId54"/>
    <p:sldId id="436" r:id="rId55"/>
    <p:sldId id="410" r:id="rId56"/>
    <p:sldId id="452" r:id="rId57"/>
    <p:sldId id="382" r:id="rId58"/>
    <p:sldId id="428" r:id="rId59"/>
    <p:sldId id="411" r:id="rId60"/>
    <p:sldId id="453" r:id="rId61"/>
    <p:sldId id="383" r:id="rId62"/>
    <p:sldId id="454" r:id="rId63"/>
    <p:sldId id="384" r:id="rId64"/>
    <p:sldId id="429" r:id="rId65"/>
    <p:sldId id="439" r:id="rId66"/>
    <p:sldId id="455" r:id="rId67"/>
    <p:sldId id="438" r:id="rId68"/>
    <p:sldId id="386" r:id="rId69"/>
    <p:sldId id="456" r:id="rId70"/>
    <p:sldId id="387" r:id="rId71"/>
    <p:sldId id="457" r:id="rId72"/>
    <p:sldId id="388" r:id="rId73"/>
    <p:sldId id="458" r:id="rId74"/>
    <p:sldId id="422" r:id="rId75"/>
    <p:sldId id="459" r:id="rId76"/>
    <p:sldId id="389" r:id="rId77"/>
    <p:sldId id="390" r:id="rId78"/>
    <p:sldId id="460" r:id="rId79"/>
    <p:sldId id="395" r:id="rId80"/>
    <p:sldId id="392" r:id="rId81"/>
    <p:sldId id="461" r:id="rId82"/>
    <p:sldId id="393" r:id="rId83"/>
    <p:sldId id="462" r:id="rId84"/>
    <p:sldId id="396" r:id="rId85"/>
    <p:sldId id="394" r:id="rId86"/>
    <p:sldId id="391" r:id="rId87"/>
    <p:sldId id="463" r:id="rId88"/>
    <p:sldId id="397" r:id="rId89"/>
    <p:sldId id="440" r:id="rId90"/>
    <p:sldId id="398" r:id="rId91"/>
    <p:sldId id="464" r:id="rId92"/>
    <p:sldId id="423" r:id="rId93"/>
    <p:sldId id="465" r:id="rId94"/>
    <p:sldId id="399" r:id="rId95"/>
    <p:sldId id="400" r:id="rId96"/>
    <p:sldId id="466" r:id="rId97"/>
    <p:sldId id="441" r:id="rId9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008080"/>
    <a:srgbClr val="006666"/>
    <a:srgbClr val="F63F1B"/>
    <a:srgbClr val="650011"/>
    <a:srgbClr val="FFC247"/>
    <a:srgbClr val="0099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91715" autoAdjust="0"/>
  </p:normalViewPr>
  <p:slideViewPr>
    <p:cSldViewPr>
      <p:cViewPr varScale="1">
        <p:scale>
          <a:sx n="78" d="100"/>
          <a:sy n="78" d="100"/>
        </p:scale>
        <p:origin x="-219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printerSettings" Target="printerSettings/printerSettings1.bin"/><Relationship Id="rId102" Type="http://schemas.openxmlformats.org/officeDocument/2006/relationships/presProps" Target="presProps.xml"/><Relationship Id="rId103" Type="http://schemas.openxmlformats.org/officeDocument/2006/relationships/viewProps" Target="viewProps.xml"/><Relationship Id="rId104" Type="http://schemas.openxmlformats.org/officeDocument/2006/relationships/theme" Target="theme/theme1.xml"/><Relationship Id="rId10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0" Type="http://schemas.openxmlformats.org/officeDocument/2006/relationships/slide" Target="slides/slide5.xml"/><Relationship Id="rId31" Type="http://schemas.openxmlformats.org/officeDocument/2006/relationships/slide" Target="slides/slide6.xml"/><Relationship Id="rId32" Type="http://schemas.openxmlformats.org/officeDocument/2006/relationships/slide" Target="slides/slide7.xml"/><Relationship Id="rId33" Type="http://schemas.openxmlformats.org/officeDocument/2006/relationships/slide" Target="slides/slide8.xml"/><Relationship Id="rId34" Type="http://schemas.openxmlformats.org/officeDocument/2006/relationships/slide" Target="slides/slide9.xml"/><Relationship Id="rId35" Type="http://schemas.openxmlformats.org/officeDocument/2006/relationships/slide" Target="slides/slide10.xml"/><Relationship Id="rId36" Type="http://schemas.openxmlformats.org/officeDocument/2006/relationships/slide" Target="slides/slide11.xml"/><Relationship Id="rId37" Type="http://schemas.openxmlformats.org/officeDocument/2006/relationships/slide" Target="slides/slide12.xml"/><Relationship Id="rId38" Type="http://schemas.openxmlformats.org/officeDocument/2006/relationships/slide" Target="slides/slide13.xml"/><Relationship Id="rId39" Type="http://schemas.openxmlformats.org/officeDocument/2006/relationships/slide" Target="slides/slide14.xml"/><Relationship Id="rId50" Type="http://schemas.openxmlformats.org/officeDocument/2006/relationships/slide" Target="slides/slide25.xml"/><Relationship Id="rId51" Type="http://schemas.openxmlformats.org/officeDocument/2006/relationships/slide" Target="slides/slide26.xml"/><Relationship Id="rId52" Type="http://schemas.openxmlformats.org/officeDocument/2006/relationships/slide" Target="slides/slide27.xml"/><Relationship Id="rId53" Type="http://schemas.openxmlformats.org/officeDocument/2006/relationships/slide" Target="slides/slide28.xml"/><Relationship Id="rId54" Type="http://schemas.openxmlformats.org/officeDocument/2006/relationships/slide" Target="slides/slide29.xml"/><Relationship Id="rId55" Type="http://schemas.openxmlformats.org/officeDocument/2006/relationships/slide" Target="slides/slide30.xml"/><Relationship Id="rId56" Type="http://schemas.openxmlformats.org/officeDocument/2006/relationships/slide" Target="slides/slide31.xml"/><Relationship Id="rId57" Type="http://schemas.openxmlformats.org/officeDocument/2006/relationships/slide" Target="slides/slide32.xml"/><Relationship Id="rId58" Type="http://schemas.openxmlformats.org/officeDocument/2006/relationships/slide" Target="slides/slide33.xml"/><Relationship Id="rId59" Type="http://schemas.openxmlformats.org/officeDocument/2006/relationships/slide" Target="slides/slide34.xml"/><Relationship Id="rId70" Type="http://schemas.openxmlformats.org/officeDocument/2006/relationships/slide" Target="slides/slide45.xml"/><Relationship Id="rId71" Type="http://schemas.openxmlformats.org/officeDocument/2006/relationships/slide" Target="slides/slide46.xml"/><Relationship Id="rId72" Type="http://schemas.openxmlformats.org/officeDocument/2006/relationships/slide" Target="slides/slide47.xml"/><Relationship Id="rId73" Type="http://schemas.openxmlformats.org/officeDocument/2006/relationships/slide" Target="slides/slide48.xml"/><Relationship Id="rId74" Type="http://schemas.openxmlformats.org/officeDocument/2006/relationships/slide" Target="slides/slide49.xml"/><Relationship Id="rId75" Type="http://schemas.openxmlformats.org/officeDocument/2006/relationships/slide" Target="slides/slide50.xml"/><Relationship Id="rId76" Type="http://schemas.openxmlformats.org/officeDocument/2006/relationships/slide" Target="slides/slide51.xml"/><Relationship Id="rId77" Type="http://schemas.openxmlformats.org/officeDocument/2006/relationships/slide" Target="slides/slide52.xml"/><Relationship Id="rId78" Type="http://schemas.openxmlformats.org/officeDocument/2006/relationships/slide" Target="slides/slide53.xml"/><Relationship Id="rId79" Type="http://schemas.openxmlformats.org/officeDocument/2006/relationships/slide" Target="slides/slide54.xml"/><Relationship Id="rId90" Type="http://schemas.openxmlformats.org/officeDocument/2006/relationships/slide" Target="slides/slide65.xml"/><Relationship Id="rId91" Type="http://schemas.openxmlformats.org/officeDocument/2006/relationships/slide" Target="slides/slide66.xml"/><Relationship Id="rId92" Type="http://schemas.openxmlformats.org/officeDocument/2006/relationships/slide" Target="slides/slide67.xml"/><Relationship Id="rId93" Type="http://schemas.openxmlformats.org/officeDocument/2006/relationships/slide" Target="slides/slide68.xml"/><Relationship Id="rId94" Type="http://schemas.openxmlformats.org/officeDocument/2006/relationships/slide" Target="slides/slide69.xml"/><Relationship Id="rId95" Type="http://schemas.openxmlformats.org/officeDocument/2006/relationships/slide" Target="slides/slide70.xml"/><Relationship Id="rId96" Type="http://schemas.openxmlformats.org/officeDocument/2006/relationships/slide" Target="slides/slide71.xml"/><Relationship Id="rId97" Type="http://schemas.openxmlformats.org/officeDocument/2006/relationships/slide" Target="slides/slide72.xml"/><Relationship Id="rId98" Type="http://schemas.openxmlformats.org/officeDocument/2006/relationships/slide" Target="slides/slide73.xml"/><Relationship Id="rId99" Type="http://schemas.openxmlformats.org/officeDocument/2006/relationships/notesMaster" Target="notesMasters/notesMaster1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" Target="slides/slide1.xml"/><Relationship Id="rId27" Type="http://schemas.openxmlformats.org/officeDocument/2006/relationships/slide" Target="slides/slide2.xml"/><Relationship Id="rId28" Type="http://schemas.openxmlformats.org/officeDocument/2006/relationships/slide" Target="slides/slide3.xml"/><Relationship Id="rId29" Type="http://schemas.openxmlformats.org/officeDocument/2006/relationships/slide" Target="slides/slide4.xml"/><Relationship Id="rId40" Type="http://schemas.openxmlformats.org/officeDocument/2006/relationships/slide" Target="slides/slide15.xml"/><Relationship Id="rId41" Type="http://schemas.openxmlformats.org/officeDocument/2006/relationships/slide" Target="slides/slide16.xml"/><Relationship Id="rId42" Type="http://schemas.openxmlformats.org/officeDocument/2006/relationships/slide" Target="slides/slide17.xml"/><Relationship Id="rId43" Type="http://schemas.openxmlformats.org/officeDocument/2006/relationships/slide" Target="slides/slide18.xml"/><Relationship Id="rId44" Type="http://schemas.openxmlformats.org/officeDocument/2006/relationships/slide" Target="slides/slide19.xml"/><Relationship Id="rId45" Type="http://schemas.openxmlformats.org/officeDocument/2006/relationships/slide" Target="slides/slide20.xml"/><Relationship Id="rId46" Type="http://schemas.openxmlformats.org/officeDocument/2006/relationships/slide" Target="slides/slide21.xml"/><Relationship Id="rId47" Type="http://schemas.openxmlformats.org/officeDocument/2006/relationships/slide" Target="slides/slide22.xml"/><Relationship Id="rId48" Type="http://schemas.openxmlformats.org/officeDocument/2006/relationships/slide" Target="slides/slide23.xml"/><Relationship Id="rId49" Type="http://schemas.openxmlformats.org/officeDocument/2006/relationships/slide" Target="slides/slide24.xml"/><Relationship Id="rId60" Type="http://schemas.openxmlformats.org/officeDocument/2006/relationships/slide" Target="slides/slide35.xml"/><Relationship Id="rId61" Type="http://schemas.openxmlformats.org/officeDocument/2006/relationships/slide" Target="slides/slide36.xml"/><Relationship Id="rId62" Type="http://schemas.openxmlformats.org/officeDocument/2006/relationships/slide" Target="slides/slide37.xml"/><Relationship Id="rId63" Type="http://schemas.openxmlformats.org/officeDocument/2006/relationships/slide" Target="slides/slide38.xml"/><Relationship Id="rId64" Type="http://schemas.openxmlformats.org/officeDocument/2006/relationships/slide" Target="slides/slide39.xml"/><Relationship Id="rId65" Type="http://schemas.openxmlformats.org/officeDocument/2006/relationships/slide" Target="slides/slide40.xml"/><Relationship Id="rId66" Type="http://schemas.openxmlformats.org/officeDocument/2006/relationships/slide" Target="slides/slide41.xml"/><Relationship Id="rId67" Type="http://schemas.openxmlformats.org/officeDocument/2006/relationships/slide" Target="slides/slide42.xml"/><Relationship Id="rId68" Type="http://schemas.openxmlformats.org/officeDocument/2006/relationships/slide" Target="slides/slide43.xml"/><Relationship Id="rId69" Type="http://schemas.openxmlformats.org/officeDocument/2006/relationships/slide" Target="slides/slide44.xml"/><Relationship Id="rId100" Type="http://schemas.openxmlformats.org/officeDocument/2006/relationships/handoutMaster" Target="handoutMasters/handoutMaster1.xml"/><Relationship Id="rId80" Type="http://schemas.openxmlformats.org/officeDocument/2006/relationships/slide" Target="slides/slide55.xml"/><Relationship Id="rId81" Type="http://schemas.openxmlformats.org/officeDocument/2006/relationships/slide" Target="slides/slide56.xml"/><Relationship Id="rId82" Type="http://schemas.openxmlformats.org/officeDocument/2006/relationships/slide" Target="slides/slide57.xml"/><Relationship Id="rId83" Type="http://schemas.openxmlformats.org/officeDocument/2006/relationships/slide" Target="slides/slide58.xml"/><Relationship Id="rId84" Type="http://schemas.openxmlformats.org/officeDocument/2006/relationships/slide" Target="slides/slide59.xml"/><Relationship Id="rId85" Type="http://schemas.openxmlformats.org/officeDocument/2006/relationships/slide" Target="slides/slide60.xml"/><Relationship Id="rId86" Type="http://schemas.openxmlformats.org/officeDocument/2006/relationships/slide" Target="slides/slide61.xml"/><Relationship Id="rId87" Type="http://schemas.openxmlformats.org/officeDocument/2006/relationships/slide" Target="slides/slide62.xml"/><Relationship Id="rId88" Type="http://schemas.openxmlformats.org/officeDocument/2006/relationships/slide" Target="slides/slide63.xml"/><Relationship Id="rId89" Type="http://schemas.openxmlformats.org/officeDocument/2006/relationships/slide" Target="slides/slide6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061A1E5-1205-47A5-AA6E-C748F275CD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9429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78A8227-539E-4B3F-98F3-603FDC11F5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172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39096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94377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70615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05095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18662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912045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37284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07208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599282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429581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985486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630771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000074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006254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067724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078385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045270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10056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778473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680431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58148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101677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910226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080371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892247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32378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370081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8611572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756821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312415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161902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0138918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3263171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0623553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8308202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7622689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0737798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6021267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29665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8002848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7985749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1917277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3927047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078221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9679925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72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39531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36159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85691" y="5486003"/>
            <a:ext cx="36832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rgbClr val="2A61A4"/>
                </a:solidFill>
              </a:rPr>
              <a:t>Lecture Presentation by </a:t>
            </a:r>
            <a:br>
              <a:rPr lang="en-US" sz="1600" dirty="0" smtClean="0">
                <a:solidFill>
                  <a:srgbClr val="2A61A4"/>
                </a:solidFill>
              </a:rPr>
            </a:br>
            <a:r>
              <a:rPr lang="en-US" sz="1600" dirty="0" smtClean="0">
                <a:solidFill>
                  <a:srgbClr val="2A61A4"/>
                </a:solidFill>
              </a:rPr>
              <a:t>Patty </a:t>
            </a:r>
            <a:r>
              <a:rPr lang="en-US" sz="1600" dirty="0" err="1" smtClean="0">
                <a:solidFill>
                  <a:srgbClr val="2A61A4"/>
                </a:solidFill>
              </a:rPr>
              <a:t>Bostwick</a:t>
            </a:r>
            <a:r>
              <a:rPr lang="en-US" sz="1600" dirty="0" smtClean="0">
                <a:solidFill>
                  <a:srgbClr val="2A61A4"/>
                </a:solidFill>
              </a:rPr>
              <a:t>-Taylor</a:t>
            </a:r>
            <a:br>
              <a:rPr lang="en-US" sz="1600" dirty="0" smtClean="0">
                <a:solidFill>
                  <a:srgbClr val="2A61A4"/>
                </a:solidFill>
              </a:rPr>
            </a:br>
            <a:r>
              <a:rPr lang="en-US" sz="1600" dirty="0" smtClean="0">
                <a:solidFill>
                  <a:srgbClr val="2A61A4"/>
                </a:solidFill>
              </a:rPr>
              <a:t>Florence-Darlington Technical College</a:t>
            </a:r>
            <a:endParaRPr lang="en-US" sz="1600" dirty="0">
              <a:solidFill>
                <a:srgbClr val="2A61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876" y="2469124"/>
            <a:ext cx="346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2A61A4"/>
                </a:solidFill>
              </a:rPr>
              <a:t>Chapter 4</a:t>
            </a:r>
            <a:endParaRPr lang="en-US" sz="4000" b="1" dirty="0">
              <a:solidFill>
                <a:srgbClr val="2A61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1808" y="3503697"/>
            <a:ext cx="3711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0" dirty="0" smtClean="0">
                <a:solidFill>
                  <a:srgbClr val="E44E24"/>
                </a:solidFill>
              </a:rPr>
              <a:t>Skin and Body Membranes</a:t>
            </a:r>
            <a:endParaRPr lang="en-US" sz="3000" b="0" dirty="0">
              <a:solidFill>
                <a:srgbClr val="E44E2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2" y="369887"/>
            <a:ext cx="4564063" cy="584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2522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18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11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57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14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23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75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09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76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36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24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-8467" y="50800"/>
            <a:ext cx="9144000" cy="0"/>
          </a:xfrm>
          <a:prstGeom prst="line">
            <a:avLst/>
          </a:prstGeom>
          <a:ln w="127000" cmpd="thickThin">
            <a:solidFill>
              <a:srgbClr val="2A6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45533" y="192998"/>
            <a:ext cx="8652934" cy="958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245533" y="1227667"/>
            <a:ext cx="8652934" cy="5232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194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35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90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33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25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56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606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679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427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018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56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5533" y="1258359"/>
            <a:ext cx="4089400" cy="49561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8999" y="1258359"/>
            <a:ext cx="4199467" cy="49561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8467" y="50800"/>
            <a:ext cx="9144000" cy="0"/>
          </a:xfrm>
          <a:prstGeom prst="line">
            <a:avLst/>
          </a:prstGeom>
          <a:ln w="127000" cmpd="thickThin">
            <a:solidFill>
              <a:srgbClr val="2A6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58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85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-8467" y="50800"/>
            <a:ext cx="9144000" cy="0"/>
          </a:xfrm>
          <a:prstGeom prst="line">
            <a:avLst/>
          </a:prstGeom>
          <a:ln w="127000" cmpd="thickThin">
            <a:solidFill>
              <a:srgbClr val="2A6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608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-8467" y="50800"/>
            <a:ext cx="9144000" cy="0"/>
          </a:xfrm>
          <a:prstGeom prst="line">
            <a:avLst/>
          </a:prstGeom>
          <a:ln w="127000" cmpd="thickThin">
            <a:solidFill>
              <a:srgbClr val="2A6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642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62800" y="2187575"/>
            <a:ext cx="1524000" cy="1470025"/>
          </a:xfrm>
        </p:spPr>
        <p:txBody>
          <a:bodyPr anchor="ctr"/>
          <a:lstStyle>
            <a:lvl1pPr>
              <a:defRPr sz="7200" i="1">
                <a:solidFill>
                  <a:srgbClr val="0057A8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410200" y="4419600"/>
            <a:ext cx="3657600" cy="1752600"/>
          </a:xfrm>
        </p:spPr>
        <p:txBody>
          <a:bodyPr/>
          <a:lstStyle>
            <a:lvl1pPr marL="0" indent="0">
              <a:buFont typeface="Arial" charset="0"/>
              <a:buNone/>
              <a:defRPr sz="3900">
                <a:solidFill>
                  <a:srgbClr val="0057A8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7893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8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8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0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theme" Target="../theme/theme25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5533" y="192998"/>
            <a:ext cx="8652934" cy="958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533" y="1227667"/>
            <a:ext cx="8652934" cy="5232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918" y="6560478"/>
            <a:ext cx="3086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18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2A61A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E44E24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E44E24"/>
        </a:buClr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E44E24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E44E24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E44E24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1865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85399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7184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64799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24708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6154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48885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89376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75240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408155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7344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2074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68440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8207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07445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77592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7138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6388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3400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60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72017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2620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82405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6105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9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2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3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4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5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7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8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9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1.jp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3.jp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5.jp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79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2290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Serous Membranes</a:t>
            </a:r>
          </a:p>
        </p:txBody>
      </p:sp>
      <p:sp>
        <p:nvSpPr>
          <p:cNvPr id="12291" name="Rectangle 1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Specific serous membranes</a:t>
            </a:r>
          </a:p>
          <a:p>
            <a:pPr lvl="1"/>
            <a:r>
              <a:rPr lang="en-US" altLang="en-US" smtClean="0"/>
              <a:t>Peritoneum</a:t>
            </a:r>
          </a:p>
          <a:p>
            <a:pPr lvl="2"/>
            <a:r>
              <a:rPr lang="en-US" altLang="en-US" smtClean="0"/>
              <a:t>Abdominal cavity</a:t>
            </a:r>
          </a:p>
          <a:p>
            <a:pPr lvl="1"/>
            <a:r>
              <a:rPr lang="en-US" altLang="en-US" smtClean="0"/>
              <a:t>Pleura</a:t>
            </a:r>
          </a:p>
          <a:p>
            <a:pPr lvl="2"/>
            <a:r>
              <a:rPr lang="en-US" altLang="en-US" smtClean="0"/>
              <a:t>Around the lungs</a:t>
            </a:r>
          </a:p>
          <a:p>
            <a:pPr lvl="1"/>
            <a:r>
              <a:rPr lang="en-US" altLang="en-US" smtClean="0"/>
              <a:t>Pericardium</a:t>
            </a:r>
          </a:p>
          <a:p>
            <a:pPr lvl="2"/>
            <a:r>
              <a:rPr lang="en-US" altLang="en-US" smtClean="0"/>
              <a:t>Around the heart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figure_04_01c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7"/>
          <a:stretch/>
        </p:blipFill>
        <p:spPr>
          <a:xfrm>
            <a:off x="298704" y="429768"/>
            <a:ext cx="8546592" cy="5807343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4.1c </a:t>
            </a:r>
            <a:r>
              <a:rPr lang="en-US" sz="900" b="1" dirty="0">
                <a:latin typeface="Arial" charset="0"/>
              </a:rPr>
              <a:t>Classes of epithelial membranes.</a:t>
            </a: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3282611" y="5630686"/>
            <a:ext cx="5431003" cy="79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(c) Serous membranes line body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     </a:t>
            </a:r>
            <a:r>
              <a:rPr lang="en-US" sz="1100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cavities closed to the exterior.</a:t>
            </a:r>
            <a:endParaRPr lang="en-US" sz="22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cxnSp>
        <p:nvCxnSpPr>
          <p:cNvPr id="54" name="Straight Connector 53"/>
          <p:cNvCxnSpPr/>
          <p:nvPr/>
        </p:nvCxnSpPr>
        <p:spPr bwMode="auto">
          <a:xfrm flipH="1">
            <a:off x="2039762" y="4407610"/>
            <a:ext cx="24306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 flipH="1">
            <a:off x="1685925" y="4407610"/>
            <a:ext cx="357010" cy="27869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2332938" y="3486149"/>
            <a:ext cx="1589952" cy="71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Parietal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peritoneum</a:t>
            </a: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3" name="Straight Connector 62"/>
          <p:cNvCxnSpPr/>
          <p:nvPr/>
        </p:nvCxnSpPr>
        <p:spPr bwMode="auto">
          <a:xfrm flipH="1">
            <a:off x="1905000" y="3680535"/>
            <a:ext cx="37888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2332939" y="4231919"/>
            <a:ext cx="1625230" cy="75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Visceral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peritoneum</a:t>
            </a: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9218" name="Straight Connector 9217"/>
          <p:cNvCxnSpPr/>
          <p:nvPr/>
        </p:nvCxnSpPr>
        <p:spPr bwMode="auto">
          <a:xfrm flipV="1">
            <a:off x="5226050" y="4645025"/>
            <a:ext cx="111125" cy="20002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Text Box 31"/>
          <p:cNvSpPr txBox="1">
            <a:spLocks noChangeArrowheads="1"/>
          </p:cNvSpPr>
          <p:nvPr/>
        </p:nvSpPr>
        <p:spPr bwMode="auto">
          <a:xfrm>
            <a:off x="4455961" y="4830935"/>
            <a:ext cx="1696492" cy="70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Parietal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pericardium</a:t>
            </a: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7" name="Text Box 31"/>
          <p:cNvSpPr txBox="1">
            <a:spLocks noChangeArrowheads="1"/>
          </p:cNvSpPr>
          <p:nvPr/>
        </p:nvSpPr>
        <p:spPr bwMode="auto">
          <a:xfrm>
            <a:off x="6371185" y="4837993"/>
            <a:ext cx="1721539" cy="71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Visceral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pericardium</a:t>
            </a: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81" name="Straight Connector 80"/>
          <p:cNvCxnSpPr/>
          <p:nvPr/>
        </p:nvCxnSpPr>
        <p:spPr bwMode="auto">
          <a:xfrm flipH="1">
            <a:off x="6613525" y="3542598"/>
            <a:ext cx="109220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/>
          <p:nvPr/>
        </p:nvCxnSpPr>
        <p:spPr bwMode="auto">
          <a:xfrm flipH="1" flipV="1">
            <a:off x="6626226" y="4102100"/>
            <a:ext cx="1064330" cy="11712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Text Box 31"/>
          <p:cNvSpPr txBox="1">
            <a:spLocks noChangeArrowheads="1"/>
          </p:cNvSpPr>
          <p:nvPr/>
        </p:nvSpPr>
        <p:spPr bwMode="auto">
          <a:xfrm>
            <a:off x="7742430" y="3336925"/>
            <a:ext cx="1154625" cy="76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Parietal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pleura</a:t>
            </a: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4" name="Text Box 31"/>
          <p:cNvSpPr txBox="1">
            <a:spLocks noChangeArrowheads="1"/>
          </p:cNvSpPr>
          <p:nvPr/>
        </p:nvSpPr>
        <p:spPr bwMode="auto">
          <a:xfrm>
            <a:off x="7749485" y="4046363"/>
            <a:ext cx="1161679" cy="72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Visceral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pleura</a:t>
            </a: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5330825" y="4219575"/>
            <a:ext cx="393700" cy="4222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 flipH="1" flipV="1">
            <a:off x="6496050" y="4683125"/>
            <a:ext cx="31750" cy="16193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H="1" flipV="1">
            <a:off x="6194425" y="4219575"/>
            <a:ext cx="304800" cy="4635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49087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4338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Connective Tissue Membrane</a:t>
            </a:r>
          </a:p>
        </p:txBody>
      </p:sp>
      <p:sp>
        <p:nvSpPr>
          <p:cNvPr id="14339" name="Rectangle 1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Synovial membrane</a:t>
            </a:r>
          </a:p>
          <a:p>
            <a:pPr lvl="1"/>
            <a:r>
              <a:rPr lang="en-US" altLang="en-US" smtClean="0"/>
              <a:t>Connective tissue only</a:t>
            </a:r>
          </a:p>
          <a:p>
            <a:pPr lvl="1"/>
            <a:r>
              <a:rPr lang="en-US" altLang="en-US" smtClean="0"/>
              <a:t>Lines fibrous capsules surrounding joints</a:t>
            </a:r>
          </a:p>
          <a:p>
            <a:pPr lvl="2"/>
            <a:r>
              <a:rPr lang="en-US" altLang="en-US" smtClean="0"/>
              <a:t>Lines bursae</a:t>
            </a:r>
          </a:p>
          <a:p>
            <a:pPr lvl="2"/>
            <a:r>
              <a:rPr lang="en-US" altLang="en-US" smtClean="0"/>
              <a:t>Lines tendon sheaths</a:t>
            </a:r>
          </a:p>
          <a:p>
            <a:pPr lvl="1"/>
            <a:r>
              <a:rPr lang="en-US" altLang="en-US" smtClean="0"/>
              <a:t>Secretes a lubricating fluid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gure_04_02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1"/>
          <a:stretch/>
        </p:blipFill>
        <p:spPr>
          <a:xfrm>
            <a:off x="1895856" y="137160"/>
            <a:ext cx="5352288" cy="643156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4.2 A typical synovial joint.</a:t>
            </a:r>
          </a:p>
        </p:txBody>
      </p:sp>
      <p:cxnSp>
        <p:nvCxnSpPr>
          <p:cNvPr id="101" name="Straight Connector 100"/>
          <p:cNvCxnSpPr/>
          <p:nvPr/>
        </p:nvCxnSpPr>
        <p:spPr bwMode="auto">
          <a:xfrm flipH="1">
            <a:off x="4589287" y="2324456"/>
            <a:ext cx="17321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Straight Connector 102"/>
          <p:cNvCxnSpPr/>
          <p:nvPr/>
        </p:nvCxnSpPr>
        <p:spPr bwMode="auto">
          <a:xfrm flipH="1">
            <a:off x="4137025" y="2324456"/>
            <a:ext cx="455436" cy="52986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Text Box 31"/>
          <p:cNvSpPr txBox="1">
            <a:spLocks noChangeArrowheads="1"/>
          </p:cNvSpPr>
          <p:nvPr/>
        </p:nvSpPr>
        <p:spPr bwMode="auto">
          <a:xfrm>
            <a:off x="4802379" y="2173466"/>
            <a:ext cx="1166622" cy="3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Ligament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flipH="1">
            <a:off x="4589287" y="2905481"/>
            <a:ext cx="17321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3806825" y="2905481"/>
            <a:ext cx="785636" cy="74259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4589287" y="3724631"/>
            <a:ext cx="17321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3679825" y="3724631"/>
            <a:ext cx="912636" cy="45049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4589287" y="4858106"/>
            <a:ext cx="17321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H="1" flipV="1">
            <a:off x="3987897" y="4439881"/>
            <a:ext cx="604565" cy="41822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4102100" y="4299306"/>
            <a:ext cx="66040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ight Bracket 8"/>
          <p:cNvSpPr/>
          <p:nvPr/>
        </p:nvSpPr>
        <p:spPr bwMode="auto">
          <a:xfrm>
            <a:off x="5975350" y="4232274"/>
            <a:ext cx="123825" cy="996951"/>
          </a:xfrm>
          <a:prstGeom prst="righ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 flipH="1">
            <a:off x="6094238" y="4731106"/>
            <a:ext cx="12558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4802379" y="2778827"/>
            <a:ext cx="1628054" cy="81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Joint cavity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(contains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synovial fluid)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4802379" y="3566234"/>
            <a:ext cx="2038688" cy="57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Articular (hyaline)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cartilage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4802379" y="4154670"/>
            <a:ext cx="912621" cy="57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Fibrous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layer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4802379" y="4709239"/>
            <a:ext cx="1187788" cy="57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Synovial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membrane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6267114" y="4583653"/>
            <a:ext cx="1022688" cy="57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Articular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capsule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3781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6386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Integumentary System</a:t>
            </a:r>
          </a:p>
        </p:txBody>
      </p:sp>
      <p:sp>
        <p:nvSpPr>
          <p:cNvPr id="16387" name="Rectangle 1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Integumentary system includes:</a:t>
            </a:r>
          </a:p>
          <a:p>
            <a:pPr lvl="1"/>
            <a:r>
              <a:rPr lang="en-US" altLang="en-US" smtClean="0"/>
              <a:t>Skin (cutaneous membrane)</a:t>
            </a:r>
          </a:p>
          <a:p>
            <a:pPr lvl="1"/>
            <a:r>
              <a:rPr lang="en-US" altLang="en-US" smtClean="0"/>
              <a:t>Skin derivatives</a:t>
            </a:r>
          </a:p>
          <a:p>
            <a:pPr lvl="2"/>
            <a:r>
              <a:rPr lang="en-US" altLang="en-US" smtClean="0"/>
              <a:t>Sweat glands</a:t>
            </a:r>
          </a:p>
          <a:p>
            <a:pPr lvl="2"/>
            <a:r>
              <a:rPr lang="en-US" altLang="en-US" smtClean="0"/>
              <a:t>Oil glands</a:t>
            </a:r>
          </a:p>
          <a:p>
            <a:pPr lvl="2"/>
            <a:r>
              <a:rPr lang="en-US" altLang="en-US" smtClean="0"/>
              <a:t>Hair</a:t>
            </a:r>
          </a:p>
          <a:p>
            <a:pPr lvl="2"/>
            <a:r>
              <a:rPr lang="en-US" altLang="en-US" smtClean="0"/>
              <a:t>Nails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741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Skin (Integument) Functions</a:t>
            </a:r>
            <a:endParaRPr lang="en-US" altLang="en-US" dirty="0" smtClean="0"/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Protects deeper tissues from:</a:t>
            </a:r>
          </a:p>
          <a:p>
            <a:pPr lvl="1"/>
            <a:r>
              <a:rPr lang="en-US" altLang="en-US" dirty="0" smtClean="0"/>
              <a:t>Mechanical damage (bumps)</a:t>
            </a:r>
          </a:p>
          <a:p>
            <a:pPr lvl="1"/>
            <a:r>
              <a:rPr lang="en-US" altLang="en-US" dirty="0" smtClean="0"/>
              <a:t>Chemical damage (acids and bases)</a:t>
            </a:r>
          </a:p>
          <a:p>
            <a:pPr lvl="1"/>
            <a:r>
              <a:rPr lang="en-US" altLang="en-US" dirty="0" smtClean="0"/>
              <a:t>Bacterial damage </a:t>
            </a:r>
          </a:p>
          <a:p>
            <a:pPr lvl="1"/>
            <a:r>
              <a:rPr lang="en-US" altLang="en-US" dirty="0" smtClean="0"/>
              <a:t>Ultraviolet radiation (sunlight)</a:t>
            </a:r>
          </a:p>
          <a:p>
            <a:pPr lvl="1"/>
            <a:r>
              <a:rPr lang="en-US" altLang="en-US" dirty="0" smtClean="0"/>
              <a:t>Thermal damage (heat or cold)</a:t>
            </a:r>
          </a:p>
          <a:p>
            <a:pPr lvl="1"/>
            <a:r>
              <a:rPr lang="en-US" altLang="en-US" dirty="0" smtClean="0"/>
              <a:t>Desiccation (drying out) </a:t>
            </a:r>
          </a:p>
          <a:p>
            <a:pPr lvl="2"/>
            <a:r>
              <a:rPr lang="en-US" altLang="en-US" dirty="0" smtClean="0"/>
              <a:t>Keratin protects the skin from water loss</a:t>
            </a:r>
          </a:p>
          <a:p>
            <a:pPr lvl="1"/>
            <a:endParaRPr lang="en-US" alt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843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Skin Functions</a:t>
            </a:r>
          </a:p>
        </p:txBody>
      </p:sp>
      <p:sp>
        <p:nvSpPr>
          <p:cNvPr id="18435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Aids in loss or retention of body heat as controlled by the nervous system</a:t>
            </a:r>
          </a:p>
          <a:p>
            <a:r>
              <a:rPr lang="en-US" altLang="en-US" dirty="0" smtClean="0"/>
              <a:t>Aids in excretion of urea and uric acid</a:t>
            </a:r>
          </a:p>
          <a:p>
            <a:r>
              <a:rPr lang="en-US" altLang="en-US" dirty="0" smtClean="0"/>
              <a:t>Synthesizes vitamin D</a:t>
            </a:r>
          </a:p>
          <a:p>
            <a:r>
              <a:rPr lang="en-US" altLang="en-US" dirty="0" smtClean="0"/>
              <a:t>Cutaneous sensory receptors detect touch, temperature, pressure, and pain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Table 4.1 Functions of the Integumentary System (1 of 2).</a:t>
            </a:r>
            <a:endParaRPr lang="en-US" sz="900" b="1" dirty="0">
              <a:latin typeface="Arial" charset="0"/>
            </a:endParaRPr>
          </a:p>
        </p:txBody>
      </p:sp>
      <p:pic>
        <p:nvPicPr>
          <p:cNvPr id="2" name="Picture 1" descr="table_04_01_1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2"/>
          <a:stretch/>
        </p:blipFill>
        <p:spPr>
          <a:xfrm>
            <a:off x="298704" y="1103376"/>
            <a:ext cx="8546592" cy="4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41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Table 4.1 Functions of the Integumentary System </a:t>
            </a:r>
            <a:r>
              <a:rPr lang="en-US" sz="900" b="1" dirty="0" smtClean="0">
                <a:latin typeface="Arial" charset="0"/>
              </a:rPr>
              <a:t>(2 </a:t>
            </a:r>
            <a:r>
              <a:rPr lang="en-US" sz="900" b="1" dirty="0">
                <a:latin typeface="Arial" charset="0"/>
              </a:rPr>
              <a:t>of 2).</a:t>
            </a:r>
          </a:p>
        </p:txBody>
      </p:sp>
      <p:pic>
        <p:nvPicPr>
          <p:cNvPr id="3" name="Picture 2" descr="table_04_01_2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7"/>
          <a:stretch/>
        </p:blipFill>
        <p:spPr>
          <a:xfrm>
            <a:off x="298704" y="1981200"/>
            <a:ext cx="8546592" cy="272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79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1506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Skin Structure</a:t>
            </a:r>
          </a:p>
        </p:txBody>
      </p:sp>
      <p:sp>
        <p:nvSpPr>
          <p:cNvPr id="21507" name="Rectangle 1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Epidermis—outer layer</a:t>
            </a:r>
          </a:p>
          <a:p>
            <a:pPr lvl="1"/>
            <a:r>
              <a:rPr lang="en-US" altLang="en-US" smtClean="0"/>
              <a:t>Stratified squamous epithelium</a:t>
            </a:r>
          </a:p>
          <a:p>
            <a:pPr lvl="1"/>
            <a:r>
              <a:rPr lang="en-US" altLang="en-US" smtClean="0"/>
              <a:t>Cornified or keratinized (hardened by keratin) to prevent water loss</a:t>
            </a:r>
          </a:p>
          <a:p>
            <a:pPr lvl="1"/>
            <a:r>
              <a:rPr lang="en-US" altLang="en-US" smtClean="0"/>
              <a:t>Avascular</a:t>
            </a:r>
          </a:p>
          <a:p>
            <a:pPr lvl="1"/>
            <a:r>
              <a:rPr lang="en-US" altLang="en-US" smtClean="0"/>
              <a:t>Most cells are keratinocytes</a:t>
            </a:r>
          </a:p>
          <a:p>
            <a:r>
              <a:rPr lang="en-US" altLang="en-US" smtClean="0"/>
              <a:t>Dermis</a:t>
            </a:r>
          </a:p>
          <a:p>
            <a:pPr lvl="1"/>
            <a:r>
              <a:rPr lang="en-US" altLang="en-US" smtClean="0"/>
              <a:t>Dense connective tissue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409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Body Membranes</a:t>
            </a:r>
          </a:p>
        </p:txBody>
      </p:sp>
      <p:sp>
        <p:nvSpPr>
          <p:cNvPr id="4099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Functions of body membranes</a:t>
            </a:r>
          </a:p>
          <a:p>
            <a:pPr lvl="1"/>
            <a:r>
              <a:rPr lang="en-US" altLang="en-US" dirty="0" smtClean="0"/>
              <a:t>Cover body surfaces</a:t>
            </a:r>
          </a:p>
          <a:p>
            <a:pPr lvl="1"/>
            <a:r>
              <a:rPr lang="en-US" altLang="en-US" dirty="0" smtClean="0"/>
              <a:t>Line body cavities</a:t>
            </a:r>
          </a:p>
          <a:p>
            <a:pPr lvl="1"/>
            <a:r>
              <a:rPr lang="en-US" altLang="en-US" dirty="0" smtClean="0"/>
              <a:t>Form protective sheets around organs</a:t>
            </a:r>
          </a:p>
          <a:p>
            <a:r>
              <a:rPr lang="en-US" altLang="en-US" dirty="0" smtClean="0"/>
              <a:t>Classified according to tissue types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9" name="Picture 9238" descr="figure_04_03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3"/>
          <a:stretch/>
        </p:blipFill>
        <p:spPr>
          <a:xfrm>
            <a:off x="298704" y="676656"/>
            <a:ext cx="8546592" cy="531351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4.3 Skin structure.</a:t>
            </a:r>
          </a:p>
        </p:txBody>
      </p:sp>
      <p:cxnSp>
        <p:nvCxnSpPr>
          <p:cNvPr id="101" name="Straight Connector 100"/>
          <p:cNvCxnSpPr/>
          <p:nvPr/>
        </p:nvCxnSpPr>
        <p:spPr bwMode="auto">
          <a:xfrm flipH="1">
            <a:off x="6704544" y="1862317"/>
            <a:ext cx="12805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Straight Connector 102"/>
          <p:cNvCxnSpPr/>
          <p:nvPr/>
        </p:nvCxnSpPr>
        <p:spPr bwMode="auto">
          <a:xfrm flipH="1">
            <a:off x="6099175" y="1862317"/>
            <a:ext cx="608542" cy="14745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Text Box 31"/>
          <p:cNvSpPr txBox="1">
            <a:spLocks noChangeArrowheads="1"/>
          </p:cNvSpPr>
          <p:nvPr/>
        </p:nvSpPr>
        <p:spPr bwMode="auto">
          <a:xfrm>
            <a:off x="6863658" y="1738843"/>
            <a:ext cx="1365941" cy="27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Dermal papillae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Right Bracket 8"/>
          <p:cNvSpPr/>
          <p:nvPr/>
        </p:nvSpPr>
        <p:spPr bwMode="auto">
          <a:xfrm flipH="1">
            <a:off x="1106662" y="2214384"/>
            <a:ext cx="96661" cy="1890891"/>
          </a:xfrm>
          <a:prstGeom prst="righ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1025525" y="3160891"/>
            <a:ext cx="8607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1226626" y="1365966"/>
            <a:ext cx="884749" cy="23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Hair shaft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flipH="1">
            <a:off x="6704544" y="2849742"/>
            <a:ext cx="14075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5902325" y="2849742"/>
            <a:ext cx="805392" cy="2903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H="1">
            <a:off x="6273800" y="1860550"/>
            <a:ext cx="431800" cy="177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5435600" y="2322692"/>
            <a:ext cx="1397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 flipH="1">
            <a:off x="6704544" y="3046592"/>
            <a:ext cx="14075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 flipH="1">
            <a:off x="5318125" y="3046592"/>
            <a:ext cx="1389592" cy="2935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 flipH="1">
            <a:off x="6704544" y="3243442"/>
            <a:ext cx="14075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 flipH="1">
            <a:off x="4578350" y="3243442"/>
            <a:ext cx="2129367" cy="51258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 flipH="1">
            <a:off x="6704544" y="3452992"/>
            <a:ext cx="14075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 flipH="1">
            <a:off x="4991100" y="3452992"/>
            <a:ext cx="1716618" cy="59195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 flipH="1">
            <a:off x="6704544" y="3649842"/>
            <a:ext cx="14075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 flipH="1">
            <a:off x="4876800" y="3649842"/>
            <a:ext cx="1830918" cy="6459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6863659" y="2192868"/>
            <a:ext cx="502342" cy="22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Pore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6863658" y="2526243"/>
            <a:ext cx="1991417" cy="26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Appendages of skin</a:t>
            </a:r>
            <a:endParaRPr lang="en-US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6882708" y="2729443"/>
            <a:ext cx="1867592" cy="27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•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Eccrine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sweat gland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6882708" y="2932643"/>
            <a:ext cx="1867592" cy="27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•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Arrector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pili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muscle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6882707" y="3135843"/>
            <a:ext cx="1985067" cy="27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• Sebaceous (oil) gland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6882707" y="3339043"/>
            <a:ext cx="1137343" cy="27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• Hair follicle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6882707" y="3542243"/>
            <a:ext cx="908743" cy="27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• Hair root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 flipH="1">
            <a:off x="4732514" y="5419728"/>
            <a:ext cx="55703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6106598" y="4816828"/>
            <a:ext cx="2357952" cy="256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Cutaneous vascular plexus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4" name="Straight Connector 53"/>
          <p:cNvCxnSpPr/>
          <p:nvPr/>
        </p:nvCxnSpPr>
        <p:spPr bwMode="auto">
          <a:xfrm flipH="1">
            <a:off x="5695950" y="4953003"/>
            <a:ext cx="37147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6" name="Straight Connector 9215"/>
          <p:cNvCxnSpPr/>
          <p:nvPr/>
        </p:nvCxnSpPr>
        <p:spPr bwMode="auto">
          <a:xfrm flipH="1">
            <a:off x="5521325" y="4953000"/>
            <a:ext cx="381000" cy="1746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5338248" y="5286728"/>
            <a:ext cx="1316552" cy="256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Adipose tissue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1" name="Straight Connector 60"/>
          <p:cNvCxnSpPr/>
          <p:nvPr/>
        </p:nvCxnSpPr>
        <p:spPr bwMode="auto">
          <a:xfrm>
            <a:off x="2854325" y="5297311"/>
            <a:ext cx="19190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/>
          <p:nvPr/>
        </p:nvCxnSpPr>
        <p:spPr bwMode="auto">
          <a:xfrm flipV="1">
            <a:off x="3043061" y="4337050"/>
            <a:ext cx="605014" cy="96026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1" name="Straight Connector 9220"/>
          <p:cNvCxnSpPr/>
          <p:nvPr/>
        </p:nvCxnSpPr>
        <p:spPr bwMode="auto">
          <a:xfrm>
            <a:off x="2098675" y="1479550"/>
            <a:ext cx="711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Right Bracket 66"/>
          <p:cNvSpPr/>
          <p:nvPr/>
        </p:nvSpPr>
        <p:spPr bwMode="auto">
          <a:xfrm flipH="1">
            <a:off x="2141711" y="2476500"/>
            <a:ext cx="96661" cy="1628775"/>
          </a:xfrm>
          <a:prstGeom prst="righ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68" name="Straight Connector 67"/>
          <p:cNvCxnSpPr/>
          <p:nvPr/>
        </p:nvCxnSpPr>
        <p:spPr bwMode="auto">
          <a:xfrm>
            <a:off x="2006600" y="3294241"/>
            <a:ext cx="14005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Right Bracket 69"/>
          <p:cNvSpPr/>
          <p:nvPr/>
        </p:nvSpPr>
        <p:spPr bwMode="auto">
          <a:xfrm flipH="1">
            <a:off x="2141710" y="1914526"/>
            <a:ext cx="96661" cy="311150"/>
          </a:xfrm>
          <a:prstGeom prst="righ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71" name="Straight Connector 70"/>
          <p:cNvCxnSpPr/>
          <p:nvPr/>
        </p:nvCxnSpPr>
        <p:spPr bwMode="auto">
          <a:xfrm>
            <a:off x="1384300" y="2075041"/>
            <a:ext cx="76235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" name="Right Bracket 73"/>
          <p:cNvSpPr/>
          <p:nvPr/>
        </p:nvSpPr>
        <p:spPr bwMode="auto">
          <a:xfrm flipH="1">
            <a:off x="2141709" y="2263776"/>
            <a:ext cx="96661" cy="168274"/>
          </a:xfrm>
          <a:prstGeom prst="righ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75" name="Straight Connector 74"/>
          <p:cNvCxnSpPr/>
          <p:nvPr/>
        </p:nvCxnSpPr>
        <p:spPr bwMode="auto">
          <a:xfrm>
            <a:off x="1968500" y="2348091"/>
            <a:ext cx="17815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" name="Text Box 31"/>
          <p:cNvSpPr txBox="1">
            <a:spLocks noChangeArrowheads="1"/>
          </p:cNvSpPr>
          <p:nvPr/>
        </p:nvSpPr>
        <p:spPr bwMode="auto">
          <a:xfrm>
            <a:off x="366201" y="1943816"/>
            <a:ext cx="1008574" cy="23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Epidermis</a:t>
            </a:r>
            <a:endParaRPr lang="en-US" sz="14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78" name="Text Box 31"/>
          <p:cNvSpPr txBox="1">
            <a:spLocks noChangeArrowheads="1"/>
          </p:cNvSpPr>
          <p:nvPr/>
        </p:nvSpPr>
        <p:spPr bwMode="auto">
          <a:xfrm>
            <a:off x="321751" y="3032841"/>
            <a:ext cx="776799" cy="23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Dermis</a:t>
            </a:r>
            <a:endParaRPr lang="en-US" sz="14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79" name="Text Box 31"/>
          <p:cNvSpPr txBox="1">
            <a:spLocks noChangeArrowheads="1"/>
          </p:cNvSpPr>
          <p:nvPr/>
        </p:nvSpPr>
        <p:spPr bwMode="auto">
          <a:xfrm>
            <a:off x="1207577" y="2204165"/>
            <a:ext cx="792674" cy="44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Papillary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layer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0" name="Text Box 31"/>
          <p:cNvSpPr txBox="1">
            <a:spLocks noChangeArrowheads="1"/>
          </p:cNvSpPr>
          <p:nvPr/>
        </p:nvSpPr>
        <p:spPr bwMode="auto">
          <a:xfrm>
            <a:off x="1198052" y="3156665"/>
            <a:ext cx="792674" cy="44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Reticular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layer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81" name="Straight Connector 80"/>
          <p:cNvCxnSpPr/>
          <p:nvPr/>
        </p:nvCxnSpPr>
        <p:spPr bwMode="auto">
          <a:xfrm>
            <a:off x="2139950" y="4145141"/>
            <a:ext cx="9560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9" name="Straight Connector 9228"/>
          <p:cNvCxnSpPr/>
          <p:nvPr/>
        </p:nvCxnSpPr>
        <p:spPr bwMode="auto">
          <a:xfrm>
            <a:off x="2139950" y="4146550"/>
            <a:ext cx="0" cy="1587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/>
          <p:nvPr/>
        </p:nvCxnSpPr>
        <p:spPr bwMode="auto">
          <a:xfrm>
            <a:off x="2139950" y="4305300"/>
            <a:ext cx="0" cy="3524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/>
          <p:nvPr/>
        </p:nvCxnSpPr>
        <p:spPr bwMode="auto">
          <a:xfrm>
            <a:off x="1555750" y="4310241"/>
            <a:ext cx="58772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343976" y="4172665"/>
            <a:ext cx="1297499" cy="66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Hypodermis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(subcutaneous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tissue)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1" name="Text Box 31"/>
          <p:cNvSpPr txBox="1">
            <a:spLocks noChangeArrowheads="1"/>
          </p:cNvSpPr>
          <p:nvPr/>
        </p:nvSpPr>
        <p:spPr bwMode="auto">
          <a:xfrm>
            <a:off x="1014602" y="4967465"/>
            <a:ext cx="1991417" cy="26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Nervous structures</a:t>
            </a:r>
            <a:endParaRPr lang="en-US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92" name="Text Box 31"/>
          <p:cNvSpPr txBox="1">
            <a:spLocks noChangeArrowheads="1"/>
          </p:cNvSpPr>
          <p:nvPr/>
        </p:nvSpPr>
        <p:spPr bwMode="auto">
          <a:xfrm>
            <a:off x="1033652" y="5170665"/>
            <a:ext cx="1867592" cy="27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• Sensory nerve fiber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95" name="Straight Connector 94"/>
          <p:cNvCxnSpPr/>
          <p:nvPr/>
        </p:nvCxnSpPr>
        <p:spPr bwMode="auto">
          <a:xfrm>
            <a:off x="2809875" y="5506861"/>
            <a:ext cx="2363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/>
          <p:nvPr/>
        </p:nvCxnSpPr>
        <p:spPr bwMode="auto">
          <a:xfrm flipV="1">
            <a:off x="3043061" y="4321175"/>
            <a:ext cx="906639" cy="118568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Straight Connector 98"/>
          <p:cNvCxnSpPr/>
          <p:nvPr/>
        </p:nvCxnSpPr>
        <p:spPr bwMode="auto">
          <a:xfrm>
            <a:off x="2895600" y="5703711"/>
            <a:ext cx="28080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Straight Connector 99"/>
          <p:cNvCxnSpPr/>
          <p:nvPr/>
        </p:nvCxnSpPr>
        <p:spPr bwMode="auto">
          <a:xfrm flipV="1">
            <a:off x="3173236" y="4298950"/>
            <a:ext cx="1268589" cy="140476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Text Box 31"/>
          <p:cNvSpPr txBox="1">
            <a:spLocks noChangeArrowheads="1"/>
          </p:cNvSpPr>
          <p:nvPr/>
        </p:nvSpPr>
        <p:spPr bwMode="auto">
          <a:xfrm>
            <a:off x="1033652" y="5373865"/>
            <a:ext cx="1867592" cy="27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• Lamellar corpuscle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5" name="Text Box 31"/>
          <p:cNvSpPr txBox="1">
            <a:spLocks noChangeArrowheads="1"/>
          </p:cNvSpPr>
          <p:nvPr/>
        </p:nvSpPr>
        <p:spPr bwMode="auto">
          <a:xfrm>
            <a:off x="1033651" y="5577065"/>
            <a:ext cx="1954023" cy="48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• Hair follicle receptor</a:t>
            </a:r>
          </a:p>
          <a:p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7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(root hair plexus)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7615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355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Skin Structure</a:t>
            </a:r>
          </a:p>
        </p:txBody>
      </p:sp>
      <p:sp>
        <p:nvSpPr>
          <p:cNvPr id="23555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Subcutaneous tissue (hypodermis) is deep to dermis</a:t>
            </a:r>
          </a:p>
          <a:p>
            <a:pPr lvl="1"/>
            <a:r>
              <a:rPr lang="en-US" altLang="en-US" smtClean="0"/>
              <a:t>Not technically part of the skin</a:t>
            </a:r>
          </a:p>
          <a:p>
            <a:pPr lvl="1"/>
            <a:r>
              <a:rPr lang="en-US" altLang="en-US" smtClean="0"/>
              <a:t>Anchors skin to underlying organs</a:t>
            </a:r>
          </a:p>
          <a:p>
            <a:pPr lvl="1"/>
            <a:r>
              <a:rPr lang="en-US" altLang="en-US" smtClean="0"/>
              <a:t>Composed mostly of adipose tissue</a:t>
            </a:r>
          </a:p>
          <a:p>
            <a:pPr lvl="1"/>
            <a:r>
              <a:rPr lang="en-US" altLang="en-US" smtClean="0"/>
              <a:t>Serves as a shock absorber and insulates deeper tissues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457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Layers of the Epidermis</a:t>
            </a:r>
          </a:p>
        </p:txBody>
      </p:sp>
      <p:sp>
        <p:nvSpPr>
          <p:cNvPr id="24579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epidermis is composed of up to five layers</a:t>
            </a:r>
          </a:p>
          <a:p>
            <a:r>
              <a:rPr lang="en-US" altLang="en-US" dirty="0" smtClean="0"/>
              <a:t>The epidermis is avascular</a:t>
            </a:r>
          </a:p>
          <a:p>
            <a:r>
              <a:rPr lang="en-US" altLang="en-US" dirty="0" smtClean="0"/>
              <a:t>Most of the cells in the epidermis are keratinocytes</a:t>
            </a:r>
          </a:p>
          <a:p>
            <a:pPr lvl="1"/>
            <a:r>
              <a:rPr lang="en-US" altLang="en-US" dirty="0" smtClean="0"/>
              <a:t>Keratin, a fibrous protein, makes the epidermis tough</a:t>
            </a:r>
          </a:p>
          <a:p>
            <a:r>
              <a:rPr lang="en-US" altLang="en-US" dirty="0" smtClean="0"/>
              <a:t>The layers are covered, next, from deepest to most superficial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560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Layers of the Epidermis</a:t>
            </a:r>
          </a:p>
        </p:txBody>
      </p:sp>
      <p:sp>
        <p:nvSpPr>
          <p:cNvPr id="25603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Stratum basale (stratum germinativum)</a:t>
            </a:r>
          </a:p>
          <a:p>
            <a:pPr lvl="1"/>
            <a:r>
              <a:rPr lang="en-US" altLang="en-US" smtClean="0"/>
              <a:t>Deepest layer of epidermis</a:t>
            </a:r>
          </a:p>
          <a:p>
            <a:pPr lvl="1"/>
            <a:r>
              <a:rPr lang="en-US" altLang="en-US" smtClean="0"/>
              <a:t>Lies next to dermis </a:t>
            </a:r>
          </a:p>
          <a:p>
            <a:pPr lvl="1"/>
            <a:r>
              <a:rPr lang="en-US" altLang="en-US" smtClean="0"/>
              <a:t>Wavy borderline with the dermis anchors the two together</a:t>
            </a:r>
          </a:p>
          <a:p>
            <a:pPr lvl="1"/>
            <a:r>
              <a:rPr lang="en-US" altLang="en-US" smtClean="0"/>
              <a:t>Cells undergoing mitosis</a:t>
            </a:r>
          </a:p>
          <a:p>
            <a:pPr lvl="1"/>
            <a:r>
              <a:rPr lang="en-US" altLang="en-US" smtClean="0"/>
              <a:t>Daughter cells are pushed upward to become the more superficial layers</a:t>
            </a:r>
          </a:p>
          <a:p>
            <a:r>
              <a:rPr lang="en-US" altLang="en-US" smtClean="0"/>
              <a:t>Stratum spinosum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662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Layers of the Epidermis</a:t>
            </a:r>
          </a:p>
        </p:txBody>
      </p:sp>
      <p:sp>
        <p:nvSpPr>
          <p:cNvPr id="26627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Stratum </a:t>
            </a:r>
            <a:r>
              <a:rPr lang="en-US" altLang="en-US" dirty="0" err="1" smtClean="0"/>
              <a:t>granulosum</a:t>
            </a:r>
            <a:endParaRPr lang="en-US" altLang="en-US" dirty="0" smtClean="0"/>
          </a:p>
          <a:p>
            <a:r>
              <a:rPr lang="en-US" altLang="en-US" dirty="0" smtClean="0"/>
              <a:t>Stratum </a:t>
            </a:r>
            <a:r>
              <a:rPr lang="en-US" altLang="en-US" dirty="0" err="1" smtClean="0"/>
              <a:t>lucidum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Formed from dead cells of the deeper strata</a:t>
            </a:r>
          </a:p>
          <a:p>
            <a:pPr lvl="1"/>
            <a:r>
              <a:rPr lang="en-US" altLang="en-US" dirty="0" smtClean="0"/>
              <a:t>Occurs </a:t>
            </a:r>
            <a:r>
              <a:rPr lang="en-US" altLang="en-US" i="1" dirty="0" smtClean="0"/>
              <a:t>only</a:t>
            </a:r>
            <a:r>
              <a:rPr lang="en-US" altLang="en-US" dirty="0" smtClean="0"/>
              <a:t> in thick, hairless skin of the palms of hands and soles of feet</a:t>
            </a:r>
          </a:p>
          <a:p>
            <a:r>
              <a:rPr lang="en-US" altLang="en-US" dirty="0" smtClean="0"/>
              <a:t>Stratum </a:t>
            </a:r>
            <a:r>
              <a:rPr lang="en-US" altLang="en-US" dirty="0" err="1" smtClean="0"/>
              <a:t>corneum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Outermost layer of epidermis</a:t>
            </a:r>
          </a:p>
          <a:p>
            <a:pPr lvl="1"/>
            <a:r>
              <a:rPr lang="en-US" altLang="en-US" dirty="0" smtClean="0"/>
              <a:t>Shingle-like dead cells are filled with keratin (protective protein prevents water loss from skin)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Layers of the Epidermis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Summary of layers from deepest to most superficial</a:t>
            </a:r>
          </a:p>
          <a:p>
            <a:pPr lvl="1"/>
            <a:r>
              <a:rPr lang="en-US" altLang="en-US" smtClean="0"/>
              <a:t>Stratum basale</a:t>
            </a:r>
          </a:p>
          <a:p>
            <a:pPr lvl="1"/>
            <a:r>
              <a:rPr lang="en-US" altLang="en-US" smtClean="0"/>
              <a:t>Stratum spinosum</a:t>
            </a:r>
          </a:p>
          <a:p>
            <a:pPr lvl="1"/>
            <a:r>
              <a:rPr lang="en-US" altLang="en-US" smtClean="0"/>
              <a:t>Stratum granulosum</a:t>
            </a:r>
          </a:p>
          <a:p>
            <a:pPr lvl="1"/>
            <a:r>
              <a:rPr lang="en-US" altLang="en-US" smtClean="0"/>
              <a:t>Stratum lucidum (thick, hairless skin only)</a:t>
            </a:r>
          </a:p>
          <a:p>
            <a:pPr lvl="1"/>
            <a:r>
              <a:rPr lang="en-US" altLang="en-US" smtClean="0"/>
              <a:t>Stratum corneum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2" name="Picture 9241" descr="figure_04_04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5"/>
          <a:stretch/>
        </p:blipFill>
        <p:spPr>
          <a:xfrm>
            <a:off x="405384" y="179496"/>
            <a:ext cx="8333232" cy="641745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4.4 The main structural features of the epidermis. </a:t>
            </a:r>
          </a:p>
        </p:txBody>
      </p:sp>
      <p:sp>
        <p:nvSpPr>
          <p:cNvPr id="107" name="Text Box 31"/>
          <p:cNvSpPr txBox="1">
            <a:spLocks noChangeArrowheads="1"/>
          </p:cNvSpPr>
          <p:nvPr/>
        </p:nvSpPr>
        <p:spPr bwMode="auto">
          <a:xfrm>
            <a:off x="2503678" y="858312"/>
            <a:ext cx="1196254" cy="22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Desmosomes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Right Bracket 8"/>
          <p:cNvSpPr/>
          <p:nvPr/>
        </p:nvSpPr>
        <p:spPr bwMode="auto">
          <a:xfrm>
            <a:off x="5346700" y="2856443"/>
            <a:ext cx="94545" cy="1780118"/>
          </a:xfrm>
          <a:prstGeom prst="righ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4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 flipH="1">
            <a:off x="5436309" y="3669600"/>
            <a:ext cx="14534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633523" y="1228025"/>
            <a:ext cx="3121008" cy="92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300" b="0" dirty="0" smtClean="0">
                <a:solidFill>
                  <a:srgbClr val="000000"/>
                </a:solidFill>
                <a:latin typeface="Arial Black"/>
                <a:cs typeface="Arial Black"/>
              </a:rPr>
              <a:t>Stratum </a:t>
            </a:r>
            <a:r>
              <a:rPr lang="en-US" sz="1300" b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corneum</a:t>
            </a:r>
            <a:r>
              <a:rPr lang="en-US" sz="1300" b="0" dirty="0" smtClean="0">
                <a:solidFill>
                  <a:srgbClr val="000000"/>
                </a:solidFill>
                <a:latin typeface="Arial Black"/>
                <a:cs typeface="Arial Black"/>
              </a:rPr>
              <a:t>. 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Cells are dead;</a:t>
            </a:r>
          </a:p>
          <a:p>
            <a:pPr>
              <a:lnSpc>
                <a:spcPct val="9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represented only by flat</a:t>
            </a:r>
          </a:p>
          <a:p>
            <a:pPr>
              <a:lnSpc>
                <a:spcPct val="9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membranous sacs filled with</a:t>
            </a:r>
          </a:p>
          <a:p>
            <a:pPr>
              <a:lnSpc>
                <a:spcPct val="9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keratin. Glycolipids in extracellular</a:t>
            </a:r>
          </a:p>
          <a:p>
            <a:pPr>
              <a:lnSpc>
                <a:spcPct val="9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space.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Right Bracket 24"/>
          <p:cNvSpPr/>
          <p:nvPr/>
        </p:nvSpPr>
        <p:spPr bwMode="auto">
          <a:xfrm>
            <a:off x="5346700" y="2357968"/>
            <a:ext cx="94545" cy="472018"/>
          </a:xfrm>
          <a:prstGeom prst="righ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4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 flipH="1">
            <a:off x="5436309" y="2593275"/>
            <a:ext cx="14534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ight Bracket 27"/>
          <p:cNvSpPr/>
          <p:nvPr/>
        </p:nvSpPr>
        <p:spPr bwMode="auto">
          <a:xfrm>
            <a:off x="5346700" y="4678892"/>
            <a:ext cx="94545" cy="494243"/>
          </a:xfrm>
          <a:prstGeom prst="righ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4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 flipH="1">
            <a:off x="5436309" y="4939600"/>
            <a:ext cx="14534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 flipH="1">
            <a:off x="5441950" y="5952425"/>
            <a:ext cx="13970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 flipH="1">
            <a:off x="5344235" y="5206300"/>
            <a:ext cx="10724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>
            <a:off x="5445125" y="5204886"/>
            <a:ext cx="0" cy="136207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 flipH="1">
            <a:off x="5445125" y="1688522"/>
            <a:ext cx="13652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 flipH="1">
            <a:off x="5346700" y="2330294"/>
            <a:ext cx="9842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 flipV="1">
            <a:off x="5445125" y="1159935"/>
            <a:ext cx="0" cy="117157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5629290" y="2328695"/>
            <a:ext cx="3078676" cy="63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300" b="0" dirty="0" smtClean="0">
                <a:solidFill>
                  <a:srgbClr val="000000"/>
                </a:solidFill>
                <a:latin typeface="Arial Black"/>
                <a:cs typeface="Arial Black"/>
              </a:rPr>
              <a:t>Stratum </a:t>
            </a:r>
            <a:r>
              <a:rPr lang="en-US" sz="1300" b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granulosum</a:t>
            </a:r>
            <a:r>
              <a:rPr lang="en-US" sz="1300" b="0" dirty="0" smtClean="0">
                <a:solidFill>
                  <a:srgbClr val="000000"/>
                </a:solidFill>
                <a:latin typeface="Arial Black"/>
                <a:cs typeface="Arial Black"/>
              </a:rPr>
              <a:t>. 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Cells are</a:t>
            </a:r>
          </a:p>
          <a:p>
            <a:pPr>
              <a:lnSpc>
                <a:spcPct val="9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flattened, organelles are deteriorating;</a:t>
            </a:r>
          </a:p>
          <a:p>
            <a:pPr>
              <a:lnSpc>
                <a:spcPct val="9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cytoplasm full of granules.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5629290" y="3412429"/>
            <a:ext cx="2875476" cy="63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300" b="0" dirty="0" smtClean="0">
                <a:solidFill>
                  <a:srgbClr val="000000"/>
                </a:solidFill>
                <a:latin typeface="Arial Black"/>
                <a:cs typeface="Arial Black"/>
              </a:rPr>
              <a:t>Stratum </a:t>
            </a:r>
            <a:r>
              <a:rPr lang="en-US" sz="1300" b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spinosum</a:t>
            </a:r>
            <a:r>
              <a:rPr lang="en-US" sz="1300" b="0" dirty="0" smtClean="0">
                <a:solidFill>
                  <a:srgbClr val="000000"/>
                </a:solidFill>
                <a:latin typeface="Arial Black"/>
                <a:cs typeface="Arial Black"/>
              </a:rPr>
              <a:t>. 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Cells contain</a:t>
            </a:r>
          </a:p>
          <a:p>
            <a:pPr>
              <a:lnSpc>
                <a:spcPct val="9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thick bundles of intermediate</a:t>
            </a:r>
          </a:p>
          <a:p>
            <a:pPr>
              <a:lnSpc>
                <a:spcPct val="9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filaments made of pre-keratin.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5629290" y="4572358"/>
            <a:ext cx="3019410" cy="78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300" b="0" dirty="0" smtClean="0">
                <a:solidFill>
                  <a:srgbClr val="000000"/>
                </a:solidFill>
                <a:latin typeface="Arial Black"/>
                <a:cs typeface="Arial Black"/>
              </a:rPr>
              <a:t>Stratum </a:t>
            </a:r>
            <a:r>
              <a:rPr lang="en-US" sz="1300" b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basale</a:t>
            </a:r>
            <a:r>
              <a:rPr lang="en-US" sz="1300" b="0" dirty="0" smtClean="0">
                <a:solidFill>
                  <a:srgbClr val="000000"/>
                </a:solidFill>
                <a:latin typeface="Arial Black"/>
                <a:cs typeface="Arial Black"/>
              </a:rPr>
              <a:t>. 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Cells are actively</a:t>
            </a:r>
          </a:p>
          <a:p>
            <a:pPr>
              <a:lnSpc>
                <a:spcPct val="9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dividing stem cells; some newly</a:t>
            </a:r>
          </a:p>
          <a:p>
            <a:pPr>
              <a:lnSpc>
                <a:spcPct val="9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formed cells become part of the more</a:t>
            </a:r>
          </a:p>
          <a:p>
            <a:pPr>
              <a:lnSpc>
                <a:spcPct val="9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superficial layers.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5629290" y="5855060"/>
            <a:ext cx="695310" cy="21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Dermis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971800" y="1075269"/>
            <a:ext cx="0" cy="2133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2971800" y="2243669"/>
            <a:ext cx="397933" cy="812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>
            <a:off x="3683000" y="550336"/>
            <a:ext cx="0" cy="2311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>
            <a:off x="3683000" y="1587503"/>
            <a:ext cx="482600" cy="18330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>
            <a:off x="4563534" y="1102786"/>
            <a:ext cx="0" cy="24066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3210645" y="316445"/>
            <a:ext cx="1196254" cy="22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Keratinocytes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4099645" y="672044"/>
            <a:ext cx="1162388" cy="43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Epidermal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dendritic cell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9218" name="Straight Connector 9217"/>
          <p:cNvCxnSpPr/>
          <p:nvPr/>
        </p:nvCxnSpPr>
        <p:spPr bwMode="auto">
          <a:xfrm>
            <a:off x="4423833" y="4868336"/>
            <a:ext cx="889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0" name="Straight Connector 9219"/>
          <p:cNvCxnSpPr/>
          <p:nvPr/>
        </p:nvCxnSpPr>
        <p:spPr bwMode="auto">
          <a:xfrm>
            <a:off x="4508500" y="4864103"/>
            <a:ext cx="165100" cy="431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3842824" y="4771326"/>
            <a:ext cx="648744" cy="40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Merkel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cell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9222" name="Straight Connector 9221"/>
          <p:cNvCxnSpPr/>
          <p:nvPr/>
        </p:nvCxnSpPr>
        <p:spPr bwMode="auto">
          <a:xfrm flipV="1">
            <a:off x="3039533" y="6083303"/>
            <a:ext cx="0" cy="889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4" name="Straight Connector 9223"/>
          <p:cNvCxnSpPr/>
          <p:nvPr/>
        </p:nvCxnSpPr>
        <p:spPr bwMode="auto">
          <a:xfrm flipH="1" flipV="1">
            <a:off x="2908300" y="5918203"/>
            <a:ext cx="131233" cy="1651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6" name="Straight Connector 9225"/>
          <p:cNvCxnSpPr/>
          <p:nvPr/>
        </p:nvCxnSpPr>
        <p:spPr bwMode="auto">
          <a:xfrm flipV="1">
            <a:off x="3039533" y="5875869"/>
            <a:ext cx="787400" cy="2074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Text Box 31"/>
          <p:cNvSpPr txBox="1">
            <a:spLocks noChangeArrowheads="1"/>
          </p:cNvSpPr>
          <p:nvPr/>
        </p:nvSpPr>
        <p:spPr bwMode="auto">
          <a:xfrm>
            <a:off x="2572824" y="6134458"/>
            <a:ext cx="1122876" cy="23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Melanocytes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3711590" y="6134458"/>
            <a:ext cx="801142" cy="43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Melanin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granules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8" name="Straight Connector 67"/>
          <p:cNvCxnSpPr/>
          <p:nvPr/>
        </p:nvCxnSpPr>
        <p:spPr bwMode="auto">
          <a:xfrm flipV="1">
            <a:off x="4042833" y="6053669"/>
            <a:ext cx="0" cy="889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/>
          <p:nvPr/>
        </p:nvCxnSpPr>
        <p:spPr bwMode="auto">
          <a:xfrm flipV="1">
            <a:off x="4042834" y="5503336"/>
            <a:ext cx="62441" cy="5503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/>
          <p:nvPr/>
        </p:nvCxnSpPr>
        <p:spPr bwMode="auto">
          <a:xfrm flipV="1">
            <a:off x="4042833" y="5389036"/>
            <a:ext cx="256117" cy="6646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/>
          <p:nvPr/>
        </p:nvCxnSpPr>
        <p:spPr bwMode="auto">
          <a:xfrm flipV="1">
            <a:off x="4906433" y="5884336"/>
            <a:ext cx="0" cy="709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/>
          <p:nvPr/>
        </p:nvCxnSpPr>
        <p:spPr bwMode="auto">
          <a:xfrm flipH="1" flipV="1">
            <a:off x="4772026" y="5785912"/>
            <a:ext cx="133349" cy="10159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" name="Text Box 31"/>
          <p:cNvSpPr txBox="1">
            <a:spLocks noChangeArrowheads="1"/>
          </p:cNvSpPr>
          <p:nvPr/>
        </p:nvSpPr>
        <p:spPr bwMode="auto">
          <a:xfrm>
            <a:off x="4559315" y="5943958"/>
            <a:ext cx="742935" cy="61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Sensory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nerve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ending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3331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9698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Melanin</a:t>
            </a:r>
          </a:p>
        </p:txBody>
      </p:sp>
      <p:sp>
        <p:nvSpPr>
          <p:cNvPr id="29699" name="Rectangle 1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Pigment (melanin) produced by melanocytes</a:t>
            </a:r>
          </a:p>
          <a:p>
            <a:r>
              <a:rPr lang="en-US" altLang="en-US" dirty="0" smtClean="0"/>
              <a:t>Color is yellow to brown to black</a:t>
            </a:r>
          </a:p>
          <a:p>
            <a:r>
              <a:rPr lang="en-US" altLang="en-US" dirty="0" smtClean="0"/>
              <a:t>Melanocytes are mostly in the stratum </a:t>
            </a:r>
            <a:r>
              <a:rPr lang="en-US" altLang="en-US" dirty="0" err="1" smtClean="0"/>
              <a:t>basale</a:t>
            </a:r>
            <a:endParaRPr lang="en-US" altLang="en-US" dirty="0" smtClean="0"/>
          </a:p>
          <a:p>
            <a:r>
              <a:rPr lang="en-US" altLang="en-US" dirty="0" smtClean="0"/>
              <a:t>Melanin accumulates in membrane-bound granules called </a:t>
            </a:r>
            <a:r>
              <a:rPr lang="en-US" altLang="en-US" i="1" dirty="0" err="1" smtClean="0"/>
              <a:t>melanosomes</a:t>
            </a:r>
            <a:endParaRPr lang="en-US" altLang="en-US" i="1" dirty="0" smtClean="0"/>
          </a:p>
          <a:p>
            <a:r>
              <a:rPr lang="en-US" altLang="en-US" dirty="0" smtClean="0"/>
              <a:t>Amount of melanin produced depends upon genetics and exposure to sunlight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Epidermal Dendritic Cells &amp; Merkel Cells</a:t>
            </a:r>
            <a:endParaRPr lang="en-US" altLang="en-US" dirty="0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Epidermal dendritic cells</a:t>
            </a:r>
          </a:p>
          <a:p>
            <a:pPr lvl="1"/>
            <a:r>
              <a:rPr lang="en-US" altLang="en-US" dirty="0" smtClean="0"/>
              <a:t>Alert and activate immune cells to a threat (bacterial or viral invasion)</a:t>
            </a:r>
          </a:p>
          <a:p>
            <a:r>
              <a:rPr lang="en-US" altLang="en-US" dirty="0" smtClean="0"/>
              <a:t>Merkel cells</a:t>
            </a:r>
          </a:p>
          <a:p>
            <a:pPr lvl="1"/>
            <a:r>
              <a:rPr lang="en-US" altLang="en-US" dirty="0" smtClean="0"/>
              <a:t>Associated with sensory nerve endings </a:t>
            </a:r>
          </a:p>
          <a:p>
            <a:pPr lvl="1"/>
            <a:r>
              <a:rPr lang="en-US" altLang="en-US" dirty="0" smtClean="0"/>
              <a:t>Serve as touch receptors called </a:t>
            </a:r>
            <a:r>
              <a:rPr lang="en-US" altLang="en-US" i="1" dirty="0" smtClean="0"/>
              <a:t>Merkel discs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31746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Dermis</a:t>
            </a:r>
          </a:p>
        </p:txBody>
      </p:sp>
      <p:sp>
        <p:nvSpPr>
          <p:cNvPr id="31747" name="Rectangle 1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Two layers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Papillary layer (upper dermal region)</a:t>
            </a:r>
          </a:p>
          <a:p>
            <a:pPr lvl="2"/>
            <a:r>
              <a:rPr lang="en-US" altLang="en-US" dirty="0" smtClean="0"/>
              <a:t>Projections called dermal papillae </a:t>
            </a:r>
          </a:p>
          <a:p>
            <a:pPr lvl="3"/>
            <a:r>
              <a:rPr lang="en-US" altLang="en-US" dirty="0" smtClean="0"/>
              <a:t>Some contain capillary loops</a:t>
            </a:r>
          </a:p>
          <a:p>
            <a:pPr lvl="3"/>
            <a:r>
              <a:rPr lang="en-US" altLang="en-US" dirty="0" smtClean="0"/>
              <a:t>Others house pain receptors (free nerve endings) and touch receptors</a:t>
            </a:r>
          </a:p>
          <a:p>
            <a:pPr lvl="3"/>
            <a:r>
              <a:rPr lang="en-US" altLang="en-US" dirty="0" smtClean="0"/>
              <a:t>Fingerprints are identifying films of sweat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5122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Classification of Body Membranes</a:t>
            </a:r>
          </a:p>
        </p:txBody>
      </p:sp>
      <p:sp>
        <p:nvSpPr>
          <p:cNvPr id="5123" name="Rectangle 1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Epithelial membranes</a:t>
            </a:r>
          </a:p>
          <a:p>
            <a:pPr lvl="1"/>
            <a:r>
              <a:rPr lang="en-US" altLang="en-US" smtClean="0"/>
              <a:t>Cutaneous membranes</a:t>
            </a:r>
          </a:p>
          <a:p>
            <a:pPr lvl="1"/>
            <a:r>
              <a:rPr lang="en-US" altLang="en-US" smtClean="0"/>
              <a:t>Mucous membranes</a:t>
            </a:r>
          </a:p>
          <a:p>
            <a:pPr lvl="1"/>
            <a:r>
              <a:rPr lang="en-US" altLang="en-US" smtClean="0"/>
              <a:t>Serous membranes</a:t>
            </a:r>
          </a:p>
          <a:p>
            <a:r>
              <a:rPr lang="en-US" altLang="en-US" smtClean="0"/>
              <a:t>Connective tissue membranes</a:t>
            </a:r>
          </a:p>
          <a:p>
            <a:pPr lvl="1"/>
            <a:r>
              <a:rPr lang="en-US" altLang="en-US" smtClean="0"/>
              <a:t>Synovial membranes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32770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Dermis</a:t>
            </a:r>
          </a:p>
        </p:txBody>
      </p:sp>
      <p:sp>
        <p:nvSpPr>
          <p:cNvPr id="32771" name="Rectangle 1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Two layers</a:t>
            </a:r>
          </a:p>
          <a:p>
            <a:pPr marL="971550" lvl="1" indent="-514350">
              <a:buFont typeface="+mj-lt"/>
              <a:buAutoNum type="arabicPeriod" startAt="2"/>
            </a:pPr>
            <a:r>
              <a:rPr lang="en-US" altLang="en-US" dirty="0" smtClean="0"/>
              <a:t>Reticular layer (deepest skin layer)</a:t>
            </a:r>
          </a:p>
          <a:p>
            <a:pPr lvl="2"/>
            <a:r>
              <a:rPr lang="en-US" altLang="en-US" dirty="0" smtClean="0"/>
              <a:t>Blood vessels</a:t>
            </a:r>
          </a:p>
          <a:p>
            <a:pPr lvl="2"/>
            <a:r>
              <a:rPr lang="en-US" altLang="en-US" dirty="0" smtClean="0"/>
              <a:t>Sweat and oil glands</a:t>
            </a:r>
          </a:p>
          <a:p>
            <a:pPr lvl="2"/>
            <a:r>
              <a:rPr lang="en-US" altLang="en-US" dirty="0" smtClean="0"/>
              <a:t>Deep pressure receptors (lamellar corpuscles)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Dermis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Overall dermis structure</a:t>
            </a:r>
          </a:p>
          <a:p>
            <a:pPr lvl="1"/>
            <a:r>
              <a:rPr lang="en-US" altLang="en-US" dirty="0" smtClean="0"/>
              <a:t>Collagen and elastic fibers located throughout the dermis</a:t>
            </a:r>
          </a:p>
          <a:p>
            <a:pPr lvl="2"/>
            <a:r>
              <a:rPr lang="en-US" altLang="en-US" dirty="0" smtClean="0"/>
              <a:t>Collagen fibers give skin its toughness</a:t>
            </a:r>
          </a:p>
          <a:p>
            <a:pPr lvl="2"/>
            <a:r>
              <a:rPr lang="en-US" altLang="en-US" dirty="0" smtClean="0"/>
              <a:t>Elastic fibers give skin elasticity</a:t>
            </a:r>
          </a:p>
          <a:p>
            <a:pPr lvl="1"/>
            <a:r>
              <a:rPr lang="en-US" altLang="en-US" dirty="0" smtClean="0"/>
              <a:t>Blood vessels play a role in body temperature regulation</a:t>
            </a:r>
          </a:p>
          <a:p>
            <a:pPr lvl="1"/>
            <a:r>
              <a:rPr lang="en-US" altLang="en-US" dirty="0" smtClean="0"/>
              <a:t>Nerve supply sends messages to the central nervous system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igure_04_05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8"/>
          <a:stretch/>
        </p:blipFill>
        <p:spPr>
          <a:xfrm>
            <a:off x="1591056" y="200664"/>
            <a:ext cx="5961888" cy="6424507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4.5 Light micrograph of the two regions of the dermis (</a:t>
            </a:r>
            <a:r>
              <a:rPr lang="en-US" sz="900" b="1" dirty="0" smtClean="0">
                <a:latin typeface="Arial" charset="0"/>
              </a:rPr>
              <a:t>100</a:t>
            </a:r>
            <a:r>
              <a:rPr lang="en-US" sz="900" b="1" dirty="0" smtClean="0">
                <a:latin typeface="Symbol Std"/>
                <a:cs typeface="Symbol Std"/>
              </a:rPr>
              <a:t>×</a:t>
            </a:r>
            <a:r>
              <a:rPr lang="en-US" sz="900" b="1" dirty="0" smtClean="0">
                <a:latin typeface="Arial" charset="0"/>
              </a:rPr>
              <a:t>).</a:t>
            </a:r>
            <a:endParaRPr lang="en-US" sz="900" b="1" dirty="0">
              <a:latin typeface="Arial" charset="0"/>
            </a:endParaRPr>
          </a:p>
        </p:txBody>
      </p:sp>
      <p:sp>
        <p:nvSpPr>
          <p:cNvPr id="9" name="Right Bracket 8"/>
          <p:cNvSpPr/>
          <p:nvPr/>
        </p:nvSpPr>
        <p:spPr bwMode="auto">
          <a:xfrm>
            <a:off x="5044722" y="790579"/>
            <a:ext cx="149579" cy="2032708"/>
          </a:xfrm>
          <a:prstGeom prst="righ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4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 flipH="1">
            <a:off x="5189366" y="1811876"/>
            <a:ext cx="4335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5662451" y="1691936"/>
            <a:ext cx="1186024" cy="34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Epidermis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8" name="Right Bracket 47"/>
          <p:cNvSpPr/>
          <p:nvPr/>
        </p:nvSpPr>
        <p:spPr bwMode="auto">
          <a:xfrm>
            <a:off x="6327422" y="2867028"/>
            <a:ext cx="149579" cy="2771775"/>
          </a:xfrm>
          <a:prstGeom prst="righ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4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49" name="Straight Connector 48"/>
          <p:cNvCxnSpPr/>
          <p:nvPr/>
        </p:nvCxnSpPr>
        <p:spPr bwMode="auto">
          <a:xfrm flipH="1">
            <a:off x="6472067" y="4231226"/>
            <a:ext cx="1023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6606484" y="4107054"/>
            <a:ext cx="1038916" cy="29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 Black"/>
                <a:cs typeface="Arial Black"/>
              </a:rPr>
              <a:t>Dermis</a:t>
            </a:r>
            <a:endParaRPr lang="en-US" sz="18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016250" y="2743204"/>
            <a:ext cx="552450" cy="56515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H="1">
            <a:off x="3568700" y="3143254"/>
            <a:ext cx="16097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Rectangle 54"/>
          <p:cNvSpPr/>
          <p:nvPr/>
        </p:nvSpPr>
        <p:spPr bwMode="auto">
          <a:xfrm>
            <a:off x="2806700" y="4946654"/>
            <a:ext cx="552450" cy="5461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 flipH="1">
            <a:off x="3359151" y="5264154"/>
            <a:ext cx="18097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5228534" y="2995804"/>
            <a:ext cx="1159566" cy="54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 Black"/>
                <a:cs typeface="Arial Black"/>
              </a:rPr>
              <a:t>Papillary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 Black"/>
                <a:cs typeface="Arial Black"/>
              </a:rPr>
              <a:t>layer</a:t>
            </a:r>
            <a:endParaRPr lang="en-US" sz="18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5228534" y="5123054"/>
            <a:ext cx="1223066" cy="54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 Black"/>
                <a:cs typeface="Arial Black"/>
              </a:rPr>
              <a:t>Reticular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 Black"/>
                <a:cs typeface="Arial Black"/>
              </a:rPr>
              <a:t>layer</a:t>
            </a:r>
            <a:endParaRPr lang="en-US" sz="18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450406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3584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Skin Color</a:t>
            </a:r>
          </a:p>
        </p:txBody>
      </p:sp>
      <p:sp>
        <p:nvSpPr>
          <p:cNvPr id="35843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Three pigments contribute to skin color: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Melanin</a:t>
            </a:r>
          </a:p>
          <a:p>
            <a:pPr lvl="2"/>
            <a:r>
              <a:rPr lang="en-US" altLang="en-US" dirty="0" smtClean="0"/>
              <a:t>Yellow, reddish brown, or black pigments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Carotene</a:t>
            </a:r>
          </a:p>
          <a:p>
            <a:pPr lvl="2"/>
            <a:r>
              <a:rPr lang="en-US" altLang="en-US" dirty="0" smtClean="0"/>
              <a:t>Orange-yellow pigment from some vegetables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Hemoglobin</a:t>
            </a:r>
          </a:p>
          <a:p>
            <a:pPr lvl="2"/>
            <a:r>
              <a:rPr lang="en-US" altLang="en-US" dirty="0" smtClean="0"/>
              <a:t>Red coloring from blood cells in dermal capillaries</a:t>
            </a:r>
          </a:p>
          <a:p>
            <a:pPr lvl="2"/>
            <a:r>
              <a:rPr lang="en-US" altLang="en-US" dirty="0" smtClean="0"/>
              <a:t>Oxygen content determines the extent of red coloring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3686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Alterations in Skin Color</a:t>
            </a:r>
          </a:p>
        </p:txBody>
      </p:sp>
      <p:sp>
        <p:nvSpPr>
          <p:cNvPr id="36867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Redness (erythema)—due to embarrassment, inflammation, hypertension, fever, or allergy</a:t>
            </a:r>
          </a:p>
          <a:p>
            <a:r>
              <a:rPr lang="en-US" altLang="en-US" smtClean="0"/>
              <a:t>Pallor (blanching)—due to emotional stress (such as fear), anemia, low blood pressure, impaired blood flow to an area</a:t>
            </a:r>
          </a:p>
          <a:p>
            <a:r>
              <a:rPr lang="en-US" altLang="en-US" smtClean="0"/>
              <a:t>Jaundice (yellowing)—liver disorder</a:t>
            </a:r>
          </a:p>
          <a:p>
            <a:r>
              <a:rPr lang="en-US" altLang="en-US" smtClean="0"/>
              <a:t>Bruises (black and blue marks)—hematomas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Appendages of the Skin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Cutaneous glands are all exocrine glands</a:t>
            </a:r>
          </a:p>
          <a:p>
            <a:pPr lvl="1"/>
            <a:r>
              <a:rPr lang="en-US" altLang="en-US" smtClean="0"/>
              <a:t>Sebaceous glands</a:t>
            </a:r>
          </a:p>
          <a:p>
            <a:pPr lvl="1"/>
            <a:r>
              <a:rPr lang="en-US" altLang="en-US" smtClean="0"/>
              <a:t>Sweat glands</a:t>
            </a:r>
          </a:p>
          <a:p>
            <a:r>
              <a:rPr lang="en-US" altLang="en-US" smtClean="0"/>
              <a:t>Hair</a:t>
            </a:r>
          </a:p>
          <a:p>
            <a:r>
              <a:rPr lang="en-US" altLang="en-US" smtClean="0"/>
              <a:t>Hair follicles</a:t>
            </a:r>
          </a:p>
          <a:p>
            <a:r>
              <a:rPr lang="en-US" altLang="en-US" smtClean="0"/>
              <a:t>Nails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9" name="Picture 9238" descr="figure_04_03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3"/>
          <a:stretch/>
        </p:blipFill>
        <p:spPr>
          <a:xfrm>
            <a:off x="298704" y="676656"/>
            <a:ext cx="8546592" cy="531351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4.3 Skin structure.</a:t>
            </a:r>
          </a:p>
        </p:txBody>
      </p:sp>
      <p:cxnSp>
        <p:nvCxnSpPr>
          <p:cNvPr id="101" name="Straight Connector 100"/>
          <p:cNvCxnSpPr/>
          <p:nvPr/>
        </p:nvCxnSpPr>
        <p:spPr bwMode="auto">
          <a:xfrm flipH="1">
            <a:off x="6704544" y="1862317"/>
            <a:ext cx="12805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Straight Connector 102"/>
          <p:cNvCxnSpPr/>
          <p:nvPr/>
        </p:nvCxnSpPr>
        <p:spPr bwMode="auto">
          <a:xfrm flipH="1">
            <a:off x="6099175" y="1862317"/>
            <a:ext cx="608542" cy="14745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Text Box 31"/>
          <p:cNvSpPr txBox="1">
            <a:spLocks noChangeArrowheads="1"/>
          </p:cNvSpPr>
          <p:nvPr/>
        </p:nvSpPr>
        <p:spPr bwMode="auto">
          <a:xfrm>
            <a:off x="6863658" y="1738843"/>
            <a:ext cx="1365941" cy="27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Dermal papillae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Right Bracket 8"/>
          <p:cNvSpPr/>
          <p:nvPr/>
        </p:nvSpPr>
        <p:spPr bwMode="auto">
          <a:xfrm flipH="1">
            <a:off x="1106662" y="2214384"/>
            <a:ext cx="96661" cy="1890891"/>
          </a:xfrm>
          <a:prstGeom prst="righ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1025525" y="3160891"/>
            <a:ext cx="8607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1226626" y="1365966"/>
            <a:ext cx="884749" cy="23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Hair shaft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flipH="1">
            <a:off x="6704544" y="2849742"/>
            <a:ext cx="14075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5902325" y="2849742"/>
            <a:ext cx="805392" cy="2903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H="1">
            <a:off x="6273800" y="1860550"/>
            <a:ext cx="431800" cy="177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5435600" y="2322692"/>
            <a:ext cx="1397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 flipH="1">
            <a:off x="6704544" y="3046592"/>
            <a:ext cx="14075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 flipH="1">
            <a:off x="5318125" y="3046592"/>
            <a:ext cx="1389592" cy="2935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 flipH="1">
            <a:off x="6704544" y="3243442"/>
            <a:ext cx="14075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 flipH="1">
            <a:off x="4578350" y="3243442"/>
            <a:ext cx="2129367" cy="51258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 flipH="1">
            <a:off x="6704544" y="3452992"/>
            <a:ext cx="14075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 flipH="1">
            <a:off x="4991100" y="3452992"/>
            <a:ext cx="1716618" cy="59195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 flipH="1">
            <a:off x="6704544" y="3649842"/>
            <a:ext cx="14075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 flipH="1">
            <a:off x="4876800" y="3649842"/>
            <a:ext cx="1830918" cy="6459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6863659" y="2192868"/>
            <a:ext cx="502342" cy="22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Pore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6863658" y="2526243"/>
            <a:ext cx="1991417" cy="26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Appendages of skin</a:t>
            </a:r>
            <a:endParaRPr lang="en-US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6882708" y="2729443"/>
            <a:ext cx="1867592" cy="27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•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Eccrine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sweat gland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6882708" y="2932643"/>
            <a:ext cx="1867592" cy="27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•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Arrector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pili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muscle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6882707" y="3135843"/>
            <a:ext cx="1985067" cy="27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• Sebaceous (oil) gland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6882707" y="3339043"/>
            <a:ext cx="1137343" cy="27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• Hair follicle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6882707" y="3542243"/>
            <a:ext cx="908743" cy="27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• Hair root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 flipH="1">
            <a:off x="4732514" y="5419728"/>
            <a:ext cx="55703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6106598" y="4816828"/>
            <a:ext cx="2357952" cy="256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Cutaneous vascular plexus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4" name="Straight Connector 53"/>
          <p:cNvCxnSpPr/>
          <p:nvPr/>
        </p:nvCxnSpPr>
        <p:spPr bwMode="auto">
          <a:xfrm flipH="1">
            <a:off x="5695950" y="4953003"/>
            <a:ext cx="37147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6" name="Straight Connector 9215"/>
          <p:cNvCxnSpPr/>
          <p:nvPr/>
        </p:nvCxnSpPr>
        <p:spPr bwMode="auto">
          <a:xfrm flipH="1">
            <a:off x="5521325" y="4953000"/>
            <a:ext cx="381000" cy="1746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5338248" y="5286728"/>
            <a:ext cx="1316552" cy="256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Adipose tissue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1" name="Straight Connector 60"/>
          <p:cNvCxnSpPr/>
          <p:nvPr/>
        </p:nvCxnSpPr>
        <p:spPr bwMode="auto">
          <a:xfrm>
            <a:off x="2854325" y="5297311"/>
            <a:ext cx="19190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/>
          <p:nvPr/>
        </p:nvCxnSpPr>
        <p:spPr bwMode="auto">
          <a:xfrm flipV="1">
            <a:off x="3043061" y="4337050"/>
            <a:ext cx="605014" cy="96026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1" name="Straight Connector 9220"/>
          <p:cNvCxnSpPr/>
          <p:nvPr/>
        </p:nvCxnSpPr>
        <p:spPr bwMode="auto">
          <a:xfrm>
            <a:off x="2098675" y="1479550"/>
            <a:ext cx="711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Right Bracket 66"/>
          <p:cNvSpPr/>
          <p:nvPr/>
        </p:nvSpPr>
        <p:spPr bwMode="auto">
          <a:xfrm flipH="1">
            <a:off x="2141711" y="2476500"/>
            <a:ext cx="96661" cy="1628775"/>
          </a:xfrm>
          <a:prstGeom prst="righ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68" name="Straight Connector 67"/>
          <p:cNvCxnSpPr/>
          <p:nvPr/>
        </p:nvCxnSpPr>
        <p:spPr bwMode="auto">
          <a:xfrm>
            <a:off x="2006600" y="3294241"/>
            <a:ext cx="14005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Right Bracket 69"/>
          <p:cNvSpPr/>
          <p:nvPr/>
        </p:nvSpPr>
        <p:spPr bwMode="auto">
          <a:xfrm flipH="1">
            <a:off x="2141710" y="1914526"/>
            <a:ext cx="96661" cy="311150"/>
          </a:xfrm>
          <a:prstGeom prst="righ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71" name="Straight Connector 70"/>
          <p:cNvCxnSpPr/>
          <p:nvPr/>
        </p:nvCxnSpPr>
        <p:spPr bwMode="auto">
          <a:xfrm>
            <a:off x="1384300" y="2075041"/>
            <a:ext cx="76235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" name="Right Bracket 73"/>
          <p:cNvSpPr/>
          <p:nvPr/>
        </p:nvSpPr>
        <p:spPr bwMode="auto">
          <a:xfrm flipH="1">
            <a:off x="2141709" y="2263776"/>
            <a:ext cx="96661" cy="168274"/>
          </a:xfrm>
          <a:prstGeom prst="righ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75" name="Straight Connector 74"/>
          <p:cNvCxnSpPr/>
          <p:nvPr/>
        </p:nvCxnSpPr>
        <p:spPr bwMode="auto">
          <a:xfrm>
            <a:off x="1968500" y="2348091"/>
            <a:ext cx="17815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" name="Text Box 31"/>
          <p:cNvSpPr txBox="1">
            <a:spLocks noChangeArrowheads="1"/>
          </p:cNvSpPr>
          <p:nvPr/>
        </p:nvSpPr>
        <p:spPr bwMode="auto">
          <a:xfrm>
            <a:off x="366201" y="1943816"/>
            <a:ext cx="1008574" cy="23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Epidermis</a:t>
            </a:r>
            <a:endParaRPr lang="en-US" sz="14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78" name="Text Box 31"/>
          <p:cNvSpPr txBox="1">
            <a:spLocks noChangeArrowheads="1"/>
          </p:cNvSpPr>
          <p:nvPr/>
        </p:nvSpPr>
        <p:spPr bwMode="auto">
          <a:xfrm>
            <a:off x="321751" y="3032841"/>
            <a:ext cx="776799" cy="23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Dermis</a:t>
            </a:r>
            <a:endParaRPr lang="en-US" sz="14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79" name="Text Box 31"/>
          <p:cNvSpPr txBox="1">
            <a:spLocks noChangeArrowheads="1"/>
          </p:cNvSpPr>
          <p:nvPr/>
        </p:nvSpPr>
        <p:spPr bwMode="auto">
          <a:xfrm>
            <a:off x="1207577" y="2204165"/>
            <a:ext cx="792674" cy="44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Papillary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layer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0" name="Text Box 31"/>
          <p:cNvSpPr txBox="1">
            <a:spLocks noChangeArrowheads="1"/>
          </p:cNvSpPr>
          <p:nvPr/>
        </p:nvSpPr>
        <p:spPr bwMode="auto">
          <a:xfrm>
            <a:off x="1198052" y="3156665"/>
            <a:ext cx="792674" cy="44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Reticular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layer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81" name="Straight Connector 80"/>
          <p:cNvCxnSpPr/>
          <p:nvPr/>
        </p:nvCxnSpPr>
        <p:spPr bwMode="auto">
          <a:xfrm>
            <a:off x="2139950" y="4145141"/>
            <a:ext cx="9560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9" name="Straight Connector 9228"/>
          <p:cNvCxnSpPr/>
          <p:nvPr/>
        </p:nvCxnSpPr>
        <p:spPr bwMode="auto">
          <a:xfrm>
            <a:off x="2139950" y="4146550"/>
            <a:ext cx="0" cy="1587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/>
          <p:nvPr/>
        </p:nvCxnSpPr>
        <p:spPr bwMode="auto">
          <a:xfrm>
            <a:off x="2139950" y="4305300"/>
            <a:ext cx="0" cy="3524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/>
          <p:nvPr/>
        </p:nvCxnSpPr>
        <p:spPr bwMode="auto">
          <a:xfrm>
            <a:off x="1555750" y="4310241"/>
            <a:ext cx="58772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343976" y="4172665"/>
            <a:ext cx="1297499" cy="66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Hypodermis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(subcutaneous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tissue)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1" name="Text Box 31"/>
          <p:cNvSpPr txBox="1">
            <a:spLocks noChangeArrowheads="1"/>
          </p:cNvSpPr>
          <p:nvPr/>
        </p:nvSpPr>
        <p:spPr bwMode="auto">
          <a:xfrm>
            <a:off x="1014602" y="4967465"/>
            <a:ext cx="1991417" cy="26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Nervous structures</a:t>
            </a:r>
            <a:endParaRPr lang="en-US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92" name="Text Box 31"/>
          <p:cNvSpPr txBox="1">
            <a:spLocks noChangeArrowheads="1"/>
          </p:cNvSpPr>
          <p:nvPr/>
        </p:nvSpPr>
        <p:spPr bwMode="auto">
          <a:xfrm>
            <a:off x="1033652" y="5170665"/>
            <a:ext cx="1867592" cy="27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• Sensory nerve fiber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95" name="Straight Connector 94"/>
          <p:cNvCxnSpPr/>
          <p:nvPr/>
        </p:nvCxnSpPr>
        <p:spPr bwMode="auto">
          <a:xfrm>
            <a:off x="2809875" y="5506861"/>
            <a:ext cx="2363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/>
          <p:nvPr/>
        </p:nvCxnSpPr>
        <p:spPr bwMode="auto">
          <a:xfrm flipV="1">
            <a:off x="3043061" y="4321175"/>
            <a:ext cx="906639" cy="118568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Straight Connector 98"/>
          <p:cNvCxnSpPr/>
          <p:nvPr/>
        </p:nvCxnSpPr>
        <p:spPr bwMode="auto">
          <a:xfrm>
            <a:off x="2895600" y="5703711"/>
            <a:ext cx="28080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Straight Connector 99"/>
          <p:cNvCxnSpPr/>
          <p:nvPr/>
        </p:nvCxnSpPr>
        <p:spPr bwMode="auto">
          <a:xfrm flipV="1">
            <a:off x="3173236" y="4298950"/>
            <a:ext cx="1268589" cy="140476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Text Box 31"/>
          <p:cNvSpPr txBox="1">
            <a:spLocks noChangeArrowheads="1"/>
          </p:cNvSpPr>
          <p:nvPr/>
        </p:nvSpPr>
        <p:spPr bwMode="auto">
          <a:xfrm>
            <a:off x="1033652" y="5373865"/>
            <a:ext cx="1867592" cy="27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• Lamellar corpuscle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5" name="Text Box 31"/>
          <p:cNvSpPr txBox="1">
            <a:spLocks noChangeArrowheads="1"/>
          </p:cNvSpPr>
          <p:nvPr/>
        </p:nvSpPr>
        <p:spPr bwMode="auto">
          <a:xfrm>
            <a:off x="1033651" y="5577065"/>
            <a:ext cx="1954023" cy="48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• Hair follicle receptor</a:t>
            </a:r>
          </a:p>
          <a:p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7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(root hair plexus)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7615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3993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Appendages of the Skin</a:t>
            </a:r>
          </a:p>
        </p:txBody>
      </p:sp>
      <p:sp>
        <p:nvSpPr>
          <p:cNvPr id="39939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Sebaceous (oil) glands</a:t>
            </a:r>
          </a:p>
          <a:p>
            <a:pPr lvl="1"/>
            <a:r>
              <a:rPr lang="en-US" altLang="en-US" smtClean="0"/>
              <a:t>Produce sebum (oil)</a:t>
            </a:r>
          </a:p>
          <a:p>
            <a:pPr lvl="2"/>
            <a:r>
              <a:rPr lang="en-US" altLang="en-US" smtClean="0"/>
              <a:t>Lubricant for skin</a:t>
            </a:r>
          </a:p>
          <a:p>
            <a:pPr lvl="2"/>
            <a:r>
              <a:rPr lang="en-US" altLang="en-US" smtClean="0"/>
              <a:t>Prevents brittle hair</a:t>
            </a:r>
          </a:p>
          <a:p>
            <a:pPr lvl="2"/>
            <a:r>
              <a:rPr lang="en-US" altLang="en-US" smtClean="0"/>
              <a:t>Kills bacteria</a:t>
            </a:r>
          </a:p>
          <a:p>
            <a:pPr lvl="1"/>
            <a:r>
              <a:rPr lang="en-US" altLang="en-US" smtClean="0"/>
              <a:t>Most have ducts that empty into hair follicles; others open directly onto skin surface</a:t>
            </a:r>
          </a:p>
          <a:p>
            <a:pPr lvl="1"/>
            <a:r>
              <a:rPr lang="en-US" altLang="en-US" smtClean="0"/>
              <a:t>Glands are activated at puberty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igure_04_07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1"/>
          <a:stretch/>
        </p:blipFill>
        <p:spPr>
          <a:xfrm>
            <a:off x="1496568" y="137160"/>
            <a:ext cx="6150864" cy="6382173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4.7a </a:t>
            </a:r>
            <a:r>
              <a:rPr lang="en-US" sz="900" b="1" dirty="0">
                <a:latin typeface="Arial" charset="0"/>
              </a:rPr>
              <a:t>Cutaneous glands.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 flipH="1">
            <a:off x="6654802" y="891120"/>
            <a:ext cx="14075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6219825" y="891120"/>
            <a:ext cx="438150" cy="54080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6828030" y="764118"/>
            <a:ext cx="831837" cy="5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b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Eccrine</a:t>
            </a:r>
            <a:endParaRPr lang="en-US" sz="1500" b="0" dirty="0" smtClean="0">
              <a:solidFill>
                <a:srgbClr val="000000"/>
              </a:solidFill>
              <a:latin typeface="Arial Black"/>
              <a:cs typeface="Arial Black"/>
            </a:endParaRPr>
          </a:p>
          <a:p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gland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cxnSp>
        <p:nvCxnSpPr>
          <p:cNvPr id="61" name="Straight Connector 60"/>
          <p:cNvCxnSpPr/>
          <p:nvPr/>
        </p:nvCxnSpPr>
        <p:spPr bwMode="auto">
          <a:xfrm>
            <a:off x="4013906" y="992363"/>
            <a:ext cx="14005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/>
          <p:nvPr/>
        </p:nvCxnSpPr>
        <p:spPr bwMode="auto">
          <a:xfrm>
            <a:off x="4150784" y="992364"/>
            <a:ext cx="465666" cy="34748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Text Box 31"/>
          <p:cNvSpPr txBox="1">
            <a:spLocks noChangeArrowheads="1"/>
          </p:cNvSpPr>
          <p:nvPr/>
        </p:nvSpPr>
        <p:spPr bwMode="auto">
          <a:xfrm>
            <a:off x="2836700" y="856191"/>
            <a:ext cx="1189200" cy="51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 smtClean="0">
                <a:solidFill>
                  <a:srgbClr val="000000"/>
                </a:solidFill>
                <a:latin typeface="Arial Black"/>
                <a:cs typeface="Arial Black"/>
              </a:rPr>
              <a:t>Sebaceous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Arial Black"/>
                <a:cs typeface="Arial Black"/>
              </a:rPr>
              <a:t>gland</a:t>
            </a:r>
            <a:endParaRPr lang="en-US" sz="15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cxnSp>
        <p:nvCxnSpPr>
          <p:cNvPr id="63" name="Straight Connector 62"/>
          <p:cNvCxnSpPr/>
          <p:nvPr/>
        </p:nvCxnSpPr>
        <p:spPr bwMode="auto">
          <a:xfrm flipH="1">
            <a:off x="6429378" y="259295"/>
            <a:ext cx="24447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/>
          <p:nvPr/>
        </p:nvCxnSpPr>
        <p:spPr bwMode="auto">
          <a:xfrm flipH="1">
            <a:off x="6038850" y="259295"/>
            <a:ext cx="393701" cy="75670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Text Box 31"/>
          <p:cNvSpPr txBox="1">
            <a:spLocks noChangeArrowheads="1"/>
          </p:cNvSpPr>
          <p:nvPr/>
        </p:nvSpPr>
        <p:spPr bwMode="auto">
          <a:xfrm>
            <a:off x="6720784" y="133705"/>
            <a:ext cx="607468" cy="46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Sweat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pore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72" name="Straight Connector 71"/>
          <p:cNvCxnSpPr/>
          <p:nvPr/>
        </p:nvCxnSpPr>
        <p:spPr bwMode="auto">
          <a:xfrm flipH="1">
            <a:off x="4384325" y="2921356"/>
            <a:ext cx="54750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/>
          <p:nvPr/>
        </p:nvCxnSpPr>
        <p:spPr bwMode="auto">
          <a:xfrm flipH="1">
            <a:off x="1913467" y="2921356"/>
            <a:ext cx="2474030" cy="66851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/>
          <p:nvPr/>
        </p:nvCxnSpPr>
        <p:spPr bwMode="auto">
          <a:xfrm flipH="1">
            <a:off x="4384324" y="3419831"/>
            <a:ext cx="52493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/>
          <p:nvPr/>
        </p:nvCxnSpPr>
        <p:spPr bwMode="auto">
          <a:xfrm flipH="1">
            <a:off x="1731433" y="3419831"/>
            <a:ext cx="2656064" cy="70766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 flipH="1">
            <a:off x="4295425" y="4373389"/>
            <a:ext cx="62370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 flipH="1" flipV="1">
            <a:off x="3585633" y="4267200"/>
            <a:ext cx="712965" cy="1061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 flipH="1">
            <a:off x="4720875" y="4907848"/>
            <a:ext cx="20425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/>
          <p:cNvCxnSpPr/>
          <p:nvPr/>
        </p:nvCxnSpPr>
        <p:spPr bwMode="auto">
          <a:xfrm flipH="1">
            <a:off x="2751667" y="4907848"/>
            <a:ext cx="1972380" cy="5362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Connector 88"/>
          <p:cNvCxnSpPr/>
          <p:nvPr/>
        </p:nvCxnSpPr>
        <p:spPr bwMode="auto">
          <a:xfrm flipH="1">
            <a:off x="2425700" y="4905728"/>
            <a:ext cx="2299405" cy="22083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9" name="Text Box 31"/>
          <p:cNvSpPr txBox="1">
            <a:spLocks noChangeArrowheads="1"/>
          </p:cNvSpPr>
          <p:nvPr/>
        </p:nvSpPr>
        <p:spPr bwMode="auto">
          <a:xfrm>
            <a:off x="5004517" y="2788006"/>
            <a:ext cx="1087248" cy="4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Sebaceous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gland duct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0" name="Text Box 31"/>
          <p:cNvSpPr txBox="1">
            <a:spLocks noChangeArrowheads="1"/>
          </p:cNvSpPr>
          <p:nvPr/>
        </p:nvSpPr>
        <p:spPr bwMode="auto">
          <a:xfrm>
            <a:off x="4974885" y="3297418"/>
            <a:ext cx="1747648" cy="46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Dermal connective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tissue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2" name="Text Box 31"/>
          <p:cNvSpPr txBox="1">
            <a:spLocks noChangeArrowheads="1"/>
          </p:cNvSpPr>
          <p:nvPr/>
        </p:nvSpPr>
        <p:spPr bwMode="auto">
          <a:xfrm>
            <a:off x="4974884" y="4247094"/>
            <a:ext cx="1053383" cy="46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Hair in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hair follicle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3" name="Text Box 31"/>
          <p:cNvSpPr txBox="1">
            <a:spLocks noChangeArrowheads="1"/>
          </p:cNvSpPr>
          <p:nvPr/>
        </p:nvSpPr>
        <p:spPr bwMode="auto">
          <a:xfrm>
            <a:off x="4983351" y="4787550"/>
            <a:ext cx="1417448" cy="3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Secretory cells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4" name="Text Box 31"/>
          <p:cNvSpPr txBox="1">
            <a:spLocks noChangeArrowheads="1"/>
          </p:cNvSpPr>
          <p:nvPr/>
        </p:nvSpPr>
        <p:spPr bwMode="auto">
          <a:xfrm>
            <a:off x="1524720" y="6082241"/>
            <a:ext cx="3738726" cy="52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 smtClean="0">
                <a:solidFill>
                  <a:srgbClr val="000000"/>
                </a:solidFill>
                <a:latin typeface="Arial Black"/>
                <a:cs typeface="Arial Black"/>
              </a:rPr>
              <a:t>(</a:t>
            </a: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a) Photomicrograph of a sectioned</a:t>
            </a:r>
          </a:p>
          <a:p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</a:t>
            </a:r>
            <a:r>
              <a:rPr lang="en-US" sz="700" b="0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sebaceous gland (100</a:t>
            </a:r>
            <a:r>
              <a:rPr lang="en-US" sz="1500" dirty="0" smtClean="0">
                <a:solidFill>
                  <a:srgbClr val="000000"/>
                </a:solidFill>
                <a:latin typeface="Symbol Std"/>
                <a:cs typeface="Symbol Std"/>
              </a:rPr>
              <a:t>×</a:t>
            </a: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)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459809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4198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Appendages of the Skin</a:t>
            </a:r>
          </a:p>
        </p:txBody>
      </p:sp>
      <p:sp>
        <p:nvSpPr>
          <p:cNvPr id="41987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Sweat (sudoriferous) glands</a:t>
            </a:r>
          </a:p>
          <a:p>
            <a:pPr lvl="1"/>
            <a:r>
              <a:rPr lang="en-US" altLang="en-US" smtClean="0"/>
              <a:t>Produce sweat </a:t>
            </a:r>
          </a:p>
          <a:p>
            <a:pPr lvl="1"/>
            <a:r>
              <a:rPr lang="en-US" altLang="en-US" smtClean="0"/>
              <a:t>Widely distributed in skin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6146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Cutaneous Membrane</a:t>
            </a:r>
          </a:p>
        </p:txBody>
      </p:sp>
      <p:sp>
        <p:nvSpPr>
          <p:cNvPr id="6147" name="Rectangle 2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Cutaneous membrane </a:t>
            </a:r>
            <a:r>
              <a:rPr lang="en-US" altLang="en-US" dirty="0">
                <a:sym typeface="Symbol"/>
              </a:rPr>
              <a:t></a:t>
            </a:r>
            <a:r>
              <a:rPr lang="en-US" altLang="en-US" dirty="0" smtClean="0"/>
              <a:t> skin</a:t>
            </a:r>
          </a:p>
          <a:p>
            <a:pPr lvl="1"/>
            <a:r>
              <a:rPr lang="en-US" altLang="en-US" dirty="0" smtClean="0"/>
              <a:t>Dry membrane</a:t>
            </a:r>
          </a:p>
          <a:p>
            <a:pPr lvl="1"/>
            <a:r>
              <a:rPr lang="en-US" altLang="en-US" dirty="0" smtClean="0"/>
              <a:t>Outermost protective boundary</a:t>
            </a:r>
          </a:p>
          <a:p>
            <a:r>
              <a:rPr lang="en-US" altLang="en-US" dirty="0" smtClean="0"/>
              <a:t>Superficial epidermis is composed of keratinized stratified squamous epithelium</a:t>
            </a:r>
          </a:p>
          <a:p>
            <a:r>
              <a:rPr lang="en-US" altLang="en-US" dirty="0" smtClean="0"/>
              <a:t>Underlying dermis is mostly dense (fibrous)</a:t>
            </a:r>
            <a:br>
              <a:rPr lang="en-US" altLang="en-US" dirty="0" smtClean="0"/>
            </a:br>
            <a:r>
              <a:rPr lang="en-US" altLang="en-US" dirty="0" smtClean="0"/>
              <a:t>connective tissue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4301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Appendages of the Skin</a:t>
            </a:r>
          </a:p>
        </p:txBody>
      </p:sp>
      <p:sp>
        <p:nvSpPr>
          <p:cNvPr id="43011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Two types of sudoriferous glands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err="1" smtClean="0"/>
              <a:t>Eccrine</a:t>
            </a:r>
            <a:r>
              <a:rPr lang="en-US" altLang="en-US" dirty="0" smtClean="0"/>
              <a:t> glands</a:t>
            </a:r>
          </a:p>
          <a:p>
            <a:pPr lvl="2"/>
            <a:r>
              <a:rPr lang="en-US" altLang="en-US" dirty="0" smtClean="0"/>
              <a:t>Open via duct to pore on skin surface</a:t>
            </a:r>
          </a:p>
          <a:p>
            <a:pPr lvl="2"/>
            <a:r>
              <a:rPr lang="en-US" altLang="en-US" dirty="0" smtClean="0"/>
              <a:t>Produce sweat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4403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Appendages of the Skin</a:t>
            </a:r>
          </a:p>
        </p:txBody>
      </p:sp>
      <p:sp>
        <p:nvSpPr>
          <p:cNvPr id="44035" name="Rectangle 1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Sweat:</a:t>
            </a:r>
          </a:p>
          <a:p>
            <a:pPr lvl="1"/>
            <a:r>
              <a:rPr lang="en-US" altLang="en-US" dirty="0" smtClean="0"/>
              <a:t>Composition</a:t>
            </a:r>
          </a:p>
          <a:p>
            <a:pPr lvl="2"/>
            <a:r>
              <a:rPr lang="en-US" altLang="en-US" dirty="0" smtClean="0"/>
              <a:t>Mostly water</a:t>
            </a:r>
          </a:p>
          <a:p>
            <a:pPr lvl="2"/>
            <a:r>
              <a:rPr lang="en-US" altLang="en-US" dirty="0" smtClean="0"/>
              <a:t>Salts and vitamin C</a:t>
            </a:r>
          </a:p>
          <a:p>
            <a:pPr lvl="2"/>
            <a:r>
              <a:rPr lang="en-US" altLang="en-US" dirty="0" smtClean="0"/>
              <a:t>Some metabolic waste</a:t>
            </a:r>
          </a:p>
          <a:p>
            <a:pPr lvl="2"/>
            <a:r>
              <a:rPr lang="en-US" altLang="en-US" dirty="0" smtClean="0"/>
              <a:t>Fatty acids and proteins (apocrine only)</a:t>
            </a:r>
          </a:p>
          <a:p>
            <a:pPr lvl="1"/>
            <a:r>
              <a:rPr lang="en-US" altLang="en-US" dirty="0" smtClean="0"/>
              <a:t>Function</a:t>
            </a:r>
          </a:p>
          <a:p>
            <a:pPr lvl="2"/>
            <a:r>
              <a:rPr lang="en-US" altLang="en-US" dirty="0" smtClean="0"/>
              <a:t>Helps dissipate excess heat</a:t>
            </a:r>
          </a:p>
          <a:p>
            <a:pPr lvl="2"/>
            <a:r>
              <a:rPr lang="en-US" altLang="en-US" dirty="0" smtClean="0"/>
              <a:t>Excretes waste products</a:t>
            </a:r>
          </a:p>
          <a:p>
            <a:pPr lvl="2"/>
            <a:r>
              <a:rPr lang="en-US" altLang="en-US" dirty="0" smtClean="0"/>
              <a:t>Acidic nature inhibits bacteria growth</a:t>
            </a:r>
          </a:p>
          <a:p>
            <a:pPr lvl="1"/>
            <a:r>
              <a:rPr lang="en-US" altLang="en-US" dirty="0" smtClean="0"/>
              <a:t>Odor is from associated bacteria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igure_04_07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4"/>
          <a:stretch/>
        </p:blipFill>
        <p:spPr>
          <a:xfrm>
            <a:off x="1459992" y="137160"/>
            <a:ext cx="6224016" cy="6389229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4.7b </a:t>
            </a:r>
            <a:r>
              <a:rPr lang="en-US" sz="900" b="1" dirty="0">
                <a:latin typeface="Arial" charset="0"/>
              </a:rPr>
              <a:t>Cutaneous glands.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 flipH="1">
            <a:off x="5120924" y="883359"/>
            <a:ext cx="14075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4708525" y="883359"/>
            <a:ext cx="415572" cy="5295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5283215" y="749302"/>
            <a:ext cx="863585" cy="52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b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Eccrine</a:t>
            </a:r>
            <a:endParaRPr lang="en-US" sz="1500" b="0" dirty="0" smtClean="0">
              <a:solidFill>
                <a:srgbClr val="000000"/>
              </a:solidFill>
              <a:latin typeface="Arial Black"/>
              <a:cs typeface="Arial Black"/>
            </a:endParaRPr>
          </a:p>
          <a:p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gland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cxnSp>
        <p:nvCxnSpPr>
          <p:cNvPr id="61" name="Straight Connector 60"/>
          <p:cNvCxnSpPr/>
          <p:nvPr/>
        </p:nvCxnSpPr>
        <p:spPr bwMode="auto">
          <a:xfrm>
            <a:off x="2673350" y="1007886"/>
            <a:ext cx="10512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/>
          <p:nvPr/>
        </p:nvCxnSpPr>
        <p:spPr bwMode="auto">
          <a:xfrm>
            <a:off x="2775303" y="1007887"/>
            <a:ext cx="364772" cy="3160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Text Box 31"/>
          <p:cNvSpPr txBox="1">
            <a:spLocks noChangeArrowheads="1"/>
          </p:cNvSpPr>
          <p:nvPr/>
        </p:nvSpPr>
        <p:spPr bwMode="auto">
          <a:xfrm>
            <a:off x="1492968" y="871714"/>
            <a:ext cx="1199431" cy="51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 smtClean="0">
                <a:solidFill>
                  <a:srgbClr val="000000"/>
                </a:solidFill>
                <a:latin typeface="Arial Black"/>
                <a:cs typeface="Arial Black"/>
              </a:rPr>
              <a:t>Sebaceous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Arial Black"/>
                <a:cs typeface="Arial Black"/>
              </a:rPr>
              <a:t>gland</a:t>
            </a:r>
            <a:endParaRPr lang="en-US" sz="15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cxnSp>
        <p:nvCxnSpPr>
          <p:cNvPr id="63" name="Straight Connector 62"/>
          <p:cNvCxnSpPr/>
          <p:nvPr/>
        </p:nvCxnSpPr>
        <p:spPr bwMode="auto">
          <a:xfrm flipH="1">
            <a:off x="4863750" y="276934"/>
            <a:ext cx="2416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/>
          <p:nvPr/>
        </p:nvCxnSpPr>
        <p:spPr bwMode="auto">
          <a:xfrm flipH="1">
            <a:off x="4521200" y="276934"/>
            <a:ext cx="345723" cy="7390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Text Box 31"/>
          <p:cNvSpPr txBox="1">
            <a:spLocks noChangeArrowheads="1"/>
          </p:cNvSpPr>
          <p:nvPr/>
        </p:nvSpPr>
        <p:spPr bwMode="auto">
          <a:xfrm>
            <a:off x="5148805" y="151344"/>
            <a:ext cx="626519" cy="50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Sweat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pore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93" name="Straight Connector 92"/>
          <p:cNvCxnSpPr/>
          <p:nvPr/>
        </p:nvCxnSpPr>
        <p:spPr bwMode="auto">
          <a:xfrm>
            <a:off x="3835400" y="3948641"/>
            <a:ext cx="101317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Connector 93"/>
          <p:cNvCxnSpPr/>
          <p:nvPr/>
        </p:nvCxnSpPr>
        <p:spPr bwMode="auto">
          <a:xfrm>
            <a:off x="4845403" y="3948642"/>
            <a:ext cx="1266472" cy="3471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Straight Connector 96"/>
          <p:cNvCxnSpPr/>
          <p:nvPr/>
        </p:nvCxnSpPr>
        <p:spPr bwMode="auto">
          <a:xfrm>
            <a:off x="4483100" y="4942416"/>
            <a:ext cx="14005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Straight Connector 97"/>
          <p:cNvCxnSpPr/>
          <p:nvPr/>
        </p:nvCxnSpPr>
        <p:spPr bwMode="auto">
          <a:xfrm flipV="1">
            <a:off x="4619978" y="4660900"/>
            <a:ext cx="1349022" cy="28151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Connector 101"/>
          <p:cNvCxnSpPr/>
          <p:nvPr/>
        </p:nvCxnSpPr>
        <p:spPr bwMode="auto">
          <a:xfrm>
            <a:off x="4832350" y="3488266"/>
            <a:ext cx="15910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Straight Connector 105"/>
          <p:cNvCxnSpPr/>
          <p:nvPr/>
        </p:nvCxnSpPr>
        <p:spPr bwMode="auto">
          <a:xfrm>
            <a:off x="4988278" y="3488267"/>
            <a:ext cx="1526822" cy="6138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Straight Connector 107"/>
          <p:cNvCxnSpPr/>
          <p:nvPr/>
        </p:nvCxnSpPr>
        <p:spPr bwMode="auto">
          <a:xfrm flipV="1">
            <a:off x="4619978" y="4737100"/>
            <a:ext cx="1406172" cy="2021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0" name="Text Box 31"/>
          <p:cNvSpPr txBox="1">
            <a:spLocks noChangeArrowheads="1"/>
          </p:cNvSpPr>
          <p:nvPr/>
        </p:nvSpPr>
        <p:spPr bwMode="auto">
          <a:xfrm>
            <a:off x="3057189" y="3330698"/>
            <a:ext cx="1768814" cy="4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Dermal connective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tissue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1" name="Text Box 31"/>
          <p:cNvSpPr txBox="1">
            <a:spLocks noChangeArrowheads="1"/>
          </p:cNvSpPr>
          <p:nvPr/>
        </p:nvSpPr>
        <p:spPr bwMode="auto">
          <a:xfrm>
            <a:off x="3057184" y="3795423"/>
            <a:ext cx="1040681" cy="49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 err="1" smtClean="0">
                <a:solidFill>
                  <a:srgbClr val="000000"/>
                </a:solidFill>
                <a:latin typeface="Arial"/>
                <a:cs typeface="Arial"/>
              </a:rPr>
              <a:t>Eccrine</a:t>
            </a:r>
            <a:endParaRPr lang="en-US" sz="15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gland duct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3" name="Text Box 31"/>
          <p:cNvSpPr txBox="1">
            <a:spLocks noChangeArrowheads="1"/>
          </p:cNvSpPr>
          <p:nvPr/>
        </p:nvSpPr>
        <p:spPr bwMode="auto">
          <a:xfrm>
            <a:off x="3069884" y="4800251"/>
            <a:ext cx="1438614" cy="28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Secretory cells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5" name="Text Box 31"/>
          <p:cNvSpPr txBox="1">
            <a:spLocks noChangeArrowheads="1"/>
          </p:cNvSpPr>
          <p:nvPr/>
        </p:nvSpPr>
        <p:spPr bwMode="auto">
          <a:xfrm>
            <a:off x="3966647" y="6087888"/>
            <a:ext cx="3759185" cy="53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(b) Photomicrograph of a sectioned</a:t>
            </a:r>
          </a:p>
          <a:p>
            <a:r>
              <a:rPr lang="en-US" sz="1500" b="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</a:t>
            </a:r>
            <a:r>
              <a:rPr lang="en-US" sz="700" b="0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1500" b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eccrine</a:t>
            </a: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 gland (205</a:t>
            </a:r>
            <a:r>
              <a:rPr lang="en-US" sz="1500" dirty="0" smtClean="0">
                <a:solidFill>
                  <a:srgbClr val="000000"/>
                </a:solidFill>
                <a:latin typeface="Symbol Std"/>
                <a:cs typeface="Symbol Std"/>
              </a:rPr>
              <a:t>×</a:t>
            </a: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)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403606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4608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Appendages of the Skin</a:t>
            </a:r>
          </a:p>
        </p:txBody>
      </p:sp>
      <p:sp>
        <p:nvSpPr>
          <p:cNvPr id="46083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Two types of sudoriferous glands</a:t>
            </a:r>
          </a:p>
          <a:p>
            <a:pPr marL="971550" lvl="1" indent="-514350">
              <a:buFont typeface="+mj-lt"/>
              <a:buAutoNum type="arabicPeriod" startAt="2"/>
            </a:pPr>
            <a:r>
              <a:rPr lang="en-US" altLang="en-US" dirty="0" smtClean="0"/>
              <a:t>Apocrine glands</a:t>
            </a:r>
          </a:p>
          <a:p>
            <a:pPr lvl="2"/>
            <a:r>
              <a:rPr lang="en-US" altLang="en-US" dirty="0" smtClean="0"/>
              <a:t>Ducts empty into hair follicles</a:t>
            </a:r>
          </a:p>
          <a:p>
            <a:pPr lvl="2"/>
            <a:r>
              <a:rPr lang="en-US" altLang="en-US" dirty="0" smtClean="0"/>
              <a:t>Begin to function at puberty</a:t>
            </a:r>
          </a:p>
          <a:p>
            <a:pPr lvl="2"/>
            <a:r>
              <a:rPr lang="en-US" altLang="en-US" dirty="0" smtClean="0"/>
              <a:t>Release sweat that also contains fatty acids and proteins (milky or yellowish color)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47106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Appendages of the Skin</a:t>
            </a:r>
          </a:p>
        </p:txBody>
      </p:sp>
      <p:sp>
        <p:nvSpPr>
          <p:cNvPr id="47107" name="Rectangle 1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Hair</a:t>
            </a:r>
          </a:p>
          <a:p>
            <a:pPr lvl="1"/>
            <a:r>
              <a:rPr lang="en-US" altLang="en-US" smtClean="0"/>
              <a:t>Produced by hair follicle</a:t>
            </a:r>
          </a:p>
          <a:p>
            <a:pPr lvl="1"/>
            <a:r>
              <a:rPr lang="en-US" altLang="en-US" smtClean="0"/>
              <a:t>Root is enclosed in the follicle</a:t>
            </a:r>
          </a:p>
          <a:p>
            <a:pPr lvl="1"/>
            <a:r>
              <a:rPr lang="en-US" altLang="en-US" smtClean="0"/>
              <a:t>Shaft projects from the surface of the scalp or skin</a:t>
            </a:r>
          </a:p>
          <a:p>
            <a:pPr lvl="1"/>
            <a:r>
              <a:rPr lang="en-US" altLang="en-US" smtClean="0"/>
              <a:t>Consists of hard keratinized epithelial cells</a:t>
            </a:r>
          </a:p>
          <a:p>
            <a:pPr lvl="1"/>
            <a:r>
              <a:rPr lang="en-US" altLang="en-US" smtClean="0"/>
              <a:t>Melanocytes provide pigment for hair color</a:t>
            </a:r>
          </a:p>
          <a:p>
            <a:pPr lvl="1"/>
            <a:r>
              <a:rPr lang="en-US" altLang="en-US" smtClean="0"/>
              <a:t>Hair grows in the matrix of the hair bulb in stratum basale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figure_04_08c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6"/>
          <a:stretch/>
        </p:blipFill>
        <p:spPr>
          <a:xfrm>
            <a:off x="298704" y="1213104"/>
            <a:ext cx="8546592" cy="421967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2900362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4.8c </a:t>
            </a:r>
            <a:r>
              <a:rPr lang="en-US" sz="900" b="1" dirty="0">
                <a:latin typeface="Arial" charset="0"/>
              </a:rPr>
              <a:t>Structure of a hair and hair follicle. </a:t>
            </a:r>
          </a:p>
        </p:txBody>
      </p:sp>
      <p:cxnSp>
        <p:nvCxnSpPr>
          <p:cNvPr id="71" name="Straight Connector 70"/>
          <p:cNvCxnSpPr/>
          <p:nvPr/>
        </p:nvCxnSpPr>
        <p:spPr bwMode="auto">
          <a:xfrm>
            <a:off x="2180167" y="4684537"/>
            <a:ext cx="72460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/>
          <p:nvPr/>
        </p:nvCxnSpPr>
        <p:spPr bwMode="auto">
          <a:xfrm>
            <a:off x="2901597" y="4684539"/>
            <a:ext cx="362303" cy="13511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Text Box 31"/>
          <p:cNvSpPr txBox="1">
            <a:spLocks noChangeArrowheads="1"/>
          </p:cNvSpPr>
          <p:nvPr/>
        </p:nvSpPr>
        <p:spPr bwMode="auto">
          <a:xfrm>
            <a:off x="331977" y="1850674"/>
            <a:ext cx="881579" cy="63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Hair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follicle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7" name="Text Box 31"/>
          <p:cNvSpPr txBox="1">
            <a:spLocks noChangeArrowheads="1"/>
          </p:cNvSpPr>
          <p:nvPr/>
        </p:nvSpPr>
        <p:spPr bwMode="auto">
          <a:xfrm>
            <a:off x="336562" y="5147738"/>
            <a:ext cx="481882" cy="3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(c)</a:t>
            </a:r>
            <a:endParaRPr lang="en-US" sz="20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cxnSp>
        <p:nvCxnSpPr>
          <p:cNvPr id="78" name="Straight Connector 77"/>
          <p:cNvCxnSpPr/>
          <p:nvPr/>
        </p:nvCxnSpPr>
        <p:spPr bwMode="auto">
          <a:xfrm>
            <a:off x="1812925" y="3725687"/>
            <a:ext cx="74718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Connector 78"/>
          <p:cNvCxnSpPr/>
          <p:nvPr/>
        </p:nvCxnSpPr>
        <p:spPr bwMode="auto">
          <a:xfrm>
            <a:off x="2556934" y="3725689"/>
            <a:ext cx="1754716" cy="7796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/>
          <p:nvPr/>
        </p:nvCxnSpPr>
        <p:spPr bwMode="auto">
          <a:xfrm>
            <a:off x="2723444" y="3081161"/>
            <a:ext cx="30938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/>
          <p:nvPr/>
        </p:nvCxnSpPr>
        <p:spPr bwMode="auto">
          <a:xfrm>
            <a:off x="3029656" y="3081163"/>
            <a:ext cx="1475669" cy="44943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Left Bracket 19"/>
          <p:cNvSpPr/>
          <p:nvPr/>
        </p:nvSpPr>
        <p:spPr bwMode="auto">
          <a:xfrm>
            <a:off x="1423460" y="1554692"/>
            <a:ext cx="113240" cy="1226608"/>
          </a:xfrm>
          <a:prstGeom prst="lef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1181100" y="2157942"/>
            <a:ext cx="2423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" name="Left Bracket 89"/>
          <p:cNvSpPr/>
          <p:nvPr/>
        </p:nvSpPr>
        <p:spPr bwMode="auto">
          <a:xfrm rot="5400000">
            <a:off x="3508550" y="2000427"/>
            <a:ext cx="73025" cy="345721"/>
          </a:xfrm>
          <a:prstGeom prst="lef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91" name="Straight Connector 90"/>
          <p:cNvCxnSpPr>
            <a:endCxn id="90" idx="1"/>
          </p:cNvCxnSpPr>
          <p:nvPr/>
        </p:nvCxnSpPr>
        <p:spPr bwMode="auto">
          <a:xfrm>
            <a:off x="3543656" y="1694749"/>
            <a:ext cx="1406" cy="44202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 flipH="1">
            <a:off x="2559050" y="1697921"/>
            <a:ext cx="98778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0" name="Text Box 31"/>
          <p:cNvSpPr txBox="1">
            <a:spLocks noChangeArrowheads="1"/>
          </p:cNvSpPr>
          <p:nvPr/>
        </p:nvSpPr>
        <p:spPr bwMode="auto">
          <a:xfrm>
            <a:off x="1555764" y="1523294"/>
            <a:ext cx="1054793" cy="62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Fibrous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sheath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1" name="Text Box 31"/>
          <p:cNvSpPr txBox="1">
            <a:spLocks noChangeArrowheads="1"/>
          </p:cNvSpPr>
          <p:nvPr/>
        </p:nvSpPr>
        <p:spPr bwMode="auto">
          <a:xfrm>
            <a:off x="1562820" y="2178755"/>
            <a:ext cx="1231182" cy="62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Epithelial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sheath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3" name="Text Box 31"/>
          <p:cNvSpPr txBox="1">
            <a:spLocks noChangeArrowheads="1"/>
          </p:cNvSpPr>
          <p:nvPr/>
        </p:nvSpPr>
        <p:spPr bwMode="auto">
          <a:xfrm>
            <a:off x="339034" y="2910065"/>
            <a:ext cx="2440857" cy="61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Hair matrix (growth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zone) in hair bulb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4" name="Text Box 31"/>
          <p:cNvSpPr txBox="1">
            <a:spLocks noChangeArrowheads="1"/>
          </p:cNvSpPr>
          <p:nvPr/>
        </p:nvSpPr>
        <p:spPr bwMode="auto">
          <a:xfrm>
            <a:off x="339032" y="3563058"/>
            <a:ext cx="1509523" cy="35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Melanocyte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5" name="Text Box 31"/>
          <p:cNvSpPr txBox="1">
            <a:spLocks noChangeArrowheads="1"/>
          </p:cNvSpPr>
          <p:nvPr/>
        </p:nvSpPr>
        <p:spPr bwMode="auto">
          <a:xfrm>
            <a:off x="346090" y="4497568"/>
            <a:ext cx="1883467" cy="66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Subcutaneous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adipose tissue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7" name="Text Box 31"/>
          <p:cNvSpPr txBox="1">
            <a:spLocks noChangeArrowheads="1"/>
          </p:cNvSpPr>
          <p:nvPr/>
        </p:nvSpPr>
        <p:spPr bwMode="auto">
          <a:xfrm>
            <a:off x="7096490" y="3781426"/>
            <a:ext cx="1962843" cy="101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Hair papilla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containing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blood vessels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9220" name="Straight Connector 9219"/>
          <p:cNvCxnSpPr/>
          <p:nvPr/>
        </p:nvCxnSpPr>
        <p:spPr bwMode="auto">
          <a:xfrm flipH="1">
            <a:off x="4707467" y="3958167"/>
            <a:ext cx="2291644" cy="14463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Left Bracket 62"/>
          <p:cNvSpPr/>
          <p:nvPr/>
        </p:nvSpPr>
        <p:spPr bwMode="auto">
          <a:xfrm rot="5400000">
            <a:off x="3849862" y="2452866"/>
            <a:ext cx="73025" cy="494948"/>
          </a:xfrm>
          <a:prstGeom prst="lef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64" name="Straight Connector 63"/>
          <p:cNvCxnSpPr>
            <a:endCxn id="63" idx="1"/>
          </p:cNvCxnSpPr>
          <p:nvPr/>
        </p:nvCxnSpPr>
        <p:spPr bwMode="auto">
          <a:xfrm>
            <a:off x="3886375" y="2352677"/>
            <a:ext cx="0" cy="3111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Connector 65"/>
          <p:cNvCxnSpPr/>
          <p:nvPr/>
        </p:nvCxnSpPr>
        <p:spPr bwMode="auto">
          <a:xfrm flipH="1">
            <a:off x="2736850" y="2355148"/>
            <a:ext cx="114970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32242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49154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Appendages of the Skin</a:t>
            </a:r>
          </a:p>
        </p:txBody>
      </p:sp>
      <p:sp>
        <p:nvSpPr>
          <p:cNvPr id="49155" name="Rectangle 1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Hair anatomy</a:t>
            </a:r>
          </a:p>
          <a:p>
            <a:pPr lvl="1"/>
            <a:r>
              <a:rPr lang="en-US" altLang="en-US" smtClean="0"/>
              <a:t>Central medulla</a:t>
            </a:r>
          </a:p>
          <a:p>
            <a:pPr lvl="1"/>
            <a:r>
              <a:rPr lang="en-US" altLang="en-US" smtClean="0"/>
              <a:t>Cortex surrounds medulla</a:t>
            </a:r>
          </a:p>
          <a:p>
            <a:pPr lvl="1"/>
            <a:r>
              <a:rPr lang="en-US" altLang="en-US" smtClean="0"/>
              <a:t>Cuticle on outside of cortex</a:t>
            </a:r>
          </a:p>
          <a:p>
            <a:pPr lvl="2"/>
            <a:r>
              <a:rPr lang="en-US" altLang="en-US" smtClean="0"/>
              <a:t>Most heavily keratinized region of the hair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_04_08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2"/>
          <a:stretch/>
        </p:blipFill>
        <p:spPr>
          <a:xfrm>
            <a:off x="3218688" y="1203960"/>
            <a:ext cx="2706624" cy="4278207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3013251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4.8b </a:t>
            </a:r>
            <a:r>
              <a:rPr lang="en-US" sz="900" b="1" dirty="0">
                <a:latin typeface="Arial" charset="0"/>
              </a:rPr>
              <a:t>Structure of a hair and hair follicle. </a:t>
            </a:r>
          </a:p>
        </p:txBody>
      </p:sp>
      <p:sp>
        <p:nvSpPr>
          <p:cNvPr id="92" name="Text Box 31"/>
          <p:cNvSpPr txBox="1">
            <a:spLocks noChangeArrowheads="1"/>
          </p:cNvSpPr>
          <p:nvPr/>
        </p:nvSpPr>
        <p:spPr bwMode="auto">
          <a:xfrm>
            <a:off x="3257563" y="1204385"/>
            <a:ext cx="1079487" cy="37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Cuticle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4268611" y="1812572"/>
            <a:ext cx="61453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/>
          <p:nvPr/>
        </p:nvCxnSpPr>
        <p:spPr bwMode="auto">
          <a:xfrm>
            <a:off x="4441825" y="2196747"/>
            <a:ext cx="6762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>
            <a:off x="4310945" y="1428397"/>
            <a:ext cx="41416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3257563" y="1585385"/>
            <a:ext cx="1003287" cy="357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Cortex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3257563" y="1985435"/>
            <a:ext cx="1168387" cy="35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Medulla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0" name="Text Box 31"/>
          <p:cNvSpPr txBox="1">
            <a:spLocks noChangeArrowheads="1"/>
          </p:cNvSpPr>
          <p:nvPr/>
        </p:nvSpPr>
        <p:spPr bwMode="auto">
          <a:xfrm>
            <a:off x="4615404" y="5095172"/>
            <a:ext cx="1339485" cy="44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b="0" dirty="0" smtClean="0">
                <a:solidFill>
                  <a:srgbClr val="000000"/>
                </a:solidFill>
                <a:latin typeface="Arial Black"/>
                <a:cs typeface="Arial Black"/>
              </a:rPr>
              <a:t>(b) Hair</a:t>
            </a:r>
            <a:endParaRPr lang="en-US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727579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5120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Appendages of the Skin</a:t>
            </a:r>
          </a:p>
        </p:txBody>
      </p:sp>
      <p:sp>
        <p:nvSpPr>
          <p:cNvPr id="51203" name="Rectangle 2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Associated hair structures </a:t>
            </a:r>
          </a:p>
          <a:p>
            <a:pPr lvl="1"/>
            <a:r>
              <a:rPr lang="en-US" altLang="en-US" dirty="0" smtClean="0"/>
              <a:t>Hair follicle</a:t>
            </a:r>
          </a:p>
          <a:p>
            <a:pPr lvl="2"/>
            <a:r>
              <a:rPr lang="en-US" altLang="en-US" dirty="0" smtClean="0"/>
              <a:t>Dermal and epidermal sheath surround hair root</a:t>
            </a:r>
          </a:p>
          <a:p>
            <a:pPr lvl="1"/>
            <a:r>
              <a:rPr lang="en-US" altLang="en-US" dirty="0" err="1" smtClean="0"/>
              <a:t>Arrector</a:t>
            </a:r>
            <a:r>
              <a:rPr lang="en-US" altLang="en-US" dirty="0" smtClean="0"/>
              <a:t> pili muscle </a:t>
            </a:r>
          </a:p>
          <a:p>
            <a:pPr lvl="2"/>
            <a:r>
              <a:rPr lang="en-US" altLang="en-US" dirty="0" smtClean="0"/>
              <a:t>Smooth muscle</a:t>
            </a:r>
          </a:p>
          <a:p>
            <a:pPr lvl="2"/>
            <a:r>
              <a:rPr lang="en-US" altLang="en-US" dirty="0" smtClean="0"/>
              <a:t>Pulls hairs upright when person is cold or frightened</a:t>
            </a:r>
          </a:p>
          <a:p>
            <a:pPr lvl="1"/>
            <a:r>
              <a:rPr lang="en-US" altLang="en-US" dirty="0" smtClean="0"/>
              <a:t>Sebaceous gland</a:t>
            </a:r>
          </a:p>
          <a:p>
            <a:pPr lvl="1"/>
            <a:r>
              <a:rPr lang="en-US" altLang="en-US" dirty="0" smtClean="0"/>
              <a:t>Sudoriferous gland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igure_04_08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6"/>
          <a:stretch/>
        </p:blipFill>
        <p:spPr>
          <a:xfrm>
            <a:off x="2642616" y="579120"/>
            <a:ext cx="3858768" cy="5502769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3041473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4.8a </a:t>
            </a:r>
            <a:r>
              <a:rPr lang="en-US" sz="900" b="1" dirty="0">
                <a:latin typeface="Arial" charset="0"/>
              </a:rPr>
              <a:t>Structure of a hair and hair follicle. </a:t>
            </a:r>
          </a:p>
        </p:txBody>
      </p:sp>
      <p:cxnSp>
        <p:nvCxnSpPr>
          <p:cNvPr id="61" name="Straight Connector 60"/>
          <p:cNvCxnSpPr/>
          <p:nvPr/>
        </p:nvCxnSpPr>
        <p:spPr bwMode="auto">
          <a:xfrm>
            <a:off x="3475567" y="2070805"/>
            <a:ext cx="24941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/>
          <p:nvPr/>
        </p:nvCxnSpPr>
        <p:spPr bwMode="auto">
          <a:xfrm flipV="1">
            <a:off x="3721806" y="1117600"/>
            <a:ext cx="1878894" cy="95320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>
            <a:off x="4000500" y="2773539"/>
            <a:ext cx="18732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4184650" y="2773541"/>
            <a:ext cx="679450" cy="2469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4377267" y="3558469"/>
            <a:ext cx="16262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 flipV="1">
            <a:off x="4536722" y="2802467"/>
            <a:ext cx="712611" cy="75600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>
            <a:off x="4036130" y="4466519"/>
            <a:ext cx="191593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>
            <a:off x="4091163" y="5114219"/>
            <a:ext cx="188207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2678302" y="1730376"/>
            <a:ext cx="884048" cy="771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Hair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shaft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2678302" y="2540001"/>
            <a:ext cx="1334898" cy="78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Arrector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pili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2678301" y="3343276"/>
            <a:ext cx="1722249" cy="771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Sebaceous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gland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2678302" y="4279902"/>
            <a:ext cx="1366648" cy="38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Hair root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2671951" y="4908551"/>
            <a:ext cx="1474599" cy="71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Hair bulb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in follicle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2678301" y="5721352"/>
            <a:ext cx="509399" cy="40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b="0" dirty="0" smtClean="0">
                <a:solidFill>
                  <a:srgbClr val="000000"/>
                </a:solidFill>
                <a:latin typeface="Arial Black"/>
                <a:cs typeface="Arial Black"/>
              </a:rPr>
              <a:t>(a)</a:t>
            </a:r>
            <a:endParaRPr lang="en-US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645679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gure_04_01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2"/>
          <a:stretch/>
        </p:blipFill>
        <p:spPr>
          <a:xfrm>
            <a:off x="2444496" y="1063752"/>
            <a:ext cx="4255008" cy="4538359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4.1a </a:t>
            </a:r>
            <a:r>
              <a:rPr lang="en-US" sz="900" b="1" dirty="0">
                <a:latin typeface="Arial" charset="0"/>
              </a:rPr>
              <a:t>Classes of epithelial membranes.</a:t>
            </a:r>
          </a:p>
        </p:txBody>
      </p:sp>
      <p:sp>
        <p:nvSpPr>
          <p:cNvPr id="99" name="Text Box 31"/>
          <p:cNvSpPr txBox="1">
            <a:spLocks noChangeArrowheads="1"/>
          </p:cNvSpPr>
          <p:nvPr/>
        </p:nvSpPr>
        <p:spPr bwMode="auto">
          <a:xfrm>
            <a:off x="4940670" y="1651355"/>
            <a:ext cx="1740942" cy="119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Cutaneous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membrane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(skin)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4715582" y="1812576"/>
            <a:ext cx="17709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4460875" y="1812576"/>
            <a:ext cx="257882" cy="56549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5350581" y="2653951"/>
            <a:ext cx="0" cy="40039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2471224" y="4537076"/>
            <a:ext cx="4316222" cy="121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(a) Cutaneous membrane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     </a:t>
            </a:r>
            <a:r>
              <a:rPr lang="en-US" sz="1200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(the skin) covers the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     </a:t>
            </a:r>
            <a:r>
              <a:rPr lang="en-US" sz="1200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body surface.</a:t>
            </a:r>
            <a:endParaRPr lang="en-US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59091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Appendages of the Skin </a:t>
            </a:r>
          </a:p>
        </p:txBody>
      </p:sp>
      <p:sp>
        <p:nvSpPr>
          <p:cNvPr id="5325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Notice how the scale-like cells of the cuticle overlap one another in this hair shaft image (660×)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_04_09_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423" y="291084"/>
            <a:ext cx="6009154" cy="627583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7" y="0"/>
            <a:ext cx="6011863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4.9 Scanning electron micrograph showing a hair shaft emerging from a follicle at the skin surface.</a:t>
            </a:r>
          </a:p>
        </p:txBody>
      </p:sp>
    </p:spTree>
    <p:extLst>
      <p:ext uri="{BB962C8B-B14F-4D97-AF65-F5344CB8AC3E}">
        <p14:creationId xmlns:p14="http://schemas.microsoft.com/office/powerpoint/2010/main" val="451321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5529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Appendages of the Skin</a:t>
            </a:r>
          </a:p>
        </p:txBody>
      </p:sp>
      <p:sp>
        <p:nvSpPr>
          <p:cNvPr id="55299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Nails</a:t>
            </a:r>
          </a:p>
          <a:p>
            <a:pPr lvl="1"/>
            <a:r>
              <a:rPr lang="en-US" altLang="en-US" smtClean="0"/>
              <a:t>Scale-like modifications of the epidermis</a:t>
            </a:r>
          </a:p>
          <a:p>
            <a:pPr lvl="2"/>
            <a:r>
              <a:rPr lang="en-US" altLang="en-US" smtClean="0"/>
              <a:t>Heavily keratinized</a:t>
            </a:r>
          </a:p>
          <a:p>
            <a:pPr lvl="1"/>
            <a:r>
              <a:rPr lang="en-US" altLang="en-US" smtClean="0"/>
              <a:t>Stratum basale extends beneath the nail bed</a:t>
            </a:r>
          </a:p>
          <a:p>
            <a:pPr lvl="2"/>
            <a:r>
              <a:rPr lang="en-US" altLang="en-US" smtClean="0"/>
              <a:t>Responsible for growth</a:t>
            </a:r>
          </a:p>
          <a:p>
            <a:pPr lvl="1"/>
            <a:r>
              <a:rPr lang="en-US" altLang="en-US" smtClean="0"/>
              <a:t>Lack of pigment makes them colorless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56322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Appendages of the Skin</a:t>
            </a:r>
          </a:p>
        </p:txBody>
      </p:sp>
      <p:sp>
        <p:nvSpPr>
          <p:cNvPr id="56323" name="Rectangle 2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Nail structures</a:t>
            </a:r>
          </a:p>
          <a:p>
            <a:pPr lvl="1"/>
            <a:r>
              <a:rPr lang="en-US" altLang="en-US" dirty="0" smtClean="0"/>
              <a:t>Free edge</a:t>
            </a:r>
          </a:p>
          <a:p>
            <a:pPr lvl="1"/>
            <a:r>
              <a:rPr lang="en-US" altLang="en-US" dirty="0" smtClean="0"/>
              <a:t>Body is the visible attached portion</a:t>
            </a:r>
          </a:p>
          <a:p>
            <a:pPr lvl="1"/>
            <a:r>
              <a:rPr lang="en-US" altLang="en-US" dirty="0" smtClean="0"/>
              <a:t>Nail folds are skin folds that overlap the edges of the nail</a:t>
            </a:r>
          </a:p>
          <a:p>
            <a:pPr lvl="1"/>
            <a:r>
              <a:rPr lang="en-US" altLang="en-US" dirty="0" smtClean="0"/>
              <a:t>Growth occurs from nail matrix</a:t>
            </a:r>
          </a:p>
          <a:p>
            <a:pPr lvl="1"/>
            <a:r>
              <a:rPr lang="en-US" altLang="en-US" dirty="0" smtClean="0"/>
              <a:t>Root of nail is embedded in skin</a:t>
            </a:r>
          </a:p>
          <a:p>
            <a:pPr lvl="1"/>
            <a:r>
              <a:rPr lang="en-US" altLang="en-US" dirty="0" smtClean="0"/>
              <a:t>Cuticle is the proximal nail fold that projects onto the nail body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figure_04_10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3"/>
          <a:stretch/>
        </p:blipFill>
        <p:spPr>
          <a:xfrm>
            <a:off x="2139696" y="137160"/>
            <a:ext cx="4864608" cy="635700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2900362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4.10 Structure of a nail.</a:t>
            </a:r>
          </a:p>
        </p:txBody>
      </p:sp>
      <p:sp>
        <p:nvSpPr>
          <p:cNvPr id="100" name="Text Box 31"/>
          <p:cNvSpPr txBox="1">
            <a:spLocks noChangeArrowheads="1"/>
          </p:cNvSpPr>
          <p:nvPr/>
        </p:nvSpPr>
        <p:spPr bwMode="auto">
          <a:xfrm>
            <a:off x="2760500" y="126294"/>
            <a:ext cx="857236" cy="36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Lunule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000375" y="425450"/>
            <a:ext cx="0" cy="1841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2997200" y="606425"/>
            <a:ext cx="1527175" cy="1117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>
            <a:off x="4089400" y="647700"/>
            <a:ext cx="0" cy="5397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757450" y="113594"/>
            <a:ext cx="979650" cy="56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Lateral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nail fold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2670175" y="2841625"/>
            <a:ext cx="0" cy="203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2670175" y="1809750"/>
            <a:ext cx="142875" cy="10318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>
            <a:off x="3552825" y="1889125"/>
            <a:ext cx="0" cy="11906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4368800" y="2828925"/>
            <a:ext cx="0" cy="203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 flipV="1">
            <a:off x="4368800" y="1952625"/>
            <a:ext cx="292100" cy="87630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2167834" y="2501194"/>
            <a:ext cx="444133" cy="36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(a)</a:t>
            </a:r>
            <a:endParaRPr lang="en-US" sz="18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2307535" y="3055760"/>
            <a:ext cx="727766" cy="104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Free</a:t>
            </a:r>
          </a:p>
          <a:p>
            <a:pPr algn="ctr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edge</a:t>
            </a:r>
          </a:p>
          <a:p>
            <a:pPr algn="ctr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of</a:t>
            </a:r>
          </a:p>
          <a:p>
            <a:pPr algn="ctr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nail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3196536" y="3055760"/>
            <a:ext cx="727766" cy="75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Body</a:t>
            </a:r>
          </a:p>
          <a:p>
            <a:pPr algn="ctr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of</a:t>
            </a:r>
          </a:p>
          <a:p>
            <a:pPr algn="ctr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nail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4043202" y="3055760"/>
            <a:ext cx="774331" cy="28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Cuticle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8" name="Straight Connector 47"/>
          <p:cNvCxnSpPr/>
          <p:nvPr/>
        </p:nvCxnSpPr>
        <p:spPr bwMode="auto">
          <a:xfrm>
            <a:off x="2670175" y="4069291"/>
            <a:ext cx="0" cy="8371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>
            <a:off x="3552825" y="3824111"/>
            <a:ext cx="0" cy="8833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>
            <a:off x="4368800" y="3311525"/>
            <a:ext cx="0" cy="3164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/>
          <p:nvPr/>
        </p:nvCxnSpPr>
        <p:spPr bwMode="auto">
          <a:xfrm>
            <a:off x="4368800" y="3620561"/>
            <a:ext cx="575733" cy="93027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>
            <a:off x="5085292" y="3983567"/>
            <a:ext cx="0" cy="4741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Connector 58"/>
          <p:cNvCxnSpPr/>
          <p:nvPr/>
        </p:nvCxnSpPr>
        <p:spPr bwMode="auto">
          <a:xfrm>
            <a:off x="5614458" y="3327400"/>
            <a:ext cx="0" cy="13631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/>
          <p:nvPr/>
        </p:nvCxnSpPr>
        <p:spPr bwMode="auto">
          <a:xfrm>
            <a:off x="6080125" y="3962400"/>
            <a:ext cx="0" cy="7027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5080375" y="3055760"/>
            <a:ext cx="1303498" cy="28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Root of nail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4597775" y="3462159"/>
            <a:ext cx="1002925" cy="52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Proximal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nail fold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5808504" y="3462159"/>
            <a:ext cx="774325" cy="52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Nail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matrix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9" name="Straight Connector 68"/>
          <p:cNvCxnSpPr/>
          <p:nvPr/>
        </p:nvCxnSpPr>
        <p:spPr bwMode="auto">
          <a:xfrm>
            <a:off x="3832225" y="4814359"/>
            <a:ext cx="0" cy="145309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/>
          <p:nvPr/>
        </p:nvCxnSpPr>
        <p:spPr bwMode="auto">
          <a:xfrm>
            <a:off x="5368925" y="5403850"/>
            <a:ext cx="0" cy="863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" name="Text Box 31"/>
          <p:cNvSpPr txBox="1">
            <a:spLocks noChangeArrowheads="1"/>
          </p:cNvSpPr>
          <p:nvPr/>
        </p:nvSpPr>
        <p:spPr bwMode="auto">
          <a:xfrm>
            <a:off x="3528852" y="6281560"/>
            <a:ext cx="954248" cy="28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Nail bed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3" name="Text Box 31"/>
          <p:cNvSpPr txBox="1">
            <a:spLocks noChangeArrowheads="1"/>
          </p:cNvSpPr>
          <p:nvPr/>
        </p:nvSpPr>
        <p:spPr bwMode="auto">
          <a:xfrm>
            <a:off x="4602002" y="6281560"/>
            <a:ext cx="1919448" cy="28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Bone of fingertip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6" name="Text Box 31"/>
          <p:cNvSpPr txBox="1">
            <a:spLocks noChangeArrowheads="1"/>
          </p:cNvSpPr>
          <p:nvPr/>
        </p:nvSpPr>
        <p:spPr bwMode="auto">
          <a:xfrm>
            <a:off x="2167834" y="6234994"/>
            <a:ext cx="444133" cy="36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(b)</a:t>
            </a:r>
            <a:endParaRPr lang="en-US" sz="18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524516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5837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Skin Homeostatic Imbalances</a:t>
            </a:r>
          </a:p>
        </p:txBody>
      </p:sp>
      <p:sp>
        <p:nvSpPr>
          <p:cNvPr id="58371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Burns</a:t>
            </a:r>
          </a:p>
          <a:p>
            <a:pPr lvl="1"/>
            <a:r>
              <a:rPr lang="en-US" altLang="en-US" smtClean="0"/>
              <a:t>Tissue damage and cell death caused by heat, electricity, UV radiation, or chemicals</a:t>
            </a:r>
          </a:p>
          <a:p>
            <a:pPr lvl="1"/>
            <a:r>
              <a:rPr lang="en-US" altLang="en-US" smtClean="0"/>
              <a:t>Associated dangers</a:t>
            </a:r>
          </a:p>
          <a:p>
            <a:pPr lvl="2"/>
            <a:r>
              <a:rPr lang="en-US" altLang="en-US" smtClean="0"/>
              <a:t>Dehydration</a:t>
            </a:r>
          </a:p>
          <a:p>
            <a:pPr lvl="2"/>
            <a:r>
              <a:rPr lang="en-US" altLang="en-US" smtClean="0"/>
              <a:t>Electrolyte imbalance</a:t>
            </a:r>
          </a:p>
          <a:p>
            <a:pPr lvl="2"/>
            <a:r>
              <a:rPr lang="en-US" altLang="en-US" smtClean="0"/>
              <a:t>Circulatory shock</a:t>
            </a:r>
          </a:p>
          <a:p>
            <a:pPr lvl="1"/>
            <a:r>
              <a:rPr lang="en-US" altLang="en-US" smtClean="0"/>
              <a:t>Result in loss of body fluids and invasion of bacteria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59394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Rule of Nines</a:t>
            </a:r>
          </a:p>
        </p:txBody>
      </p:sp>
      <p:sp>
        <p:nvSpPr>
          <p:cNvPr id="59395" name="Rectangle 1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Way to determine the extent of burns</a:t>
            </a:r>
          </a:p>
          <a:p>
            <a:r>
              <a:rPr lang="en-US" altLang="en-US" smtClean="0"/>
              <a:t>Body is divided into 11 areas for quick estimation</a:t>
            </a:r>
          </a:p>
          <a:p>
            <a:r>
              <a:rPr lang="en-US" altLang="en-US" smtClean="0"/>
              <a:t>Each area represents about 9 percent of total body surface area</a:t>
            </a:r>
          </a:p>
          <a:p>
            <a:pPr lvl="1"/>
            <a:r>
              <a:rPr lang="en-US" altLang="en-US" smtClean="0"/>
              <a:t>The area surrounding the genitals (the perineum) represents 1 percent of body surface area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_04_11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4"/>
          <a:stretch/>
        </p:blipFill>
        <p:spPr>
          <a:xfrm>
            <a:off x="1834896" y="137160"/>
            <a:ext cx="5474208" cy="6389229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2900362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4.11a Burns.</a:t>
            </a:r>
            <a:endParaRPr lang="en-US" sz="900" b="1" dirty="0">
              <a:latin typeface="Arial" charset="0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5235593" y="134756"/>
            <a:ext cx="987409" cy="33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Totals</a:t>
            </a:r>
            <a:endParaRPr lang="en-US" sz="18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4812262" y="459311"/>
            <a:ext cx="2462019" cy="57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Anterior and posterior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head and neck, 9%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4812262" y="1186034"/>
            <a:ext cx="2462019" cy="56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Anterior and posterior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upper limbs, 18%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4812262" y="1828088"/>
            <a:ext cx="2462019" cy="56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Anterior and posterior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trunk, 36%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4812262" y="5377039"/>
            <a:ext cx="2462019" cy="56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Anterior and posterior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lower limbs, 36%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790723" y="5891388"/>
            <a:ext cx="244122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5489596" y="5927372"/>
            <a:ext cx="987409" cy="33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100%</a:t>
            </a:r>
            <a:endParaRPr lang="en-US" sz="18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848926" y="6280151"/>
            <a:ext cx="387683" cy="33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(a)</a:t>
            </a:r>
            <a:endParaRPr lang="en-US" sz="18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4812263" y="3740147"/>
            <a:ext cx="1580072" cy="33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Perineum, 1%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4664076" y="3866795"/>
            <a:ext cx="1174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 flipV="1">
            <a:off x="3622676" y="3196870"/>
            <a:ext cx="1044575" cy="6699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2687129" y="422622"/>
            <a:ext cx="644505" cy="33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4</a:t>
            </a:r>
            <a:r>
              <a:rPr lang="en-US" sz="1800" baseline="30000" dirty="0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/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%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2708294" y="2113130"/>
            <a:ext cx="644505" cy="33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4</a:t>
            </a:r>
            <a:r>
              <a:rPr lang="en-US" sz="1800" baseline="30000" dirty="0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/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%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4024856" y="2113130"/>
            <a:ext cx="644505" cy="33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4</a:t>
            </a:r>
            <a:r>
              <a:rPr lang="en-US" sz="1800" baseline="30000" dirty="0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/</a:t>
            </a:r>
            <a:r>
              <a:rPr lang="en-US" sz="180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%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3087884" y="2350203"/>
            <a:ext cx="1216005" cy="52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Anterior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trunk, 18%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144325" y="4107029"/>
            <a:ext cx="394739" cy="33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9%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3690424" y="4107029"/>
            <a:ext cx="394739" cy="33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9%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0412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6144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Severity of Burns</a:t>
            </a:r>
          </a:p>
        </p:txBody>
      </p:sp>
      <p:sp>
        <p:nvSpPr>
          <p:cNvPr id="61443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First-degree burns (partial-thickness burn)</a:t>
            </a:r>
          </a:p>
          <a:p>
            <a:pPr lvl="1"/>
            <a:r>
              <a:rPr lang="en-US" altLang="en-US" smtClean="0"/>
              <a:t>Only epidermis is damaged</a:t>
            </a:r>
          </a:p>
          <a:p>
            <a:pPr lvl="1"/>
            <a:r>
              <a:rPr lang="en-US" altLang="en-US" smtClean="0"/>
              <a:t>Skin is red and swollen</a:t>
            </a:r>
          </a:p>
          <a:p>
            <a:r>
              <a:rPr lang="en-US" altLang="en-US" smtClean="0"/>
              <a:t>Second-degree burns (partial-thickness burn)</a:t>
            </a:r>
          </a:p>
          <a:p>
            <a:pPr lvl="1"/>
            <a:r>
              <a:rPr lang="en-US" altLang="en-US" smtClean="0"/>
              <a:t>Epidermis and upper dermis are damaged</a:t>
            </a:r>
          </a:p>
          <a:p>
            <a:pPr lvl="1"/>
            <a:r>
              <a:rPr lang="en-US" altLang="en-US" smtClean="0"/>
              <a:t>Skin is red with blisters</a:t>
            </a:r>
          </a:p>
          <a:p>
            <a:r>
              <a:rPr lang="en-US" altLang="en-US" smtClean="0"/>
              <a:t>Third-degree burns (full-thickness burn)</a:t>
            </a:r>
          </a:p>
          <a:p>
            <a:pPr lvl="1"/>
            <a:r>
              <a:rPr lang="en-US" altLang="en-US" smtClean="0"/>
              <a:t>Destroys entire skin layer; burned area is painless</a:t>
            </a:r>
          </a:p>
          <a:p>
            <a:pPr lvl="1"/>
            <a:r>
              <a:rPr lang="en-US" altLang="en-US" smtClean="0"/>
              <a:t>Requires skin grafts</a:t>
            </a:r>
          </a:p>
          <a:p>
            <a:pPr lvl="1"/>
            <a:r>
              <a:rPr lang="en-US" altLang="en-US" smtClean="0"/>
              <a:t>Burn is gray-white or black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04_11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1"/>
          <a:stretch/>
        </p:blipFill>
        <p:spPr>
          <a:xfrm>
            <a:off x="3224784" y="137160"/>
            <a:ext cx="2694432" cy="6382173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2900362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4.11b Burns.</a:t>
            </a:r>
            <a:endParaRPr lang="en-US" sz="900" b="1" dirty="0">
              <a:latin typeface="Arial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3224764" y="6273095"/>
            <a:ext cx="387683" cy="33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(b)</a:t>
            </a:r>
            <a:endParaRPr lang="en-US" sz="18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3848" y="2399524"/>
            <a:ext cx="25058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Burns of increasing</a:t>
            </a:r>
          </a:p>
          <a:p>
            <a:r>
              <a:rPr lang="en-US" sz="1800" b="1" dirty="0"/>
              <a:t>severity, from top </a:t>
            </a:r>
            <a:r>
              <a:rPr lang="en-US" sz="1800" b="1" dirty="0" smtClean="0"/>
              <a:t>to</a:t>
            </a:r>
            <a:br>
              <a:rPr lang="en-US" sz="1800" b="1" dirty="0" smtClean="0"/>
            </a:br>
            <a:r>
              <a:rPr lang="en-US" sz="1800" b="1" dirty="0" smtClean="0"/>
              <a:t>bottom: first-degree</a:t>
            </a:r>
            <a:r>
              <a:rPr lang="en-US" sz="1800" b="1" dirty="0"/>
              <a:t>, 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second-degree</a:t>
            </a:r>
            <a:r>
              <a:rPr lang="en-US" sz="1800" b="1" dirty="0"/>
              <a:t>,</a:t>
            </a:r>
          </a:p>
          <a:p>
            <a:r>
              <a:rPr lang="en-US" sz="1800" b="1" dirty="0"/>
              <a:t>third-degree</a:t>
            </a:r>
            <a:r>
              <a:rPr lang="en-US" sz="1800" b="1" dirty="0" smtClean="0"/>
              <a:t>.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236619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8194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Mucous Membranes</a:t>
            </a:r>
          </a:p>
        </p:txBody>
      </p:sp>
      <p:sp>
        <p:nvSpPr>
          <p:cNvPr id="8195" name="Rectangle 2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Surface epithelium type depends on site</a:t>
            </a:r>
          </a:p>
          <a:p>
            <a:pPr lvl="1"/>
            <a:r>
              <a:rPr lang="en-US" altLang="en-US" smtClean="0"/>
              <a:t>Stratified squamous epithelium (mouth, esophagus)</a:t>
            </a:r>
          </a:p>
          <a:p>
            <a:pPr lvl="1"/>
            <a:r>
              <a:rPr lang="en-US" altLang="en-US" smtClean="0"/>
              <a:t>Simple columnar epithelium (rest of digestive tract)</a:t>
            </a:r>
          </a:p>
          <a:p>
            <a:r>
              <a:rPr lang="en-US" altLang="en-US" smtClean="0"/>
              <a:t>Underlying loose connective tissue (lamina propria)</a:t>
            </a:r>
          </a:p>
          <a:p>
            <a:r>
              <a:rPr lang="en-US" altLang="en-US" smtClean="0"/>
              <a:t>Lines all body cavities that open to the exterior body surface</a:t>
            </a:r>
          </a:p>
          <a:p>
            <a:r>
              <a:rPr lang="en-US" altLang="en-US" smtClean="0"/>
              <a:t>Moist membranes adapted for absorption or secretion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6349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Critical Burns</a:t>
            </a:r>
          </a:p>
        </p:txBody>
      </p:sp>
      <p:sp>
        <p:nvSpPr>
          <p:cNvPr id="63491" name="Rectangle 1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Burns are considered critical if</a:t>
            </a:r>
          </a:p>
          <a:p>
            <a:pPr lvl="1"/>
            <a:r>
              <a:rPr lang="en-US" altLang="en-US" smtClean="0"/>
              <a:t>Over 25 percent of body has second-degree burns</a:t>
            </a:r>
          </a:p>
          <a:p>
            <a:pPr lvl="1"/>
            <a:r>
              <a:rPr lang="en-US" altLang="en-US" smtClean="0"/>
              <a:t>Over 10 percent of the body has third-degree burns</a:t>
            </a:r>
          </a:p>
          <a:p>
            <a:pPr lvl="1"/>
            <a:r>
              <a:rPr lang="en-US" altLang="en-US" smtClean="0"/>
              <a:t>There are third-degree burns of the face, hands, or feet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6451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Skin Homeostatic Imbalances</a:t>
            </a:r>
          </a:p>
        </p:txBody>
      </p:sp>
      <p:sp>
        <p:nvSpPr>
          <p:cNvPr id="64515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Infections</a:t>
            </a:r>
          </a:p>
          <a:p>
            <a:pPr lvl="1"/>
            <a:r>
              <a:rPr lang="en-US" altLang="en-US" smtClean="0"/>
              <a:t>Athlete’s foot (tinea pedis)</a:t>
            </a:r>
          </a:p>
          <a:p>
            <a:pPr lvl="2"/>
            <a:r>
              <a:rPr lang="en-US" altLang="en-US" smtClean="0"/>
              <a:t>Caused by fungal infection</a:t>
            </a:r>
          </a:p>
          <a:p>
            <a:pPr lvl="1"/>
            <a:r>
              <a:rPr lang="en-US" altLang="en-US" smtClean="0"/>
              <a:t>Boils and carbuncles</a:t>
            </a:r>
          </a:p>
          <a:p>
            <a:pPr lvl="2"/>
            <a:r>
              <a:rPr lang="en-US" altLang="en-US" smtClean="0"/>
              <a:t>Caused by bacterial infection</a:t>
            </a:r>
          </a:p>
          <a:p>
            <a:pPr lvl="1"/>
            <a:r>
              <a:rPr lang="en-US" altLang="en-US" smtClean="0"/>
              <a:t>Cold sores</a:t>
            </a:r>
          </a:p>
          <a:p>
            <a:pPr lvl="2"/>
            <a:r>
              <a:rPr lang="en-US" altLang="en-US" smtClean="0"/>
              <a:t>Caused by virus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6553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Skin Homeostatic Imbalances</a:t>
            </a:r>
          </a:p>
        </p:txBody>
      </p:sp>
      <p:sp>
        <p:nvSpPr>
          <p:cNvPr id="65539" name="Rectangle 1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Infections and allergies</a:t>
            </a:r>
          </a:p>
          <a:p>
            <a:pPr lvl="1"/>
            <a:r>
              <a:rPr lang="en-US" altLang="en-US" smtClean="0"/>
              <a:t>Contact dermatitis</a:t>
            </a:r>
          </a:p>
          <a:p>
            <a:pPr lvl="2"/>
            <a:r>
              <a:rPr lang="en-US" altLang="en-US" smtClean="0"/>
              <a:t>Exposures cause allergic reaction</a:t>
            </a:r>
          </a:p>
          <a:p>
            <a:pPr lvl="1"/>
            <a:r>
              <a:rPr lang="en-US" altLang="en-US" smtClean="0"/>
              <a:t>Impetigo</a:t>
            </a:r>
          </a:p>
          <a:p>
            <a:pPr lvl="2"/>
            <a:r>
              <a:rPr lang="en-US" altLang="en-US" smtClean="0"/>
              <a:t>Caused by bacterial infection</a:t>
            </a:r>
          </a:p>
          <a:p>
            <a:pPr lvl="1"/>
            <a:r>
              <a:rPr lang="en-US" altLang="en-US" smtClean="0"/>
              <a:t>Psoriasis</a:t>
            </a:r>
          </a:p>
          <a:p>
            <a:pPr lvl="2"/>
            <a:r>
              <a:rPr lang="en-US" altLang="en-US" smtClean="0"/>
              <a:t>Cause is unknown</a:t>
            </a:r>
          </a:p>
          <a:p>
            <a:pPr lvl="2"/>
            <a:r>
              <a:rPr lang="en-US" altLang="en-US" smtClean="0"/>
              <a:t>Triggered by trauma, infection, stress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04_12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8"/>
          <a:stretch/>
        </p:blipFill>
        <p:spPr>
          <a:xfrm>
            <a:off x="298704" y="1959864"/>
            <a:ext cx="8546592" cy="2717969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2900362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4.12 Cutaneous lesions.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3055431" y="4445706"/>
            <a:ext cx="1622403" cy="33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(b) Impetigo</a:t>
            </a:r>
            <a:endParaRPr lang="en-US" sz="18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31986" y="4445706"/>
            <a:ext cx="1883458" cy="33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(a) Cold sores</a:t>
            </a:r>
            <a:endParaRPr lang="en-US" sz="18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6385653" y="4445706"/>
            <a:ext cx="1622403" cy="33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(c) Psoriasis</a:t>
            </a:r>
            <a:endParaRPr lang="en-US" sz="18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365293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6758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Skin Cancer</a:t>
            </a:r>
          </a:p>
        </p:txBody>
      </p:sp>
      <p:sp>
        <p:nvSpPr>
          <p:cNvPr id="67587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Cancer—abnormal cell mass</a:t>
            </a:r>
          </a:p>
          <a:p>
            <a:r>
              <a:rPr lang="en-US" altLang="en-US" dirty="0" smtClean="0"/>
              <a:t>Classified two ways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Benign</a:t>
            </a:r>
          </a:p>
          <a:p>
            <a:pPr lvl="2"/>
            <a:r>
              <a:rPr lang="en-US" altLang="en-US" dirty="0" smtClean="0"/>
              <a:t>Does not spread (encapsulated)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Malignant</a:t>
            </a:r>
          </a:p>
          <a:p>
            <a:pPr lvl="2"/>
            <a:r>
              <a:rPr lang="en-US" altLang="en-US" dirty="0" smtClean="0"/>
              <a:t>Metastasizes (moves) to other parts of the body</a:t>
            </a:r>
          </a:p>
          <a:p>
            <a:r>
              <a:rPr lang="en-US" altLang="en-US" dirty="0" smtClean="0"/>
              <a:t>Skin cancer is the most common type of cancer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8"/>
          <a:stretch/>
        </p:blipFill>
        <p:spPr>
          <a:xfrm>
            <a:off x="298704" y="1463040"/>
            <a:ext cx="8546592" cy="3794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6963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Skin Cancer Types</a:t>
            </a:r>
          </a:p>
        </p:txBody>
      </p:sp>
      <p:sp>
        <p:nvSpPr>
          <p:cNvPr id="69635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Basal cell carcinoma</a:t>
            </a:r>
          </a:p>
          <a:p>
            <a:pPr lvl="1"/>
            <a:r>
              <a:rPr lang="en-US" altLang="en-US" smtClean="0"/>
              <a:t>Least malignant</a:t>
            </a:r>
          </a:p>
          <a:p>
            <a:pPr lvl="1"/>
            <a:r>
              <a:rPr lang="en-US" altLang="en-US" smtClean="0"/>
              <a:t>Most common type</a:t>
            </a:r>
          </a:p>
          <a:p>
            <a:pPr lvl="1"/>
            <a:r>
              <a:rPr lang="en-US" altLang="en-US" smtClean="0"/>
              <a:t>Arises from stratum basale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04_13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1"/>
          <a:stretch/>
        </p:blipFill>
        <p:spPr>
          <a:xfrm>
            <a:off x="2782824" y="1935480"/>
            <a:ext cx="3578352" cy="277763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2900362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4.13a </a:t>
            </a:r>
            <a:r>
              <a:rPr lang="en-US" sz="900" b="1" dirty="0">
                <a:latin typeface="Arial" charset="0"/>
              </a:rPr>
              <a:t>Photographs of skin cancers.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815541" y="4389264"/>
            <a:ext cx="3555626" cy="387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(a) Basal cell carcinoma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360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716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Skin Cancer Types</a:t>
            </a:r>
          </a:p>
        </p:txBody>
      </p:sp>
      <p:sp>
        <p:nvSpPr>
          <p:cNvPr id="7168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Squamous cell carcinoma</a:t>
            </a:r>
          </a:p>
          <a:p>
            <a:pPr lvl="1"/>
            <a:r>
              <a:rPr lang="en-US" altLang="en-US" smtClean="0"/>
              <a:t>Metastasizes to lymph nodes if not removed</a:t>
            </a:r>
          </a:p>
          <a:p>
            <a:pPr lvl="1"/>
            <a:r>
              <a:rPr lang="en-US" altLang="en-US" smtClean="0"/>
              <a:t>Early removal allows a good chance of cure</a:t>
            </a:r>
          </a:p>
          <a:p>
            <a:pPr lvl="1"/>
            <a:r>
              <a:rPr lang="en-US" altLang="en-US" smtClean="0"/>
              <a:t>Believed to be sun-induced</a:t>
            </a:r>
          </a:p>
          <a:p>
            <a:pPr lvl="1"/>
            <a:r>
              <a:rPr lang="en-US" altLang="en-US" smtClean="0"/>
              <a:t>Arises from stratum spinosum 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04_13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8"/>
          <a:stretch/>
        </p:blipFill>
        <p:spPr>
          <a:xfrm>
            <a:off x="2782824" y="1804416"/>
            <a:ext cx="3578352" cy="305686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2900362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4.13b </a:t>
            </a:r>
            <a:r>
              <a:rPr lang="en-US" sz="900" b="1" dirty="0">
                <a:latin typeface="Arial" charset="0"/>
              </a:rPr>
              <a:t>Photographs of skin cancers.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2815545" y="4248153"/>
            <a:ext cx="2786569" cy="68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(b) Squamous cell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    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carcinoma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7424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gure_04_01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2"/>
          <a:stretch/>
        </p:blipFill>
        <p:spPr>
          <a:xfrm>
            <a:off x="1770888" y="762000"/>
            <a:ext cx="5602224" cy="514350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4.1b </a:t>
            </a:r>
            <a:r>
              <a:rPr lang="en-US" sz="900" b="1" dirty="0">
                <a:latin typeface="Arial" charset="0"/>
              </a:rPr>
              <a:t>Classes of epithelial membranes.</a:t>
            </a:r>
          </a:p>
        </p:txBody>
      </p:sp>
      <p:cxnSp>
        <p:nvCxnSpPr>
          <p:cNvPr id="31" name="Straight Connector 30"/>
          <p:cNvCxnSpPr/>
          <p:nvPr/>
        </p:nvCxnSpPr>
        <p:spPr bwMode="auto">
          <a:xfrm flipH="1">
            <a:off x="5152674" y="1096437"/>
            <a:ext cx="21942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 flipH="1">
            <a:off x="4041775" y="1096437"/>
            <a:ext cx="1114073" cy="5196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4143375" y="1096437"/>
            <a:ext cx="1012472" cy="6339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 flipH="1">
            <a:off x="4121150" y="1925112"/>
            <a:ext cx="125059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 flipH="1" flipV="1">
            <a:off x="3340100" y="2495550"/>
            <a:ext cx="2015774" cy="2391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 flipH="1">
            <a:off x="4035425" y="3617387"/>
            <a:ext cx="132997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4064000" y="3614212"/>
            <a:ext cx="1298222" cy="3862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5406334" y="896758"/>
            <a:ext cx="1832665" cy="80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Mucosa of 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nasal cavity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5406334" y="1713083"/>
            <a:ext cx="1635109" cy="74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Mucosa of 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mouth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5406334" y="2537878"/>
            <a:ext cx="1762109" cy="75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Esophagus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lining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5406335" y="3420175"/>
            <a:ext cx="1945554" cy="75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Mucosa of 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lung bronchi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1815057" y="5193238"/>
            <a:ext cx="5663835" cy="81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(b) Mucous membranes line body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     </a:t>
            </a:r>
            <a:r>
              <a:rPr lang="en-US" sz="1200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cavities open to the exterior.</a:t>
            </a:r>
            <a:endParaRPr lang="en-US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937205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7373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Skin Cancer Types</a:t>
            </a:r>
          </a:p>
        </p:txBody>
      </p:sp>
      <p:sp>
        <p:nvSpPr>
          <p:cNvPr id="73731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Malignant melanoma</a:t>
            </a:r>
          </a:p>
          <a:p>
            <a:pPr lvl="1"/>
            <a:r>
              <a:rPr lang="en-US" altLang="en-US" smtClean="0"/>
              <a:t>Most deadly of skin cancers</a:t>
            </a:r>
          </a:p>
          <a:p>
            <a:pPr lvl="1"/>
            <a:r>
              <a:rPr lang="en-US" altLang="en-US" smtClean="0"/>
              <a:t>Cancer of melanocytes</a:t>
            </a:r>
          </a:p>
          <a:p>
            <a:pPr lvl="1"/>
            <a:r>
              <a:rPr lang="en-US" altLang="en-US" smtClean="0"/>
              <a:t>Metastasizes rapidly to lymph and blood vessels</a:t>
            </a:r>
          </a:p>
          <a:p>
            <a:pPr lvl="1"/>
            <a:r>
              <a:rPr lang="en-US" altLang="en-US" smtClean="0"/>
              <a:t>Detection uses ABCD rule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7475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ABCD Rule</a:t>
            </a:r>
          </a:p>
        </p:txBody>
      </p:sp>
      <p:sp>
        <p:nvSpPr>
          <p:cNvPr id="74755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 </a:t>
            </a:r>
            <a:r>
              <a:rPr lang="en-US" altLang="en-US" dirty="0">
                <a:sym typeface="Symbol"/>
              </a:rPr>
              <a:t></a:t>
            </a:r>
            <a:r>
              <a:rPr lang="en-US" altLang="en-US" dirty="0" smtClean="0"/>
              <a:t> Asymmetry</a:t>
            </a:r>
          </a:p>
          <a:p>
            <a:pPr lvl="1"/>
            <a:r>
              <a:rPr lang="en-US" altLang="en-US" dirty="0" smtClean="0"/>
              <a:t>Two sides of pigmented mole do not match</a:t>
            </a:r>
          </a:p>
          <a:p>
            <a:r>
              <a:rPr lang="en-US" altLang="en-US" dirty="0" smtClean="0"/>
              <a:t>B </a:t>
            </a:r>
            <a:r>
              <a:rPr lang="en-US" altLang="en-US" dirty="0">
                <a:sym typeface="Symbol"/>
              </a:rPr>
              <a:t></a:t>
            </a:r>
            <a:r>
              <a:rPr lang="en-US" altLang="en-US" dirty="0" smtClean="0"/>
              <a:t> Border irregularity</a:t>
            </a:r>
          </a:p>
          <a:p>
            <a:pPr lvl="1"/>
            <a:r>
              <a:rPr lang="en-US" altLang="en-US" dirty="0" smtClean="0"/>
              <a:t>Borders of mole are not smooth</a:t>
            </a:r>
          </a:p>
          <a:p>
            <a:r>
              <a:rPr lang="en-US" altLang="en-US" dirty="0" smtClean="0"/>
              <a:t>C </a:t>
            </a:r>
            <a:r>
              <a:rPr lang="en-US" altLang="en-US" dirty="0">
                <a:sym typeface="Symbol"/>
              </a:rPr>
              <a:t></a:t>
            </a:r>
            <a:r>
              <a:rPr lang="en-US" altLang="en-US" dirty="0" smtClean="0"/>
              <a:t> Color</a:t>
            </a:r>
          </a:p>
          <a:p>
            <a:pPr lvl="1"/>
            <a:r>
              <a:rPr lang="en-US" altLang="en-US" dirty="0" smtClean="0"/>
              <a:t>Different colors in pigmented area</a:t>
            </a:r>
          </a:p>
          <a:p>
            <a:r>
              <a:rPr lang="en-US" altLang="en-US" dirty="0" smtClean="0"/>
              <a:t>D </a:t>
            </a:r>
            <a:r>
              <a:rPr lang="en-US" altLang="en-US" dirty="0">
                <a:sym typeface="Symbol"/>
              </a:rPr>
              <a:t></a:t>
            </a:r>
            <a:r>
              <a:rPr lang="en-US" altLang="en-US" dirty="0" smtClean="0"/>
              <a:t> Diameter</a:t>
            </a:r>
          </a:p>
          <a:p>
            <a:pPr lvl="1"/>
            <a:r>
              <a:rPr lang="en-US" altLang="en-US" dirty="0" smtClean="0"/>
              <a:t>Spot is larger than 6 mm in diameter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04_13c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0"/>
          <a:stretch/>
        </p:blipFill>
        <p:spPr>
          <a:xfrm>
            <a:off x="2785872" y="1941576"/>
            <a:ext cx="3572256" cy="278564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2900362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4.13c </a:t>
            </a:r>
            <a:r>
              <a:rPr lang="en-US" sz="900" b="1" dirty="0">
                <a:latin typeface="Arial" charset="0"/>
              </a:rPr>
              <a:t>Photographs of skin cancers.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2822600" y="4389264"/>
            <a:ext cx="2038681" cy="4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(c) Melanoma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2353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Developmental Aspects of Skin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 youth, skin is thick, resilient, and well hydrated </a:t>
            </a:r>
          </a:p>
          <a:p>
            <a:r>
              <a:rPr lang="en-US" altLang="en-US" dirty="0" smtClean="0"/>
              <a:t>With aging, skin loses elasticity and thins</a:t>
            </a:r>
          </a:p>
          <a:p>
            <a:r>
              <a:rPr lang="en-US" altLang="en-US" dirty="0" smtClean="0"/>
              <a:t>Skin cancer is a major threat to skin exposed to excessive sunlight</a:t>
            </a:r>
          </a:p>
          <a:p>
            <a:r>
              <a:rPr lang="en-US" altLang="en-US" dirty="0" smtClean="0"/>
              <a:t>Balding and/or graying occurs with aging; both are genetically determined; other factors that may contribute include drugs and emotional stress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024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Serous Membranes (Serosa)</a:t>
            </a:r>
            <a:endParaRPr lang="en-US" altLang="en-US" dirty="0" smtClean="0"/>
          </a:p>
        </p:txBody>
      </p:sp>
      <p:sp>
        <p:nvSpPr>
          <p:cNvPr id="10243" name="Rectangle 2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Surface is a layer of simple squamous epithelium</a:t>
            </a:r>
          </a:p>
          <a:p>
            <a:r>
              <a:rPr lang="en-US" altLang="en-US" smtClean="0"/>
              <a:t>Underlying layer is a thin layer of areolar connective tissue</a:t>
            </a:r>
          </a:p>
          <a:p>
            <a:r>
              <a:rPr lang="en-US" altLang="en-US" smtClean="0"/>
              <a:t>Lines open body cavities that are closed to the exterior of the body</a:t>
            </a:r>
          </a:p>
          <a:p>
            <a:r>
              <a:rPr lang="en-US" altLang="en-US" smtClean="0"/>
              <a:t>Serous membranes occur in pairs separated by serous fluid</a:t>
            </a:r>
          </a:p>
          <a:p>
            <a:pPr lvl="1"/>
            <a:r>
              <a:rPr lang="en-US" altLang="en-US" smtClean="0"/>
              <a:t>Visceral layer covers the outside of the organ</a:t>
            </a:r>
          </a:p>
          <a:p>
            <a:pPr lvl="1"/>
            <a:r>
              <a:rPr lang="en-US" altLang="en-US" smtClean="0"/>
              <a:t>Parietal layer lines a portion of the wall of ventral body cavity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igure_04_01d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2"/>
          <a:stretch/>
        </p:blipFill>
        <p:spPr>
          <a:xfrm>
            <a:off x="2115312" y="941832"/>
            <a:ext cx="4913376" cy="478022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4.1d </a:t>
            </a:r>
            <a:r>
              <a:rPr lang="en-US" sz="900" b="1" dirty="0">
                <a:latin typeface="Arial" charset="0"/>
              </a:rPr>
              <a:t>Classes of epithelial membranes.</a:t>
            </a: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2146671" y="3958519"/>
            <a:ext cx="5226388" cy="190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(d) A fist thrust into a flaccid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     </a:t>
            </a:r>
            <a:r>
              <a:rPr lang="en-US" sz="1200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balloon demonstrates the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     </a:t>
            </a:r>
            <a:r>
              <a:rPr lang="en-US" sz="1200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relationship between the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     </a:t>
            </a:r>
            <a:r>
              <a:rPr lang="en-US" sz="1200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parietal and visceral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     </a:t>
            </a:r>
            <a:r>
              <a:rPr lang="en-US" sz="1200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serous membrane layers.</a:t>
            </a:r>
            <a:endParaRPr lang="en-US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cxnSp>
        <p:nvCxnSpPr>
          <p:cNvPr id="94" name="Straight Connector 93"/>
          <p:cNvCxnSpPr/>
          <p:nvPr/>
        </p:nvCxnSpPr>
        <p:spPr bwMode="auto">
          <a:xfrm flipH="1">
            <a:off x="3596923" y="3046945"/>
            <a:ext cx="36865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Straight Connector 99"/>
          <p:cNvCxnSpPr/>
          <p:nvPr/>
        </p:nvCxnSpPr>
        <p:spPr bwMode="auto">
          <a:xfrm flipH="1" flipV="1">
            <a:off x="3178175" y="2701925"/>
            <a:ext cx="421921" cy="34502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Straight Connector 100"/>
          <p:cNvCxnSpPr/>
          <p:nvPr/>
        </p:nvCxnSpPr>
        <p:spPr bwMode="auto">
          <a:xfrm flipH="1">
            <a:off x="3720748" y="1141945"/>
            <a:ext cx="25435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Straight Connector 102"/>
          <p:cNvCxnSpPr/>
          <p:nvPr/>
        </p:nvCxnSpPr>
        <p:spPr bwMode="auto">
          <a:xfrm flipH="1">
            <a:off x="3314700" y="1141945"/>
            <a:ext cx="409222" cy="70590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7" name="Straight Connector 9236"/>
          <p:cNvCxnSpPr/>
          <p:nvPr/>
        </p:nvCxnSpPr>
        <p:spPr bwMode="auto">
          <a:xfrm flipH="1">
            <a:off x="3460750" y="1136301"/>
            <a:ext cx="265995" cy="97824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Connector 103"/>
          <p:cNvCxnSpPr/>
          <p:nvPr/>
        </p:nvCxnSpPr>
        <p:spPr bwMode="auto">
          <a:xfrm flipH="1">
            <a:off x="3371850" y="2284945"/>
            <a:ext cx="59936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Text Box 31"/>
          <p:cNvSpPr txBox="1">
            <a:spLocks noChangeArrowheads="1"/>
          </p:cNvSpPr>
          <p:nvPr/>
        </p:nvSpPr>
        <p:spPr bwMode="auto">
          <a:xfrm>
            <a:off x="4019212" y="2821162"/>
            <a:ext cx="2817623" cy="113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Inner balloon wall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(comparable to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visceral serosa)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6" name="Text Box 31"/>
          <p:cNvSpPr txBox="1">
            <a:spLocks noChangeArrowheads="1"/>
          </p:cNvSpPr>
          <p:nvPr/>
        </p:nvSpPr>
        <p:spPr bwMode="auto">
          <a:xfrm>
            <a:off x="4019211" y="2066215"/>
            <a:ext cx="2810567" cy="81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Air (comparable to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serous cavity)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7" name="Text Box 31"/>
          <p:cNvSpPr txBox="1">
            <a:spLocks noChangeArrowheads="1"/>
          </p:cNvSpPr>
          <p:nvPr/>
        </p:nvSpPr>
        <p:spPr bwMode="auto">
          <a:xfrm>
            <a:off x="4019211" y="924633"/>
            <a:ext cx="2782345" cy="114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Outer balloon wall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(comparable to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parietal serosa)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3677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arieb_EHAP11_Lecture_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Marieb_EHAP11_Lecture_Design</Template>
  <TotalTime>6342</TotalTime>
  <Words>2874</Words>
  <Application>Microsoft Macintosh PowerPoint</Application>
  <PresentationFormat>On-screen Show (4:3)</PresentationFormat>
  <Paragraphs>669</Paragraphs>
  <Slides>73</Slides>
  <Notes>69</Notes>
  <HiddenSlides>0</HiddenSlides>
  <MMClips>0</MMClips>
  <ScaleCrop>false</ScaleCrop>
  <HeadingPairs>
    <vt:vector size="4" baseType="variant">
      <vt:variant>
        <vt:lpstr>Theme</vt:lpstr>
      </vt:variant>
      <vt:variant>
        <vt:i4>25</vt:i4>
      </vt:variant>
      <vt:variant>
        <vt:lpstr>Slide Titles</vt:lpstr>
      </vt:variant>
      <vt:variant>
        <vt:i4>73</vt:i4>
      </vt:variant>
    </vt:vector>
  </HeadingPairs>
  <TitlesOfParts>
    <vt:vector size="98" baseType="lpstr">
      <vt:lpstr>Marieb_EHAP11_Lecture_Design</vt:lpstr>
      <vt:lpstr>Blank</vt:lpstr>
      <vt:lpstr>1_Blank</vt:lpstr>
      <vt:lpstr>2_Blank</vt:lpstr>
      <vt:lpstr>3_Blank</vt:lpstr>
      <vt:lpstr>4_Blank</vt:lpstr>
      <vt:lpstr>5_Blank</vt:lpstr>
      <vt:lpstr>6_Blank</vt:lpstr>
      <vt:lpstr>7_Blank</vt:lpstr>
      <vt:lpstr>8_Blank</vt:lpstr>
      <vt:lpstr>9_Blank</vt:lpstr>
      <vt:lpstr>10_Blank</vt:lpstr>
      <vt:lpstr>11_Blank</vt:lpstr>
      <vt:lpstr>12_Blank</vt:lpstr>
      <vt:lpstr>13_Blank</vt:lpstr>
      <vt:lpstr>14_Blank</vt:lpstr>
      <vt:lpstr>15_Blank</vt:lpstr>
      <vt:lpstr>16_Blank</vt:lpstr>
      <vt:lpstr>17_Blank</vt:lpstr>
      <vt:lpstr>18_Blank</vt:lpstr>
      <vt:lpstr>19_Blank</vt:lpstr>
      <vt:lpstr>20_Blank</vt:lpstr>
      <vt:lpstr>21_Blank</vt:lpstr>
      <vt:lpstr>22_Blank</vt:lpstr>
      <vt:lpstr>23_Blank</vt:lpstr>
      <vt:lpstr>PowerPoint Presentation</vt:lpstr>
      <vt:lpstr>Body Membranes</vt:lpstr>
      <vt:lpstr>Classification of Body Membranes</vt:lpstr>
      <vt:lpstr>Cutaneous Membrane</vt:lpstr>
      <vt:lpstr>Figure 4.1a Classes of epithelial membranes.</vt:lpstr>
      <vt:lpstr>Mucous Membranes</vt:lpstr>
      <vt:lpstr>Figure 4.1b Classes of epithelial membranes.</vt:lpstr>
      <vt:lpstr>Serous Membranes (Serosa)</vt:lpstr>
      <vt:lpstr>Figure 4.1d Classes of epithelial membranes.</vt:lpstr>
      <vt:lpstr>Serous Membranes</vt:lpstr>
      <vt:lpstr>Figure 4.1c Classes of epithelial membranes.</vt:lpstr>
      <vt:lpstr>Connective Tissue Membrane</vt:lpstr>
      <vt:lpstr>Figure 4.2 A typical synovial joint.</vt:lpstr>
      <vt:lpstr>Integumentary System</vt:lpstr>
      <vt:lpstr>Skin (Integument) Functions</vt:lpstr>
      <vt:lpstr>Skin Functions</vt:lpstr>
      <vt:lpstr>Table 4.1 Functions of the Integumentary System (1 of 2).</vt:lpstr>
      <vt:lpstr>Table 4.1 Functions of the Integumentary System (2 of 2).</vt:lpstr>
      <vt:lpstr>Skin Structure</vt:lpstr>
      <vt:lpstr>Figure 4.3 Skin structure.</vt:lpstr>
      <vt:lpstr>Skin Structure</vt:lpstr>
      <vt:lpstr>Layers of the Epidermis</vt:lpstr>
      <vt:lpstr>Layers of the Epidermis</vt:lpstr>
      <vt:lpstr>Layers of the Epidermis</vt:lpstr>
      <vt:lpstr>Layers of the Epidermis</vt:lpstr>
      <vt:lpstr>Figure 4.4 The main structural features of the epidermis. </vt:lpstr>
      <vt:lpstr>Melanin</vt:lpstr>
      <vt:lpstr>Epidermal Dendritic Cells &amp; Merkel Cells</vt:lpstr>
      <vt:lpstr>Dermis</vt:lpstr>
      <vt:lpstr>Dermis</vt:lpstr>
      <vt:lpstr>Dermis</vt:lpstr>
      <vt:lpstr>Figure 4.5 Light micrograph of the two regions of the dermis (100×).</vt:lpstr>
      <vt:lpstr>Skin Color</vt:lpstr>
      <vt:lpstr>Alterations in Skin Color</vt:lpstr>
      <vt:lpstr>Appendages of the Skin</vt:lpstr>
      <vt:lpstr>Figure 4.3 Skin structure.</vt:lpstr>
      <vt:lpstr>Appendages of the Skin</vt:lpstr>
      <vt:lpstr>Figure 4.7a Cutaneous glands.</vt:lpstr>
      <vt:lpstr>Appendages of the Skin</vt:lpstr>
      <vt:lpstr>Appendages of the Skin</vt:lpstr>
      <vt:lpstr>Appendages of the Skin</vt:lpstr>
      <vt:lpstr>Figure 4.7b Cutaneous glands.</vt:lpstr>
      <vt:lpstr>Appendages of the Skin</vt:lpstr>
      <vt:lpstr>Appendages of the Skin</vt:lpstr>
      <vt:lpstr>Figure 4.8c Structure of a hair and hair follicle. </vt:lpstr>
      <vt:lpstr>Appendages of the Skin</vt:lpstr>
      <vt:lpstr>Figure 4.8b Structure of a hair and hair follicle. </vt:lpstr>
      <vt:lpstr>Appendages of the Skin</vt:lpstr>
      <vt:lpstr>Figure 4.8a Structure of a hair and hair follicle. </vt:lpstr>
      <vt:lpstr>Appendages of the Skin </vt:lpstr>
      <vt:lpstr>Figure 4.9 Scanning electron micrograph showing a hair shaft emerging from a follicle at the skin surface.</vt:lpstr>
      <vt:lpstr>Appendages of the Skin</vt:lpstr>
      <vt:lpstr>Appendages of the Skin</vt:lpstr>
      <vt:lpstr>Figure 4.10 Structure of a nail.</vt:lpstr>
      <vt:lpstr>Skin Homeostatic Imbalances</vt:lpstr>
      <vt:lpstr>Rule of Nines</vt:lpstr>
      <vt:lpstr>Figure 4.11a Burns.</vt:lpstr>
      <vt:lpstr>Severity of Burns</vt:lpstr>
      <vt:lpstr>Figure 4.11b Burns.</vt:lpstr>
      <vt:lpstr>Critical Burns</vt:lpstr>
      <vt:lpstr>Skin Homeostatic Imbalances</vt:lpstr>
      <vt:lpstr>Skin Homeostatic Imbalances</vt:lpstr>
      <vt:lpstr>Figure 4.12 Cutaneous lesions.</vt:lpstr>
      <vt:lpstr>Skin Cancer</vt:lpstr>
      <vt:lpstr>PowerPoint Presentation</vt:lpstr>
      <vt:lpstr>Skin Cancer Types</vt:lpstr>
      <vt:lpstr>Figure 4.13a Photographs of skin cancers.</vt:lpstr>
      <vt:lpstr>Skin Cancer Types</vt:lpstr>
      <vt:lpstr>Figure 4.13b Photographs of skin cancers.</vt:lpstr>
      <vt:lpstr>Skin Cancer Types</vt:lpstr>
      <vt:lpstr>ABCD Rule</vt:lpstr>
      <vt:lpstr>Figure 4.13c Photographs of skin cancers.</vt:lpstr>
      <vt:lpstr>Developmental Aspects of Skin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Nerve activates contraction</dc:title>
  <dc:creator>Karl Miyajima</dc:creator>
  <cp:lastModifiedBy>Betty Lampe</cp:lastModifiedBy>
  <cp:revision>402</cp:revision>
  <cp:lastPrinted>2001-01-06T03:20:03Z</cp:lastPrinted>
  <dcterms:created xsi:type="dcterms:W3CDTF">2000-12-11T01:39:32Z</dcterms:created>
  <dcterms:modified xsi:type="dcterms:W3CDTF">2015-09-29T17:31:37Z</dcterms:modified>
</cp:coreProperties>
</file>