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12D7D-2E09-6C41-BC42-B49F147FE332}" type="datetimeFigureOut">
              <a:rPr lang="en-US" smtClean="0"/>
              <a:t>9/9/14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72BBB-AF5B-9047-9542-81636EAF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9326-2138-3C45-9054-63B1F1F8DC21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18D-DFA9-DE40-A045-CD73FBAD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0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9326-2138-3C45-9054-63B1F1F8DC21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18D-DFA9-DE40-A045-CD73FBAD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9326-2138-3C45-9054-63B1F1F8DC21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18D-DFA9-DE40-A045-CD73FBAD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9326-2138-3C45-9054-63B1F1F8DC21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18D-DFA9-DE40-A045-CD73FBAD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9326-2138-3C45-9054-63B1F1F8DC21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18D-DFA9-DE40-A045-CD73FBAD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6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9326-2138-3C45-9054-63B1F1F8DC21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18D-DFA9-DE40-A045-CD73FBAD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2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9326-2138-3C45-9054-63B1F1F8DC21}" type="datetimeFigureOut">
              <a:rPr lang="en-US" smtClean="0"/>
              <a:t>9/9/14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18D-DFA9-DE40-A045-CD73FBAD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8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9326-2138-3C45-9054-63B1F1F8DC21}" type="datetimeFigureOut">
              <a:rPr lang="en-US" smtClean="0"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18D-DFA9-DE40-A045-CD73FBAD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8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9326-2138-3C45-9054-63B1F1F8DC21}" type="datetimeFigureOut">
              <a:rPr lang="en-US" smtClean="0"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18D-DFA9-DE40-A045-CD73FBAD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0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9326-2138-3C45-9054-63B1F1F8DC21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18D-DFA9-DE40-A045-CD73FBAD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2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9326-2138-3C45-9054-63B1F1F8DC21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C18D-DFA9-DE40-A045-CD73FBAD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9326-2138-3C45-9054-63B1F1F8DC21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C18D-DFA9-DE40-A045-CD73FBAD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6"/>
          <p:cNvSpPr>
            <a:spLocks noChangeArrowheads="1"/>
          </p:cNvSpPr>
          <p:nvPr/>
        </p:nvSpPr>
        <p:spPr bwMode="auto">
          <a:xfrm>
            <a:off x="4378325" y="836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5122" name="Rectangle 17"/>
          <p:cNvSpPr>
            <a:spLocks noChangeArrowheads="1"/>
          </p:cNvSpPr>
          <p:nvPr/>
        </p:nvSpPr>
        <p:spPr bwMode="auto">
          <a:xfrm>
            <a:off x="4694238" y="330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5123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7162800" y="2281238"/>
            <a:ext cx="1524000" cy="131127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8000">
                <a:latin typeface="Arial" charset="0"/>
              </a:rPr>
              <a:t>3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300">
                <a:latin typeface="Arial" charset="0"/>
              </a:rPr>
              <a:t>Cells and Tissues</a:t>
            </a:r>
          </a:p>
        </p:txBody>
      </p:sp>
    </p:spTree>
    <p:extLst>
      <p:ext uri="{BB962C8B-B14F-4D97-AF65-F5344CB8AC3E}">
        <p14:creationId xmlns:p14="http://schemas.microsoft.com/office/powerpoint/2010/main" val="3990819667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The Nucleus</a:t>
            </a:r>
          </a:p>
        </p:txBody>
      </p:sp>
      <p:sp>
        <p:nvSpPr>
          <p:cNvPr id="23554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Nucleoli</a:t>
            </a:r>
          </a:p>
          <a:p>
            <a:pPr lvl="1" eaLnBrk="1" hangingPunct="1"/>
            <a:r>
              <a:rPr lang="en-US">
                <a:latin typeface="Arial" charset="0"/>
              </a:rPr>
              <a:t>Nucleus contains one or more nucleoli</a:t>
            </a:r>
          </a:p>
          <a:p>
            <a:pPr lvl="1" eaLnBrk="1" hangingPunct="1"/>
            <a:r>
              <a:rPr lang="en-US">
                <a:latin typeface="Arial" charset="0"/>
              </a:rPr>
              <a:t>Sites of ribosome assembly</a:t>
            </a:r>
          </a:p>
          <a:p>
            <a:pPr lvl="1" eaLnBrk="1" hangingPunct="1"/>
            <a:r>
              <a:rPr lang="en-US">
                <a:latin typeface="Arial" charset="0"/>
              </a:rPr>
              <a:t>Ribosomes migrate into the cytoplasm through nuclear pores</a:t>
            </a:r>
          </a:p>
        </p:txBody>
      </p:sp>
    </p:spTree>
    <p:extLst>
      <p:ext uri="{BB962C8B-B14F-4D97-AF65-F5344CB8AC3E}">
        <p14:creationId xmlns:p14="http://schemas.microsoft.com/office/powerpoint/2010/main" val="2497920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The Nucleus</a:t>
            </a:r>
          </a:p>
        </p:txBody>
      </p:sp>
      <p:sp>
        <p:nvSpPr>
          <p:cNvPr id="2560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Chromatin </a:t>
            </a:r>
          </a:p>
          <a:p>
            <a:pPr lvl="1" eaLnBrk="1" hangingPunct="1"/>
            <a:r>
              <a:rPr lang="en-US">
                <a:latin typeface="Arial" charset="0"/>
              </a:rPr>
              <a:t>Composed of DNA and protein</a:t>
            </a:r>
          </a:p>
          <a:p>
            <a:pPr lvl="1" eaLnBrk="1" hangingPunct="1"/>
            <a:r>
              <a:rPr lang="en-US">
                <a:latin typeface="Arial" charset="0"/>
              </a:rPr>
              <a:t>Present when the cell is not dividing</a:t>
            </a:r>
          </a:p>
          <a:p>
            <a:pPr lvl="1" eaLnBrk="1" hangingPunct="1"/>
            <a:r>
              <a:rPr lang="en-US">
                <a:latin typeface="Arial" charset="0"/>
              </a:rPr>
              <a:t>Scattered throughout the nucleus</a:t>
            </a:r>
          </a:p>
          <a:p>
            <a:pPr lvl="1" eaLnBrk="1" hangingPunct="1"/>
            <a:r>
              <a:rPr lang="en-US">
                <a:latin typeface="Arial" charset="0"/>
              </a:rPr>
              <a:t>Condenses to form chromosomes when the cell divides</a:t>
            </a:r>
          </a:p>
        </p:txBody>
      </p:sp>
    </p:spTree>
    <p:extLst>
      <p:ext uri="{BB962C8B-B14F-4D97-AF65-F5344CB8AC3E}">
        <p14:creationId xmlns:p14="http://schemas.microsoft.com/office/powerpoint/2010/main" val="2405312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Plasma Membrane</a:t>
            </a:r>
          </a:p>
        </p:txBody>
      </p:sp>
      <p:sp>
        <p:nvSpPr>
          <p:cNvPr id="27650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Barrier for cell contents</a:t>
            </a:r>
          </a:p>
          <a:p>
            <a:pPr eaLnBrk="1" hangingPunct="1"/>
            <a:r>
              <a:rPr lang="en-US">
                <a:latin typeface="Arial" charset="0"/>
              </a:rPr>
              <a:t>Double phospholipid layer</a:t>
            </a:r>
          </a:p>
          <a:p>
            <a:pPr lvl="1" eaLnBrk="1" hangingPunct="1"/>
            <a:r>
              <a:rPr lang="en-US">
                <a:latin typeface="Arial" charset="0"/>
              </a:rPr>
              <a:t>Hydrophilic heads</a:t>
            </a:r>
          </a:p>
          <a:p>
            <a:pPr lvl="1" eaLnBrk="1" hangingPunct="1"/>
            <a:r>
              <a:rPr lang="en-US">
                <a:latin typeface="Arial" charset="0"/>
              </a:rPr>
              <a:t>Hydrophobic tails</a:t>
            </a:r>
          </a:p>
          <a:p>
            <a:pPr eaLnBrk="1" hangingPunct="1"/>
            <a:r>
              <a:rPr lang="en-US">
                <a:latin typeface="Arial" charset="0"/>
              </a:rPr>
              <a:t>Also contains proteins, cholesterol, and glycoproteins</a:t>
            </a:r>
          </a:p>
        </p:txBody>
      </p:sp>
    </p:spTree>
    <p:extLst>
      <p:ext uri="{BB962C8B-B14F-4D97-AF65-F5344CB8AC3E}">
        <p14:creationId xmlns:p14="http://schemas.microsoft.com/office/powerpoint/2010/main" val="2731423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6"/>
          <p:cNvSpPr txBox="1">
            <a:spLocks noChangeArrowheads="1"/>
          </p:cNvSpPr>
          <p:nvPr/>
        </p:nvSpPr>
        <p:spPr bwMode="auto">
          <a:xfrm>
            <a:off x="8001000" y="6477000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3.2</a:t>
            </a:r>
          </a:p>
        </p:txBody>
      </p:sp>
      <p:pic>
        <p:nvPicPr>
          <p:cNvPr id="29698" name="Picture 60" descr="figure_03_02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4"/>
          <a:stretch>
            <a:fillRect/>
          </a:stretch>
        </p:blipFill>
        <p:spPr bwMode="auto">
          <a:xfrm>
            <a:off x="244475" y="1398588"/>
            <a:ext cx="85947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Freeform 3"/>
          <p:cNvSpPr>
            <a:spLocks/>
          </p:cNvSpPr>
          <p:nvPr/>
        </p:nvSpPr>
        <p:spPr bwMode="auto">
          <a:xfrm>
            <a:off x="1420813" y="3698875"/>
            <a:ext cx="254000" cy="1588"/>
          </a:xfrm>
          <a:custGeom>
            <a:avLst/>
            <a:gdLst>
              <a:gd name="T0" fmla="*/ 2147483647 w 160"/>
              <a:gd name="T1" fmla="*/ 0 h 1"/>
              <a:gd name="T2" fmla="*/ 0 w 160"/>
              <a:gd name="T3" fmla="*/ 0 h 1"/>
              <a:gd name="T4" fmla="*/ 0 60000 65536"/>
              <a:gd name="T5" fmla="*/ 0 60000 65536"/>
              <a:gd name="T6" fmla="*/ 0 w 160"/>
              <a:gd name="T7" fmla="*/ 0 h 1"/>
              <a:gd name="T8" fmla="*/ 160 w 16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1">
                <a:moveTo>
                  <a:pt x="160" y="0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1625600" y="2921000"/>
            <a:ext cx="355600" cy="1117600"/>
            <a:chOff x="1024" y="1840"/>
            <a:chExt cx="224" cy="704"/>
          </a:xfrm>
        </p:grpSpPr>
        <p:grpSp>
          <p:nvGrpSpPr>
            <p:cNvPr id="29750" name="Group 6"/>
            <p:cNvGrpSpPr>
              <a:grpSpLocks/>
            </p:cNvGrpSpPr>
            <p:nvPr/>
          </p:nvGrpSpPr>
          <p:grpSpPr bwMode="auto">
            <a:xfrm>
              <a:off x="1098" y="1842"/>
              <a:ext cx="150" cy="702"/>
              <a:chOff x="1098" y="1842"/>
              <a:chExt cx="150" cy="702"/>
            </a:xfrm>
          </p:grpSpPr>
          <p:sp>
            <p:nvSpPr>
              <p:cNvPr id="29752" name="Line 7"/>
              <p:cNvSpPr>
                <a:spLocks noChangeShapeType="1"/>
              </p:cNvSpPr>
              <p:nvPr/>
            </p:nvSpPr>
            <p:spPr bwMode="auto">
              <a:xfrm flipH="1" flipV="1">
                <a:off x="1098" y="1842"/>
                <a:ext cx="142" cy="270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3" name="Line 8"/>
              <p:cNvSpPr>
                <a:spLocks noChangeShapeType="1"/>
              </p:cNvSpPr>
              <p:nvPr/>
            </p:nvSpPr>
            <p:spPr bwMode="auto">
              <a:xfrm flipH="1" flipV="1">
                <a:off x="1098" y="1842"/>
                <a:ext cx="150" cy="702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51" name="Line 9"/>
            <p:cNvSpPr>
              <a:spLocks noChangeShapeType="1"/>
            </p:cNvSpPr>
            <p:nvPr/>
          </p:nvSpPr>
          <p:spPr bwMode="auto">
            <a:xfrm>
              <a:off x="1024" y="1840"/>
              <a:ext cx="74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1" name="Freeform 10"/>
          <p:cNvSpPr>
            <a:spLocks/>
          </p:cNvSpPr>
          <p:nvPr/>
        </p:nvSpPr>
        <p:spPr bwMode="auto">
          <a:xfrm>
            <a:off x="1674813" y="3286125"/>
            <a:ext cx="101600" cy="847725"/>
          </a:xfrm>
          <a:custGeom>
            <a:avLst/>
            <a:gdLst>
              <a:gd name="T0" fmla="*/ 2147483647 w 64"/>
              <a:gd name="T1" fmla="*/ 0 h 534"/>
              <a:gd name="T2" fmla="*/ 2147483647 w 64"/>
              <a:gd name="T3" fmla="*/ 0 h 534"/>
              <a:gd name="T4" fmla="*/ 0 w 64"/>
              <a:gd name="T5" fmla="*/ 2147483647 h 534"/>
              <a:gd name="T6" fmla="*/ 2147483647 w 64"/>
              <a:gd name="T7" fmla="*/ 2147483647 h 534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534"/>
              <a:gd name="T14" fmla="*/ 64 w 64"/>
              <a:gd name="T15" fmla="*/ 534 h 5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534">
                <a:moveTo>
                  <a:pt x="64" y="0"/>
                </a:moveTo>
                <a:lnTo>
                  <a:pt x="2" y="0"/>
                </a:lnTo>
                <a:lnTo>
                  <a:pt x="0" y="532"/>
                </a:lnTo>
                <a:lnTo>
                  <a:pt x="62" y="53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Freeform 11"/>
          <p:cNvSpPr>
            <a:spLocks/>
          </p:cNvSpPr>
          <p:nvPr/>
        </p:nvSpPr>
        <p:spPr bwMode="auto">
          <a:xfrm>
            <a:off x="1676400" y="3289300"/>
            <a:ext cx="101600" cy="847725"/>
          </a:xfrm>
          <a:custGeom>
            <a:avLst/>
            <a:gdLst>
              <a:gd name="T0" fmla="*/ 2147483647 w 64"/>
              <a:gd name="T1" fmla="*/ 0 h 534"/>
              <a:gd name="T2" fmla="*/ 2147483647 w 64"/>
              <a:gd name="T3" fmla="*/ 0 h 534"/>
              <a:gd name="T4" fmla="*/ 0 w 64"/>
              <a:gd name="T5" fmla="*/ 2147483647 h 534"/>
              <a:gd name="T6" fmla="*/ 2147483647 w 64"/>
              <a:gd name="T7" fmla="*/ 2147483647 h 534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534"/>
              <a:gd name="T14" fmla="*/ 64 w 64"/>
              <a:gd name="T15" fmla="*/ 534 h 5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534">
                <a:moveTo>
                  <a:pt x="64" y="0"/>
                </a:moveTo>
                <a:lnTo>
                  <a:pt x="2" y="0"/>
                </a:lnTo>
                <a:lnTo>
                  <a:pt x="0" y="532"/>
                </a:lnTo>
                <a:lnTo>
                  <a:pt x="62" y="53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1617663" y="2917825"/>
            <a:ext cx="355600" cy="1117600"/>
            <a:chOff x="1024" y="1840"/>
            <a:chExt cx="224" cy="704"/>
          </a:xfrm>
        </p:grpSpPr>
        <p:grpSp>
          <p:nvGrpSpPr>
            <p:cNvPr id="29746" name="Group 13"/>
            <p:cNvGrpSpPr>
              <a:grpSpLocks/>
            </p:cNvGrpSpPr>
            <p:nvPr/>
          </p:nvGrpSpPr>
          <p:grpSpPr bwMode="auto">
            <a:xfrm>
              <a:off x="1098" y="1842"/>
              <a:ext cx="150" cy="702"/>
              <a:chOff x="1098" y="1842"/>
              <a:chExt cx="150" cy="702"/>
            </a:xfrm>
          </p:grpSpPr>
          <p:sp>
            <p:nvSpPr>
              <p:cNvPr id="29748" name="Line 14"/>
              <p:cNvSpPr>
                <a:spLocks noChangeShapeType="1"/>
              </p:cNvSpPr>
              <p:nvPr/>
            </p:nvSpPr>
            <p:spPr bwMode="auto">
              <a:xfrm flipH="1" flipV="1">
                <a:off x="1098" y="1842"/>
                <a:ext cx="142" cy="270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9" name="Line 15"/>
              <p:cNvSpPr>
                <a:spLocks noChangeShapeType="1"/>
              </p:cNvSpPr>
              <p:nvPr/>
            </p:nvSpPr>
            <p:spPr bwMode="auto">
              <a:xfrm flipH="1" flipV="1">
                <a:off x="1098" y="1842"/>
                <a:ext cx="150" cy="702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47" name="Line 16"/>
            <p:cNvSpPr>
              <a:spLocks noChangeShapeType="1"/>
            </p:cNvSpPr>
            <p:nvPr/>
          </p:nvSpPr>
          <p:spPr bwMode="auto">
            <a:xfrm>
              <a:off x="1024" y="1840"/>
              <a:ext cx="74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4" name="Line 22"/>
          <p:cNvSpPr>
            <a:spLocks noChangeShapeType="1"/>
          </p:cNvSpPr>
          <p:nvPr/>
        </p:nvSpPr>
        <p:spPr bwMode="auto">
          <a:xfrm flipH="1">
            <a:off x="1941513" y="3917950"/>
            <a:ext cx="206375" cy="6889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Freeform 23"/>
          <p:cNvSpPr>
            <a:spLocks/>
          </p:cNvSpPr>
          <p:nvPr/>
        </p:nvSpPr>
        <p:spPr bwMode="auto">
          <a:xfrm>
            <a:off x="2776538" y="2508250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2147483647 h 1"/>
              <a:gd name="T4" fmla="*/ 0 60000 65536"/>
              <a:gd name="T5" fmla="*/ 0 60000 65536"/>
              <a:gd name="T6" fmla="*/ 0 w 48"/>
              <a:gd name="T7" fmla="*/ 0 h 1"/>
              <a:gd name="T8" fmla="*/ 48 w 4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">
                <a:moveTo>
                  <a:pt x="0" y="0"/>
                </a:moveTo>
                <a:lnTo>
                  <a:pt x="48" y="1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Freeform 24"/>
          <p:cNvSpPr>
            <a:spLocks/>
          </p:cNvSpPr>
          <p:nvPr/>
        </p:nvSpPr>
        <p:spPr bwMode="auto">
          <a:xfrm>
            <a:off x="1595438" y="3752850"/>
            <a:ext cx="736600" cy="857250"/>
          </a:xfrm>
          <a:custGeom>
            <a:avLst/>
            <a:gdLst>
              <a:gd name="T0" fmla="*/ 2147483647 w 464"/>
              <a:gd name="T1" fmla="*/ 0 h 540"/>
              <a:gd name="T2" fmla="*/ 2147483647 w 464"/>
              <a:gd name="T3" fmla="*/ 2147483647 h 540"/>
              <a:gd name="T4" fmla="*/ 0 w 464"/>
              <a:gd name="T5" fmla="*/ 2147483647 h 540"/>
              <a:gd name="T6" fmla="*/ 0 60000 65536"/>
              <a:gd name="T7" fmla="*/ 0 60000 65536"/>
              <a:gd name="T8" fmla="*/ 0 60000 65536"/>
              <a:gd name="T9" fmla="*/ 0 w 464"/>
              <a:gd name="T10" fmla="*/ 0 h 540"/>
              <a:gd name="T11" fmla="*/ 464 w 464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540">
                <a:moveTo>
                  <a:pt x="464" y="0"/>
                </a:moveTo>
                <a:lnTo>
                  <a:pt x="224" y="538"/>
                </a:lnTo>
                <a:lnTo>
                  <a:pt x="0" y="54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Freeform 25"/>
          <p:cNvSpPr>
            <a:spLocks/>
          </p:cNvSpPr>
          <p:nvPr/>
        </p:nvSpPr>
        <p:spPr bwMode="auto">
          <a:xfrm>
            <a:off x="4392613" y="1778000"/>
            <a:ext cx="177800" cy="663575"/>
          </a:xfrm>
          <a:custGeom>
            <a:avLst/>
            <a:gdLst>
              <a:gd name="T0" fmla="*/ 2147483647 w 112"/>
              <a:gd name="T1" fmla="*/ 0 h 418"/>
              <a:gd name="T2" fmla="*/ 2147483647 w 112"/>
              <a:gd name="T3" fmla="*/ 2147483647 h 418"/>
              <a:gd name="T4" fmla="*/ 0 w 112"/>
              <a:gd name="T5" fmla="*/ 2147483647 h 418"/>
              <a:gd name="T6" fmla="*/ 0 60000 65536"/>
              <a:gd name="T7" fmla="*/ 0 60000 65536"/>
              <a:gd name="T8" fmla="*/ 0 60000 65536"/>
              <a:gd name="T9" fmla="*/ 0 w 112"/>
              <a:gd name="T10" fmla="*/ 0 h 418"/>
              <a:gd name="T11" fmla="*/ 112 w 112"/>
              <a:gd name="T12" fmla="*/ 418 h 4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418">
                <a:moveTo>
                  <a:pt x="112" y="0"/>
                </a:moveTo>
                <a:lnTo>
                  <a:pt x="112" y="216"/>
                </a:lnTo>
                <a:lnTo>
                  <a:pt x="0" y="41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Freeform 26"/>
          <p:cNvSpPr>
            <a:spLocks/>
          </p:cNvSpPr>
          <p:nvPr/>
        </p:nvSpPr>
        <p:spPr bwMode="auto">
          <a:xfrm>
            <a:off x="5554663" y="1778000"/>
            <a:ext cx="209550" cy="473075"/>
          </a:xfrm>
          <a:custGeom>
            <a:avLst/>
            <a:gdLst>
              <a:gd name="T0" fmla="*/ 0 w 132"/>
              <a:gd name="T1" fmla="*/ 0 h 298"/>
              <a:gd name="T2" fmla="*/ 0 w 132"/>
              <a:gd name="T3" fmla="*/ 2147483647 h 298"/>
              <a:gd name="T4" fmla="*/ 2147483647 w 132"/>
              <a:gd name="T5" fmla="*/ 2147483647 h 298"/>
              <a:gd name="T6" fmla="*/ 0 60000 65536"/>
              <a:gd name="T7" fmla="*/ 0 60000 65536"/>
              <a:gd name="T8" fmla="*/ 0 60000 65536"/>
              <a:gd name="T9" fmla="*/ 0 w 132"/>
              <a:gd name="T10" fmla="*/ 0 h 298"/>
              <a:gd name="T11" fmla="*/ 132 w 132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98">
                <a:moveTo>
                  <a:pt x="0" y="0"/>
                </a:moveTo>
                <a:lnTo>
                  <a:pt x="0" y="162"/>
                </a:lnTo>
                <a:lnTo>
                  <a:pt x="132" y="29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27"/>
          <p:cNvSpPr>
            <a:spLocks noChangeShapeType="1"/>
          </p:cNvSpPr>
          <p:nvPr/>
        </p:nvSpPr>
        <p:spPr bwMode="auto">
          <a:xfrm>
            <a:off x="4884738" y="3425825"/>
            <a:ext cx="0" cy="11430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28"/>
          <p:cNvSpPr>
            <a:spLocks noChangeShapeType="1"/>
          </p:cNvSpPr>
          <p:nvPr/>
        </p:nvSpPr>
        <p:spPr bwMode="auto">
          <a:xfrm>
            <a:off x="4138613" y="3527425"/>
            <a:ext cx="749300" cy="4857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Freeform 29"/>
          <p:cNvSpPr>
            <a:spLocks/>
          </p:cNvSpPr>
          <p:nvPr/>
        </p:nvSpPr>
        <p:spPr bwMode="auto">
          <a:xfrm>
            <a:off x="5856288" y="3711575"/>
            <a:ext cx="1587" cy="869950"/>
          </a:xfrm>
          <a:custGeom>
            <a:avLst/>
            <a:gdLst>
              <a:gd name="T0" fmla="*/ 2147483647 w 1"/>
              <a:gd name="T1" fmla="*/ 0 h 548"/>
              <a:gd name="T2" fmla="*/ 0 w 1"/>
              <a:gd name="T3" fmla="*/ 2147483647 h 548"/>
              <a:gd name="T4" fmla="*/ 0 60000 65536"/>
              <a:gd name="T5" fmla="*/ 0 60000 65536"/>
              <a:gd name="T6" fmla="*/ 0 w 1"/>
              <a:gd name="T7" fmla="*/ 0 h 548"/>
              <a:gd name="T8" fmla="*/ 1 w 1"/>
              <a:gd name="T9" fmla="*/ 548 h 5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48">
                <a:moveTo>
                  <a:pt x="1" y="0"/>
                </a:moveTo>
                <a:lnTo>
                  <a:pt x="0" y="54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30"/>
          <p:cNvSpPr>
            <a:spLocks noChangeShapeType="1"/>
          </p:cNvSpPr>
          <p:nvPr/>
        </p:nvSpPr>
        <p:spPr bwMode="auto">
          <a:xfrm>
            <a:off x="5548313" y="3965575"/>
            <a:ext cx="304800" cy="1841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Freeform 31"/>
          <p:cNvSpPr>
            <a:spLocks/>
          </p:cNvSpPr>
          <p:nvPr/>
        </p:nvSpPr>
        <p:spPr bwMode="auto">
          <a:xfrm>
            <a:off x="7342188" y="2044700"/>
            <a:ext cx="6350" cy="708025"/>
          </a:xfrm>
          <a:custGeom>
            <a:avLst/>
            <a:gdLst>
              <a:gd name="T0" fmla="*/ 2147483647 w 4"/>
              <a:gd name="T1" fmla="*/ 0 h 446"/>
              <a:gd name="T2" fmla="*/ 0 w 4"/>
              <a:gd name="T3" fmla="*/ 2147483647 h 446"/>
              <a:gd name="T4" fmla="*/ 0 60000 65536"/>
              <a:gd name="T5" fmla="*/ 0 60000 65536"/>
              <a:gd name="T6" fmla="*/ 0 w 4"/>
              <a:gd name="T7" fmla="*/ 0 h 446"/>
              <a:gd name="T8" fmla="*/ 4 w 4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446">
                <a:moveTo>
                  <a:pt x="4" y="0"/>
                </a:moveTo>
                <a:lnTo>
                  <a:pt x="0" y="44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Freeform 32"/>
          <p:cNvSpPr>
            <a:spLocks/>
          </p:cNvSpPr>
          <p:nvPr/>
        </p:nvSpPr>
        <p:spPr bwMode="auto">
          <a:xfrm>
            <a:off x="7507288" y="3505200"/>
            <a:ext cx="469900" cy="749300"/>
          </a:xfrm>
          <a:custGeom>
            <a:avLst/>
            <a:gdLst>
              <a:gd name="T0" fmla="*/ 0 w 296"/>
              <a:gd name="T1" fmla="*/ 0 h 472"/>
              <a:gd name="T2" fmla="*/ 2147483647 w 296"/>
              <a:gd name="T3" fmla="*/ 2147483647 h 472"/>
              <a:gd name="T4" fmla="*/ 2147483647 w 296"/>
              <a:gd name="T5" fmla="*/ 2147483647 h 472"/>
              <a:gd name="T6" fmla="*/ 0 60000 65536"/>
              <a:gd name="T7" fmla="*/ 0 60000 65536"/>
              <a:gd name="T8" fmla="*/ 0 60000 65536"/>
              <a:gd name="T9" fmla="*/ 0 w 296"/>
              <a:gd name="T10" fmla="*/ 0 h 472"/>
              <a:gd name="T11" fmla="*/ 296 w 296"/>
              <a:gd name="T12" fmla="*/ 472 h 4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472">
                <a:moveTo>
                  <a:pt x="0" y="0"/>
                </a:moveTo>
                <a:lnTo>
                  <a:pt x="144" y="472"/>
                </a:lnTo>
                <a:lnTo>
                  <a:pt x="296" y="47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Freeform 33"/>
          <p:cNvSpPr>
            <a:spLocks/>
          </p:cNvSpPr>
          <p:nvPr/>
        </p:nvSpPr>
        <p:spPr bwMode="auto">
          <a:xfrm>
            <a:off x="2855913" y="2184400"/>
            <a:ext cx="184150" cy="771525"/>
          </a:xfrm>
          <a:custGeom>
            <a:avLst/>
            <a:gdLst>
              <a:gd name="T0" fmla="*/ 2147483647 w 116"/>
              <a:gd name="T1" fmla="*/ 0 h 486"/>
              <a:gd name="T2" fmla="*/ 2147483647 w 116"/>
              <a:gd name="T3" fmla="*/ 0 h 486"/>
              <a:gd name="T4" fmla="*/ 0 w 116"/>
              <a:gd name="T5" fmla="*/ 2147483647 h 486"/>
              <a:gd name="T6" fmla="*/ 2147483647 w 116"/>
              <a:gd name="T7" fmla="*/ 2147483647 h 486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486"/>
              <a:gd name="T14" fmla="*/ 116 w 116"/>
              <a:gd name="T15" fmla="*/ 486 h 4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486">
                <a:moveTo>
                  <a:pt x="64" y="0"/>
                </a:moveTo>
                <a:lnTo>
                  <a:pt x="2" y="0"/>
                </a:lnTo>
                <a:lnTo>
                  <a:pt x="0" y="484"/>
                </a:lnTo>
                <a:lnTo>
                  <a:pt x="116" y="48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34"/>
          <p:cNvSpPr>
            <a:spLocks noChangeShapeType="1"/>
          </p:cNvSpPr>
          <p:nvPr/>
        </p:nvSpPr>
        <p:spPr bwMode="auto">
          <a:xfrm flipH="1">
            <a:off x="1943100" y="3921125"/>
            <a:ext cx="206375" cy="688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17" name="Group 36"/>
          <p:cNvGrpSpPr>
            <a:grpSpLocks/>
          </p:cNvGrpSpPr>
          <p:nvPr/>
        </p:nvGrpSpPr>
        <p:grpSpPr bwMode="auto">
          <a:xfrm>
            <a:off x="1736725" y="2924175"/>
            <a:ext cx="238125" cy="1114425"/>
            <a:chOff x="1098" y="1842"/>
            <a:chExt cx="150" cy="702"/>
          </a:xfrm>
        </p:grpSpPr>
        <p:sp>
          <p:nvSpPr>
            <p:cNvPr id="29744" name="Line 37"/>
            <p:cNvSpPr>
              <a:spLocks noChangeShapeType="1"/>
            </p:cNvSpPr>
            <p:nvPr/>
          </p:nvSpPr>
          <p:spPr bwMode="auto">
            <a:xfrm flipH="1" flipV="1">
              <a:off x="1098" y="1842"/>
              <a:ext cx="142" cy="27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5" name="Line 38"/>
            <p:cNvSpPr>
              <a:spLocks noChangeShapeType="1"/>
            </p:cNvSpPr>
            <p:nvPr/>
          </p:nvSpPr>
          <p:spPr bwMode="auto">
            <a:xfrm flipH="1" flipV="1">
              <a:off x="1098" y="1842"/>
              <a:ext cx="150" cy="70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18" name="Line 39"/>
          <p:cNvSpPr>
            <a:spLocks noChangeShapeType="1"/>
          </p:cNvSpPr>
          <p:nvPr/>
        </p:nvSpPr>
        <p:spPr bwMode="auto">
          <a:xfrm>
            <a:off x="1625600" y="2924175"/>
            <a:ext cx="117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Freeform 40"/>
          <p:cNvSpPr>
            <a:spLocks/>
          </p:cNvSpPr>
          <p:nvPr/>
        </p:nvSpPr>
        <p:spPr bwMode="auto">
          <a:xfrm>
            <a:off x="1422400" y="3702050"/>
            <a:ext cx="254000" cy="1588"/>
          </a:xfrm>
          <a:custGeom>
            <a:avLst/>
            <a:gdLst>
              <a:gd name="T0" fmla="*/ 2147483647 w 160"/>
              <a:gd name="T1" fmla="*/ 0 h 1"/>
              <a:gd name="T2" fmla="*/ 0 w 160"/>
              <a:gd name="T3" fmla="*/ 0 h 1"/>
              <a:gd name="T4" fmla="*/ 0 60000 65536"/>
              <a:gd name="T5" fmla="*/ 0 60000 65536"/>
              <a:gd name="T6" fmla="*/ 0 w 160"/>
              <a:gd name="T7" fmla="*/ 0 h 1"/>
              <a:gd name="T8" fmla="*/ 160 w 16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1">
                <a:moveTo>
                  <a:pt x="160" y="0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Freeform 41"/>
          <p:cNvSpPr>
            <a:spLocks/>
          </p:cNvSpPr>
          <p:nvPr/>
        </p:nvSpPr>
        <p:spPr bwMode="auto">
          <a:xfrm>
            <a:off x="1593850" y="3756025"/>
            <a:ext cx="736600" cy="857250"/>
          </a:xfrm>
          <a:custGeom>
            <a:avLst/>
            <a:gdLst>
              <a:gd name="T0" fmla="*/ 2147483647 w 464"/>
              <a:gd name="T1" fmla="*/ 0 h 540"/>
              <a:gd name="T2" fmla="*/ 2147483647 w 464"/>
              <a:gd name="T3" fmla="*/ 2147483647 h 540"/>
              <a:gd name="T4" fmla="*/ 0 w 464"/>
              <a:gd name="T5" fmla="*/ 2147483647 h 540"/>
              <a:gd name="T6" fmla="*/ 0 60000 65536"/>
              <a:gd name="T7" fmla="*/ 0 60000 65536"/>
              <a:gd name="T8" fmla="*/ 0 60000 65536"/>
              <a:gd name="T9" fmla="*/ 0 w 464"/>
              <a:gd name="T10" fmla="*/ 0 h 540"/>
              <a:gd name="T11" fmla="*/ 464 w 464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540">
                <a:moveTo>
                  <a:pt x="464" y="0"/>
                </a:moveTo>
                <a:lnTo>
                  <a:pt x="224" y="538"/>
                </a:lnTo>
                <a:lnTo>
                  <a:pt x="0" y="54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Freeform 42"/>
          <p:cNvSpPr>
            <a:spLocks/>
          </p:cNvSpPr>
          <p:nvPr/>
        </p:nvSpPr>
        <p:spPr bwMode="auto">
          <a:xfrm>
            <a:off x="2778125" y="2511425"/>
            <a:ext cx="76200" cy="1588"/>
          </a:xfrm>
          <a:custGeom>
            <a:avLst/>
            <a:gdLst>
              <a:gd name="T0" fmla="*/ 0 w 48"/>
              <a:gd name="T1" fmla="*/ 0 h 1"/>
              <a:gd name="T2" fmla="*/ 2147483647 w 48"/>
              <a:gd name="T3" fmla="*/ 2147483647 h 1"/>
              <a:gd name="T4" fmla="*/ 0 60000 65536"/>
              <a:gd name="T5" fmla="*/ 0 60000 65536"/>
              <a:gd name="T6" fmla="*/ 0 w 48"/>
              <a:gd name="T7" fmla="*/ 0 h 1"/>
              <a:gd name="T8" fmla="*/ 48 w 4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">
                <a:moveTo>
                  <a:pt x="0" y="0"/>
                </a:moveTo>
                <a:lnTo>
                  <a:pt x="48" y="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Freeform 43"/>
          <p:cNvSpPr>
            <a:spLocks/>
          </p:cNvSpPr>
          <p:nvPr/>
        </p:nvSpPr>
        <p:spPr bwMode="auto">
          <a:xfrm>
            <a:off x="4391025" y="1781175"/>
            <a:ext cx="177800" cy="663575"/>
          </a:xfrm>
          <a:custGeom>
            <a:avLst/>
            <a:gdLst>
              <a:gd name="T0" fmla="*/ 2147483647 w 112"/>
              <a:gd name="T1" fmla="*/ 0 h 418"/>
              <a:gd name="T2" fmla="*/ 2147483647 w 112"/>
              <a:gd name="T3" fmla="*/ 2147483647 h 418"/>
              <a:gd name="T4" fmla="*/ 0 w 112"/>
              <a:gd name="T5" fmla="*/ 2147483647 h 418"/>
              <a:gd name="T6" fmla="*/ 0 60000 65536"/>
              <a:gd name="T7" fmla="*/ 0 60000 65536"/>
              <a:gd name="T8" fmla="*/ 0 60000 65536"/>
              <a:gd name="T9" fmla="*/ 0 w 112"/>
              <a:gd name="T10" fmla="*/ 0 h 418"/>
              <a:gd name="T11" fmla="*/ 112 w 112"/>
              <a:gd name="T12" fmla="*/ 418 h 4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418">
                <a:moveTo>
                  <a:pt x="112" y="0"/>
                </a:moveTo>
                <a:lnTo>
                  <a:pt x="112" y="216"/>
                </a:lnTo>
                <a:lnTo>
                  <a:pt x="0" y="41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Freeform 44"/>
          <p:cNvSpPr>
            <a:spLocks/>
          </p:cNvSpPr>
          <p:nvPr/>
        </p:nvSpPr>
        <p:spPr bwMode="auto">
          <a:xfrm>
            <a:off x="5556250" y="1781175"/>
            <a:ext cx="209550" cy="473075"/>
          </a:xfrm>
          <a:custGeom>
            <a:avLst/>
            <a:gdLst>
              <a:gd name="T0" fmla="*/ 0 w 132"/>
              <a:gd name="T1" fmla="*/ 0 h 298"/>
              <a:gd name="T2" fmla="*/ 0 w 132"/>
              <a:gd name="T3" fmla="*/ 2147483647 h 298"/>
              <a:gd name="T4" fmla="*/ 2147483647 w 132"/>
              <a:gd name="T5" fmla="*/ 2147483647 h 298"/>
              <a:gd name="T6" fmla="*/ 0 60000 65536"/>
              <a:gd name="T7" fmla="*/ 0 60000 65536"/>
              <a:gd name="T8" fmla="*/ 0 60000 65536"/>
              <a:gd name="T9" fmla="*/ 0 w 132"/>
              <a:gd name="T10" fmla="*/ 0 h 298"/>
              <a:gd name="T11" fmla="*/ 132 w 132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98">
                <a:moveTo>
                  <a:pt x="0" y="0"/>
                </a:moveTo>
                <a:lnTo>
                  <a:pt x="0" y="162"/>
                </a:lnTo>
                <a:lnTo>
                  <a:pt x="132" y="29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Freeform 45"/>
          <p:cNvSpPr>
            <a:spLocks/>
          </p:cNvSpPr>
          <p:nvPr/>
        </p:nvSpPr>
        <p:spPr bwMode="auto">
          <a:xfrm>
            <a:off x="7343775" y="2047875"/>
            <a:ext cx="6350" cy="708025"/>
          </a:xfrm>
          <a:custGeom>
            <a:avLst/>
            <a:gdLst>
              <a:gd name="T0" fmla="*/ 2147483647 w 4"/>
              <a:gd name="T1" fmla="*/ 0 h 446"/>
              <a:gd name="T2" fmla="*/ 0 w 4"/>
              <a:gd name="T3" fmla="*/ 2147483647 h 446"/>
              <a:gd name="T4" fmla="*/ 0 60000 65536"/>
              <a:gd name="T5" fmla="*/ 0 60000 65536"/>
              <a:gd name="T6" fmla="*/ 0 w 4"/>
              <a:gd name="T7" fmla="*/ 0 h 446"/>
              <a:gd name="T8" fmla="*/ 4 w 4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446">
                <a:moveTo>
                  <a:pt x="4" y="0"/>
                </a:moveTo>
                <a:lnTo>
                  <a:pt x="0" y="44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Freeform 46"/>
          <p:cNvSpPr>
            <a:spLocks/>
          </p:cNvSpPr>
          <p:nvPr/>
        </p:nvSpPr>
        <p:spPr bwMode="auto">
          <a:xfrm>
            <a:off x="2863850" y="2184400"/>
            <a:ext cx="184150" cy="771525"/>
          </a:xfrm>
          <a:custGeom>
            <a:avLst/>
            <a:gdLst>
              <a:gd name="T0" fmla="*/ 2147483647 w 116"/>
              <a:gd name="T1" fmla="*/ 0 h 486"/>
              <a:gd name="T2" fmla="*/ 2147483647 w 116"/>
              <a:gd name="T3" fmla="*/ 0 h 486"/>
              <a:gd name="T4" fmla="*/ 0 w 116"/>
              <a:gd name="T5" fmla="*/ 2147483647 h 486"/>
              <a:gd name="T6" fmla="*/ 2147483647 w 116"/>
              <a:gd name="T7" fmla="*/ 2147483647 h 486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486"/>
              <a:gd name="T14" fmla="*/ 116 w 116"/>
              <a:gd name="T15" fmla="*/ 486 h 4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486">
                <a:moveTo>
                  <a:pt x="64" y="0"/>
                </a:moveTo>
                <a:lnTo>
                  <a:pt x="2" y="0"/>
                </a:lnTo>
                <a:lnTo>
                  <a:pt x="0" y="484"/>
                </a:lnTo>
                <a:lnTo>
                  <a:pt x="116" y="48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Freeform 47"/>
          <p:cNvSpPr>
            <a:spLocks/>
          </p:cNvSpPr>
          <p:nvPr/>
        </p:nvSpPr>
        <p:spPr bwMode="auto">
          <a:xfrm>
            <a:off x="7508875" y="3508375"/>
            <a:ext cx="469900" cy="749300"/>
          </a:xfrm>
          <a:custGeom>
            <a:avLst/>
            <a:gdLst>
              <a:gd name="T0" fmla="*/ 0 w 296"/>
              <a:gd name="T1" fmla="*/ 0 h 472"/>
              <a:gd name="T2" fmla="*/ 2147483647 w 296"/>
              <a:gd name="T3" fmla="*/ 2147483647 h 472"/>
              <a:gd name="T4" fmla="*/ 2147483647 w 296"/>
              <a:gd name="T5" fmla="*/ 2147483647 h 472"/>
              <a:gd name="T6" fmla="*/ 0 60000 65536"/>
              <a:gd name="T7" fmla="*/ 0 60000 65536"/>
              <a:gd name="T8" fmla="*/ 0 60000 65536"/>
              <a:gd name="T9" fmla="*/ 0 w 296"/>
              <a:gd name="T10" fmla="*/ 0 h 472"/>
              <a:gd name="T11" fmla="*/ 296 w 296"/>
              <a:gd name="T12" fmla="*/ 472 h 4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472">
                <a:moveTo>
                  <a:pt x="0" y="0"/>
                </a:moveTo>
                <a:lnTo>
                  <a:pt x="144" y="472"/>
                </a:lnTo>
                <a:lnTo>
                  <a:pt x="296" y="47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Freeform 48"/>
          <p:cNvSpPr>
            <a:spLocks/>
          </p:cNvSpPr>
          <p:nvPr/>
        </p:nvSpPr>
        <p:spPr bwMode="auto">
          <a:xfrm>
            <a:off x="5857875" y="3714750"/>
            <a:ext cx="1588" cy="869950"/>
          </a:xfrm>
          <a:custGeom>
            <a:avLst/>
            <a:gdLst>
              <a:gd name="T0" fmla="*/ 2147483647 w 1"/>
              <a:gd name="T1" fmla="*/ 0 h 548"/>
              <a:gd name="T2" fmla="*/ 0 w 1"/>
              <a:gd name="T3" fmla="*/ 2147483647 h 548"/>
              <a:gd name="T4" fmla="*/ 0 60000 65536"/>
              <a:gd name="T5" fmla="*/ 0 60000 65536"/>
              <a:gd name="T6" fmla="*/ 0 w 1"/>
              <a:gd name="T7" fmla="*/ 0 h 548"/>
              <a:gd name="T8" fmla="*/ 1 w 1"/>
              <a:gd name="T9" fmla="*/ 548 h 5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48">
                <a:moveTo>
                  <a:pt x="1" y="0"/>
                </a:moveTo>
                <a:lnTo>
                  <a:pt x="0" y="54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49"/>
          <p:cNvSpPr>
            <a:spLocks noChangeShapeType="1"/>
          </p:cNvSpPr>
          <p:nvPr/>
        </p:nvSpPr>
        <p:spPr bwMode="auto">
          <a:xfrm>
            <a:off x="5549900" y="3962400"/>
            <a:ext cx="304800" cy="1841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50"/>
          <p:cNvSpPr>
            <a:spLocks noChangeShapeType="1"/>
          </p:cNvSpPr>
          <p:nvPr/>
        </p:nvSpPr>
        <p:spPr bwMode="auto">
          <a:xfrm>
            <a:off x="4886325" y="3429000"/>
            <a:ext cx="0" cy="1143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Line 51"/>
          <p:cNvSpPr>
            <a:spLocks noChangeShapeType="1"/>
          </p:cNvSpPr>
          <p:nvPr/>
        </p:nvSpPr>
        <p:spPr bwMode="auto">
          <a:xfrm>
            <a:off x="4140200" y="3527425"/>
            <a:ext cx="749300" cy="4857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Rectangle 52"/>
          <p:cNvSpPr>
            <a:spLocks noChangeArrowheads="1"/>
          </p:cNvSpPr>
          <p:nvPr/>
        </p:nvSpPr>
        <p:spPr bwMode="auto">
          <a:xfrm>
            <a:off x="1749425" y="1481138"/>
            <a:ext cx="19827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/>
              <a:t>Extracellular fluid</a:t>
            </a:r>
          </a:p>
          <a:p>
            <a:pPr>
              <a:lnSpc>
                <a:spcPct val="90000"/>
              </a:lnSpc>
            </a:pPr>
            <a:r>
              <a:rPr lang="en-US" sz="1400" i="1"/>
              <a:t>(watery environment)</a:t>
            </a:r>
          </a:p>
        </p:txBody>
      </p:sp>
      <p:sp>
        <p:nvSpPr>
          <p:cNvPr id="29732" name="Text Box 53"/>
          <p:cNvSpPr txBox="1">
            <a:spLocks noChangeArrowheads="1"/>
          </p:cNvSpPr>
          <p:nvPr/>
        </p:nvSpPr>
        <p:spPr bwMode="auto">
          <a:xfrm>
            <a:off x="2166938" y="2449513"/>
            <a:ext cx="687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400"/>
              <a:t>Sugar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400"/>
              <a:t>group</a:t>
            </a:r>
          </a:p>
        </p:txBody>
      </p:sp>
      <p:sp>
        <p:nvSpPr>
          <p:cNvPr id="29733" name="Text Box 54"/>
          <p:cNvSpPr txBox="1">
            <a:spLocks noChangeArrowheads="1"/>
          </p:cNvSpPr>
          <p:nvPr/>
        </p:nvSpPr>
        <p:spPr bwMode="auto">
          <a:xfrm>
            <a:off x="279400" y="2767013"/>
            <a:ext cx="14097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Polar heads of</a:t>
            </a:r>
          </a:p>
          <a:p>
            <a:pPr>
              <a:lnSpc>
                <a:spcPct val="90000"/>
              </a:lnSpc>
            </a:pPr>
            <a:r>
              <a:rPr lang="en-US" sz="1400"/>
              <a:t>phospholipid</a:t>
            </a:r>
          </a:p>
          <a:p>
            <a:pPr>
              <a:lnSpc>
                <a:spcPct val="90000"/>
              </a:lnSpc>
            </a:pPr>
            <a:r>
              <a:rPr lang="en-US" sz="1400"/>
              <a:t>molecules</a:t>
            </a:r>
          </a:p>
        </p:txBody>
      </p:sp>
      <p:sp>
        <p:nvSpPr>
          <p:cNvPr id="29734" name="Text Box 55"/>
          <p:cNvSpPr txBox="1">
            <a:spLocks noChangeArrowheads="1"/>
          </p:cNvSpPr>
          <p:nvPr/>
        </p:nvSpPr>
        <p:spPr bwMode="auto">
          <a:xfrm>
            <a:off x="279400" y="3536950"/>
            <a:ext cx="11969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Bimolecular</a:t>
            </a:r>
          </a:p>
          <a:p>
            <a:pPr>
              <a:lnSpc>
                <a:spcPct val="90000"/>
              </a:lnSpc>
            </a:pPr>
            <a:r>
              <a:rPr lang="en-US" sz="1400"/>
              <a:t>lipid layer </a:t>
            </a:r>
            <a:br>
              <a:rPr lang="en-US" sz="1400"/>
            </a:br>
            <a:r>
              <a:rPr lang="en-US" sz="1400"/>
              <a:t>containing</a:t>
            </a:r>
            <a:br>
              <a:rPr lang="en-US" sz="1400"/>
            </a:br>
            <a:r>
              <a:rPr lang="en-US" sz="1400"/>
              <a:t>proteins</a:t>
            </a:r>
          </a:p>
        </p:txBody>
      </p:sp>
      <p:sp>
        <p:nvSpPr>
          <p:cNvPr id="29735" name="Text Box 56"/>
          <p:cNvSpPr txBox="1">
            <a:spLocks noChangeArrowheads="1"/>
          </p:cNvSpPr>
          <p:nvPr/>
        </p:nvSpPr>
        <p:spPr bwMode="auto">
          <a:xfrm>
            <a:off x="254000" y="4359275"/>
            <a:ext cx="14859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Nonpolar tails</a:t>
            </a:r>
            <a:br>
              <a:rPr lang="en-US" sz="1400"/>
            </a:br>
            <a:r>
              <a:rPr lang="en-US" sz="1400"/>
              <a:t>of phospholipid</a:t>
            </a:r>
          </a:p>
          <a:p>
            <a:pPr>
              <a:lnSpc>
                <a:spcPct val="90000"/>
              </a:lnSpc>
            </a:pPr>
            <a:r>
              <a:rPr lang="en-US" sz="1400"/>
              <a:t>molecules</a:t>
            </a:r>
          </a:p>
        </p:txBody>
      </p:sp>
      <p:sp>
        <p:nvSpPr>
          <p:cNvPr id="29736" name="Text Box 57"/>
          <p:cNvSpPr txBox="1">
            <a:spLocks noChangeArrowheads="1"/>
          </p:cNvSpPr>
          <p:nvPr/>
        </p:nvSpPr>
        <p:spPr bwMode="auto">
          <a:xfrm>
            <a:off x="3721100" y="1524000"/>
            <a:ext cx="1330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 Glycoprotein</a:t>
            </a:r>
          </a:p>
        </p:txBody>
      </p:sp>
      <p:sp>
        <p:nvSpPr>
          <p:cNvPr id="29737" name="Text Box 58"/>
          <p:cNvSpPr txBox="1">
            <a:spLocks noChangeArrowheads="1"/>
          </p:cNvSpPr>
          <p:nvPr/>
        </p:nvSpPr>
        <p:spPr bwMode="auto">
          <a:xfrm>
            <a:off x="4519613" y="4514850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Proteins</a:t>
            </a:r>
            <a:endParaRPr lang="en-US" sz="1200"/>
          </a:p>
        </p:txBody>
      </p:sp>
      <p:sp>
        <p:nvSpPr>
          <p:cNvPr id="29738" name="Text Box 59"/>
          <p:cNvSpPr txBox="1">
            <a:spLocks noChangeArrowheads="1"/>
          </p:cNvSpPr>
          <p:nvPr/>
        </p:nvSpPr>
        <p:spPr bwMode="auto">
          <a:xfrm>
            <a:off x="5378450" y="4540250"/>
            <a:ext cx="1403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Filaments of</a:t>
            </a:r>
          </a:p>
          <a:p>
            <a:pPr>
              <a:lnSpc>
                <a:spcPct val="90000"/>
              </a:lnSpc>
            </a:pPr>
            <a:r>
              <a:rPr lang="en-US" sz="1400"/>
              <a:t>cytoskeleton</a:t>
            </a:r>
            <a:endParaRPr lang="en-US" sz="1200"/>
          </a:p>
        </p:txBody>
      </p:sp>
      <p:sp>
        <p:nvSpPr>
          <p:cNvPr id="29739" name="Text Box 60"/>
          <p:cNvSpPr txBox="1">
            <a:spLocks noChangeArrowheads="1"/>
          </p:cNvSpPr>
          <p:nvPr/>
        </p:nvSpPr>
        <p:spPr bwMode="auto">
          <a:xfrm>
            <a:off x="6845300" y="4787900"/>
            <a:ext cx="19827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i="1"/>
              <a:t>Cytoplasm</a:t>
            </a:r>
          </a:p>
          <a:p>
            <a:pPr algn="ctr">
              <a:lnSpc>
                <a:spcPct val="90000"/>
              </a:lnSpc>
            </a:pPr>
            <a:r>
              <a:rPr lang="en-US" sz="1400" i="1"/>
              <a:t>(watery environment)</a:t>
            </a:r>
          </a:p>
        </p:txBody>
      </p:sp>
      <p:sp>
        <p:nvSpPr>
          <p:cNvPr id="29740" name="Text Box 61"/>
          <p:cNvSpPr txBox="1">
            <a:spLocks noChangeArrowheads="1"/>
          </p:cNvSpPr>
          <p:nvPr/>
        </p:nvSpPr>
        <p:spPr bwMode="auto">
          <a:xfrm>
            <a:off x="4937125" y="458628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200"/>
          </a:p>
        </p:txBody>
      </p:sp>
      <p:sp>
        <p:nvSpPr>
          <p:cNvPr id="29741" name="Text Box 62"/>
          <p:cNvSpPr txBox="1">
            <a:spLocks noChangeArrowheads="1"/>
          </p:cNvSpPr>
          <p:nvPr/>
        </p:nvSpPr>
        <p:spPr bwMode="auto">
          <a:xfrm>
            <a:off x="7924800" y="4100513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Channel</a:t>
            </a:r>
          </a:p>
        </p:txBody>
      </p:sp>
      <p:sp>
        <p:nvSpPr>
          <p:cNvPr id="29742" name="Text Box 63"/>
          <p:cNvSpPr txBox="1">
            <a:spLocks noChangeArrowheads="1"/>
          </p:cNvSpPr>
          <p:nvPr/>
        </p:nvSpPr>
        <p:spPr bwMode="auto">
          <a:xfrm>
            <a:off x="6845300" y="1785938"/>
            <a:ext cx="1162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Cholesterol</a:t>
            </a:r>
            <a:endParaRPr lang="en-US" sz="1200"/>
          </a:p>
        </p:txBody>
      </p:sp>
      <p:sp>
        <p:nvSpPr>
          <p:cNvPr id="29743" name="Rectangle 64"/>
          <p:cNvSpPr>
            <a:spLocks noChangeArrowheads="1"/>
          </p:cNvSpPr>
          <p:nvPr/>
        </p:nvSpPr>
        <p:spPr bwMode="auto">
          <a:xfrm>
            <a:off x="4994275" y="1524000"/>
            <a:ext cx="104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Glycolipid</a:t>
            </a:r>
          </a:p>
        </p:txBody>
      </p:sp>
    </p:spTree>
    <p:extLst>
      <p:ext uri="{BB962C8B-B14F-4D97-AF65-F5344CB8AC3E}">
        <p14:creationId xmlns:p14="http://schemas.microsoft.com/office/powerpoint/2010/main" val="701688843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Plasma Membrane Junctions</a:t>
            </a:r>
          </a:p>
        </p:txBody>
      </p:sp>
      <p:sp>
        <p:nvSpPr>
          <p:cNvPr id="31746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Membrane junctions</a:t>
            </a:r>
          </a:p>
          <a:p>
            <a:pPr lvl="1" eaLnBrk="1" hangingPunct="1"/>
            <a:r>
              <a:rPr lang="en-US">
                <a:latin typeface="Arial" charset="0"/>
              </a:rPr>
              <a:t>Tight junctions </a:t>
            </a:r>
          </a:p>
          <a:p>
            <a:pPr lvl="2" eaLnBrk="1" hangingPunct="1"/>
            <a:r>
              <a:rPr lang="en-US">
                <a:latin typeface="Arial" charset="0"/>
              </a:rPr>
              <a:t>Impermeable junctions </a:t>
            </a:r>
          </a:p>
          <a:p>
            <a:pPr lvl="2" eaLnBrk="1" hangingPunct="1"/>
            <a:r>
              <a:rPr lang="en-US">
                <a:latin typeface="Arial" charset="0"/>
              </a:rPr>
              <a:t>Bind cells together into leakproof sheets</a:t>
            </a:r>
          </a:p>
          <a:p>
            <a:pPr lvl="1" eaLnBrk="1" hangingPunct="1"/>
            <a:r>
              <a:rPr lang="en-US">
                <a:latin typeface="Arial" charset="0"/>
              </a:rPr>
              <a:t>Desmosomes </a:t>
            </a:r>
          </a:p>
          <a:p>
            <a:pPr lvl="2" eaLnBrk="1" hangingPunct="1"/>
            <a:r>
              <a:rPr lang="en-US">
                <a:latin typeface="Arial" charset="0"/>
              </a:rPr>
              <a:t>Anchoring junctions that prevent cells from being pulled apart</a:t>
            </a:r>
          </a:p>
          <a:p>
            <a:pPr lvl="1" eaLnBrk="1" hangingPunct="1"/>
            <a:r>
              <a:rPr lang="en-US">
                <a:latin typeface="Arial" charset="0"/>
              </a:rPr>
              <a:t>Gap junctions </a:t>
            </a:r>
          </a:p>
          <a:p>
            <a:pPr lvl="2" eaLnBrk="1" hangingPunct="1"/>
            <a:r>
              <a:rPr lang="en-US">
                <a:latin typeface="Arial" charset="0"/>
              </a:rPr>
              <a:t>Allow communication between cells</a:t>
            </a:r>
          </a:p>
        </p:txBody>
      </p:sp>
    </p:spTree>
    <p:extLst>
      <p:ext uri="{BB962C8B-B14F-4D97-AF65-F5344CB8AC3E}">
        <p14:creationId xmlns:p14="http://schemas.microsoft.com/office/powerpoint/2010/main" val="3999720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7" descr="figure_03_03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>
            <a:fillRect/>
          </a:stretch>
        </p:blipFill>
        <p:spPr bwMode="auto">
          <a:xfrm>
            <a:off x="2082800" y="152400"/>
            <a:ext cx="57277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Freeform 4"/>
          <p:cNvSpPr>
            <a:spLocks/>
          </p:cNvSpPr>
          <p:nvPr/>
        </p:nvSpPr>
        <p:spPr bwMode="auto">
          <a:xfrm>
            <a:off x="2860675" y="4562475"/>
            <a:ext cx="339725" cy="352425"/>
          </a:xfrm>
          <a:custGeom>
            <a:avLst/>
            <a:gdLst>
              <a:gd name="T0" fmla="*/ 0 w 214"/>
              <a:gd name="T1" fmla="*/ 0 h 222"/>
              <a:gd name="T2" fmla="*/ 2147483647 w 214"/>
              <a:gd name="T3" fmla="*/ 2147483647 h 222"/>
              <a:gd name="T4" fmla="*/ 2147483647 w 214"/>
              <a:gd name="T5" fmla="*/ 2147483647 h 222"/>
              <a:gd name="T6" fmla="*/ 0 60000 65536"/>
              <a:gd name="T7" fmla="*/ 0 60000 65536"/>
              <a:gd name="T8" fmla="*/ 0 60000 65536"/>
              <a:gd name="T9" fmla="*/ 0 w 214"/>
              <a:gd name="T10" fmla="*/ 0 h 222"/>
              <a:gd name="T11" fmla="*/ 214 w 214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222">
                <a:moveTo>
                  <a:pt x="0" y="0"/>
                </a:moveTo>
                <a:lnTo>
                  <a:pt x="138" y="222"/>
                </a:lnTo>
                <a:lnTo>
                  <a:pt x="214" y="22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Freeform 5"/>
          <p:cNvSpPr>
            <a:spLocks/>
          </p:cNvSpPr>
          <p:nvPr/>
        </p:nvSpPr>
        <p:spPr bwMode="auto">
          <a:xfrm>
            <a:off x="2860675" y="4562475"/>
            <a:ext cx="339725" cy="352425"/>
          </a:xfrm>
          <a:custGeom>
            <a:avLst/>
            <a:gdLst>
              <a:gd name="T0" fmla="*/ 0 w 214"/>
              <a:gd name="T1" fmla="*/ 0 h 222"/>
              <a:gd name="T2" fmla="*/ 2147483647 w 214"/>
              <a:gd name="T3" fmla="*/ 2147483647 h 222"/>
              <a:gd name="T4" fmla="*/ 2147483647 w 214"/>
              <a:gd name="T5" fmla="*/ 2147483647 h 222"/>
              <a:gd name="T6" fmla="*/ 0 60000 65536"/>
              <a:gd name="T7" fmla="*/ 0 60000 65536"/>
              <a:gd name="T8" fmla="*/ 0 60000 65536"/>
              <a:gd name="T9" fmla="*/ 0 w 214"/>
              <a:gd name="T10" fmla="*/ 0 h 222"/>
              <a:gd name="T11" fmla="*/ 214 w 214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222">
                <a:moveTo>
                  <a:pt x="0" y="0"/>
                </a:moveTo>
                <a:lnTo>
                  <a:pt x="138" y="222"/>
                </a:lnTo>
                <a:lnTo>
                  <a:pt x="214" y="22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6" name="Group 6"/>
          <p:cNvGrpSpPr>
            <a:grpSpLocks/>
          </p:cNvGrpSpPr>
          <p:nvPr/>
        </p:nvGrpSpPr>
        <p:grpSpPr bwMode="auto">
          <a:xfrm>
            <a:off x="2686050" y="304800"/>
            <a:ext cx="3587750" cy="5476875"/>
            <a:chOff x="1436" y="192"/>
            <a:chExt cx="2260" cy="3450"/>
          </a:xfrm>
        </p:grpSpPr>
        <p:sp>
          <p:nvSpPr>
            <p:cNvPr id="33827" name="Line 7"/>
            <p:cNvSpPr>
              <a:spLocks noChangeShapeType="1"/>
            </p:cNvSpPr>
            <p:nvPr/>
          </p:nvSpPr>
          <p:spPr bwMode="auto">
            <a:xfrm>
              <a:off x="3274" y="878"/>
              <a:ext cx="288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Line 8"/>
            <p:cNvSpPr>
              <a:spLocks noChangeShapeType="1"/>
            </p:cNvSpPr>
            <p:nvPr/>
          </p:nvSpPr>
          <p:spPr bwMode="auto">
            <a:xfrm>
              <a:off x="3271" y="881"/>
              <a:ext cx="0" cy="9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9" name="Line 9"/>
            <p:cNvSpPr>
              <a:spLocks noChangeShapeType="1"/>
            </p:cNvSpPr>
            <p:nvPr/>
          </p:nvSpPr>
          <p:spPr bwMode="auto">
            <a:xfrm>
              <a:off x="3559" y="881"/>
              <a:ext cx="0" cy="9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0" name="Line 10"/>
            <p:cNvSpPr>
              <a:spLocks noChangeShapeType="1"/>
            </p:cNvSpPr>
            <p:nvPr/>
          </p:nvSpPr>
          <p:spPr bwMode="auto">
            <a:xfrm>
              <a:off x="3417" y="561"/>
              <a:ext cx="0" cy="317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Line 11"/>
            <p:cNvSpPr>
              <a:spLocks noChangeShapeType="1"/>
            </p:cNvSpPr>
            <p:nvPr/>
          </p:nvSpPr>
          <p:spPr bwMode="auto">
            <a:xfrm>
              <a:off x="1824" y="192"/>
              <a:ext cx="236" cy="38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Line 12"/>
            <p:cNvSpPr>
              <a:spLocks noChangeShapeType="1"/>
            </p:cNvSpPr>
            <p:nvPr/>
          </p:nvSpPr>
          <p:spPr bwMode="auto">
            <a:xfrm flipV="1">
              <a:off x="1824" y="192"/>
              <a:ext cx="0" cy="38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3" name="Line 13"/>
            <p:cNvSpPr>
              <a:spLocks noChangeShapeType="1"/>
            </p:cNvSpPr>
            <p:nvPr/>
          </p:nvSpPr>
          <p:spPr bwMode="auto">
            <a:xfrm flipH="1">
              <a:off x="1728" y="192"/>
              <a:ext cx="96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Line 14"/>
            <p:cNvSpPr>
              <a:spLocks noChangeShapeType="1"/>
            </p:cNvSpPr>
            <p:nvPr/>
          </p:nvSpPr>
          <p:spPr bwMode="auto">
            <a:xfrm flipV="1">
              <a:off x="3231" y="1680"/>
              <a:ext cx="465" cy="50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5" name="Line 15"/>
            <p:cNvSpPr>
              <a:spLocks noChangeShapeType="1"/>
            </p:cNvSpPr>
            <p:nvPr/>
          </p:nvSpPr>
          <p:spPr bwMode="auto">
            <a:xfrm>
              <a:off x="3087" y="2028"/>
              <a:ext cx="144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6" name="Line 16"/>
            <p:cNvSpPr>
              <a:spLocks noChangeShapeType="1"/>
            </p:cNvSpPr>
            <p:nvPr/>
          </p:nvSpPr>
          <p:spPr bwMode="auto">
            <a:xfrm>
              <a:off x="3087" y="2364"/>
              <a:ext cx="144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7" name="Line 17"/>
            <p:cNvSpPr>
              <a:spLocks noChangeShapeType="1"/>
            </p:cNvSpPr>
            <p:nvPr/>
          </p:nvSpPr>
          <p:spPr bwMode="auto">
            <a:xfrm>
              <a:off x="3231" y="2028"/>
              <a:ext cx="0" cy="33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8" name="Line 18"/>
            <p:cNvSpPr>
              <a:spLocks noChangeShapeType="1"/>
            </p:cNvSpPr>
            <p:nvPr/>
          </p:nvSpPr>
          <p:spPr bwMode="auto">
            <a:xfrm>
              <a:off x="2894" y="2506"/>
              <a:ext cx="73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Line 19"/>
            <p:cNvSpPr>
              <a:spLocks noChangeShapeType="1"/>
            </p:cNvSpPr>
            <p:nvPr/>
          </p:nvSpPr>
          <p:spPr bwMode="auto">
            <a:xfrm flipH="1">
              <a:off x="2966" y="2506"/>
              <a:ext cx="570" cy="12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Line 20"/>
            <p:cNvSpPr>
              <a:spLocks noChangeShapeType="1"/>
            </p:cNvSpPr>
            <p:nvPr/>
          </p:nvSpPr>
          <p:spPr bwMode="auto">
            <a:xfrm>
              <a:off x="1436" y="3398"/>
              <a:ext cx="0" cy="24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Line 21"/>
            <p:cNvSpPr>
              <a:spLocks noChangeShapeType="1"/>
            </p:cNvSpPr>
            <p:nvPr/>
          </p:nvSpPr>
          <p:spPr bwMode="auto">
            <a:xfrm>
              <a:off x="1548" y="3148"/>
              <a:ext cx="742" cy="44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Line 22"/>
            <p:cNvSpPr>
              <a:spLocks noChangeShapeType="1"/>
            </p:cNvSpPr>
            <p:nvPr/>
          </p:nvSpPr>
          <p:spPr bwMode="auto">
            <a:xfrm flipV="1">
              <a:off x="2290" y="2992"/>
              <a:ext cx="632" cy="60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Line 23"/>
            <p:cNvSpPr>
              <a:spLocks noChangeShapeType="1"/>
            </p:cNvSpPr>
            <p:nvPr/>
          </p:nvSpPr>
          <p:spPr bwMode="auto">
            <a:xfrm>
              <a:off x="2290" y="3594"/>
              <a:ext cx="0" cy="4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Line 24"/>
            <p:cNvSpPr>
              <a:spLocks noChangeShapeType="1"/>
            </p:cNvSpPr>
            <p:nvPr/>
          </p:nvSpPr>
          <p:spPr bwMode="auto">
            <a:xfrm flipH="1">
              <a:off x="3106" y="2928"/>
              <a:ext cx="4" cy="69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5" name="Line 25"/>
            <p:cNvSpPr>
              <a:spLocks noChangeShapeType="1"/>
            </p:cNvSpPr>
            <p:nvPr/>
          </p:nvSpPr>
          <p:spPr bwMode="auto">
            <a:xfrm>
              <a:off x="3042" y="2928"/>
              <a:ext cx="128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6" name="Line 26"/>
            <p:cNvSpPr>
              <a:spLocks noChangeShapeType="1"/>
            </p:cNvSpPr>
            <p:nvPr/>
          </p:nvSpPr>
          <p:spPr bwMode="auto">
            <a:xfrm>
              <a:off x="3042" y="2830"/>
              <a:ext cx="0" cy="9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7" name="Line 27"/>
            <p:cNvSpPr>
              <a:spLocks noChangeShapeType="1"/>
            </p:cNvSpPr>
            <p:nvPr/>
          </p:nvSpPr>
          <p:spPr bwMode="auto">
            <a:xfrm>
              <a:off x="3170" y="2832"/>
              <a:ext cx="0" cy="9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7" name="Line 28"/>
          <p:cNvSpPr>
            <a:spLocks noChangeShapeType="1"/>
          </p:cNvSpPr>
          <p:nvPr/>
        </p:nvSpPr>
        <p:spPr bwMode="auto">
          <a:xfrm>
            <a:off x="5597525" y="1390650"/>
            <a:ext cx="463550" cy="4763"/>
          </a:xfrm>
          <a:custGeom>
            <a:avLst/>
            <a:gdLst>
              <a:gd name="T0" fmla="*/ 0 w 292"/>
              <a:gd name="T1" fmla="*/ 0 h 3"/>
              <a:gd name="T2" fmla="*/ 463550 w 292"/>
              <a:gd name="T3" fmla="*/ 4763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2" h="3">
                <a:moveTo>
                  <a:pt x="0" y="0"/>
                </a:moveTo>
                <a:lnTo>
                  <a:pt x="292" y="3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29"/>
          <p:cNvSpPr>
            <a:spLocks noChangeShapeType="1"/>
          </p:cNvSpPr>
          <p:nvPr/>
        </p:nvSpPr>
        <p:spPr bwMode="auto">
          <a:xfrm>
            <a:off x="5602288" y="1389063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30"/>
          <p:cNvSpPr>
            <a:spLocks noChangeShapeType="1"/>
          </p:cNvSpPr>
          <p:nvPr/>
        </p:nvSpPr>
        <p:spPr bwMode="auto">
          <a:xfrm>
            <a:off x="6053138" y="1389063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31"/>
          <p:cNvSpPr>
            <a:spLocks noChangeShapeType="1"/>
          </p:cNvSpPr>
          <p:nvPr/>
        </p:nvSpPr>
        <p:spPr bwMode="auto">
          <a:xfrm>
            <a:off x="5834063" y="890588"/>
            <a:ext cx="0" cy="5032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32"/>
          <p:cNvSpPr>
            <a:spLocks noChangeShapeType="1"/>
          </p:cNvSpPr>
          <p:nvPr/>
        </p:nvSpPr>
        <p:spPr bwMode="auto">
          <a:xfrm>
            <a:off x="3305175" y="304800"/>
            <a:ext cx="37465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33"/>
          <p:cNvSpPr>
            <a:spLocks noChangeShapeType="1"/>
          </p:cNvSpPr>
          <p:nvPr/>
        </p:nvSpPr>
        <p:spPr bwMode="auto">
          <a:xfrm flipV="1">
            <a:off x="3305175" y="304800"/>
            <a:ext cx="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34"/>
          <p:cNvSpPr>
            <a:spLocks noChangeShapeType="1"/>
          </p:cNvSpPr>
          <p:nvPr/>
        </p:nvSpPr>
        <p:spPr bwMode="auto">
          <a:xfrm flipH="1">
            <a:off x="3159125" y="307975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35"/>
          <p:cNvSpPr>
            <a:spLocks noChangeShapeType="1"/>
          </p:cNvSpPr>
          <p:nvPr/>
        </p:nvSpPr>
        <p:spPr bwMode="auto">
          <a:xfrm flipV="1">
            <a:off x="5538788" y="2663825"/>
            <a:ext cx="738187" cy="7953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36"/>
          <p:cNvSpPr>
            <a:spLocks noChangeShapeType="1"/>
          </p:cNvSpPr>
          <p:nvPr/>
        </p:nvSpPr>
        <p:spPr bwMode="auto">
          <a:xfrm>
            <a:off x="5313363" y="3219450"/>
            <a:ext cx="228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37"/>
          <p:cNvSpPr>
            <a:spLocks noChangeShapeType="1"/>
          </p:cNvSpPr>
          <p:nvPr/>
        </p:nvSpPr>
        <p:spPr bwMode="auto">
          <a:xfrm>
            <a:off x="5313363" y="3749675"/>
            <a:ext cx="228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38"/>
          <p:cNvSpPr>
            <a:spLocks noChangeShapeType="1"/>
          </p:cNvSpPr>
          <p:nvPr/>
        </p:nvSpPr>
        <p:spPr bwMode="auto">
          <a:xfrm>
            <a:off x="5535613" y="321945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39"/>
          <p:cNvSpPr>
            <a:spLocks noChangeShapeType="1"/>
          </p:cNvSpPr>
          <p:nvPr/>
        </p:nvSpPr>
        <p:spPr bwMode="auto">
          <a:xfrm>
            <a:off x="5003800" y="3978275"/>
            <a:ext cx="11699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40"/>
          <p:cNvSpPr>
            <a:spLocks noChangeShapeType="1"/>
          </p:cNvSpPr>
          <p:nvPr/>
        </p:nvSpPr>
        <p:spPr bwMode="auto">
          <a:xfrm flipH="1">
            <a:off x="5118100" y="3978275"/>
            <a:ext cx="904875" cy="196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41"/>
          <p:cNvSpPr>
            <a:spLocks noChangeShapeType="1"/>
          </p:cNvSpPr>
          <p:nvPr/>
        </p:nvSpPr>
        <p:spPr bwMode="auto">
          <a:xfrm>
            <a:off x="2689225" y="5394325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42"/>
          <p:cNvSpPr>
            <a:spLocks noChangeShapeType="1"/>
          </p:cNvSpPr>
          <p:nvPr/>
        </p:nvSpPr>
        <p:spPr bwMode="auto">
          <a:xfrm>
            <a:off x="2867025" y="4997450"/>
            <a:ext cx="1177925" cy="708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43"/>
          <p:cNvSpPr>
            <a:spLocks noChangeShapeType="1"/>
          </p:cNvSpPr>
          <p:nvPr/>
        </p:nvSpPr>
        <p:spPr bwMode="auto">
          <a:xfrm flipV="1">
            <a:off x="4044950" y="4746625"/>
            <a:ext cx="1003300" cy="955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44"/>
          <p:cNvSpPr>
            <a:spLocks noChangeShapeType="1"/>
          </p:cNvSpPr>
          <p:nvPr/>
        </p:nvSpPr>
        <p:spPr bwMode="auto">
          <a:xfrm>
            <a:off x="4044950" y="5705475"/>
            <a:ext cx="1588" cy="76200"/>
          </a:xfrm>
          <a:custGeom>
            <a:avLst/>
            <a:gdLst>
              <a:gd name="T0" fmla="*/ 0 w 1"/>
              <a:gd name="T1" fmla="*/ 0 h 48"/>
              <a:gd name="T2" fmla="*/ 1588 w 1"/>
              <a:gd name="T3" fmla="*/ 76200 h 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8">
                <a:moveTo>
                  <a:pt x="0" y="0"/>
                </a:moveTo>
                <a:lnTo>
                  <a:pt x="1" y="4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45"/>
          <p:cNvSpPr>
            <a:spLocks noChangeShapeType="1"/>
          </p:cNvSpPr>
          <p:nvPr/>
        </p:nvSpPr>
        <p:spPr bwMode="auto">
          <a:xfrm flipH="1">
            <a:off x="5337175" y="4651375"/>
            <a:ext cx="6350" cy="1108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Line 46"/>
          <p:cNvSpPr>
            <a:spLocks noChangeShapeType="1"/>
          </p:cNvSpPr>
          <p:nvPr/>
        </p:nvSpPr>
        <p:spPr bwMode="auto">
          <a:xfrm>
            <a:off x="5238750" y="4648200"/>
            <a:ext cx="2032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47"/>
          <p:cNvSpPr>
            <a:spLocks noChangeShapeType="1"/>
          </p:cNvSpPr>
          <p:nvPr/>
        </p:nvSpPr>
        <p:spPr bwMode="auto">
          <a:xfrm>
            <a:off x="5246688" y="4503738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48"/>
          <p:cNvSpPr>
            <a:spLocks noChangeShapeType="1"/>
          </p:cNvSpPr>
          <p:nvPr/>
        </p:nvSpPr>
        <p:spPr bwMode="auto">
          <a:xfrm>
            <a:off x="5435600" y="4502150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Text Box 49"/>
          <p:cNvSpPr txBox="1">
            <a:spLocks noChangeArrowheads="1"/>
          </p:cNvSpPr>
          <p:nvPr/>
        </p:nvSpPr>
        <p:spPr bwMode="auto">
          <a:xfrm>
            <a:off x="6146800" y="3827463"/>
            <a:ext cx="17478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Plasma</a:t>
            </a:r>
          </a:p>
          <a:p>
            <a:pPr>
              <a:lnSpc>
                <a:spcPct val="90000"/>
              </a:lnSpc>
            </a:pPr>
            <a:r>
              <a:rPr lang="en-US" sz="1800"/>
              <a:t>membranes of</a:t>
            </a:r>
          </a:p>
          <a:p>
            <a:pPr>
              <a:lnSpc>
                <a:spcPct val="90000"/>
              </a:lnSpc>
            </a:pPr>
            <a:r>
              <a:rPr lang="en-US" sz="1800"/>
              <a:t>adjacent cells </a:t>
            </a:r>
          </a:p>
        </p:txBody>
      </p:sp>
      <p:sp>
        <p:nvSpPr>
          <p:cNvPr id="33819" name="Text Box 50"/>
          <p:cNvSpPr txBox="1">
            <a:spLocks noChangeArrowheads="1"/>
          </p:cNvSpPr>
          <p:nvPr/>
        </p:nvSpPr>
        <p:spPr bwMode="auto">
          <a:xfrm>
            <a:off x="6226175" y="2478088"/>
            <a:ext cx="1543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Desmosome</a:t>
            </a:r>
          </a:p>
          <a:p>
            <a:pPr>
              <a:lnSpc>
                <a:spcPct val="90000"/>
              </a:lnSpc>
            </a:pPr>
            <a:r>
              <a:rPr lang="en-US" sz="1800"/>
              <a:t>(anchoring</a:t>
            </a:r>
          </a:p>
          <a:p>
            <a:pPr>
              <a:lnSpc>
                <a:spcPct val="90000"/>
              </a:lnSpc>
            </a:pPr>
            <a:r>
              <a:rPr lang="en-US" sz="1800"/>
              <a:t> junction)</a:t>
            </a:r>
          </a:p>
        </p:txBody>
      </p:sp>
      <p:sp>
        <p:nvSpPr>
          <p:cNvPr id="33820" name="Text Box 51"/>
          <p:cNvSpPr txBox="1">
            <a:spLocks noChangeArrowheads="1"/>
          </p:cNvSpPr>
          <p:nvPr/>
        </p:nvSpPr>
        <p:spPr bwMode="auto">
          <a:xfrm>
            <a:off x="5419725" y="123825"/>
            <a:ext cx="17462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Tight</a:t>
            </a:r>
          </a:p>
          <a:p>
            <a:pPr>
              <a:lnSpc>
                <a:spcPct val="90000"/>
              </a:lnSpc>
            </a:pPr>
            <a:r>
              <a:rPr lang="en-US" sz="1800"/>
              <a:t>(impermeable)</a:t>
            </a:r>
          </a:p>
          <a:p>
            <a:pPr>
              <a:lnSpc>
                <a:spcPct val="90000"/>
              </a:lnSpc>
            </a:pPr>
            <a:r>
              <a:rPr lang="en-US" sz="1800"/>
              <a:t> junction</a:t>
            </a:r>
          </a:p>
        </p:txBody>
      </p:sp>
      <p:sp>
        <p:nvSpPr>
          <p:cNvPr id="33821" name="Text Box 52"/>
          <p:cNvSpPr txBox="1">
            <a:spLocks noChangeArrowheads="1"/>
          </p:cNvSpPr>
          <p:nvPr/>
        </p:nvSpPr>
        <p:spPr bwMode="auto">
          <a:xfrm>
            <a:off x="2054225" y="123825"/>
            <a:ext cx="1174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Microvilli</a:t>
            </a:r>
          </a:p>
        </p:txBody>
      </p:sp>
      <p:sp>
        <p:nvSpPr>
          <p:cNvPr id="33822" name="Text Box 53"/>
          <p:cNvSpPr txBox="1">
            <a:spLocks noChangeArrowheads="1"/>
          </p:cNvSpPr>
          <p:nvPr/>
        </p:nvSpPr>
        <p:spPr bwMode="auto">
          <a:xfrm>
            <a:off x="5124450" y="5737225"/>
            <a:ext cx="2025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Gap</a:t>
            </a:r>
          </a:p>
          <a:p>
            <a:pPr>
              <a:lnSpc>
                <a:spcPct val="90000"/>
              </a:lnSpc>
            </a:pPr>
            <a:r>
              <a:rPr lang="en-US" sz="1800"/>
              <a:t>(communicating)</a:t>
            </a:r>
          </a:p>
          <a:p>
            <a:pPr>
              <a:lnSpc>
                <a:spcPct val="90000"/>
              </a:lnSpc>
            </a:pPr>
            <a:r>
              <a:rPr lang="en-US" sz="1800"/>
              <a:t> junction</a:t>
            </a:r>
          </a:p>
        </p:txBody>
      </p:sp>
      <p:sp>
        <p:nvSpPr>
          <p:cNvPr id="33823" name="Text Box 54"/>
          <p:cNvSpPr txBox="1">
            <a:spLocks noChangeArrowheads="1"/>
          </p:cNvSpPr>
          <p:nvPr/>
        </p:nvSpPr>
        <p:spPr bwMode="auto">
          <a:xfrm>
            <a:off x="3387725" y="5740400"/>
            <a:ext cx="18097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Extracellular</a:t>
            </a:r>
          </a:p>
          <a:p>
            <a:pPr>
              <a:lnSpc>
                <a:spcPct val="90000"/>
              </a:lnSpc>
            </a:pPr>
            <a:r>
              <a:rPr lang="en-US" sz="1800"/>
              <a:t>space between</a:t>
            </a:r>
          </a:p>
          <a:p>
            <a:pPr>
              <a:lnSpc>
                <a:spcPct val="90000"/>
              </a:lnSpc>
            </a:pPr>
            <a:r>
              <a:rPr lang="en-US" sz="1800"/>
              <a:t>cells</a:t>
            </a:r>
          </a:p>
        </p:txBody>
      </p:sp>
      <p:sp>
        <p:nvSpPr>
          <p:cNvPr id="33824" name="Text Box 55"/>
          <p:cNvSpPr txBox="1">
            <a:spLocks noChangeArrowheads="1"/>
          </p:cNvSpPr>
          <p:nvPr/>
        </p:nvSpPr>
        <p:spPr bwMode="auto">
          <a:xfrm>
            <a:off x="2079625" y="5740400"/>
            <a:ext cx="13779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Underlying</a:t>
            </a:r>
          </a:p>
          <a:p>
            <a:pPr>
              <a:lnSpc>
                <a:spcPct val="90000"/>
              </a:lnSpc>
            </a:pPr>
            <a:r>
              <a:rPr lang="en-US" sz="1800"/>
              <a:t>basement</a:t>
            </a:r>
          </a:p>
          <a:p>
            <a:pPr>
              <a:lnSpc>
                <a:spcPct val="90000"/>
              </a:lnSpc>
            </a:pPr>
            <a:r>
              <a:rPr lang="en-US" sz="1800"/>
              <a:t>membrane</a:t>
            </a:r>
          </a:p>
        </p:txBody>
      </p:sp>
      <p:sp>
        <p:nvSpPr>
          <p:cNvPr id="33825" name="Text Box 56"/>
          <p:cNvSpPr txBox="1">
            <a:spLocks noChangeArrowheads="1"/>
          </p:cNvSpPr>
          <p:nvPr/>
        </p:nvSpPr>
        <p:spPr bwMode="auto">
          <a:xfrm>
            <a:off x="3159125" y="4730750"/>
            <a:ext cx="1301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Connexon</a:t>
            </a:r>
          </a:p>
        </p:txBody>
      </p:sp>
      <p:sp>
        <p:nvSpPr>
          <p:cNvPr id="33826" name="Text Box 5"/>
          <p:cNvSpPr txBox="1">
            <a:spLocks noChangeArrowheads="1"/>
          </p:cNvSpPr>
          <p:nvPr/>
        </p:nvSpPr>
        <p:spPr bwMode="auto">
          <a:xfrm>
            <a:off x="8001000" y="6477000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3.3</a:t>
            </a:r>
          </a:p>
        </p:txBody>
      </p:sp>
    </p:spTree>
    <p:extLst>
      <p:ext uri="{BB962C8B-B14F-4D97-AF65-F5344CB8AC3E}">
        <p14:creationId xmlns:p14="http://schemas.microsoft.com/office/powerpoint/2010/main" val="385280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Cytoplasm</a:t>
            </a:r>
          </a:p>
        </p:txBody>
      </p:sp>
      <p:sp>
        <p:nvSpPr>
          <p:cNvPr id="35842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material outside the nucleus and inside the plasma membrane </a:t>
            </a:r>
          </a:p>
          <a:p>
            <a:pPr eaLnBrk="1" hangingPunct="1"/>
            <a:r>
              <a:rPr lang="en-US">
                <a:latin typeface="Arial" charset="0"/>
              </a:rPr>
              <a:t>Site of most cellular activities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01044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Cytoplasm</a:t>
            </a:r>
          </a:p>
        </p:txBody>
      </p:sp>
      <p:sp>
        <p:nvSpPr>
          <p:cNvPr id="3789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Contains three major elements</a:t>
            </a:r>
          </a:p>
          <a:p>
            <a:pPr lvl="1" eaLnBrk="1" hangingPunct="1"/>
            <a:r>
              <a:rPr lang="en-US">
                <a:latin typeface="Arial" charset="0"/>
              </a:rPr>
              <a:t>Cytosol</a:t>
            </a:r>
          </a:p>
          <a:p>
            <a:pPr lvl="2" eaLnBrk="1" hangingPunct="1"/>
            <a:r>
              <a:rPr lang="en-US">
                <a:latin typeface="Arial" charset="0"/>
              </a:rPr>
              <a:t>Fluid that suspends other elements</a:t>
            </a:r>
          </a:p>
          <a:p>
            <a:pPr lvl="1" eaLnBrk="1" hangingPunct="1"/>
            <a:r>
              <a:rPr lang="en-US">
                <a:latin typeface="Arial" charset="0"/>
              </a:rPr>
              <a:t>Organelles</a:t>
            </a:r>
          </a:p>
          <a:p>
            <a:pPr lvl="2" eaLnBrk="1" hangingPunct="1"/>
            <a:r>
              <a:rPr lang="en-US">
                <a:latin typeface="Arial" charset="0"/>
              </a:rPr>
              <a:t>Metabolic machinery of the cell </a:t>
            </a:r>
          </a:p>
          <a:p>
            <a:pPr lvl="2" eaLnBrk="1" hangingPunct="1"/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Little organs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that perform functions for the cell</a:t>
            </a:r>
          </a:p>
          <a:p>
            <a:pPr lvl="1" eaLnBrk="1" hangingPunct="1"/>
            <a:r>
              <a:rPr lang="en-US">
                <a:latin typeface="Arial" charset="0"/>
              </a:rPr>
              <a:t>Inclusions</a:t>
            </a:r>
          </a:p>
          <a:p>
            <a:pPr lvl="2" eaLnBrk="1" hangingPunct="1"/>
            <a:r>
              <a:rPr lang="en-US">
                <a:latin typeface="Arial" charset="0"/>
              </a:rPr>
              <a:t>Chemical substances such as stored nutrients or cell products</a:t>
            </a:r>
          </a:p>
        </p:txBody>
      </p:sp>
    </p:spTree>
    <p:extLst>
      <p:ext uri="{BB962C8B-B14F-4D97-AF65-F5344CB8AC3E}">
        <p14:creationId xmlns:p14="http://schemas.microsoft.com/office/powerpoint/2010/main" val="1936365458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5" descr="figure_03_04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>
            <a:fillRect/>
          </a:stretch>
        </p:blipFill>
        <p:spPr bwMode="auto">
          <a:xfrm>
            <a:off x="244475" y="163513"/>
            <a:ext cx="8594725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8" name="Group 5"/>
          <p:cNvGrpSpPr>
            <a:grpSpLocks/>
          </p:cNvGrpSpPr>
          <p:nvPr/>
        </p:nvGrpSpPr>
        <p:grpSpPr bwMode="auto">
          <a:xfrm>
            <a:off x="4157663" y="273050"/>
            <a:ext cx="809625" cy="517525"/>
            <a:chOff x="2620" y="172"/>
            <a:chExt cx="510" cy="326"/>
          </a:xfrm>
        </p:grpSpPr>
        <p:sp>
          <p:nvSpPr>
            <p:cNvPr id="40008" name="Line 6"/>
            <p:cNvSpPr>
              <a:spLocks noChangeShapeType="1"/>
            </p:cNvSpPr>
            <p:nvPr/>
          </p:nvSpPr>
          <p:spPr bwMode="auto">
            <a:xfrm flipV="1">
              <a:off x="2620" y="172"/>
              <a:ext cx="156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9" name="Line 7"/>
            <p:cNvSpPr>
              <a:spLocks noChangeShapeType="1"/>
            </p:cNvSpPr>
            <p:nvPr/>
          </p:nvSpPr>
          <p:spPr bwMode="auto">
            <a:xfrm>
              <a:off x="2776" y="172"/>
              <a:ext cx="354" cy="32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39" name="Group 8"/>
          <p:cNvGrpSpPr>
            <a:grpSpLocks/>
          </p:cNvGrpSpPr>
          <p:nvPr/>
        </p:nvGrpSpPr>
        <p:grpSpPr bwMode="auto">
          <a:xfrm>
            <a:off x="3963988" y="584200"/>
            <a:ext cx="1041400" cy="812800"/>
            <a:chOff x="2498" y="368"/>
            <a:chExt cx="656" cy="512"/>
          </a:xfrm>
        </p:grpSpPr>
        <p:sp>
          <p:nvSpPr>
            <p:cNvPr id="40006" name="Line 9"/>
            <p:cNvSpPr>
              <a:spLocks noChangeShapeType="1"/>
            </p:cNvSpPr>
            <p:nvPr/>
          </p:nvSpPr>
          <p:spPr bwMode="auto">
            <a:xfrm flipV="1">
              <a:off x="2498" y="368"/>
              <a:ext cx="156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7" name="Line 10"/>
            <p:cNvSpPr>
              <a:spLocks noChangeShapeType="1"/>
            </p:cNvSpPr>
            <p:nvPr/>
          </p:nvSpPr>
          <p:spPr bwMode="auto">
            <a:xfrm>
              <a:off x="2654" y="368"/>
              <a:ext cx="500" cy="51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0" name="Group 11"/>
          <p:cNvGrpSpPr>
            <a:grpSpLocks/>
          </p:cNvGrpSpPr>
          <p:nvPr/>
        </p:nvGrpSpPr>
        <p:grpSpPr bwMode="auto">
          <a:xfrm>
            <a:off x="5894388" y="320675"/>
            <a:ext cx="958850" cy="476250"/>
            <a:chOff x="3714" y="202"/>
            <a:chExt cx="604" cy="300"/>
          </a:xfrm>
        </p:grpSpPr>
        <p:sp>
          <p:nvSpPr>
            <p:cNvPr id="40004" name="Line 12"/>
            <p:cNvSpPr>
              <a:spLocks noChangeShapeType="1"/>
            </p:cNvSpPr>
            <p:nvPr/>
          </p:nvSpPr>
          <p:spPr bwMode="auto">
            <a:xfrm flipV="1">
              <a:off x="3714" y="202"/>
              <a:ext cx="448" cy="30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5" name="Line 13"/>
            <p:cNvSpPr>
              <a:spLocks noChangeShapeType="1"/>
            </p:cNvSpPr>
            <p:nvPr/>
          </p:nvSpPr>
          <p:spPr bwMode="auto">
            <a:xfrm>
              <a:off x="4162" y="202"/>
              <a:ext cx="156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1" name="Group 14"/>
          <p:cNvGrpSpPr>
            <a:grpSpLocks/>
          </p:cNvGrpSpPr>
          <p:nvPr/>
        </p:nvGrpSpPr>
        <p:grpSpPr bwMode="auto">
          <a:xfrm>
            <a:off x="6113463" y="609600"/>
            <a:ext cx="1800225" cy="460375"/>
            <a:chOff x="3852" y="384"/>
            <a:chExt cx="1134" cy="290"/>
          </a:xfrm>
        </p:grpSpPr>
        <p:sp>
          <p:nvSpPr>
            <p:cNvPr id="40002" name="Line 15"/>
            <p:cNvSpPr>
              <a:spLocks noChangeShapeType="1"/>
            </p:cNvSpPr>
            <p:nvPr/>
          </p:nvSpPr>
          <p:spPr bwMode="auto">
            <a:xfrm flipV="1">
              <a:off x="3852" y="384"/>
              <a:ext cx="978" cy="29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3" name="Line 16"/>
            <p:cNvSpPr>
              <a:spLocks noChangeShapeType="1"/>
            </p:cNvSpPr>
            <p:nvPr/>
          </p:nvSpPr>
          <p:spPr bwMode="auto">
            <a:xfrm>
              <a:off x="4830" y="384"/>
              <a:ext cx="156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2" name="Line 17"/>
          <p:cNvSpPr>
            <a:spLocks noChangeShapeType="1"/>
          </p:cNvSpPr>
          <p:nvPr/>
        </p:nvSpPr>
        <p:spPr bwMode="auto">
          <a:xfrm flipV="1">
            <a:off x="7294563" y="1016000"/>
            <a:ext cx="112712" cy="1047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18"/>
          <p:cNvSpPr>
            <a:spLocks noChangeShapeType="1"/>
          </p:cNvSpPr>
          <p:nvPr/>
        </p:nvSpPr>
        <p:spPr bwMode="auto">
          <a:xfrm flipV="1">
            <a:off x="7407275" y="1009650"/>
            <a:ext cx="84138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Freeform 19"/>
          <p:cNvSpPr>
            <a:spLocks/>
          </p:cNvSpPr>
          <p:nvPr/>
        </p:nvSpPr>
        <p:spPr bwMode="auto">
          <a:xfrm>
            <a:off x="6754813" y="2060575"/>
            <a:ext cx="946150" cy="669925"/>
          </a:xfrm>
          <a:custGeom>
            <a:avLst/>
            <a:gdLst>
              <a:gd name="T0" fmla="*/ 0 w 584"/>
              <a:gd name="T1" fmla="*/ 0 h 424"/>
              <a:gd name="T2" fmla="*/ 891066 w 584"/>
              <a:gd name="T3" fmla="*/ 663605 h 424"/>
              <a:gd name="T4" fmla="*/ 985033 w 584"/>
              <a:gd name="T5" fmla="*/ 663605 h 424"/>
              <a:gd name="T6" fmla="*/ 0 60000 65536"/>
              <a:gd name="T7" fmla="*/ 0 60000 65536"/>
              <a:gd name="T8" fmla="*/ 0 60000 65536"/>
              <a:gd name="T9" fmla="*/ 0 w 584"/>
              <a:gd name="T10" fmla="*/ 0 h 424"/>
              <a:gd name="T11" fmla="*/ 584 w 584"/>
              <a:gd name="T12" fmla="*/ 424 h 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424">
                <a:moveTo>
                  <a:pt x="0" y="0"/>
                </a:moveTo>
                <a:lnTo>
                  <a:pt x="528" y="424"/>
                </a:lnTo>
                <a:lnTo>
                  <a:pt x="584" y="42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Freeform 20"/>
          <p:cNvSpPr>
            <a:spLocks/>
          </p:cNvSpPr>
          <p:nvPr/>
        </p:nvSpPr>
        <p:spPr bwMode="auto">
          <a:xfrm>
            <a:off x="6858000" y="2413000"/>
            <a:ext cx="968375" cy="1016000"/>
          </a:xfrm>
          <a:custGeom>
            <a:avLst/>
            <a:gdLst>
              <a:gd name="T0" fmla="*/ 0 w 624"/>
              <a:gd name="T1" fmla="*/ 0 h 628"/>
              <a:gd name="T2" fmla="*/ 735593 w 624"/>
              <a:gd name="T3" fmla="*/ 1054828 h 628"/>
              <a:gd name="T4" fmla="*/ 924922 w 624"/>
              <a:gd name="T5" fmla="*/ 1054828 h 628"/>
              <a:gd name="T6" fmla="*/ 0 60000 65536"/>
              <a:gd name="T7" fmla="*/ 0 60000 65536"/>
              <a:gd name="T8" fmla="*/ 0 60000 65536"/>
              <a:gd name="T9" fmla="*/ 0 w 624"/>
              <a:gd name="T10" fmla="*/ 0 h 628"/>
              <a:gd name="T11" fmla="*/ 624 w 624"/>
              <a:gd name="T12" fmla="*/ 628 h 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28">
                <a:moveTo>
                  <a:pt x="0" y="0"/>
                </a:moveTo>
                <a:lnTo>
                  <a:pt x="496" y="628"/>
                </a:lnTo>
                <a:lnTo>
                  <a:pt x="624" y="62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21"/>
          <p:cNvSpPr>
            <a:spLocks noChangeShapeType="1"/>
          </p:cNvSpPr>
          <p:nvPr/>
        </p:nvSpPr>
        <p:spPr bwMode="auto">
          <a:xfrm>
            <a:off x="6848475" y="2565400"/>
            <a:ext cx="771525" cy="8699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Freeform 22"/>
          <p:cNvSpPr>
            <a:spLocks/>
          </p:cNvSpPr>
          <p:nvPr/>
        </p:nvSpPr>
        <p:spPr bwMode="auto">
          <a:xfrm>
            <a:off x="6145213" y="3349625"/>
            <a:ext cx="1244600" cy="765175"/>
          </a:xfrm>
          <a:custGeom>
            <a:avLst/>
            <a:gdLst>
              <a:gd name="T0" fmla="*/ 0 w 816"/>
              <a:gd name="T1" fmla="*/ 0 h 470"/>
              <a:gd name="T2" fmla="*/ 956329 w 816"/>
              <a:gd name="T3" fmla="*/ 804248 h 470"/>
              <a:gd name="T4" fmla="*/ 1148510 w 816"/>
              <a:gd name="T5" fmla="*/ 804248 h 470"/>
              <a:gd name="T6" fmla="*/ 0 60000 65536"/>
              <a:gd name="T7" fmla="*/ 0 60000 65536"/>
              <a:gd name="T8" fmla="*/ 0 60000 65536"/>
              <a:gd name="T9" fmla="*/ 0 w 816"/>
              <a:gd name="T10" fmla="*/ 0 h 470"/>
              <a:gd name="T11" fmla="*/ 816 w 816"/>
              <a:gd name="T12" fmla="*/ 470 h 4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70">
                <a:moveTo>
                  <a:pt x="0" y="0"/>
                </a:moveTo>
                <a:lnTo>
                  <a:pt x="680" y="470"/>
                </a:lnTo>
                <a:lnTo>
                  <a:pt x="816" y="47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23"/>
          <p:cNvSpPr>
            <a:spLocks noChangeShapeType="1"/>
          </p:cNvSpPr>
          <p:nvPr/>
        </p:nvSpPr>
        <p:spPr bwMode="auto">
          <a:xfrm>
            <a:off x="5884863" y="5334000"/>
            <a:ext cx="6858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Freeform 24"/>
          <p:cNvSpPr>
            <a:spLocks/>
          </p:cNvSpPr>
          <p:nvPr/>
        </p:nvSpPr>
        <p:spPr bwMode="auto">
          <a:xfrm>
            <a:off x="4108450" y="5248275"/>
            <a:ext cx="914400" cy="609600"/>
          </a:xfrm>
          <a:custGeom>
            <a:avLst/>
            <a:gdLst>
              <a:gd name="T0" fmla="*/ 0 w 576"/>
              <a:gd name="T1" fmla="*/ 0 h 384"/>
              <a:gd name="T2" fmla="*/ 660400 w 576"/>
              <a:gd name="T3" fmla="*/ 584200 h 384"/>
              <a:gd name="T4" fmla="*/ 914400 w 576"/>
              <a:gd name="T5" fmla="*/ 584200 h 384"/>
              <a:gd name="T6" fmla="*/ 914400 w 576"/>
              <a:gd name="T7" fmla="*/ 60960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84"/>
              <a:gd name="T14" fmla="*/ 576 w 57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84">
                <a:moveTo>
                  <a:pt x="0" y="0"/>
                </a:moveTo>
                <a:lnTo>
                  <a:pt x="416" y="368"/>
                </a:lnTo>
                <a:lnTo>
                  <a:pt x="576" y="368"/>
                </a:lnTo>
                <a:lnTo>
                  <a:pt x="576" y="38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Freeform 25"/>
          <p:cNvSpPr>
            <a:spLocks/>
          </p:cNvSpPr>
          <p:nvPr/>
        </p:nvSpPr>
        <p:spPr bwMode="auto">
          <a:xfrm>
            <a:off x="2589213" y="4876800"/>
            <a:ext cx="1054100" cy="1360488"/>
          </a:xfrm>
          <a:custGeom>
            <a:avLst/>
            <a:gdLst>
              <a:gd name="T0" fmla="*/ 1029002 w 672"/>
              <a:gd name="T1" fmla="*/ 0 h 843"/>
              <a:gd name="T2" fmla="*/ 269799 w 672"/>
              <a:gd name="T3" fmla="*/ 1405676 h 843"/>
              <a:gd name="T4" fmla="*/ 0 w 672"/>
              <a:gd name="T5" fmla="*/ 1405676 h 843"/>
              <a:gd name="T6" fmla="*/ 0 60000 65536"/>
              <a:gd name="T7" fmla="*/ 0 60000 65536"/>
              <a:gd name="T8" fmla="*/ 0 60000 65536"/>
              <a:gd name="T9" fmla="*/ 0 w 672"/>
              <a:gd name="T10" fmla="*/ 0 h 843"/>
              <a:gd name="T11" fmla="*/ 672 w 672"/>
              <a:gd name="T12" fmla="*/ 843 h 8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843">
                <a:moveTo>
                  <a:pt x="672" y="0"/>
                </a:moveTo>
                <a:lnTo>
                  <a:pt x="176" y="843"/>
                </a:lnTo>
                <a:lnTo>
                  <a:pt x="0" y="843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26"/>
          <p:cNvSpPr>
            <a:spLocks noChangeShapeType="1"/>
          </p:cNvSpPr>
          <p:nvPr/>
        </p:nvSpPr>
        <p:spPr bwMode="auto">
          <a:xfrm flipH="1">
            <a:off x="2867025" y="5062538"/>
            <a:ext cx="942975" cy="118586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Freeform 27"/>
          <p:cNvSpPr>
            <a:spLocks/>
          </p:cNvSpPr>
          <p:nvPr/>
        </p:nvSpPr>
        <p:spPr bwMode="auto">
          <a:xfrm>
            <a:off x="2443163" y="3567113"/>
            <a:ext cx="604837" cy="1995487"/>
          </a:xfrm>
          <a:custGeom>
            <a:avLst/>
            <a:gdLst>
              <a:gd name="T0" fmla="*/ 570892 w 392"/>
              <a:gd name="T1" fmla="*/ 0 h 1235"/>
              <a:gd name="T2" fmla="*/ 143494 w 392"/>
              <a:gd name="T3" fmla="*/ 2066581 h 1235"/>
              <a:gd name="T4" fmla="*/ 0 w 392"/>
              <a:gd name="T5" fmla="*/ 2066581 h 1235"/>
              <a:gd name="T6" fmla="*/ 0 60000 65536"/>
              <a:gd name="T7" fmla="*/ 0 60000 65536"/>
              <a:gd name="T8" fmla="*/ 0 60000 65536"/>
              <a:gd name="T9" fmla="*/ 0 w 392"/>
              <a:gd name="T10" fmla="*/ 0 h 1235"/>
              <a:gd name="T11" fmla="*/ 392 w 392"/>
              <a:gd name="T12" fmla="*/ 1235 h 1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" h="1235">
                <a:moveTo>
                  <a:pt x="392" y="0"/>
                </a:moveTo>
                <a:lnTo>
                  <a:pt x="99" y="1235"/>
                </a:lnTo>
                <a:lnTo>
                  <a:pt x="0" y="1235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28"/>
          <p:cNvSpPr>
            <a:spLocks noChangeShapeType="1"/>
          </p:cNvSpPr>
          <p:nvPr/>
        </p:nvSpPr>
        <p:spPr bwMode="auto">
          <a:xfrm flipV="1">
            <a:off x="2157413" y="1162050"/>
            <a:ext cx="998537" cy="476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Line 29"/>
          <p:cNvSpPr>
            <a:spLocks noChangeShapeType="1"/>
          </p:cNvSpPr>
          <p:nvPr/>
        </p:nvSpPr>
        <p:spPr bwMode="auto">
          <a:xfrm>
            <a:off x="1498600" y="3257550"/>
            <a:ext cx="1681163" cy="3333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Line 30"/>
          <p:cNvSpPr>
            <a:spLocks noChangeShapeType="1"/>
          </p:cNvSpPr>
          <p:nvPr/>
        </p:nvSpPr>
        <p:spPr bwMode="auto">
          <a:xfrm flipV="1">
            <a:off x="2927350" y="3040063"/>
            <a:ext cx="317500" cy="2444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Freeform 31"/>
          <p:cNvSpPr>
            <a:spLocks/>
          </p:cNvSpPr>
          <p:nvPr/>
        </p:nvSpPr>
        <p:spPr bwMode="auto">
          <a:xfrm>
            <a:off x="1508125" y="2519363"/>
            <a:ext cx="1130300" cy="561975"/>
          </a:xfrm>
          <a:custGeom>
            <a:avLst/>
            <a:gdLst>
              <a:gd name="T0" fmla="*/ 1105182 w 720"/>
              <a:gd name="T1" fmla="*/ 634542 h 333"/>
              <a:gd name="T2" fmla="*/ 130298 w 720"/>
              <a:gd name="T3" fmla="*/ 0 h 333"/>
              <a:gd name="T4" fmla="*/ 0 w 720"/>
              <a:gd name="T5" fmla="*/ 0 h 333"/>
              <a:gd name="T6" fmla="*/ 0 60000 65536"/>
              <a:gd name="T7" fmla="*/ 0 60000 65536"/>
              <a:gd name="T8" fmla="*/ 0 60000 65536"/>
              <a:gd name="T9" fmla="*/ 0 w 720"/>
              <a:gd name="T10" fmla="*/ 0 h 333"/>
              <a:gd name="T11" fmla="*/ 720 w 720"/>
              <a:gd name="T12" fmla="*/ 333 h 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333">
                <a:moveTo>
                  <a:pt x="720" y="333"/>
                </a:moveTo>
                <a:lnTo>
                  <a:pt x="85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Freeform 32"/>
          <p:cNvSpPr>
            <a:spLocks/>
          </p:cNvSpPr>
          <p:nvPr/>
        </p:nvSpPr>
        <p:spPr bwMode="auto">
          <a:xfrm>
            <a:off x="1633538" y="2130425"/>
            <a:ext cx="841375" cy="565150"/>
          </a:xfrm>
          <a:custGeom>
            <a:avLst/>
            <a:gdLst>
              <a:gd name="T0" fmla="*/ 847749 w 528"/>
              <a:gd name="T1" fmla="*/ 604579 h 344"/>
              <a:gd name="T2" fmla="*/ 175286 w 528"/>
              <a:gd name="T3" fmla="*/ 0 h 344"/>
              <a:gd name="T4" fmla="*/ 0 w 528"/>
              <a:gd name="T5" fmla="*/ 0 h 344"/>
              <a:gd name="T6" fmla="*/ 0 60000 65536"/>
              <a:gd name="T7" fmla="*/ 0 60000 65536"/>
              <a:gd name="T8" fmla="*/ 0 60000 65536"/>
              <a:gd name="T9" fmla="*/ 0 w 528"/>
              <a:gd name="T10" fmla="*/ 0 h 344"/>
              <a:gd name="T11" fmla="*/ 528 w 528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44">
                <a:moveTo>
                  <a:pt x="528" y="344"/>
                </a:moveTo>
                <a:lnTo>
                  <a:pt x="110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Freeform 33"/>
          <p:cNvSpPr>
            <a:spLocks/>
          </p:cNvSpPr>
          <p:nvPr/>
        </p:nvSpPr>
        <p:spPr bwMode="auto">
          <a:xfrm>
            <a:off x="1903413" y="1698625"/>
            <a:ext cx="669925" cy="523875"/>
          </a:xfrm>
          <a:custGeom>
            <a:avLst/>
            <a:gdLst>
              <a:gd name="T0" fmla="*/ 638910 w 432"/>
              <a:gd name="T1" fmla="*/ 549906 h 322"/>
              <a:gd name="T2" fmla="*/ 145771 w 432"/>
              <a:gd name="T3" fmla="*/ 0 h 322"/>
              <a:gd name="T4" fmla="*/ 0 w 432"/>
              <a:gd name="T5" fmla="*/ 0 h 322"/>
              <a:gd name="T6" fmla="*/ 0 60000 65536"/>
              <a:gd name="T7" fmla="*/ 0 60000 65536"/>
              <a:gd name="T8" fmla="*/ 0 60000 65536"/>
              <a:gd name="T9" fmla="*/ 0 w 432"/>
              <a:gd name="T10" fmla="*/ 0 h 322"/>
              <a:gd name="T11" fmla="*/ 432 w 432"/>
              <a:gd name="T12" fmla="*/ 322 h 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22">
                <a:moveTo>
                  <a:pt x="432" y="322"/>
                </a:moveTo>
                <a:lnTo>
                  <a:pt x="98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Text Box 34"/>
          <p:cNvSpPr txBox="1">
            <a:spLocks noChangeArrowheads="1"/>
          </p:cNvSpPr>
          <p:nvPr/>
        </p:nvSpPr>
        <p:spPr bwMode="auto">
          <a:xfrm>
            <a:off x="7824788" y="3276600"/>
            <a:ext cx="107473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300"/>
              <a:t>Ribosomes</a:t>
            </a:r>
          </a:p>
        </p:txBody>
      </p:sp>
      <p:sp>
        <p:nvSpPr>
          <p:cNvPr id="39960" name="Text Box 35"/>
          <p:cNvSpPr txBox="1">
            <a:spLocks noChangeArrowheads="1"/>
          </p:cNvSpPr>
          <p:nvPr/>
        </p:nvSpPr>
        <p:spPr bwMode="auto">
          <a:xfrm>
            <a:off x="7377113" y="3957638"/>
            <a:ext cx="14414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300"/>
              <a:t>Golgi apparatus</a:t>
            </a:r>
          </a:p>
        </p:txBody>
      </p:sp>
      <p:sp>
        <p:nvSpPr>
          <p:cNvPr id="39961" name="Text Box 36"/>
          <p:cNvSpPr txBox="1">
            <a:spLocks noChangeArrowheads="1"/>
          </p:cNvSpPr>
          <p:nvPr/>
        </p:nvSpPr>
        <p:spPr bwMode="auto">
          <a:xfrm>
            <a:off x="6499225" y="5164138"/>
            <a:ext cx="2138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Secretion being released</a:t>
            </a:r>
          </a:p>
          <a:p>
            <a:r>
              <a:rPr lang="en-US" sz="1300"/>
              <a:t>from cell by exocytosis</a:t>
            </a:r>
          </a:p>
        </p:txBody>
      </p:sp>
      <p:sp>
        <p:nvSpPr>
          <p:cNvPr id="39962" name="Text Box 37"/>
          <p:cNvSpPr txBox="1">
            <a:spLocks noChangeArrowheads="1"/>
          </p:cNvSpPr>
          <p:nvPr/>
        </p:nvSpPr>
        <p:spPr bwMode="auto">
          <a:xfrm>
            <a:off x="1390650" y="5410200"/>
            <a:ext cx="11191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Microtubule</a:t>
            </a:r>
          </a:p>
        </p:txBody>
      </p:sp>
      <p:sp>
        <p:nvSpPr>
          <p:cNvPr id="39963" name="Text Box 38"/>
          <p:cNvSpPr txBox="1">
            <a:spLocks noChangeArrowheads="1"/>
          </p:cNvSpPr>
          <p:nvPr/>
        </p:nvSpPr>
        <p:spPr bwMode="auto">
          <a:xfrm>
            <a:off x="573088" y="3100388"/>
            <a:ext cx="99218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Centrioles</a:t>
            </a:r>
          </a:p>
        </p:txBody>
      </p:sp>
      <p:sp>
        <p:nvSpPr>
          <p:cNvPr id="39964" name="Text Box 39"/>
          <p:cNvSpPr txBox="1">
            <a:spLocks noChangeArrowheads="1"/>
          </p:cNvSpPr>
          <p:nvPr/>
        </p:nvSpPr>
        <p:spPr bwMode="auto">
          <a:xfrm>
            <a:off x="217488" y="2365375"/>
            <a:ext cx="13303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Mitochondrion</a:t>
            </a:r>
          </a:p>
        </p:txBody>
      </p:sp>
      <p:sp>
        <p:nvSpPr>
          <p:cNvPr id="39965" name="Text Box 40"/>
          <p:cNvSpPr txBox="1">
            <a:spLocks noChangeArrowheads="1"/>
          </p:cNvSpPr>
          <p:nvPr/>
        </p:nvSpPr>
        <p:spPr bwMode="auto">
          <a:xfrm>
            <a:off x="695325" y="1966913"/>
            <a:ext cx="10001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Lysosome</a:t>
            </a:r>
          </a:p>
        </p:txBody>
      </p:sp>
      <p:sp>
        <p:nvSpPr>
          <p:cNvPr id="39966" name="Text Box 41"/>
          <p:cNvSpPr txBox="1">
            <a:spLocks noChangeArrowheads="1"/>
          </p:cNvSpPr>
          <p:nvPr/>
        </p:nvSpPr>
        <p:spPr bwMode="auto">
          <a:xfrm>
            <a:off x="1179513" y="1541463"/>
            <a:ext cx="78898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Cytosol</a:t>
            </a:r>
          </a:p>
        </p:txBody>
      </p:sp>
      <p:sp>
        <p:nvSpPr>
          <p:cNvPr id="39967" name="Text Box 42"/>
          <p:cNvSpPr txBox="1">
            <a:spLocks noChangeArrowheads="1"/>
          </p:cNvSpPr>
          <p:nvPr/>
        </p:nvSpPr>
        <p:spPr bwMode="auto">
          <a:xfrm>
            <a:off x="358775" y="1020763"/>
            <a:ext cx="1854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300"/>
              <a:t>Smooth endoplasmic</a:t>
            </a:r>
          </a:p>
          <a:p>
            <a:pPr>
              <a:lnSpc>
                <a:spcPct val="85000"/>
              </a:lnSpc>
            </a:pPr>
            <a:r>
              <a:rPr lang="en-US" sz="1300"/>
              <a:t>reticulum</a:t>
            </a:r>
          </a:p>
        </p:txBody>
      </p:sp>
      <p:sp>
        <p:nvSpPr>
          <p:cNvPr id="39968" name="Text Box 43"/>
          <p:cNvSpPr txBox="1">
            <a:spLocks noChangeArrowheads="1"/>
          </p:cNvSpPr>
          <p:nvPr/>
        </p:nvSpPr>
        <p:spPr bwMode="auto">
          <a:xfrm>
            <a:off x="3219450" y="111125"/>
            <a:ext cx="10096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Chromatin</a:t>
            </a:r>
          </a:p>
        </p:txBody>
      </p:sp>
      <p:sp>
        <p:nvSpPr>
          <p:cNvPr id="39969" name="Text Box 44"/>
          <p:cNvSpPr txBox="1">
            <a:spLocks noChangeArrowheads="1"/>
          </p:cNvSpPr>
          <p:nvPr/>
        </p:nvSpPr>
        <p:spPr bwMode="auto">
          <a:xfrm>
            <a:off x="3049588" y="420688"/>
            <a:ext cx="9731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Nucleolus</a:t>
            </a:r>
          </a:p>
        </p:txBody>
      </p:sp>
      <p:sp>
        <p:nvSpPr>
          <p:cNvPr id="39970" name="Text Box 45"/>
          <p:cNvSpPr txBox="1">
            <a:spLocks noChangeArrowheads="1"/>
          </p:cNvSpPr>
          <p:nvPr/>
        </p:nvSpPr>
        <p:spPr bwMode="auto">
          <a:xfrm>
            <a:off x="6794500" y="157163"/>
            <a:ext cx="15509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Nuclear envelope</a:t>
            </a:r>
          </a:p>
        </p:txBody>
      </p:sp>
      <p:sp>
        <p:nvSpPr>
          <p:cNvPr id="39971" name="Text Box 46"/>
          <p:cNvSpPr txBox="1">
            <a:spLocks noChangeArrowheads="1"/>
          </p:cNvSpPr>
          <p:nvPr/>
        </p:nvSpPr>
        <p:spPr bwMode="auto">
          <a:xfrm>
            <a:off x="7866063" y="461963"/>
            <a:ext cx="82708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Nucleus</a:t>
            </a:r>
          </a:p>
        </p:txBody>
      </p:sp>
      <p:sp>
        <p:nvSpPr>
          <p:cNvPr id="39972" name="Text Box 47"/>
          <p:cNvSpPr txBox="1">
            <a:spLocks noChangeArrowheads="1"/>
          </p:cNvSpPr>
          <p:nvPr/>
        </p:nvSpPr>
        <p:spPr bwMode="auto">
          <a:xfrm>
            <a:off x="7435850" y="889000"/>
            <a:ext cx="1019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300"/>
              <a:t>Plasma</a:t>
            </a:r>
          </a:p>
          <a:p>
            <a:pPr>
              <a:lnSpc>
                <a:spcPct val="85000"/>
              </a:lnSpc>
            </a:pPr>
            <a:r>
              <a:rPr lang="en-US" sz="1300"/>
              <a:t>membrane</a:t>
            </a:r>
          </a:p>
        </p:txBody>
      </p:sp>
      <p:sp>
        <p:nvSpPr>
          <p:cNvPr id="39973" name="Text Box 48"/>
          <p:cNvSpPr txBox="1">
            <a:spLocks noChangeArrowheads="1"/>
          </p:cNvSpPr>
          <p:nvPr/>
        </p:nvSpPr>
        <p:spPr bwMode="auto">
          <a:xfrm>
            <a:off x="7645400" y="2606675"/>
            <a:ext cx="1193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300"/>
              <a:t>Rough</a:t>
            </a:r>
          </a:p>
          <a:p>
            <a:pPr>
              <a:lnSpc>
                <a:spcPct val="85000"/>
              </a:lnSpc>
            </a:pPr>
            <a:r>
              <a:rPr lang="en-US" sz="1300"/>
              <a:t>endoplasmic</a:t>
            </a:r>
          </a:p>
          <a:p>
            <a:pPr>
              <a:lnSpc>
                <a:spcPct val="85000"/>
              </a:lnSpc>
            </a:pPr>
            <a:r>
              <a:rPr lang="en-US" sz="1300"/>
              <a:t>reticulum</a:t>
            </a:r>
          </a:p>
        </p:txBody>
      </p:sp>
      <p:sp>
        <p:nvSpPr>
          <p:cNvPr id="39974" name="Rectangle 49"/>
          <p:cNvSpPr>
            <a:spLocks noChangeArrowheads="1"/>
          </p:cNvSpPr>
          <p:nvPr/>
        </p:nvSpPr>
        <p:spPr bwMode="auto">
          <a:xfrm>
            <a:off x="1492250" y="6064250"/>
            <a:ext cx="1165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300"/>
              <a:t>Intermediate</a:t>
            </a:r>
          </a:p>
          <a:p>
            <a:r>
              <a:rPr lang="en-US" sz="1300"/>
              <a:t>filaments</a:t>
            </a:r>
          </a:p>
        </p:txBody>
      </p:sp>
      <p:sp>
        <p:nvSpPr>
          <p:cNvPr id="39975" name="Rectangle 50"/>
          <p:cNvSpPr>
            <a:spLocks noChangeArrowheads="1"/>
          </p:cNvSpPr>
          <p:nvPr/>
        </p:nvSpPr>
        <p:spPr bwMode="auto">
          <a:xfrm>
            <a:off x="4956175" y="5675313"/>
            <a:ext cx="11207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Peroxisome</a:t>
            </a:r>
          </a:p>
        </p:txBody>
      </p:sp>
      <p:sp>
        <p:nvSpPr>
          <p:cNvPr id="39976" name="Line 51"/>
          <p:cNvSpPr>
            <a:spLocks noChangeShapeType="1"/>
          </p:cNvSpPr>
          <p:nvPr/>
        </p:nvSpPr>
        <p:spPr bwMode="auto">
          <a:xfrm flipV="1">
            <a:off x="4159250" y="273050"/>
            <a:ext cx="24765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7" name="Line 52"/>
          <p:cNvSpPr>
            <a:spLocks noChangeShapeType="1"/>
          </p:cNvSpPr>
          <p:nvPr/>
        </p:nvSpPr>
        <p:spPr bwMode="auto">
          <a:xfrm>
            <a:off x="4403725" y="273050"/>
            <a:ext cx="561975" cy="517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8" name="Line 54"/>
          <p:cNvSpPr>
            <a:spLocks noChangeShapeType="1"/>
          </p:cNvSpPr>
          <p:nvPr/>
        </p:nvSpPr>
        <p:spPr bwMode="auto">
          <a:xfrm flipV="1">
            <a:off x="3971925" y="588963"/>
            <a:ext cx="24765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9" name="Line 55"/>
          <p:cNvSpPr>
            <a:spLocks noChangeShapeType="1"/>
          </p:cNvSpPr>
          <p:nvPr/>
        </p:nvSpPr>
        <p:spPr bwMode="auto">
          <a:xfrm>
            <a:off x="4210050" y="584200"/>
            <a:ext cx="793750" cy="812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0" name="Line 57"/>
          <p:cNvSpPr>
            <a:spLocks noChangeShapeType="1"/>
          </p:cNvSpPr>
          <p:nvPr/>
        </p:nvSpPr>
        <p:spPr bwMode="auto">
          <a:xfrm flipV="1">
            <a:off x="5895975" y="320675"/>
            <a:ext cx="711200" cy="476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Line 58"/>
          <p:cNvSpPr>
            <a:spLocks noChangeShapeType="1"/>
          </p:cNvSpPr>
          <p:nvPr/>
        </p:nvSpPr>
        <p:spPr bwMode="auto">
          <a:xfrm>
            <a:off x="6602413" y="325438"/>
            <a:ext cx="247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2" name="Line 60"/>
          <p:cNvSpPr>
            <a:spLocks noChangeShapeType="1"/>
          </p:cNvSpPr>
          <p:nvPr/>
        </p:nvSpPr>
        <p:spPr bwMode="auto">
          <a:xfrm flipV="1">
            <a:off x="6115050" y="609600"/>
            <a:ext cx="1552575" cy="460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3" name="Line 61"/>
          <p:cNvSpPr>
            <a:spLocks noChangeShapeType="1"/>
          </p:cNvSpPr>
          <p:nvPr/>
        </p:nvSpPr>
        <p:spPr bwMode="auto">
          <a:xfrm>
            <a:off x="7667625" y="609600"/>
            <a:ext cx="247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4" name="Line 62"/>
          <p:cNvSpPr>
            <a:spLocks noChangeShapeType="1"/>
          </p:cNvSpPr>
          <p:nvPr/>
        </p:nvSpPr>
        <p:spPr bwMode="auto">
          <a:xfrm flipV="1">
            <a:off x="7296150" y="1016000"/>
            <a:ext cx="112713" cy="1047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5" name="Line 63"/>
          <p:cNvSpPr>
            <a:spLocks noChangeShapeType="1"/>
          </p:cNvSpPr>
          <p:nvPr/>
        </p:nvSpPr>
        <p:spPr bwMode="auto">
          <a:xfrm flipV="1">
            <a:off x="7391400" y="1014413"/>
            <a:ext cx="84138" cy="6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6" name="Freeform 64"/>
          <p:cNvSpPr>
            <a:spLocks/>
          </p:cNvSpPr>
          <p:nvPr/>
        </p:nvSpPr>
        <p:spPr bwMode="auto">
          <a:xfrm>
            <a:off x="6756400" y="2060575"/>
            <a:ext cx="946150" cy="669925"/>
          </a:xfrm>
          <a:custGeom>
            <a:avLst/>
            <a:gdLst>
              <a:gd name="T0" fmla="*/ 0 w 584"/>
              <a:gd name="T1" fmla="*/ 0 h 424"/>
              <a:gd name="T2" fmla="*/ 2147483647 w 584"/>
              <a:gd name="T3" fmla="*/ 2147483647 h 424"/>
              <a:gd name="T4" fmla="*/ 2147483647 w 584"/>
              <a:gd name="T5" fmla="*/ 2147483647 h 424"/>
              <a:gd name="T6" fmla="*/ 0 60000 65536"/>
              <a:gd name="T7" fmla="*/ 0 60000 65536"/>
              <a:gd name="T8" fmla="*/ 0 60000 65536"/>
              <a:gd name="T9" fmla="*/ 0 w 584"/>
              <a:gd name="T10" fmla="*/ 0 h 424"/>
              <a:gd name="T11" fmla="*/ 584 w 584"/>
              <a:gd name="T12" fmla="*/ 424 h 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424">
                <a:moveTo>
                  <a:pt x="0" y="0"/>
                </a:moveTo>
                <a:lnTo>
                  <a:pt x="528" y="424"/>
                </a:lnTo>
                <a:lnTo>
                  <a:pt x="584" y="42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7" name="Freeform 65"/>
          <p:cNvSpPr>
            <a:spLocks/>
          </p:cNvSpPr>
          <p:nvPr/>
        </p:nvSpPr>
        <p:spPr bwMode="auto">
          <a:xfrm>
            <a:off x="6858000" y="2413000"/>
            <a:ext cx="1025525" cy="1016000"/>
          </a:xfrm>
          <a:custGeom>
            <a:avLst/>
            <a:gdLst>
              <a:gd name="T0" fmla="*/ 0 w 646"/>
              <a:gd name="T1" fmla="*/ 0 h 640"/>
              <a:gd name="T2" fmla="*/ 2147483647 w 646"/>
              <a:gd name="T3" fmla="*/ 2147483647 h 640"/>
              <a:gd name="T4" fmla="*/ 2147483647 w 646"/>
              <a:gd name="T5" fmla="*/ 2147483647 h 640"/>
              <a:gd name="T6" fmla="*/ 0 60000 65536"/>
              <a:gd name="T7" fmla="*/ 0 60000 65536"/>
              <a:gd name="T8" fmla="*/ 0 60000 65536"/>
              <a:gd name="T9" fmla="*/ 0 w 646"/>
              <a:gd name="T10" fmla="*/ 0 h 640"/>
              <a:gd name="T11" fmla="*/ 646 w 646"/>
              <a:gd name="T12" fmla="*/ 640 h 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6" h="640">
                <a:moveTo>
                  <a:pt x="0" y="0"/>
                </a:moveTo>
                <a:lnTo>
                  <a:pt x="485" y="640"/>
                </a:lnTo>
                <a:lnTo>
                  <a:pt x="646" y="64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8" name="Line 66"/>
          <p:cNvSpPr>
            <a:spLocks noChangeShapeType="1"/>
          </p:cNvSpPr>
          <p:nvPr/>
        </p:nvSpPr>
        <p:spPr bwMode="auto">
          <a:xfrm>
            <a:off x="6848475" y="2559050"/>
            <a:ext cx="771525" cy="869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9" name="Freeform 67"/>
          <p:cNvSpPr>
            <a:spLocks/>
          </p:cNvSpPr>
          <p:nvPr/>
        </p:nvSpPr>
        <p:spPr bwMode="auto">
          <a:xfrm>
            <a:off x="6146800" y="3349625"/>
            <a:ext cx="1285875" cy="765175"/>
          </a:xfrm>
          <a:custGeom>
            <a:avLst/>
            <a:gdLst>
              <a:gd name="T0" fmla="*/ 0 w 810"/>
              <a:gd name="T1" fmla="*/ 0 h 482"/>
              <a:gd name="T2" fmla="*/ 2147483647 w 810"/>
              <a:gd name="T3" fmla="*/ 2147483647 h 482"/>
              <a:gd name="T4" fmla="*/ 2147483647 w 810"/>
              <a:gd name="T5" fmla="*/ 2147483647 h 482"/>
              <a:gd name="T6" fmla="*/ 0 60000 65536"/>
              <a:gd name="T7" fmla="*/ 0 60000 65536"/>
              <a:gd name="T8" fmla="*/ 0 60000 65536"/>
              <a:gd name="T9" fmla="*/ 0 w 810"/>
              <a:gd name="T10" fmla="*/ 0 h 482"/>
              <a:gd name="T11" fmla="*/ 810 w 810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0" h="482">
                <a:moveTo>
                  <a:pt x="0" y="0"/>
                </a:moveTo>
                <a:lnTo>
                  <a:pt x="653" y="482"/>
                </a:lnTo>
                <a:lnTo>
                  <a:pt x="810" y="48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0" name="Line 68"/>
          <p:cNvSpPr>
            <a:spLocks noChangeShapeType="1"/>
          </p:cNvSpPr>
          <p:nvPr/>
        </p:nvSpPr>
        <p:spPr bwMode="auto">
          <a:xfrm>
            <a:off x="5886450" y="5334000"/>
            <a:ext cx="68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1" name="Freeform 69"/>
          <p:cNvSpPr>
            <a:spLocks/>
          </p:cNvSpPr>
          <p:nvPr/>
        </p:nvSpPr>
        <p:spPr bwMode="auto">
          <a:xfrm>
            <a:off x="4106863" y="5248275"/>
            <a:ext cx="914400" cy="584200"/>
          </a:xfrm>
          <a:custGeom>
            <a:avLst/>
            <a:gdLst>
              <a:gd name="T0" fmla="*/ 0 w 576"/>
              <a:gd name="T1" fmla="*/ 0 h 368"/>
              <a:gd name="T2" fmla="*/ 2147483647 w 576"/>
              <a:gd name="T3" fmla="*/ 2147483647 h 368"/>
              <a:gd name="T4" fmla="*/ 2147483647 w 576"/>
              <a:gd name="T5" fmla="*/ 2147483647 h 368"/>
              <a:gd name="T6" fmla="*/ 2147483647 w 576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68"/>
              <a:gd name="T14" fmla="*/ 576 w 576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68">
                <a:moveTo>
                  <a:pt x="0" y="0"/>
                </a:moveTo>
                <a:lnTo>
                  <a:pt x="416" y="368"/>
                </a:lnTo>
                <a:lnTo>
                  <a:pt x="576" y="368"/>
                </a:lnTo>
                <a:lnTo>
                  <a:pt x="575" y="36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2" name="Freeform 70"/>
          <p:cNvSpPr>
            <a:spLocks/>
          </p:cNvSpPr>
          <p:nvPr/>
        </p:nvSpPr>
        <p:spPr bwMode="auto">
          <a:xfrm>
            <a:off x="2587625" y="4887913"/>
            <a:ext cx="1054100" cy="1360487"/>
          </a:xfrm>
          <a:custGeom>
            <a:avLst/>
            <a:gdLst>
              <a:gd name="T0" fmla="*/ 2147483647 w 672"/>
              <a:gd name="T1" fmla="*/ 0 h 843"/>
              <a:gd name="T2" fmla="*/ 2147483647 w 672"/>
              <a:gd name="T3" fmla="*/ 2147483647 h 843"/>
              <a:gd name="T4" fmla="*/ 0 w 672"/>
              <a:gd name="T5" fmla="*/ 2147483647 h 843"/>
              <a:gd name="T6" fmla="*/ 0 60000 65536"/>
              <a:gd name="T7" fmla="*/ 0 60000 65536"/>
              <a:gd name="T8" fmla="*/ 0 60000 65536"/>
              <a:gd name="T9" fmla="*/ 0 w 672"/>
              <a:gd name="T10" fmla="*/ 0 h 843"/>
              <a:gd name="T11" fmla="*/ 672 w 672"/>
              <a:gd name="T12" fmla="*/ 843 h 8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843">
                <a:moveTo>
                  <a:pt x="672" y="0"/>
                </a:moveTo>
                <a:lnTo>
                  <a:pt x="176" y="843"/>
                </a:lnTo>
                <a:lnTo>
                  <a:pt x="0" y="843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3" name="Line 71"/>
          <p:cNvSpPr>
            <a:spLocks noChangeShapeType="1"/>
          </p:cNvSpPr>
          <p:nvPr/>
        </p:nvSpPr>
        <p:spPr bwMode="auto">
          <a:xfrm flipH="1">
            <a:off x="2863850" y="5062538"/>
            <a:ext cx="942975" cy="11858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4" name="Freeform 72"/>
          <p:cNvSpPr>
            <a:spLocks/>
          </p:cNvSpPr>
          <p:nvPr/>
        </p:nvSpPr>
        <p:spPr bwMode="auto">
          <a:xfrm>
            <a:off x="2443163" y="3567113"/>
            <a:ext cx="604837" cy="1995487"/>
          </a:xfrm>
          <a:custGeom>
            <a:avLst/>
            <a:gdLst>
              <a:gd name="T0" fmla="*/ 2147483647 w 392"/>
              <a:gd name="T1" fmla="*/ 0 h 1235"/>
              <a:gd name="T2" fmla="*/ 2147483647 w 392"/>
              <a:gd name="T3" fmla="*/ 2147483647 h 1235"/>
              <a:gd name="T4" fmla="*/ 0 w 392"/>
              <a:gd name="T5" fmla="*/ 2147483647 h 1235"/>
              <a:gd name="T6" fmla="*/ 0 60000 65536"/>
              <a:gd name="T7" fmla="*/ 0 60000 65536"/>
              <a:gd name="T8" fmla="*/ 0 60000 65536"/>
              <a:gd name="T9" fmla="*/ 0 w 392"/>
              <a:gd name="T10" fmla="*/ 0 h 1235"/>
              <a:gd name="T11" fmla="*/ 392 w 392"/>
              <a:gd name="T12" fmla="*/ 1235 h 1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" h="1235">
                <a:moveTo>
                  <a:pt x="392" y="0"/>
                </a:moveTo>
                <a:lnTo>
                  <a:pt x="99" y="1235"/>
                </a:lnTo>
                <a:lnTo>
                  <a:pt x="0" y="1235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5" name="Line 73"/>
          <p:cNvSpPr>
            <a:spLocks noChangeShapeType="1"/>
          </p:cNvSpPr>
          <p:nvPr/>
        </p:nvSpPr>
        <p:spPr bwMode="auto">
          <a:xfrm flipV="1">
            <a:off x="2159000" y="1163638"/>
            <a:ext cx="998538" cy="47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6" name="Line 74"/>
          <p:cNvSpPr>
            <a:spLocks noChangeShapeType="1"/>
          </p:cNvSpPr>
          <p:nvPr/>
        </p:nvSpPr>
        <p:spPr bwMode="auto">
          <a:xfrm>
            <a:off x="1500188" y="3257550"/>
            <a:ext cx="1681162" cy="333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7" name="Line 75"/>
          <p:cNvSpPr>
            <a:spLocks noChangeShapeType="1"/>
          </p:cNvSpPr>
          <p:nvPr/>
        </p:nvSpPr>
        <p:spPr bwMode="auto">
          <a:xfrm flipV="1">
            <a:off x="2928938" y="3040063"/>
            <a:ext cx="317500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8" name="Freeform 76"/>
          <p:cNvSpPr>
            <a:spLocks/>
          </p:cNvSpPr>
          <p:nvPr/>
        </p:nvSpPr>
        <p:spPr bwMode="auto">
          <a:xfrm>
            <a:off x="1509713" y="2519363"/>
            <a:ext cx="1130300" cy="561975"/>
          </a:xfrm>
          <a:custGeom>
            <a:avLst/>
            <a:gdLst>
              <a:gd name="T0" fmla="*/ 2147483647 w 720"/>
              <a:gd name="T1" fmla="*/ 2147483647 h 333"/>
              <a:gd name="T2" fmla="*/ 2147483647 w 720"/>
              <a:gd name="T3" fmla="*/ 0 h 333"/>
              <a:gd name="T4" fmla="*/ 0 w 720"/>
              <a:gd name="T5" fmla="*/ 0 h 333"/>
              <a:gd name="T6" fmla="*/ 0 60000 65536"/>
              <a:gd name="T7" fmla="*/ 0 60000 65536"/>
              <a:gd name="T8" fmla="*/ 0 60000 65536"/>
              <a:gd name="T9" fmla="*/ 0 w 720"/>
              <a:gd name="T10" fmla="*/ 0 h 333"/>
              <a:gd name="T11" fmla="*/ 720 w 720"/>
              <a:gd name="T12" fmla="*/ 333 h 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333">
                <a:moveTo>
                  <a:pt x="720" y="333"/>
                </a:moveTo>
                <a:lnTo>
                  <a:pt x="85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9" name="Freeform 77"/>
          <p:cNvSpPr>
            <a:spLocks/>
          </p:cNvSpPr>
          <p:nvPr/>
        </p:nvSpPr>
        <p:spPr bwMode="auto">
          <a:xfrm>
            <a:off x="1635125" y="2130425"/>
            <a:ext cx="841375" cy="565150"/>
          </a:xfrm>
          <a:custGeom>
            <a:avLst/>
            <a:gdLst>
              <a:gd name="T0" fmla="*/ 2147483647 w 528"/>
              <a:gd name="T1" fmla="*/ 2147483647 h 344"/>
              <a:gd name="T2" fmla="*/ 2147483647 w 528"/>
              <a:gd name="T3" fmla="*/ 0 h 344"/>
              <a:gd name="T4" fmla="*/ 0 w 528"/>
              <a:gd name="T5" fmla="*/ 0 h 344"/>
              <a:gd name="T6" fmla="*/ 0 60000 65536"/>
              <a:gd name="T7" fmla="*/ 0 60000 65536"/>
              <a:gd name="T8" fmla="*/ 0 60000 65536"/>
              <a:gd name="T9" fmla="*/ 0 w 528"/>
              <a:gd name="T10" fmla="*/ 0 h 344"/>
              <a:gd name="T11" fmla="*/ 528 w 528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44">
                <a:moveTo>
                  <a:pt x="528" y="344"/>
                </a:moveTo>
                <a:lnTo>
                  <a:pt x="11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0" name="Freeform 78"/>
          <p:cNvSpPr>
            <a:spLocks/>
          </p:cNvSpPr>
          <p:nvPr/>
        </p:nvSpPr>
        <p:spPr bwMode="auto">
          <a:xfrm>
            <a:off x="1905000" y="1698625"/>
            <a:ext cx="669925" cy="523875"/>
          </a:xfrm>
          <a:custGeom>
            <a:avLst/>
            <a:gdLst>
              <a:gd name="T0" fmla="*/ 2147483647 w 432"/>
              <a:gd name="T1" fmla="*/ 2147483647 h 322"/>
              <a:gd name="T2" fmla="*/ 2147483647 w 432"/>
              <a:gd name="T3" fmla="*/ 0 h 322"/>
              <a:gd name="T4" fmla="*/ 0 w 432"/>
              <a:gd name="T5" fmla="*/ 0 h 322"/>
              <a:gd name="T6" fmla="*/ 0 60000 65536"/>
              <a:gd name="T7" fmla="*/ 0 60000 65536"/>
              <a:gd name="T8" fmla="*/ 0 60000 65536"/>
              <a:gd name="T9" fmla="*/ 0 w 432"/>
              <a:gd name="T10" fmla="*/ 0 h 322"/>
              <a:gd name="T11" fmla="*/ 432 w 432"/>
              <a:gd name="T12" fmla="*/ 322 h 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22">
                <a:moveTo>
                  <a:pt x="432" y="322"/>
                </a:moveTo>
                <a:lnTo>
                  <a:pt x="98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1" name="Text Box 14"/>
          <p:cNvSpPr txBox="1">
            <a:spLocks noChangeArrowheads="1"/>
          </p:cNvSpPr>
          <p:nvPr/>
        </p:nvSpPr>
        <p:spPr bwMode="auto">
          <a:xfrm>
            <a:off x="8001000" y="6477000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3.4</a:t>
            </a:r>
          </a:p>
        </p:txBody>
      </p:sp>
    </p:spTree>
    <p:extLst>
      <p:ext uri="{BB962C8B-B14F-4D97-AF65-F5344CB8AC3E}">
        <p14:creationId xmlns:p14="http://schemas.microsoft.com/office/powerpoint/2010/main" val="2307794793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Cytoplasmic Organelles</a:t>
            </a:r>
          </a:p>
        </p:txBody>
      </p:sp>
      <p:sp>
        <p:nvSpPr>
          <p:cNvPr id="41986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Mitochondria</a:t>
            </a:r>
          </a:p>
          <a:p>
            <a:pPr lvl="1" eaLnBrk="1" hangingPunct="1"/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Powerhouses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of the cell</a:t>
            </a:r>
          </a:p>
          <a:p>
            <a:pPr lvl="1" eaLnBrk="1" hangingPunct="1"/>
            <a:r>
              <a:rPr lang="en-US">
                <a:latin typeface="Arial" charset="0"/>
              </a:rPr>
              <a:t>Change shape continuously</a:t>
            </a:r>
          </a:p>
          <a:p>
            <a:pPr lvl="1" eaLnBrk="1" hangingPunct="1"/>
            <a:r>
              <a:rPr lang="en-US">
                <a:latin typeface="Arial" charset="0"/>
              </a:rPr>
              <a:t>Carry out reactions where oxygen is used to break down food</a:t>
            </a:r>
          </a:p>
          <a:p>
            <a:pPr lvl="1" eaLnBrk="1" hangingPunct="1"/>
            <a:r>
              <a:rPr lang="en-US">
                <a:latin typeface="Arial" charset="0"/>
              </a:rPr>
              <a:t>Provides ATP for cellular energy</a:t>
            </a:r>
          </a:p>
        </p:txBody>
      </p:sp>
    </p:spTree>
    <p:extLst>
      <p:ext uri="{BB962C8B-B14F-4D97-AF65-F5344CB8AC3E}">
        <p14:creationId xmlns:p14="http://schemas.microsoft.com/office/powerpoint/2010/main" val="1573302177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Concepts of the Cell Theory</a:t>
            </a:r>
          </a:p>
        </p:txBody>
      </p:sp>
      <p:sp>
        <p:nvSpPr>
          <p:cNvPr id="717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 cell is the basic structural and functional unit of living organisms. </a:t>
            </a:r>
          </a:p>
          <a:p>
            <a:pPr eaLnBrk="1" hangingPunct="1"/>
            <a:r>
              <a:rPr lang="en-US">
                <a:latin typeface="Arial" charset="0"/>
              </a:rPr>
              <a:t>The activity of an organism depends on the collective activities of its cells.</a:t>
            </a:r>
          </a:p>
          <a:p>
            <a:pPr eaLnBrk="1" hangingPunct="1"/>
            <a:r>
              <a:rPr lang="en-US">
                <a:latin typeface="Arial" charset="0"/>
              </a:rPr>
              <a:t>According to the </a:t>
            </a:r>
            <a:r>
              <a:rPr lang="en-US" i="1">
                <a:latin typeface="Arial" charset="0"/>
              </a:rPr>
              <a:t>principle of complementarity, </a:t>
            </a:r>
            <a:r>
              <a:rPr lang="en-US">
                <a:latin typeface="Arial" charset="0"/>
              </a:rPr>
              <a:t>the biochemical activities of cells are dictated by the relative number of their specific subcellular structures.</a:t>
            </a:r>
          </a:p>
          <a:p>
            <a:pPr eaLnBrk="1" hangingPunct="1"/>
            <a:r>
              <a:rPr lang="en-US">
                <a:latin typeface="Arial" charset="0"/>
              </a:rPr>
              <a:t>Continuity of life has a cellular basis.</a:t>
            </a:r>
          </a:p>
        </p:txBody>
      </p:sp>
    </p:spTree>
    <p:extLst>
      <p:ext uri="{BB962C8B-B14F-4D97-AF65-F5344CB8AC3E}">
        <p14:creationId xmlns:p14="http://schemas.microsoft.com/office/powerpoint/2010/main" val="3904988576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Cytoplasmic Organelles</a:t>
            </a:r>
          </a:p>
        </p:txBody>
      </p:sp>
      <p:sp>
        <p:nvSpPr>
          <p:cNvPr id="44034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Ribosomes</a:t>
            </a:r>
          </a:p>
          <a:p>
            <a:pPr lvl="1" eaLnBrk="1" hangingPunct="1"/>
            <a:r>
              <a:rPr lang="en-US">
                <a:latin typeface="Arial" charset="0"/>
              </a:rPr>
              <a:t>Made of protein and RNA</a:t>
            </a:r>
          </a:p>
          <a:p>
            <a:pPr lvl="1" eaLnBrk="1" hangingPunct="1"/>
            <a:r>
              <a:rPr lang="en-US">
                <a:latin typeface="Arial" charset="0"/>
              </a:rPr>
              <a:t>Sites of protein synthesis</a:t>
            </a:r>
          </a:p>
          <a:p>
            <a:pPr lvl="1" eaLnBrk="1" hangingPunct="1"/>
            <a:r>
              <a:rPr lang="en-US">
                <a:latin typeface="Arial" charset="0"/>
              </a:rPr>
              <a:t>Found at two locations</a:t>
            </a:r>
          </a:p>
          <a:p>
            <a:pPr lvl="2" eaLnBrk="1" hangingPunct="1"/>
            <a:r>
              <a:rPr lang="en-US">
                <a:latin typeface="Arial" charset="0"/>
              </a:rPr>
              <a:t>Free in the cytoplasm</a:t>
            </a:r>
          </a:p>
          <a:p>
            <a:pPr lvl="2" eaLnBrk="1" hangingPunct="1"/>
            <a:r>
              <a:rPr lang="en-US">
                <a:latin typeface="Arial" charset="0"/>
              </a:rPr>
              <a:t>As part of the rough endoplasmic reticulum</a:t>
            </a:r>
          </a:p>
        </p:txBody>
      </p:sp>
    </p:spTree>
    <p:extLst>
      <p:ext uri="{BB962C8B-B14F-4D97-AF65-F5344CB8AC3E}">
        <p14:creationId xmlns:p14="http://schemas.microsoft.com/office/powerpoint/2010/main" val="1596909289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Cytoplasmic Organelles</a:t>
            </a:r>
          </a:p>
        </p:txBody>
      </p:sp>
      <p:sp>
        <p:nvSpPr>
          <p:cNvPr id="46082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Endoplasmic reticulum (ER)</a:t>
            </a:r>
          </a:p>
          <a:p>
            <a:pPr lvl="1" eaLnBrk="1" hangingPunct="1"/>
            <a:r>
              <a:rPr lang="en-US">
                <a:latin typeface="Arial" charset="0"/>
              </a:rPr>
              <a:t>Fluid-filled tubules for carrying substances</a:t>
            </a:r>
          </a:p>
          <a:p>
            <a:pPr lvl="1" eaLnBrk="1" hangingPunct="1"/>
            <a:r>
              <a:rPr lang="en-US">
                <a:latin typeface="Arial" charset="0"/>
              </a:rPr>
              <a:t>Two types of ER</a:t>
            </a:r>
          </a:p>
          <a:p>
            <a:pPr lvl="2" eaLnBrk="1" hangingPunct="1"/>
            <a:r>
              <a:rPr lang="en-US">
                <a:latin typeface="Arial" charset="0"/>
              </a:rPr>
              <a:t>Rough endoplasmic reticulum</a:t>
            </a:r>
          </a:p>
          <a:p>
            <a:pPr lvl="3" eaLnBrk="1" hangingPunct="1"/>
            <a:r>
              <a:rPr lang="en-US">
                <a:latin typeface="Arial" charset="0"/>
              </a:rPr>
              <a:t>Studded with ribosomes</a:t>
            </a:r>
          </a:p>
          <a:p>
            <a:pPr lvl="3" eaLnBrk="1" hangingPunct="1"/>
            <a:r>
              <a:rPr lang="en-US">
                <a:latin typeface="Arial" charset="0"/>
              </a:rPr>
              <a:t>Synthesizes proteins</a:t>
            </a:r>
          </a:p>
          <a:p>
            <a:pPr lvl="2" eaLnBrk="1" hangingPunct="1"/>
            <a:r>
              <a:rPr lang="en-US">
                <a:latin typeface="Arial" charset="0"/>
              </a:rPr>
              <a:t>Smooth endoplasmic reticulum</a:t>
            </a:r>
          </a:p>
          <a:p>
            <a:pPr lvl="3" eaLnBrk="1" hangingPunct="1"/>
            <a:r>
              <a:rPr lang="en-US">
                <a:latin typeface="Arial" charset="0"/>
              </a:rPr>
              <a:t>Functions in lipid metabolism and  detoxification of drugs and pesticides</a:t>
            </a:r>
          </a:p>
        </p:txBody>
      </p:sp>
    </p:spTree>
    <p:extLst>
      <p:ext uri="{BB962C8B-B14F-4D97-AF65-F5344CB8AC3E}">
        <p14:creationId xmlns:p14="http://schemas.microsoft.com/office/powerpoint/2010/main" val="2962985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8001000" y="6477000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3.5</a:t>
            </a:r>
          </a:p>
        </p:txBody>
      </p:sp>
      <p:pic>
        <p:nvPicPr>
          <p:cNvPr id="48131" name="Picture 70" descr="figure_03_05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1"/>
          <a:stretch>
            <a:fillRect/>
          </a:stretch>
        </p:blipFill>
        <p:spPr bwMode="auto">
          <a:xfrm>
            <a:off x="228600" y="1187450"/>
            <a:ext cx="85947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2"/>
          <p:cNvSpPr txBox="1">
            <a:spLocks noChangeArrowheads="1"/>
          </p:cNvSpPr>
          <p:nvPr/>
        </p:nvSpPr>
        <p:spPr bwMode="auto">
          <a:xfrm>
            <a:off x="4919663" y="2035175"/>
            <a:ext cx="36607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150000"/>
              </a:lnSpc>
            </a:pPr>
            <a:r>
              <a:rPr lang="en-US" sz="1400"/>
              <a:t>     In the cistern, the protein folds into its</a:t>
            </a:r>
          </a:p>
          <a:p>
            <a:pPr>
              <a:lnSpc>
                <a:spcPct val="90000"/>
              </a:lnSpc>
            </a:pPr>
            <a:r>
              <a:rPr lang="en-US" sz="1400"/>
              <a:t>functional shape. Short sugar chains</a:t>
            </a:r>
          </a:p>
          <a:p>
            <a:pPr>
              <a:lnSpc>
                <a:spcPct val="90000"/>
              </a:lnSpc>
            </a:pPr>
            <a:r>
              <a:rPr lang="en-US" sz="1400"/>
              <a:t>may be attached to the protein (forming</a:t>
            </a:r>
          </a:p>
          <a:p>
            <a:pPr>
              <a:lnSpc>
                <a:spcPct val="90000"/>
              </a:lnSpc>
            </a:pPr>
            <a:r>
              <a:rPr lang="en-US" sz="1400"/>
              <a:t>a glycoprotein).</a:t>
            </a:r>
            <a:endParaRPr lang="en-US" sz="1800" b="0"/>
          </a:p>
        </p:txBody>
      </p:sp>
      <p:sp>
        <p:nvSpPr>
          <p:cNvPr id="48133" name="Text Box 43"/>
          <p:cNvSpPr txBox="1">
            <a:spLocks noChangeArrowheads="1"/>
          </p:cNvSpPr>
          <p:nvPr/>
        </p:nvSpPr>
        <p:spPr bwMode="auto">
          <a:xfrm>
            <a:off x="4919663" y="3135313"/>
            <a:ext cx="31877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/>
              <a:t>     The protein is packaged in a tiny</a:t>
            </a:r>
          </a:p>
          <a:p>
            <a:pPr>
              <a:lnSpc>
                <a:spcPct val="85000"/>
              </a:lnSpc>
            </a:pPr>
            <a:r>
              <a:rPr lang="en-US" sz="1400"/>
              <a:t>membranous sac called a transport</a:t>
            </a:r>
          </a:p>
          <a:p>
            <a:pPr>
              <a:lnSpc>
                <a:spcPct val="85000"/>
              </a:lnSpc>
            </a:pPr>
            <a:r>
              <a:rPr lang="en-US" sz="1400"/>
              <a:t>vesicle.</a:t>
            </a:r>
          </a:p>
        </p:txBody>
      </p:sp>
      <p:sp>
        <p:nvSpPr>
          <p:cNvPr id="48134" name="Text Box 44"/>
          <p:cNvSpPr txBox="1">
            <a:spLocks noChangeArrowheads="1"/>
          </p:cNvSpPr>
          <p:nvPr/>
        </p:nvSpPr>
        <p:spPr bwMode="auto">
          <a:xfrm>
            <a:off x="4919663" y="3810000"/>
            <a:ext cx="3454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/>
              <a:t>     The transport vesicle buds from the</a:t>
            </a:r>
          </a:p>
          <a:p>
            <a:pPr>
              <a:lnSpc>
                <a:spcPct val="90000"/>
              </a:lnSpc>
            </a:pPr>
            <a:r>
              <a:rPr lang="en-US" sz="1400"/>
              <a:t>rough ER and travels to the Golgi</a:t>
            </a:r>
          </a:p>
          <a:p>
            <a:pPr>
              <a:lnSpc>
                <a:spcPct val="90000"/>
              </a:lnSpc>
            </a:pPr>
            <a:r>
              <a:rPr lang="en-US" sz="1400"/>
              <a:t>apparatus for further processing.</a:t>
            </a:r>
            <a:endParaRPr lang="en-US" sz="1800" b="0"/>
          </a:p>
        </p:txBody>
      </p:sp>
      <p:sp>
        <p:nvSpPr>
          <p:cNvPr id="48135" name="Text Box 45"/>
          <p:cNvSpPr txBox="1">
            <a:spLocks noChangeArrowheads="1"/>
          </p:cNvSpPr>
          <p:nvPr/>
        </p:nvSpPr>
        <p:spPr bwMode="auto">
          <a:xfrm>
            <a:off x="4919663" y="1651000"/>
            <a:ext cx="35226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     As the protein is synthesized on the</a:t>
            </a:r>
          </a:p>
          <a:p>
            <a:pPr>
              <a:lnSpc>
                <a:spcPct val="90000"/>
              </a:lnSpc>
            </a:pPr>
            <a:r>
              <a:rPr lang="en-US" sz="1400"/>
              <a:t>ribosome, it migrates into the rough ER</a:t>
            </a:r>
          </a:p>
          <a:p>
            <a:pPr>
              <a:lnSpc>
                <a:spcPct val="90000"/>
              </a:lnSpc>
            </a:pPr>
            <a:r>
              <a:rPr lang="en-US" sz="1400"/>
              <a:t>cistern.</a:t>
            </a:r>
          </a:p>
        </p:txBody>
      </p:sp>
      <p:sp>
        <p:nvSpPr>
          <p:cNvPr id="48136" name="Freeform 4"/>
          <p:cNvSpPr>
            <a:spLocks/>
          </p:cNvSpPr>
          <p:nvPr/>
        </p:nvSpPr>
        <p:spPr bwMode="auto">
          <a:xfrm>
            <a:off x="781050" y="1403350"/>
            <a:ext cx="514350" cy="206375"/>
          </a:xfrm>
          <a:custGeom>
            <a:avLst/>
            <a:gdLst>
              <a:gd name="T0" fmla="*/ 0 w 336"/>
              <a:gd name="T1" fmla="*/ 2147483647 h 124"/>
              <a:gd name="T2" fmla="*/ 2147483647 w 336"/>
              <a:gd name="T3" fmla="*/ 0 h 124"/>
              <a:gd name="T4" fmla="*/ 2147483647 w 336"/>
              <a:gd name="T5" fmla="*/ 0 h 124"/>
              <a:gd name="T6" fmla="*/ 0 60000 65536"/>
              <a:gd name="T7" fmla="*/ 0 60000 65536"/>
              <a:gd name="T8" fmla="*/ 0 60000 65536"/>
              <a:gd name="T9" fmla="*/ 0 w 336"/>
              <a:gd name="T10" fmla="*/ 0 h 124"/>
              <a:gd name="T11" fmla="*/ 336 w 336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24">
                <a:moveTo>
                  <a:pt x="0" y="124"/>
                </a:moveTo>
                <a:lnTo>
                  <a:pt x="106" y="0"/>
                </a:lnTo>
                <a:lnTo>
                  <a:pt x="33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5"/>
          <p:cNvSpPr>
            <a:spLocks noChangeShapeType="1"/>
          </p:cNvSpPr>
          <p:nvPr/>
        </p:nvSpPr>
        <p:spPr bwMode="auto">
          <a:xfrm>
            <a:off x="2362200" y="1482725"/>
            <a:ext cx="10001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6"/>
          <p:cNvSpPr>
            <a:spLocks noChangeShapeType="1"/>
          </p:cNvSpPr>
          <p:nvPr/>
        </p:nvSpPr>
        <p:spPr bwMode="auto">
          <a:xfrm>
            <a:off x="2533650" y="1943100"/>
            <a:ext cx="8286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Oval 8"/>
          <p:cNvSpPr>
            <a:spLocks noChangeArrowheads="1"/>
          </p:cNvSpPr>
          <p:nvPr/>
        </p:nvSpPr>
        <p:spPr bwMode="auto">
          <a:xfrm>
            <a:off x="2255838" y="2333625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8140" name="Text Box 9"/>
          <p:cNvSpPr txBox="1">
            <a:spLocks noChangeArrowheads="1"/>
          </p:cNvSpPr>
          <p:nvPr/>
        </p:nvSpPr>
        <p:spPr bwMode="auto">
          <a:xfrm>
            <a:off x="2224088" y="22987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3</a:t>
            </a:r>
            <a:endParaRPr lang="en-US" sz="1200"/>
          </a:p>
        </p:txBody>
      </p:sp>
      <p:sp>
        <p:nvSpPr>
          <p:cNvPr id="48141" name="Oval 11"/>
          <p:cNvSpPr>
            <a:spLocks noChangeArrowheads="1"/>
          </p:cNvSpPr>
          <p:nvPr/>
        </p:nvSpPr>
        <p:spPr bwMode="auto">
          <a:xfrm>
            <a:off x="1390650" y="2178050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8142" name="Text Box 12"/>
          <p:cNvSpPr txBox="1">
            <a:spLocks noChangeArrowheads="1"/>
          </p:cNvSpPr>
          <p:nvPr/>
        </p:nvSpPr>
        <p:spPr bwMode="auto">
          <a:xfrm>
            <a:off x="1358900" y="2143125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2</a:t>
            </a:r>
            <a:endParaRPr lang="en-US" sz="1200"/>
          </a:p>
        </p:txBody>
      </p:sp>
      <p:sp>
        <p:nvSpPr>
          <p:cNvPr id="48143" name="Oval 14"/>
          <p:cNvSpPr>
            <a:spLocks noChangeArrowheads="1"/>
          </p:cNvSpPr>
          <p:nvPr/>
        </p:nvSpPr>
        <p:spPr bwMode="auto">
          <a:xfrm>
            <a:off x="482600" y="2289175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8144" name="Text Box 15"/>
          <p:cNvSpPr txBox="1">
            <a:spLocks noChangeArrowheads="1"/>
          </p:cNvSpPr>
          <p:nvPr/>
        </p:nvSpPr>
        <p:spPr bwMode="auto">
          <a:xfrm>
            <a:off x="450850" y="22542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1</a:t>
            </a:r>
            <a:endParaRPr lang="en-US" sz="1200"/>
          </a:p>
        </p:txBody>
      </p:sp>
      <p:sp>
        <p:nvSpPr>
          <p:cNvPr id="48145" name="Text Box 16"/>
          <p:cNvSpPr txBox="1">
            <a:spLocks noChangeArrowheads="1"/>
          </p:cNvSpPr>
          <p:nvPr/>
        </p:nvSpPr>
        <p:spPr bwMode="auto">
          <a:xfrm>
            <a:off x="1250950" y="1250950"/>
            <a:ext cx="104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Ribosome</a:t>
            </a:r>
          </a:p>
        </p:txBody>
      </p:sp>
      <p:sp>
        <p:nvSpPr>
          <p:cNvPr id="48146" name="Text Box 17"/>
          <p:cNvSpPr txBox="1">
            <a:spLocks noChangeArrowheads="1"/>
          </p:cNvSpPr>
          <p:nvPr/>
        </p:nvSpPr>
        <p:spPr bwMode="auto">
          <a:xfrm>
            <a:off x="3313113" y="1323975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mRNA</a:t>
            </a:r>
          </a:p>
        </p:txBody>
      </p:sp>
      <p:sp>
        <p:nvSpPr>
          <p:cNvPr id="48147" name="Text Box 18"/>
          <p:cNvSpPr txBox="1">
            <a:spLocks noChangeArrowheads="1"/>
          </p:cNvSpPr>
          <p:nvPr/>
        </p:nvSpPr>
        <p:spPr bwMode="auto">
          <a:xfrm>
            <a:off x="3305175" y="1781175"/>
            <a:ext cx="104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Rough ER</a:t>
            </a:r>
          </a:p>
        </p:txBody>
      </p:sp>
      <p:sp>
        <p:nvSpPr>
          <p:cNvPr id="48148" name="Text Box 19"/>
          <p:cNvSpPr txBox="1">
            <a:spLocks noChangeArrowheads="1"/>
          </p:cNvSpPr>
          <p:nvPr/>
        </p:nvSpPr>
        <p:spPr bwMode="auto">
          <a:xfrm>
            <a:off x="1143000" y="3484563"/>
            <a:ext cx="1527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400"/>
              <a:t>Transport</a:t>
            </a:r>
          </a:p>
          <a:p>
            <a:pPr>
              <a:lnSpc>
                <a:spcPct val="85000"/>
              </a:lnSpc>
            </a:pPr>
            <a:r>
              <a:rPr lang="en-US" sz="1400"/>
              <a:t>vesicle buds off</a:t>
            </a:r>
          </a:p>
        </p:txBody>
      </p:sp>
      <p:sp>
        <p:nvSpPr>
          <p:cNvPr id="48149" name="Text Box 20"/>
          <p:cNvSpPr txBox="1">
            <a:spLocks noChangeArrowheads="1"/>
          </p:cNvSpPr>
          <p:nvPr/>
        </p:nvSpPr>
        <p:spPr bwMode="auto">
          <a:xfrm>
            <a:off x="1558925" y="4627563"/>
            <a:ext cx="16065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400"/>
              <a:t>Protein inside</a:t>
            </a:r>
          </a:p>
          <a:p>
            <a:pPr>
              <a:lnSpc>
                <a:spcPct val="85000"/>
              </a:lnSpc>
            </a:pPr>
            <a:r>
              <a:rPr lang="en-US" sz="1400"/>
              <a:t>transport vesicle</a:t>
            </a:r>
          </a:p>
        </p:txBody>
      </p:sp>
      <p:sp>
        <p:nvSpPr>
          <p:cNvPr id="48150" name="Freeform 22"/>
          <p:cNvSpPr>
            <a:spLocks/>
          </p:cNvSpPr>
          <p:nvPr/>
        </p:nvSpPr>
        <p:spPr bwMode="auto">
          <a:xfrm>
            <a:off x="781050" y="1403350"/>
            <a:ext cx="514350" cy="206375"/>
          </a:xfrm>
          <a:custGeom>
            <a:avLst/>
            <a:gdLst>
              <a:gd name="T0" fmla="*/ 0 w 336"/>
              <a:gd name="T1" fmla="*/ 2147483647 h 124"/>
              <a:gd name="T2" fmla="*/ 2147483647 w 336"/>
              <a:gd name="T3" fmla="*/ 0 h 124"/>
              <a:gd name="T4" fmla="*/ 2147483647 w 336"/>
              <a:gd name="T5" fmla="*/ 0 h 124"/>
              <a:gd name="T6" fmla="*/ 0 60000 65536"/>
              <a:gd name="T7" fmla="*/ 0 60000 65536"/>
              <a:gd name="T8" fmla="*/ 0 60000 65536"/>
              <a:gd name="T9" fmla="*/ 0 w 336"/>
              <a:gd name="T10" fmla="*/ 0 h 124"/>
              <a:gd name="T11" fmla="*/ 336 w 336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24">
                <a:moveTo>
                  <a:pt x="0" y="124"/>
                </a:moveTo>
                <a:lnTo>
                  <a:pt x="106" y="0"/>
                </a:lnTo>
                <a:lnTo>
                  <a:pt x="33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2362200" y="1482725"/>
            <a:ext cx="10001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2533650" y="1943100"/>
            <a:ext cx="82867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612775" y="2879725"/>
            <a:ext cx="796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400">
                <a:solidFill>
                  <a:schemeClr val="bg1"/>
                </a:solidFill>
              </a:rPr>
              <a:t>Protein</a:t>
            </a:r>
          </a:p>
        </p:txBody>
      </p:sp>
      <p:sp>
        <p:nvSpPr>
          <p:cNvPr id="48154" name="Oval 27"/>
          <p:cNvSpPr>
            <a:spLocks noChangeArrowheads="1"/>
          </p:cNvSpPr>
          <p:nvPr/>
        </p:nvSpPr>
        <p:spPr bwMode="auto">
          <a:xfrm>
            <a:off x="3659188" y="3509963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8155" name="Text Box 28"/>
          <p:cNvSpPr txBox="1">
            <a:spLocks noChangeArrowheads="1"/>
          </p:cNvSpPr>
          <p:nvPr/>
        </p:nvSpPr>
        <p:spPr bwMode="auto">
          <a:xfrm>
            <a:off x="3627438" y="347503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4</a:t>
            </a:r>
            <a:endParaRPr lang="en-US" sz="1200"/>
          </a:p>
        </p:txBody>
      </p:sp>
      <p:sp>
        <p:nvSpPr>
          <p:cNvPr id="48156" name="Oval 30"/>
          <p:cNvSpPr>
            <a:spLocks noChangeArrowheads="1"/>
          </p:cNvSpPr>
          <p:nvPr/>
        </p:nvSpPr>
        <p:spPr bwMode="auto">
          <a:xfrm>
            <a:off x="4995863" y="3248025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8157" name="Text Box 31"/>
          <p:cNvSpPr txBox="1">
            <a:spLocks noChangeArrowheads="1"/>
          </p:cNvSpPr>
          <p:nvPr/>
        </p:nvSpPr>
        <p:spPr bwMode="auto">
          <a:xfrm>
            <a:off x="4967288" y="321627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3</a:t>
            </a:r>
            <a:endParaRPr lang="en-US" sz="1200"/>
          </a:p>
        </p:txBody>
      </p:sp>
      <p:sp>
        <p:nvSpPr>
          <p:cNvPr id="48158" name="Oval 33"/>
          <p:cNvSpPr>
            <a:spLocks noChangeArrowheads="1"/>
          </p:cNvSpPr>
          <p:nvPr/>
        </p:nvSpPr>
        <p:spPr bwMode="auto">
          <a:xfrm>
            <a:off x="4995863" y="2363788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8159" name="Text Box 34"/>
          <p:cNvSpPr txBox="1">
            <a:spLocks noChangeArrowheads="1"/>
          </p:cNvSpPr>
          <p:nvPr/>
        </p:nvSpPr>
        <p:spPr bwMode="auto">
          <a:xfrm>
            <a:off x="4967288" y="232886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2</a:t>
            </a:r>
            <a:endParaRPr lang="en-US" sz="1200"/>
          </a:p>
        </p:txBody>
      </p:sp>
      <p:sp>
        <p:nvSpPr>
          <p:cNvPr id="48160" name="Oval 36"/>
          <p:cNvSpPr>
            <a:spLocks noChangeArrowheads="1"/>
          </p:cNvSpPr>
          <p:nvPr/>
        </p:nvSpPr>
        <p:spPr bwMode="auto">
          <a:xfrm>
            <a:off x="4995863" y="1670050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8161" name="Text Box 37"/>
          <p:cNvSpPr txBox="1">
            <a:spLocks noChangeArrowheads="1"/>
          </p:cNvSpPr>
          <p:nvPr/>
        </p:nvSpPr>
        <p:spPr bwMode="auto">
          <a:xfrm>
            <a:off x="4964113" y="16351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1</a:t>
            </a:r>
            <a:endParaRPr lang="en-US" sz="1200"/>
          </a:p>
        </p:txBody>
      </p:sp>
      <p:sp>
        <p:nvSpPr>
          <p:cNvPr id="48162" name="Oval 39"/>
          <p:cNvSpPr>
            <a:spLocks noChangeArrowheads="1"/>
          </p:cNvSpPr>
          <p:nvPr/>
        </p:nvSpPr>
        <p:spPr bwMode="auto">
          <a:xfrm>
            <a:off x="4994275" y="3954463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8163" name="Text Box 40"/>
          <p:cNvSpPr txBox="1">
            <a:spLocks noChangeArrowheads="1"/>
          </p:cNvSpPr>
          <p:nvPr/>
        </p:nvSpPr>
        <p:spPr bwMode="auto">
          <a:xfrm>
            <a:off x="4957763" y="391953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4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8514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7391400" y="64770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3.5, step 1</a:t>
            </a:r>
          </a:p>
        </p:txBody>
      </p:sp>
      <p:pic>
        <p:nvPicPr>
          <p:cNvPr id="50179" name="Picture 20" descr="figure_03_05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"/>
          <a:stretch>
            <a:fillRect/>
          </a:stretch>
        </p:blipFill>
        <p:spPr bwMode="auto">
          <a:xfrm>
            <a:off x="228600" y="1187450"/>
            <a:ext cx="8594725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Freeform 4"/>
          <p:cNvSpPr>
            <a:spLocks/>
          </p:cNvSpPr>
          <p:nvPr/>
        </p:nvSpPr>
        <p:spPr bwMode="auto">
          <a:xfrm>
            <a:off x="781050" y="1403350"/>
            <a:ext cx="514350" cy="206375"/>
          </a:xfrm>
          <a:custGeom>
            <a:avLst/>
            <a:gdLst>
              <a:gd name="T0" fmla="*/ 0 w 336"/>
              <a:gd name="T1" fmla="*/ 2147483647 h 124"/>
              <a:gd name="T2" fmla="*/ 2147483647 w 336"/>
              <a:gd name="T3" fmla="*/ 0 h 124"/>
              <a:gd name="T4" fmla="*/ 2147483647 w 336"/>
              <a:gd name="T5" fmla="*/ 0 h 124"/>
              <a:gd name="T6" fmla="*/ 0 60000 65536"/>
              <a:gd name="T7" fmla="*/ 0 60000 65536"/>
              <a:gd name="T8" fmla="*/ 0 60000 65536"/>
              <a:gd name="T9" fmla="*/ 0 w 336"/>
              <a:gd name="T10" fmla="*/ 0 h 124"/>
              <a:gd name="T11" fmla="*/ 336 w 336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24">
                <a:moveTo>
                  <a:pt x="0" y="124"/>
                </a:moveTo>
                <a:lnTo>
                  <a:pt x="106" y="0"/>
                </a:lnTo>
                <a:lnTo>
                  <a:pt x="33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362200" y="1482725"/>
            <a:ext cx="10001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533650" y="1943100"/>
            <a:ext cx="8286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auto">
          <a:xfrm>
            <a:off x="1250950" y="1250950"/>
            <a:ext cx="104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Ribosome</a:t>
            </a:r>
          </a:p>
        </p:txBody>
      </p:sp>
      <p:sp>
        <p:nvSpPr>
          <p:cNvPr id="50184" name="Text Box 17"/>
          <p:cNvSpPr txBox="1">
            <a:spLocks noChangeArrowheads="1"/>
          </p:cNvSpPr>
          <p:nvPr/>
        </p:nvSpPr>
        <p:spPr bwMode="auto">
          <a:xfrm>
            <a:off x="3313113" y="1323975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mRNA</a:t>
            </a:r>
          </a:p>
        </p:txBody>
      </p:sp>
      <p:sp>
        <p:nvSpPr>
          <p:cNvPr id="50185" name="Text Box 18"/>
          <p:cNvSpPr txBox="1">
            <a:spLocks noChangeArrowheads="1"/>
          </p:cNvSpPr>
          <p:nvPr/>
        </p:nvSpPr>
        <p:spPr bwMode="auto">
          <a:xfrm>
            <a:off x="3305175" y="1781175"/>
            <a:ext cx="104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Rough ER</a:t>
            </a:r>
          </a:p>
        </p:txBody>
      </p:sp>
      <p:sp>
        <p:nvSpPr>
          <p:cNvPr id="50186" name="Freeform 22"/>
          <p:cNvSpPr>
            <a:spLocks/>
          </p:cNvSpPr>
          <p:nvPr/>
        </p:nvSpPr>
        <p:spPr bwMode="auto">
          <a:xfrm>
            <a:off x="781050" y="1403350"/>
            <a:ext cx="514350" cy="206375"/>
          </a:xfrm>
          <a:custGeom>
            <a:avLst/>
            <a:gdLst>
              <a:gd name="T0" fmla="*/ 0 w 336"/>
              <a:gd name="T1" fmla="*/ 2147483647 h 124"/>
              <a:gd name="T2" fmla="*/ 2147483647 w 336"/>
              <a:gd name="T3" fmla="*/ 0 h 124"/>
              <a:gd name="T4" fmla="*/ 2147483647 w 336"/>
              <a:gd name="T5" fmla="*/ 0 h 124"/>
              <a:gd name="T6" fmla="*/ 0 60000 65536"/>
              <a:gd name="T7" fmla="*/ 0 60000 65536"/>
              <a:gd name="T8" fmla="*/ 0 60000 65536"/>
              <a:gd name="T9" fmla="*/ 0 w 336"/>
              <a:gd name="T10" fmla="*/ 0 h 124"/>
              <a:gd name="T11" fmla="*/ 336 w 336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24">
                <a:moveTo>
                  <a:pt x="0" y="124"/>
                </a:moveTo>
                <a:lnTo>
                  <a:pt x="106" y="0"/>
                </a:lnTo>
                <a:lnTo>
                  <a:pt x="33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23"/>
          <p:cNvSpPr>
            <a:spLocks noChangeShapeType="1"/>
          </p:cNvSpPr>
          <p:nvPr/>
        </p:nvSpPr>
        <p:spPr bwMode="auto">
          <a:xfrm>
            <a:off x="2362200" y="1482725"/>
            <a:ext cx="10001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24"/>
          <p:cNvSpPr>
            <a:spLocks noChangeShapeType="1"/>
          </p:cNvSpPr>
          <p:nvPr/>
        </p:nvSpPr>
        <p:spPr bwMode="auto">
          <a:xfrm>
            <a:off x="2533650" y="1943100"/>
            <a:ext cx="82867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Text Box 25"/>
          <p:cNvSpPr txBox="1">
            <a:spLocks noChangeArrowheads="1"/>
          </p:cNvSpPr>
          <p:nvPr/>
        </p:nvSpPr>
        <p:spPr bwMode="auto">
          <a:xfrm>
            <a:off x="612775" y="2879725"/>
            <a:ext cx="796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400">
                <a:solidFill>
                  <a:schemeClr val="bg1"/>
                </a:solidFill>
              </a:rPr>
              <a:t>Protein</a:t>
            </a:r>
          </a:p>
        </p:txBody>
      </p:sp>
      <p:sp>
        <p:nvSpPr>
          <p:cNvPr id="50190" name="Text Box 45"/>
          <p:cNvSpPr txBox="1">
            <a:spLocks noChangeArrowheads="1"/>
          </p:cNvSpPr>
          <p:nvPr/>
        </p:nvSpPr>
        <p:spPr bwMode="auto">
          <a:xfrm>
            <a:off x="4919663" y="1663700"/>
            <a:ext cx="35226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     As the protein is synthesized on the</a:t>
            </a:r>
          </a:p>
          <a:p>
            <a:pPr>
              <a:lnSpc>
                <a:spcPct val="90000"/>
              </a:lnSpc>
            </a:pPr>
            <a:r>
              <a:rPr lang="en-US" sz="1400"/>
              <a:t>ribosome, it migrates into the rough ER</a:t>
            </a:r>
          </a:p>
          <a:p>
            <a:pPr>
              <a:lnSpc>
                <a:spcPct val="90000"/>
              </a:lnSpc>
            </a:pPr>
            <a:r>
              <a:rPr lang="en-US" sz="1400"/>
              <a:t>cistern.</a:t>
            </a:r>
          </a:p>
        </p:txBody>
      </p:sp>
      <p:sp>
        <p:nvSpPr>
          <p:cNvPr id="50191" name="Oval 36"/>
          <p:cNvSpPr>
            <a:spLocks noChangeArrowheads="1"/>
          </p:cNvSpPr>
          <p:nvPr/>
        </p:nvSpPr>
        <p:spPr bwMode="auto">
          <a:xfrm>
            <a:off x="4995863" y="1670050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0192" name="Text Box 37"/>
          <p:cNvSpPr txBox="1">
            <a:spLocks noChangeArrowheads="1"/>
          </p:cNvSpPr>
          <p:nvPr/>
        </p:nvSpPr>
        <p:spPr bwMode="auto">
          <a:xfrm>
            <a:off x="4964113" y="16351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1</a:t>
            </a:r>
            <a:endParaRPr lang="en-US" sz="1200"/>
          </a:p>
        </p:txBody>
      </p:sp>
      <p:sp>
        <p:nvSpPr>
          <p:cNvPr id="50193" name="Oval 14"/>
          <p:cNvSpPr>
            <a:spLocks noChangeArrowheads="1"/>
          </p:cNvSpPr>
          <p:nvPr/>
        </p:nvSpPr>
        <p:spPr bwMode="auto">
          <a:xfrm>
            <a:off x="482600" y="2289175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0194" name="Text Box 15"/>
          <p:cNvSpPr txBox="1">
            <a:spLocks noChangeArrowheads="1"/>
          </p:cNvSpPr>
          <p:nvPr/>
        </p:nvSpPr>
        <p:spPr bwMode="auto">
          <a:xfrm>
            <a:off x="450850" y="22542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1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251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391400" y="64770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3.5, step 2</a:t>
            </a:r>
          </a:p>
        </p:txBody>
      </p:sp>
      <p:pic>
        <p:nvPicPr>
          <p:cNvPr id="52227" name="Picture 25" descr="figure_03_05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"/>
          <a:stretch>
            <a:fillRect/>
          </a:stretch>
        </p:blipFill>
        <p:spPr bwMode="auto">
          <a:xfrm>
            <a:off x="228600" y="1187450"/>
            <a:ext cx="8594725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2"/>
          <p:cNvSpPr txBox="1">
            <a:spLocks noChangeArrowheads="1"/>
          </p:cNvSpPr>
          <p:nvPr/>
        </p:nvSpPr>
        <p:spPr bwMode="auto">
          <a:xfrm>
            <a:off x="4919663" y="2035175"/>
            <a:ext cx="36607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150000"/>
              </a:lnSpc>
            </a:pPr>
            <a:r>
              <a:rPr lang="en-US" sz="1400"/>
              <a:t>     In the cistern, the protein folds into its</a:t>
            </a:r>
          </a:p>
          <a:p>
            <a:pPr>
              <a:lnSpc>
                <a:spcPct val="90000"/>
              </a:lnSpc>
            </a:pPr>
            <a:r>
              <a:rPr lang="en-US" sz="1400"/>
              <a:t>functional shape. Short sugar chains</a:t>
            </a:r>
          </a:p>
          <a:p>
            <a:pPr>
              <a:lnSpc>
                <a:spcPct val="90000"/>
              </a:lnSpc>
            </a:pPr>
            <a:r>
              <a:rPr lang="en-US" sz="1400"/>
              <a:t>may be attached to the protein (forming</a:t>
            </a:r>
          </a:p>
          <a:p>
            <a:pPr>
              <a:lnSpc>
                <a:spcPct val="90000"/>
              </a:lnSpc>
            </a:pPr>
            <a:r>
              <a:rPr lang="en-US" sz="1400"/>
              <a:t>a glycoprotein).</a:t>
            </a:r>
            <a:endParaRPr lang="en-US" sz="1800" b="0"/>
          </a:p>
        </p:txBody>
      </p:sp>
      <p:sp>
        <p:nvSpPr>
          <p:cNvPr id="52229" name="Text Box 45"/>
          <p:cNvSpPr txBox="1">
            <a:spLocks noChangeArrowheads="1"/>
          </p:cNvSpPr>
          <p:nvPr/>
        </p:nvSpPr>
        <p:spPr bwMode="auto">
          <a:xfrm>
            <a:off x="4919663" y="1651000"/>
            <a:ext cx="35226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     As the protein is synthesized on the</a:t>
            </a:r>
          </a:p>
          <a:p>
            <a:pPr>
              <a:lnSpc>
                <a:spcPct val="90000"/>
              </a:lnSpc>
            </a:pPr>
            <a:r>
              <a:rPr lang="en-US" sz="1400"/>
              <a:t>ribosome, it migrates into the rough ER</a:t>
            </a:r>
          </a:p>
          <a:p>
            <a:pPr>
              <a:lnSpc>
                <a:spcPct val="90000"/>
              </a:lnSpc>
            </a:pPr>
            <a:r>
              <a:rPr lang="en-US" sz="1400"/>
              <a:t>cistern.</a:t>
            </a:r>
          </a:p>
        </p:txBody>
      </p:sp>
      <p:sp>
        <p:nvSpPr>
          <p:cNvPr id="52230" name="Freeform 4"/>
          <p:cNvSpPr>
            <a:spLocks/>
          </p:cNvSpPr>
          <p:nvPr/>
        </p:nvSpPr>
        <p:spPr bwMode="auto">
          <a:xfrm>
            <a:off x="781050" y="1403350"/>
            <a:ext cx="514350" cy="206375"/>
          </a:xfrm>
          <a:custGeom>
            <a:avLst/>
            <a:gdLst>
              <a:gd name="T0" fmla="*/ 0 w 336"/>
              <a:gd name="T1" fmla="*/ 2147483647 h 124"/>
              <a:gd name="T2" fmla="*/ 2147483647 w 336"/>
              <a:gd name="T3" fmla="*/ 0 h 124"/>
              <a:gd name="T4" fmla="*/ 2147483647 w 336"/>
              <a:gd name="T5" fmla="*/ 0 h 124"/>
              <a:gd name="T6" fmla="*/ 0 60000 65536"/>
              <a:gd name="T7" fmla="*/ 0 60000 65536"/>
              <a:gd name="T8" fmla="*/ 0 60000 65536"/>
              <a:gd name="T9" fmla="*/ 0 w 336"/>
              <a:gd name="T10" fmla="*/ 0 h 124"/>
              <a:gd name="T11" fmla="*/ 336 w 336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24">
                <a:moveTo>
                  <a:pt x="0" y="124"/>
                </a:moveTo>
                <a:lnTo>
                  <a:pt x="106" y="0"/>
                </a:lnTo>
                <a:lnTo>
                  <a:pt x="33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Line 5"/>
          <p:cNvSpPr>
            <a:spLocks noChangeShapeType="1"/>
          </p:cNvSpPr>
          <p:nvPr/>
        </p:nvSpPr>
        <p:spPr bwMode="auto">
          <a:xfrm>
            <a:off x="2362200" y="1482725"/>
            <a:ext cx="10001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6"/>
          <p:cNvSpPr>
            <a:spLocks noChangeShapeType="1"/>
          </p:cNvSpPr>
          <p:nvPr/>
        </p:nvSpPr>
        <p:spPr bwMode="auto">
          <a:xfrm>
            <a:off x="2533650" y="1943100"/>
            <a:ext cx="8286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Oval 11"/>
          <p:cNvSpPr>
            <a:spLocks noChangeArrowheads="1"/>
          </p:cNvSpPr>
          <p:nvPr/>
        </p:nvSpPr>
        <p:spPr bwMode="auto">
          <a:xfrm>
            <a:off x="1390650" y="2178050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1358900" y="2143125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2</a:t>
            </a:r>
            <a:endParaRPr lang="en-US" sz="1200"/>
          </a:p>
        </p:txBody>
      </p:sp>
      <p:sp>
        <p:nvSpPr>
          <p:cNvPr id="52235" name="Text Box 16"/>
          <p:cNvSpPr txBox="1">
            <a:spLocks noChangeArrowheads="1"/>
          </p:cNvSpPr>
          <p:nvPr/>
        </p:nvSpPr>
        <p:spPr bwMode="auto">
          <a:xfrm>
            <a:off x="1250950" y="1250950"/>
            <a:ext cx="104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Ribosome</a:t>
            </a:r>
          </a:p>
        </p:txBody>
      </p:sp>
      <p:sp>
        <p:nvSpPr>
          <p:cNvPr id="52236" name="Text Box 17"/>
          <p:cNvSpPr txBox="1">
            <a:spLocks noChangeArrowheads="1"/>
          </p:cNvSpPr>
          <p:nvPr/>
        </p:nvSpPr>
        <p:spPr bwMode="auto">
          <a:xfrm>
            <a:off x="3313113" y="1323975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mRNA</a:t>
            </a:r>
          </a:p>
        </p:txBody>
      </p:sp>
      <p:sp>
        <p:nvSpPr>
          <p:cNvPr id="52237" name="Text Box 18"/>
          <p:cNvSpPr txBox="1">
            <a:spLocks noChangeArrowheads="1"/>
          </p:cNvSpPr>
          <p:nvPr/>
        </p:nvSpPr>
        <p:spPr bwMode="auto">
          <a:xfrm>
            <a:off x="3305175" y="1781175"/>
            <a:ext cx="104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Rough ER</a:t>
            </a:r>
          </a:p>
        </p:txBody>
      </p:sp>
      <p:sp>
        <p:nvSpPr>
          <p:cNvPr id="52238" name="Freeform 22"/>
          <p:cNvSpPr>
            <a:spLocks/>
          </p:cNvSpPr>
          <p:nvPr/>
        </p:nvSpPr>
        <p:spPr bwMode="auto">
          <a:xfrm>
            <a:off x="781050" y="1403350"/>
            <a:ext cx="514350" cy="206375"/>
          </a:xfrm>
          <a:custGeom>
            <a:avLst/>
            <a:gdLst>
              <a:gd name="T0" fmla="*/ 0 w 336"/>
              <a:gd name="T1" fmla="*/ 2147483647 h 124"/>
              <a:gd name="T2" fmla="*/ 2147483647 w 336"/>
              <a:gd name="T3" fmla="*/ 0 h 124"/>
              <a:gd name="T4" fmla="*/ 2147483647 w 336"/>
              <a:gd name="T5" fmla="*/ 0 h 124"/>
              <a:gd name="T6" fmla="*/ 0 60000 65536"/>
              <a:gd name="T7" fmla="*/ 0 60000 65536"/>
              <a:gd name="T8" fmla="*/ 0 60000 65536"/>
              <a:gd name="T9" fmla="*/ 0 w 336"/>
              <a:gd name="T10" fmla="*/ 0 h 124"/>
              <a:gd name="T11" fmla="*/ 336 w 336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24">
                <a:moveTo>
                  <a:pt x="0" y="124"/>
                </a:moveTo>
                <a:lnTo>
                  <a:pt x="106" y="0"/>
                </a:lnTo>
                <a:lnTo>
                  <a:pt x="33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23"/>
          <p:cNvSpPr>
            <a:spLocks noChangeShapeType="1"/>
          </p:cNvSpPr>
          <p:nvPr/>
        </p:nvSpPr>
        <p:spPr bwMode="auto">
          <a:xfrm>
            <a:off x="2362200" y="1482725"/>
            <a:ext cx="10001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24"/>
          <p:cNvSpPr>
            <a:spLocks noChangeShapeType="1"/>
          </p:cNvSpPr>
          <p:nvPr/>
        </p:nvSpPr>
        <p:spPr bwMode="auto">
          <a:xfrm>
            <a:off x="2533650" y="1943100"/>
            <a:ext cx="82867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Text Box 25"/>
          <p:cNvSpPr txBox="1">
            <a:spLocks noChangeArrowheads="1"/>
          </p:cNvSpPr>
          <p:nvPr/>
        </p:nvSpPr>
        <p:spPr bwMode="auto">
          <a:xfrm>
            <a:off x="612775" y="2879725"/>
            <a:ext cx="796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400">
                <a:solidFill>
                  <a:schemeClr val="bg1"/>
                </a:solidFill>
              </a:rPr>
              <a:t>Protein</a:t>
            </a:r>
          </a:p>
        </p:txBody>
      </p:sp>
      <p:sp>
        <p:nvSpPr>
          <p:cNvPr id="52242" name="Oval 33"/>
          <p:cNvSpPr>
            <a:spLocks noChangeArrowheads="1"/>
          </p:cNvSpPr>
          <p:nvPr/>
        </p:nvSpPr>
        <p:spPr bwMode="auto">
          <a:xfrm>
            <a:off x="4995863" y="2363788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2243" name="Text Box 34"/>
          <p:cNvSpPr txBox="1">
            <a:spLocks noChangeArrowheads="1"/>
          </p:cNvSpPr>
          <p:nvPr/>
        </p:nvSpPr>
        <p:spPr bwMode="auto">
          <a:xfrm>
            <a:off x="4964113" y="232886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2</a:t>
            </a:r>
            <a:endParaRPr lang="en-US" sz="1200"/>
          </a:p>
        </p:txBody>
      </p:sp>
      <p:sp>
        <p:nvSpPr>
          <p:cNvPr id="52244" name="Oval 14"/>
          <p:cNvSpPr>
            <a:spLocks noChangeArrowheads="1"/>
          </p:cNvSpPr>
          <p:nvPr/>
        </p:nvSpPr>
        <p:spPr bwMode="auto">
          <a:xfrm>
            <a:off x="482600" y="2289175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2245" name="Text Box 15"/>
          <p:cNvSpPr txBox="1">
            <a:spLocks noChangeArrowheads="1"/>
          </p:cNvSpPr>
          <p:nvPr/>
        </p:nvSpPr>
        <p:spPr bwMode="auto">
          <a:xfrm>
            <a:off x="450850" y="22542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1</a:t>
            </a:r>
            <a:endParaRPr lang="en-US" sz="1200"/>
          </a:p>
        </p:txBody>
      </p:sp>
      <p:sp>
        <p:nvSpPr>
          <p:cNvPr id="52246" name="Oval 36"/>
          <p:cNvSpPr>
            <a:spLocks noChangeArrowheads="1"/>
          </p:cNvSpPr>
          <p:nvPr/>
        </p:nvSpPr>
        <p:spPr bwMode="auto">
          <a:xfrm>
            <a:off x="4995863" y="1670050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2247" name="Text Box 37"/>
          <p:cNvSpPr txBox="1">
            <a:spLocks noChangeArrowheads="1"/>
          </p:cNvSpPr>
          <p:nvPr/>
        </p:nvSpPr>
        <p:spPr bwMode="auto">
          <a:xfrm>
            <a:off x="4964113" y="16351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1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3295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7391400" y="64770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3.5, step 3</a:t>
            </a:r>
          </a:p>
        </p:txBody>
      </p:sp>
      <p:pic>
        <p:nvPicPr>
          <p:cNvPr id="54275" name="Picture 31" descr="figure_03_05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"/>
          <a:stretch>
            <a:fillRect/>
          </a:stretch>
        </p:blipFill>
        <p:spPr bwMode="auto">
          <a:xfrm>
            <a:off x="228600" y="1187450"/>
            <a:ext cx="8594725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2"/>
          <p:cNvSpPr txBox="1">
            <a:spLocks noChangeArrowheads="1"/>
          </p:cNvSpPr>
          <p:nvPr/>
        </p:nvSpPr>
        <p:spPr bwMode="auto">
          <a:xfrm>
            <a:off x="4919663" y="2035175"/>
            <a:ext cx="36607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150000"/>
              </a:lnSpc>
            </a:pPr>
            <a:r>
              <a:rPr lang="en-US" sz="1400"/>
              <a:t>     In the cistern, the protein folds into its</a:t>
            </a:r>
          </a:p>
          <a:p>
            <a:pPr>
              <a:lnSpc>
                <a:spcPct val="90000"/>
              </a:lnSpc>
            </a:pPr>
            <a:r>
              <a:rPr lang="en-US" sz="1400"/>
              <a:t>functional shape. Short sugar chains</a:t>
            </a:r>
          </a:p>
          <a:p>
            <a:pPr>
              <a:lnSpc>
                <a:spcPct val="90000"/>
              </a:lnSpc>
            </a:pPr>
            <a:r>
              <a:rPr lang="en-US" sz="1400"/>
              <a:t>may be attached to the protein (forming</a:t>
            </a:r>
          </a:p>
          <a:p>
            <a:pPr>
              <a:lnSpc>
                <a:spcPct val="90000"/>
              </a:lnSpc>
            </a:pPr>
            <a:r>
              <a:rPr lang="en-US" sz="1400"/>
              <a:t>a glycoprotein).</a:t>
            </a:r>
            <a:endParaRPr lang="en-US" sz="1800" b="0"/>
          </a:p>
        </p:txBody>
      </p:sp>
      <p:sp>
        <p:nvSpPr>
          <p:cNvPr id="54277" name="Text Box 43"/>
          <p:cNvSpPr txBox="1">
            <a:spLocks noChangeArrowheads="1"/>
          </p:cNvSpPr>
          <p:nvPr/>
        </p:nvSpPr>
        <p:spPr bwMode="auto">
          <a:xfrm>
            <a:off x="4919663" y="3135313"/>
            <a:ext cx="31877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/>
              <a:t>     The protein is packaged in a tiny</a:t>
            </a:r>
          </a:p>
          <a:p>
            <a:pPr>
              <a:lnSpc>
                <a:spcPct val="85000"/>
              </a:lnSpc>
            </a:pPr>
            <a:r>
              <a:rPr lang="en-US" sz="1400"/>
              <a:t>membranous sac called a transport</a:t>
            </a:r>
          </a:p>
          <a:p>
            <a:pPr>
              <a:lnSpc>
                <a:spcPct val="85000"/>
              </a:lnSpc>
            </a:pPr>
            <a:r>
              <a:rPr lang="en-US" sz="1400"/>
              <a:t>vesicle.</a:t>
            </a:r>
          </a:p>
        </p:txBody>
      </p:sp>
      <p:sp>
        <p:nvSpPr>
          <p:cNvPr id="54278" name="Text Box 45"/>
          <p:cNvSpPr txBox="1">
            <a:spLocks noChangeArrowheads="1"/>
          </p:cNvSpPr>
          <p:nvPr/>
        </p:nvSpPr>
        <p:spPr bwMode="auto">
          <a:xfrm>
            <a:off x="4919663" y="1651000"/>
            <a:ext cx="35226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     As the protein is synthesized on the</a:t>
            </a:r>
          </a:p>
          <a:p>
            <a:pPr>
              <a:lnSpc>
                <a:spcPct val="90000"/>
              </a:lnSpc>
            </a:pPr>
            <a:r>
              <a:rPr lang="en-US" sz="1400"/>
              <a:t>ribosome, it migrates into the rough ER</a:t>
            </a:r>
          </a:p>
          <a:p>
            <a:pPr>
              <a:lnSpc>
                <a:spcPct val="90000"/>
              </a:lnSpc>
            </a:pPr>
            <a:r>
              <a:rPr lang="en-US" sz="1400"/>
              <a:t>cistern.</a:t>
            </a:r>
          </a:p>
        </p:txBody>
      </p:sp>
      <p:sp>
        <p:nvSpPr>
          <p:cNvPr id="54279" name="Freeform 4"/>
          <p:cNvSpPr>
            <a:spLocks/>
          </p:cNvSpPr>
          <p:nvPr/>
        </p:nvSpPr>
        <p:spPr bwMode="auto">
          <a:xfrm>
            <a:off x="781050" y="1403350"/>
            <a:ext cx="514350" cy="206375"/>
          </a:xfrm>
          <a:custGeom>
            <a:avLst/>
            <a:gdLst>
              <a:gd name="T0" fmla="*/ 0 w 336"/>
              <a:gd name="T1" fmla="*/ 2147483647 h 124"/>
              <a:gd name="T2" fmla="*/ 2147483647 w 336"/>
              <a:gd name="T3" fmla="*/ 0 h 124"/>
              <a:gd name="T4" fmla="*/ 2147483647 w 336"/>
              <a:gd name="T5" fmla="*/ 0 h 124"/>
              <a:gd name="T6" fmla="*/ 0 60000 65536"/>
              <a:gd name="T7" fmla="*/ 0 60000 65536"/>
              <a:gd name="T8" fmla="*/ 0 60000 65536"/>
              <a:gd name="T9" fmla="*/ 0 w 336"/>
              <a:gd name="T10" fmla="*/ 0 h 124"/>
              <a:gd name="T11" fmla="*/ 336 w 336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24">
                <a:moveTo>
                  <a:pt x="0" y="124"/>
                </a:moveTo>
                <a:lnTo>
                  <a:pt x="106" y="0"/>
                </a:lnTo>
                <a:lnTo>
                  <a:pt x="33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5"/>
          <p:cNvSpPr>
            <a:spLocks noChangeShapeType="1"/>
          </p:cNvSpPr>
          <p:nvPr/>
        </p:nvSpPr>
        <p:spPr bwMode="auto">
          <a:xfrm>
            <a:off x="2362200" y="1482725"/>
            <a:ext cx="10001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6"/>
          <p:cNvSpPr>
            <a:spLocks noChangeShapeType="1"/>
          </p:cNvSpPr>
          <p:nvPr/>
        </p:nvSpPr>
        <p:spPr bwMode="auto">
          <a:xfrm>
            <a:off x="2533650" y="1943100"/>
            <a:ext cx="8286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Oval 8"/>
          <p:cNvSpPr>
            <a:spLocks noChangeArrowheads="1"/>
          </p:cNvSpPr>
          <p:nvPr/>
        </p:nvSpPr>
        <p:spPr bwMode="auto">
          <a:xfrm>
            <a:off x="2255838" y="2333625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2224088" y="22987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3</a:t>
            </a:r>
            <a:endParaRPr lang="en-US" sz="1200"/>
          </a:p>
        </p:txBody>
      </p:sp>
      <p:sp>
        <p:nvSpPr>
          <p:cNvPr id="54284" name="Oval 11"/>
          <p:cNvSpPr>
            <a:spLocks noChangeArrowheads="1"/>
          </p:cNvSpPr>
          <p:nvPr/>
        </p:nvSpPr>
        <p:spPr bwMode="auto">
          <a:xfrm>
            <a:off x="1390650" y="2178050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1358900" y="2143125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2</a:t>
            </a:r>
            <a:endParaRPr lang="en-US" sz="1200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482600" y="2289175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450850" y="22542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1</a:t>
            </a:r>
            <a:endParaRPr lang="en-US" sz="1200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250950" y="1250950"/>
            <a:ext cx="104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Ribosome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3313113" y="1323975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mRNA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3305175" y="1781175"/>
            <a:ext cx="104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Rough ER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1143000" y="3484563"/>
            <a:ext cx="1527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400"/>
              <a:t>Transport</a:t>
            </a:r>
          </a:p>
          <a:p>
            <a:pPr>
              <a:lnSpc>
                <a:spcPct val="85000"/>
              </a:lnSpc>
            </a:pPr>
            <a:r>
              <a:rPr lang="en-US" sz="1400"/>
              <a:t>vesicle buds off</a:t>
            </a:r>
          </a:p>
        </p:txBody>
      </p:sp>
      <p:sp>
        <p:nvSpPr>
          <p:cNvPr id="54292" name="Freeform 22"/>
          <p:cNvSpPr>
            <a:spLocks/>
          </p:cNvSpPr>
          <p:nvPr/>
        </p:nvSpPr>
        <p:spPr bwMode="auto">
          <a:xfrm>
            <a:off x="781050" y="1403350"/>
            <a:ext cx="514350" cy="206375"/>
          </a:xfrm>
          <a:custGeom>
            <a:avLst/>
            <a:gdLst>
              <a:gd name="T0" fmla="*/ 0 w 336"/>
              <a:gd name="T1" fmla="*/ 2147483647 h 124"/>
              <a:gd name="T2" fmla="*/ 2147483647 w 336"/>
              <a:gd name="T3" fmla="*/ 0 h 124"/>
              <a:gd name="T4" fmla="*/ 2147483647 w 336"/>
              <a:gd name="T5" fmla="*/ 0 h 124"/>
              <a:gd name="T6" fmla="*/ 0 60000 65536"/>
              <a:gd name="T7" fmla="*/ 0 60000 65536"/>
              <a:gd name="T8" fmla="*/ 0 60000 65536"/>
              <a:gd name="T9" fmla="*/ 0 w 336"/>
              <a:gd name="T10" fmla="*/ 0 h 124"/>
              <a:gd name="T11" fmla="*/ 336 w 336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24">
                <a:moveTo>
                  <a:pt x="0" y="124"/>
                </a:moveTo>
                <a:lnTo>
                  <a:pt x="106" y="0"/>
                </a:lnTo>
                <a:lnTo>
                  <a:pt x="33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Line 23"/>
          <p:cNvSpPr>
            <a:spLocks noChangeShapeType="1"/>
          </p:cNvSpPr>
          <p:nvPr/>
        </p:nvSpPr>
        <p:spPr bwMode="auto">
          <a:xfrm>
            <a:off x="2362200" y="1482725"/>
            <a:ext cx="10001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24"/>
          <p:cNvSpPr>
            <a:spLocks noChangeShapeType="1"/>
          </p:cNvSpPr>
          <p:nvPr/>
        </p:nvSpPr>
        <p:spPr bwMode="auto">
          <a:xfrm>
            <a:off x="2533650" y="1943100"/>
            <a:ext cx="82867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Text Box 25"/>
          <p:cNvSpPr txBox="1">
            <a:spLocks noChangeArrowheads="1"/>
          </p:cNvSpPr>
          <p:nvPr/>
        </p:nvSpPr>
        <p:spPr bwMode="auto">
          <a:xfrm>
            <a:off x="612775" y="2879725"/>
            <a:ext cx="796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400">
                <a:solidFill>
                  <a:schemeClr val="bg1"/>
                </a:solidFill>
              </a:rPr>
              <a:t>Protein</a:t>
            </a:r>
          </a:p>
        </p:txBody>
      </p:sp>
      <p:sp>
        <p:nvSpPr>
          <p:cNvPr id="54296" name="Oval 30"/>
          <p:cNvSpPr>
            <a:spLocks noChangeArrowheads="1"/>
          </p:cNvSpPr>
          <p:nvPr/>
        </p:nvSpPr>
        <p:spPr bwMode="auto">
          <a:xfrm>
            <a:off x="4995863" y="3248025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4297" name="Text Box 31"/>
          <p:cNvSpPr txBox="1">
            <a:spLocks noChangeArrowheads="1"/>
          </p:cNvSpPr>
          <p:nvPr/>
        </p:nvSpPr>
        <p:spPr bwMode="auto">
          <a:xfrm>
            <a:off x="4964113" y="32131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3</a:t>
            </a:r>
            <a:endParaRPr lang="en-US" sz="1200"/>
          </a:p>
        </p:txBody>
      </p:sp>
      <p:sp>
        <p:nvSpPr>
          <p:cNvPr id="54298" name="Oval 33"/>
          <p:cNvSpPr>
            <a:spLocks noChangeArrowheads="1"/>
          </p:cNvSpPr>
          <p:nvPr/>
        </p:nvSpPr>
        <p:spPr bwMode="auto">
          <a:xfrm>
            <a:off x="4995863" y="2363788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4299" name="Text Box 34"/>
          <p:cNvSpPr txBox="1">
            <a:spLocks noChangeArrowheads="1"/>
          </p:cNvSpPr>
          <p:nvPr/>
        </p:nvSpPr>
        <p:spPr bwMode="auto">
          <a:xfrm>
            <a:off x="4964113" y="232886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2</a:t>
            </a:r>
            <a:endParaRPr lang="en-US" sz="1200"/>
          </a:p>
        </p:txBody>
      </p:sp>
      <p:sp>
        <p:nvSpPr>
          <p:cNvPr id="54300" name="Oval 36"/>
          <p:cNvSpPr>
            <a:spLocks noChangeArrowheads="1"/>
          </p:cNvSpPr>
          <p:nvPr/>
        </p:nvSpPr>
        <p:spPr bwMode="auto">
          <a:xfrm>
            <a:off x="4995863" y="1670050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4301" name="Text Box 37"/>
          <p:cNvSpPr txBox="1">
            <a:spLocks noChangeArrowheads="1"/>
          </p:cNvSpPr>
          <p:nvPr/>
        </p:nvSpPr>
        <p:spPr bwMode="auto">
          <a:xfrm>
            <a:off x="4964113" y="16351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1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7320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7391400" y="64770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3.5, step 4</a:t>
            </a:r>
          </a:p>
        </p:txBody>
      </p:sp>
      <p:pic>
        <p:nvPicPr>
          <p:cNvPr id="56323" name="Picture 37" descr="figure_03_05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"/>
          <a:stretch>
            <a:fillRect/>
          </a:stretch>
        </p:blipFill>
        <p:spPr bwMode="auto">
          <a:xfrm>
            <a:off x="228600" y="1187450"/>
            <a:ext cx="8594725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2"/>
          <p:cNvSpPr txBox="1">
            <a:spLocks noChangeArrowheads="1"/>
          </p:cNvSpPr>
          <p:nvPr/>
        </p:nvSpPr>
        <p:spPr bwMode="auto">
          <a:xfrm>
            <a:off x="4919663" y="2035175"/>
            <a:ext cx="36607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150000"/>
              </a:lnSpc>
            </a:pPr>
            <a:r>
              <a:rPr lang="en-US" sz="1400"/>
              <a:t>     In the cistern, the protein folds into its</a:t>
            </a:r>
          </a:p>
          <a:p>
            <a:pPr>
              <a:lnSpc>
                <a:spcPct val="90000"/>
              </a:lnSpc>
            </a:pPr>
            <a:r>
              <a:rPr lang="en-US" sz="1400"/>
              <a:t>functional shape. Short sugar chains</a:t>
            </a:r>
          </a:p>
          <a:p>
            <a:pPr>
              <a:lnSpc>
                <a:spcPct val="90000"/>
              </a:lnSpc>
            </a:pPr>
            <a:r>
              <a:rPr lang="en-US" sz="1400"/>
              <a:t>may be attached to the protein (forming</a:t>
            </a:r>
          </a:p>
          <a:p>
            <a:pPr>
              <a:lnSpc>
                <a:spcPct val="90000"/>
              </a:lnSpc>
            </a:pPr>
            <a:r>
              <a:rPr lang="en-US" sz="1400"/>
              <a:t>a glycoprotein).</a:t>
            </a:r>
            <a:endParaRPr lang="en-US" sz="1800" b="0"/>
          </a:p>
        </p:txBody>
      </p:sp>
      <p:sp>
        <p:nvSpPr>
          <p:cNvPr id="56325" name="Text Box 43"/>
          <p:cNvSpPr txBox="1">
            <a:spLocks noChangeArrowheads="1"/>
          </p:cNvSpPr>
          <p:nvPr/>
        </p:nvSpPr>
        <p:spPr bwMode="auto">
          <a:xfrm>
            <a:off x="4919663" y="3135313"/>
            <a:ext cx="31877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/>
              <a:t>     The protein is packaged in a tiny</a:t>
            </a:r>
          </a:p>
          <a:p>
            <a:pPr>
              <a:lnSpc>
                <a:spcPct val="85000"/>
              </a:lnSpc>
            </a:pPr>
            <a:r>
              <a:rPr lang="en-US" sz="1400"/>
              <a:t>membranous sac called a transport</a:t>
            </a:r>
          </a:p>
          <a:p>
            <a:pPr>
              <a:lnSpc>
                <a:spcPct val="85000"/>
              </a:lnSpc>
            </a:pPr>
            <a:r>
              <a:rPr lang="en-US" sz="1400"/>
              <a:t>vesicle.</a:t>
            </a:r>
          </a:p>
        </p:txBody>
      </p:sp>
      <p:sp>
        <p:nvSpPr>
          <p:cNvPr id="56326" name="Text Box 44"/>
          <p:cNvSpPr txBox="1">
            <a:spLocks noChangeArrowheads="1"/>
          </p:cNvSpPr>
          <p:nvPr/>
        </p:nvSpPr>
        <p:spPr bwMode="auto">
          <a:xfrm>
            <a:off x="4919663" y="3810000"/>
            <a:ext cx="3454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/>
              <a:t>     The transport vesicle buds from the</a:t>
            </a:r>
          </a:p>
          <a:p>
            <a:pPr>
              <a:lnSpc>
                <a:spcPct val="90000"/>
              </a:lnSpc>
            </a:pPr>
            <a:r>
              <a:rPr lang="en-US" sz="1400"/>
              <a:t>rough ER and travels to the Golgi</a:t>
            </a:r>
          </a:p>
          <a:p>
            <a:pPr>
              <a:lnSpc>
                <a:spcPct val="90000"/>
              </a:lnSpc>
            </a:pPr>
            <a:r>
              <a:rPr lang="en-US" sz="1400"/>
              <a:t>apparatus for further processing.</a:t>
            </a:r>
            <a:endParaRPr lang="en-US" sz="1800" b="0"/>
          </a:p>
        </p:txBody>
      </p:sp>
      <p:sp>
        <p:nvSpPr>
          <p:cNvPr id="56327" name="Text Box 45"/>
          <p:cNvSpPr txBox="1">
            <a:spLocks noChangeArrowheads="1"/>
          </p:cNvSpPr>
          <p:nvPr/>
        </p:nvSpPr>
        <p:spPr bwMode="auto">
          <a:xfrm>
            <a:off x="4919663" y="1651000"/>
            <a:ext cx="35226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     As the protein is synthesized on the</a:t>
            </a:r>
          </a:p>
          <a:p>
            <a:pPr>
              <a:lnSpc>
                <a:spcPct val="90000"/>
              </a:lnSpc>
            </a:pPr>
            <a:r>
              <a:rPr lang="en-US" sz="1400"/>
              <a:t>ribosome, it migrates into the rough ER</a:t>
            </a:r>
          </a:p>
          <a:p>
            <a:pPr>
              <a:lnSpc>
                <a:spcPct val="90000"/>
              </a:lnSpc>
            </a:pPr>
            <a:r>
              <a:rPr lang="en-US" sz="1400"/>
              <a:t>cistern.</a:t>
            </a:r>
          </a:p>
        </p:txBody>
      </p:sp>
      <p:sp>
        <p:nvSpPr>
          <p:cNvPr id="56328" name="Freeform 4"/>
          <p:cNvSpPr>
            <a:spLocks/>
          </p:cNvSpPr>
          <p:nvPr/>
        </p:nvSpPr>
        <p:spPr bwMode="auto">
          <a:xfrm>
            <a:off x="781050" y="1403350"/>
            <a:ext cx="514350" cy="206375"/>
          </a:xfrm>
          <a:custGeom>
            <a:avLst/>
            <a:gdLst>
              <a:gd name="T0" fmla="*/ 0 w 336"/>
              <a:gd name="T1" fmla="*/ 2147483647 h 124"/>
              <a:gd name="T2" fmla="*/ 2147483647 w 336"/>
              <a:gd name="T3" fmla="*/ 0 h 124"/>
              <a:gd name="T4" fmla="*/ 2147483647 w 336"/>
              <a:gd name="T5" fmla="*/ 0 h 124"/>
              <a:gd name="T6" fmla="*/ 0 60000 65536"/>
              <a:gd name="T7" fmla="*/ 0 60000 65536"/>
              <a:gd name="T8" fmla="*/ 0 60000 65536"/>
              <a:gd name="T9" fmla="*/ 0 w 336"/>
              <a:gd name="T10" fmla="*/ 0 h 124"/>
              <a:gd name="T11" fmla="*/ 336 w 336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24">
                <a:moveTo>
                  <a:pt x="0" y="124"/>
                </a:moveTo>
                <a:lnTo>
                  <a:pt x="106" y="0"/>
                </a:lnTo>
                <a:lnTo>
                  <a:pt x="33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Line 5"/>
          <p:cNvSpPr>
            <a:spLocks noChangeShapeType="1"/>
          </p:cNvSpPr>
          <p:nvPr/>
        </p:nvSpPr>
        <p:spPr bwMode="auto">
          <a:xfrm>
            <a:off x="2362200" y="1482725"/>
            <a:ext cx="10001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Line 6"/>
          <p:cNvSpPr>
            <a:spLocks noChangeShapeType="1"/>
          </p:cNvSpPr>
          <p:nvPr/>
        </p:nvSpPr>
        <p:spPr bwMode="auto">
          <a:xfrm>
            <a:off x="2533650" y="1943100"/>
            <a:ext cx="8286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Oval 8"/>
          <p:cNvSpPr>
            <a:spLocks noChangeArrowheads="1"/>
          </p:cNvSpPr>
          <p:nvPr/>
        </p:nvSpPr>
        <p:spPr bwMode="auto">
          <a:xfrm>
            <a:off x="2255838" y="2333625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6332" name="Text Box 9"/>
          <p:cNvSpPr txBox="1">
            <a:spLocks noChangeArrowheads="1"/>
          </p:cNvSpPr>
          <p:nvPr/>
        </p:nvSpPr>
        <p:spPr bwMode="auto">
          <a:xfrm>
            <a:off x="2224088" y="22987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3</a:t>
            </a:r>
            <a:endParaRPr lang="en-US" sz="1200"/>
          </a:p>
        </p:txBody>
      </p:sp>
      <p:sp>
        <p:nvSpPr>
          <p:cNvPr id="56333" name="Oval 11"/>
          <p:cNvSpPr>
            <a:spLocks noChangeArrowheads="1"/>
          </p:cNvSpPr>
          <p:nvPr/>
        </p:nvSpPr>
        <p:spPr bwMode="auto">
          <a:xfrm>
            <a:off x="1390650" y="2178050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6334" name="Text Box 12"/>
          <p:cNvSpPr txBox="1">
            <a:spLocks noChangeArrowheads="1"/>
          </p:cNvSpPr>
          <p:nvPr/>
        </p:nvSpPr>
        <p:spPr bwMode="auto">
          <a:xfrm>
            <a:off x="1358900" y="2143125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2</a:t>
            </a:r>
            <a:endParaRPr lang="en-US" sz="1200"/>
          </a:p>
        </p:txBody>
      </p:sp>
      <p:sp>
        <p:nvSpPr>
          <p:cNvPr id="56335" name="Oval 14"/>
          <p:cNvSpPr>
            <a:spLocks noChangeArrowheads="1"/>
          </p:cNvSpPr>
          <p:nvPr/>
        </p:nvSpPr>
        <p:spPr bwMode="auto">
          <a:xfrm>
            <a:off x="482600" y="2289175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6336" name="Text Box 15"/>
          <p:cNvSpPr txBox="1">
            <a:spLocks noChangeArrowheads="1"/>
          </p:cNvSpPr>
          <p:nvPr/>
        </p:nvSpPr>
        <p:spPr bwMode="auto">
          <a:xfrm>
            <a:off x="450850" y="22542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1</a:t>
            </a:r>
            <a:endParaRPr lang="en-US" sz="1200"/>
          </a:p>
        </p:txBody>
      </p:sp>
      <p:sp>
        <p:nvSpPr>
          <p:cNvPr id="56337" name="Text Box 16"/>
          <p:cNvSpPr txBox="1">
            <a:spLocks noChangeArrowheads="1"/>
          </p:cNvSpPr>
          <p:nvPr/>
        </p:nvSpPr>
        <p:spPr bwMode="auto">
          <a:xfrm>
            <a:off x="1250950" y="1250950"/>
            <a:ext cx="104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Ribosome</a:t>
            </a:r>
          </a:p>
        </p:txBody>
      </p:sp>
      <p:sp>
        <p:nvSpPr>
          <p:cNvPr id="56338" name="Text Box 17"/>
          <p:cNvSpPr txBox="1">
            <a:spLocks noChangeArrowheads="1"/>
          </p:cNvSpPr>
          <p:nvPr/>
        </p:nvSpPr>
        <p:spPr bwMode="auto">
          <a:xfrm>
            <a:off x="3313113" y="1323975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mRNA</a:t>
            </a:r>
          </a:p>
        </p:txBody>
      </p:sp>
      <p:sp>
        <p:nvSpPr>
          <p:cNvPr id="56339" name="Text Box 18"/>
          <p:cNvSpPr txBox="1">
            <a:spLocks noChangeArrowheads="1"/>
          </p:cNvSpPr>
          <p:nvPr/>
        </p:nvSpPr>
        <p:spPr bwMode="auto">
          <a:xfrm>
            <a:off x="3305175" y="1781175"/>
            <a:ext cx="104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Rough ER</a:t>
            </a:r>
          </a:p>
        </p:txBody>
      </p:sp>
      <p:sp>
        <p:nvSpPr>
          <p:cNvPr id="56340" name="Text Box 19"/>
          <p:cNvSpPr txBox="1">
            <a:spLocks noChangeArrowheads="1"/>
          </p:cNvSpPr>
          <p:nvPr/>
        </p:nvSpPr>
        <p:spPr bwMode="auto">
          <a:xfrm>
            <a:off x="1143000" y="3484563"/>
            <a:ext cx="1527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400"/>
              <a:t>Transport</a:t>
            </a:r>
          </a:p>
          <a:p>
            <a:pPr>
              <a:lnSpc>
                <a:spcPct val="85000"/>
              </a:lnSpc>
            </a:pPr>
            <a:r>
              <a:rPr lang="en-US" sz="1400"/>
              <a:t>vesicle buds off</a:t>
            </a:r>
          </a:p>
        </p:txBody>
      </p:sp>
      <p:sp>
        <p:nvSpPr>
          <p:cNvPr id="56341" name="Text Box 20"/>
          <p:cNvSpPr txBox="1">
            <a:spLocks noChangeArrowheads="1"/>
          </p:cNvSpPr>
          <p:nvPr/>
        </p:nvSpPr>
        <p:spPr bwMode="auto">
          <a:xfrm>
            <a:off x="1558925" y="4627563"/>
            <a:ext cx="16065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400"/>
              <a:t>Protein inside</a:t>
            </a:r>
          </a:p>
          <a:p>
            <a:pPr>
              <a:lnSpc>
                <a:spcPct val="85000"/>
              </a:lnSpc>
            </a:pPr>
            <a:r>
              <a:rPr lang="en-US" sz="1400"/>
              <a:t>transport vesicle</a:t>
            </a:r>
          </a:p>
        </p:txBody>
      </p:sp>
      <p:sp>
        <p:nvSpPr>
          <p:cNvPr id="56342" name="Freeform 22"/>
          <p:cNvSpPr>
            <a:spLocks/>
          </p:cNvSpPr>
          <p:nvPr/>
        </p:nvSpPr>
        <p:spPr bwMode="auto">
          <a:xfrm>
            <a:off x="781050" y="1403350"/>
            <a:ext cx="514350" cy="206375"/>
          </a:xfrm>
          <a:custGeom>
            <a:avLst/>
            <a:gdLst>
              <a:gd name="T0" fmla="*/ 0 w 336"/>
              <a:gd name="T1" fmla="*/ 2147483647 h 124"/>
              <a:gd name="T2" fmla="*/ 2147483647 w 336"/>
              <a:gd name="T3" fmla="*/ 0 h 124"/>
              <a:gd name="T4" fmla="*/ 2147483647 w 336"/>
              <a:gd name="T5" fmla="*/ 0 h 124"/>
              <a:gd name="T6" fmla="*/ 0 60000 65536"/>
              <a:gd name="T7" fmla="*/ 0 60000 65536"/>
              <a:gd name="T8" fmla="*/ 0 60000 65536"/>
              <a:gd name="T9" fmla="*/ 0 w 336"/>
              <a:gd name="T10" fmla="*/ 0 h 124"/>
              <a:gd name="T11" fmla="*/ 336 w 336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24">
                <a:moveTo>
                  <a:pt x="0" y="124"/>
                </a:moveTo>
                <a:lnTo>
                  <a:pt x="106" y="0"/>
                </a:lnTo>
                <a:lnTo>
                  <a:pt x="33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2362200" y="1482725"/>
            <a:ext cx="10001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2533650" y="1943100"/>
            <a:ext cx="82867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612775" y="2879725"/>
            <a:ext cx="796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400">
                <a:solidFill>
                  <a:schemeClr val="bg1"/>
                </a:solidFill>
              </a:rPr>
              <a:t>Protein</a:t>
            </a:r>
          </a:p>
        </p:txBody>
      </p:sp>
      <p:sp>
        <p:nvSpPr>
          <p:cNvPr id="56346" name="Oval 27"/>
          <p:cNvSpPr>
            <a:spLocks noChangeArrowheads="1"/>
          </p:cNvSpPr>
          <p:nvPr/>
        </p:nvSpPr>
        <p:spPr bwMode="auto">
          <a:xfrm>
            <a:off x="3659188" y="3509963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6347" name="Text Box 28"/>
          <p:cNvSpPr txBox="1">
            <a:spLocks noChangeArrowheads="1"/>
          </p:cNvSpPr>
          <p:nvPr/>
        </p:nvSpPr>
        <p:spPr bwMode="auto">
          <a:xfrm>
            <a:off x="3627438" y="347503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4</a:t>
            </a:r>
            <a:endParaRPr lang="en-US" sz="1200"/>
          </a:p>
        </p:txBody>
      </p:sp>
      <p:sp>
        <p:nvSpPr>
          <p:cNvPr id="56348" name="Oval 30"/>
          <p:cNvSpPr>
            <a:spLocks noChangeArrowheads="1"/>
          </p:cNvSpPr>
          <p:nvPr/>
        </p:nvSpPr>
        <p:spPr bwMode="auto">
          <a:xfrm>
            <a:off x="4995863" y="3248025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6349" name="Text Box 31"/>
          <p:cNvSpPr txBox="1">
            <a:spLocks noChangeArrowheads="1"/>
          </p:cNvSpPr>
          <p:nvPr/>
        </p:nvSpPr>
        <p:spPr bwMode="auto">
          <a:xfrm>
            <a:off x="4964113" y="32131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3</a:t>
            </a:r>
            <a:endParaRPr lang="en-US" sz="1200"/>
          </a:p>
        </p:txBody>
      </p:sp>
      <p:sp>
        <p:nvSpPr>
          <p:cNvPr id="56350" name="Oval 33"/>
          <p:cNvSpPr>
            <a:spLocks noChangeArrowheads="1"/>
          </p:cNvSpPr>
          <p:nvPr/>
        </p:nvSpPr>
        <p:spPr bwMode="auto">
          <a:xfrm>
            <a:off x="4995863" y="2363788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6351" name="Text Box 34"/>
          <p:cNvSpPr txBox="1">
            <a:spLocks noChangeArrowheads="1"/>
          </p:cNvSpPr>
          <p:nvPr/>
        </p:nvSpPr>
        <p:spPr bwMode="auto">
          <a:xfrm>
            <a:off x="4964113" y="232886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2</a:t>
            </a:r>
            <a:endParaRPr lang="en-US" sz="1200"/>
          </a:p>
        </p:txBody>
      </p:sp>
      <p:sp>
        <p:nvSpPr>
          <p:cNvPr id="56352" name="Oval 36"/>
          <p:cNvSpPr>
            <a:spLocks noChangeArrowheads="1"/>
          </p:cNvSpPr>
          <p:nvPr/>
        </p:nvSpPr>
        <p:spPr bwMode="auto">
          <a:xfrm>
            <a:off x="4995863" y="1670050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6353" name="Text Box 37"/>
          <p:cNvSpPr txBox="1">
            <a:spLocks noChangeArrowheads="1"/>
          </p:cNvSpPr>
          <p:nvPr/>
        </p:nvSpPr>
        <p:spPr bwMode="auto">
          <a:xfrm>
            <a:off x="4964113" y="16351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1</a:t>
            </a:r>
            <a:endParaRPr lang="en-US" sz="1200"/>
          </a:p>
        </p:txBody>
      </p:sp>
      <p:sp>
        <p:nvSpPr>
          <p:cNvPr id="56354" name="Oval 39"/>
          <p:cNvSpPr>
            <a:spLocks noChangeArrowheads="1"/>
          </p:cNvSpPr>
          <p:nvPr/>
        </p:nvSpPr>
        <p:spPr bwMode="auto">
          <a:xfrm>
            <a:off x="4994275" y="3954463"/>
            <a:ext cx="206375" cy="2063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6355" name="Text Box 40"/>
          <p:cNvSpPr txBox="1">
            <a:spLocks noChangeArrowheads="1"/>
          </p:cNvSpPr>
          <p:nvPr/>
        </p:nvSpPr>
        <p:spPr bwMode="auto">
          <a:xfrm>
            <a:off x="4957763" y="391953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2C6ABD"/>
                </a:solidFill>
              </a:rPr>
              <a:t>4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4920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Cytoplasmic Organelles</a:t>
            </a:r>
          </a:p>
        </p:txBody>
      </p:sp>
      <p:sp>
        <p:nvSpPr>
          <p:cNvPr id="5837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Golgi apparatus</a:t>
            </a:r>
          </a:p>
          <a:p>
            <a:pPr lvl="1" eaLnBrk="1" hangingPunct="1"/>
            <a:r>
              <a:rPr lang="en-US">
                <a:latin typeface="Arial" charset="0"/>
              </a:rPr>
              <a:t>Modifies and packages proteins</a:t>
            </a:r>
          </a:p>
          <a:p>
            <a:pPr lvl="1" eaLnBrk="1" hangingPunct="1"/>
            <a:r>
              <a:rPr lang="en-US">
                <a:latin typeface="Arial" charset="0"/>
              </a:rPr>
              <a:t>Produces different types of packages</a:t>
            </a:r>
          </a:p>
          <a:p>
            <a:pPr lvl="2" eaLnBrk="1" hangingPunct="1"/>
            <a:r>
              <a:rPr lang="en-US">
                <a:latin typeface="Arial" charset="0"/>
              </a:rPr>
              <a:t>Secretory vesicles</a:t>
            </a:r>
          </a:p>
          <a:p>
            <a:pPr lvl="2" eaLnBrk="1" hangingPunct="1"/>
            <a:r>
              <a:rPr lang="en-US">
                <a:latin typeface="Arial" charset="0"/>
              </a:rPr>
              <a:t>Cell membrane components</a:t>
            </a:r>
          </a:p>
          <a:p>
            <a:pPr lvl="2" eaLnBrk="1" hangingPunct="1"/>
            <a:r>
              <a:rPr lang="en-US">
                <a:latin typeface="Arial" charset="0"/>
              </a:rPr>
              <a:t>Lysosomes</a:t>
            </a:r>
          </a:p>
        </p:txBody>
      </p:sp>
    </p:spTree>
    <p:extLst>
      <p:ext uri="{BB962C8B-B14F-4D97-AF65-F5344CB8AC3E}">
        <p14:creationId xmlns:p14="http://schemas.microsoft.com/office/powerpoint/2010/main" val="304036881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6"/>
          <p:cNvSpPr txBox="1">
            <a:spLocks noChangeArrowheads="1"/>
          </p:cNvSpPr>
          <p:nvPr/>
        </p:nvSpPr>
        <p:spPr bwMode="auto">
          <a:xfrm>
            <a:off x="8001000" y="6477000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3.6</a:t>
            </a:r>
          </a:p>
        </p:txBody>
      </p:sp>
      <p:pic>
        <p:nvPicPr>
          <p:cNvPr id="60418" name="Picture 55" descr="figure_03_06_unlabeled_edited_G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>
            <a:fillRect/>
          </a:stretch>
        </p:blipFill>
        <p:spPr bwMode="auto">
          <a:xfrm>
            <a:off x="246063" y="922338"/>
            <a:ext cx="8610600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Freeform 59"/>
          <p:cNvSpPr>
            <a:spLocks/>
          </p:cNvSpPr>
          <p:nvPr/>
        </p:nvSpPr>
        <p:spPr bwMode="auto">
          <a:xfrm>
            <a:off x="860425" y="3765550"/>
            <a:ext cx="635000" cy="488950"/>
          </a:xfrm>
          <a:custGeom>
            <a:avLst/>
            <a:gdLst>
              <a:gd name="T0" fmla="*/ 2147483647 w 400"/>
              <a:gd name="T1" fmla="*/ 0 h 308"/>
              <a:gd name="T2" fmla="*/ 2147483647 w 400"/>
              <a:gd name="T3" fmla="*/ 2147483647 h 308"/>
              <a:gd name="T4" fmla="*/ 0 w 400"/>
              <a:gd name="T5" fmla="*/ 2147483647 h 308"/>
              <a:gd name="T6" fmla="*/ 0 60000 65536"/>
              <a:gd name="T7" fmla="*/ 0 60000 65536"/>
              <a:gd name="T8" fmla="*/ 0 60000 65536"/>
              <a:gd name="T9" fmla="*/ 0 w 400"/>
              <a:gd name="T10" fmla="*/ 0 h 308"/>
              <a:gd name="T11" fmla="*/ 400 w 400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308">
                <a:moveTo>
                  <a:pt x="400" y="0"/>
                </a:moveTo>
                <a:lnTo>
                  <a:pt x="60" y="308"/>
                </a:lnTo>
                <a:lnTo>
                  <a:pt x="0" y="30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792163" y="1196975"/>
            <a:ext cx="6350" cy="1968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2132013" y="1158875"/>
            <a:ext cx="0" cy="136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Freeform 6"/>
          <p:cNvSpPr>
            <a:spLocks/>
          </p:cNvSpPr>
          <p:nvPr/>
        </p:nvSpPr>
        <p:spPr bwMode="auto">
          <a:xfrm>
            <a:off x="2743200" y="1066800"/>
            <a:ext cx="1139825" cy="244475"/>
          </a:xfrm>
          <a:custGeom>
            <a:avLst/>
            <a:gdLst>
              <a:gd name="T0" fmla="*/ 0 w 744"/>
              <a:gd name="T1" fmla="*/ 2147483647 h 180"/>
              <a:gd name="T2" fmla="*/ 2147483647 w 744"/>
              <a:gd name="T3" fmla="*/ 0 h 180"/>
              <a:gd name="T4" fmla="*/ 2147483647 w 744"/>
              <a:gd name="T5" fmla="*/ 0 h 180"/>
              <a:gd name="T6" fmla="*/ 0 60000 65536"/>
              <a:gd name="T7" fmla="*/ 0 60000 65536"/>
              <a:gd name="T8" fmla="*/ 0 60000 65536"/>
              <a:gd name="T9" fmla="*/ 0 w 744"/>
              <a:gd name="T10" fmla="*/ 0 h 180"/>
              <a:gd name="T11" fmla="*/ 744 w 744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180">
                <a:moveTo>
                  <a:pt x="0" y="180"/>
                </a:moveTo>
                <a:lnTo>
                  <a:pt x="672" y="0"/>
                </a:lnTo>
                <a:lnTo>
                  <a:pt x="744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3121025" y="1066800"/>
            <a:ext cx="669925" cy="3683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3144838" y="1555750"/>
            <a:ext cx="7620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Freeform 9"/>
          <p:cNvSpPr>
            <a:spLocks/>
          </p:cNvSpPr>
          <p:nvPr/>
        </p:nvSpPr>
        <p:spPr bwMode="auto">
          <a:xfrm>
            <a:off x="2259013" y="1920875"/>
            <a:ext cx="1625600" cy="368300"/>
          </a:xfrm>
          <a:custGeom>
            <a:avLst/>
            <a:gdLst>
              <a:gd name="T0" fmla="*/ 0 w 1008"/>
              <a:gd name="T1" fmla="*/ 2147483647 h 230"/>
              <a:gd name="T2" fmla="*/ 2147483647 w 1008"/>
              <a:gd name="T3" fmla="*/ 0 h 230"/>
              <a:gd name="T4" fmla="*/ 2147483647 w 1008"/>
              <a:gd name="T5" fmla="*/ 0 h 230"/>
              <a:gd name="T6" fmla="*/ 0 60000 65536"/>
              <a:gd name="T7" fmla="*/ 0 60000 65536"/>
              <a:gd name="T8" fmla="*/ 0 60000 65536"/>
              <a:gd name="T9" fmla="*/ 0 w 1008"/>
              <a:gd name="T10" fmla="*/ 0 h 230"/>
              <a:gd name="T11" fmla="*/ 1008 w 100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30">
                <a:moveTo>
                  <a:pt x="0" y="230"/>
                </a:moveTo>
                <a:lnTo>
                  <a:pt x="796" y="0"/>
                </a:lnTo>
                <a:lnTo>
                  <a:pt x="100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Freeform 10"/>
          <p:cNvSpPr>
            <a:spLocks/>
          </p:cNvSpPr>
          <p:nvPr/>
        </p:nvSpPr>
        <p:spPr bwMode="auto">
          <a:xfrm>
            <a:off x="6043613" y="1504950"/>
            <a:ext cx="904875" cy="130175"/>
          </a:xfrm>
          <a:custGeom>
            <a:avLst/>
            <a:gdLst>
              <a:gd name="T0" fmla="*/ 0 w 576"/>
              <a:gd name="T1" fmla="*/ 2147483647 h 112"/>
              <a:gd name="T2" fmla="*/ 2147483647 w 576"/>
              <a:gd name="T3" fmla="*/ 0 h 112"/>
              <a:gd name="T4" fmla="*/ 2147483647 w 576"/>
              <a:gd name="T5" fmla="*/ 0 h 112"/>
              <a:gd name="T6" fmla="*/ 0 60000 65536"/>
              <a:gd name="T7" fmla="*/ 0 60000 65536"/>
              <a:gd name="T8" fmla="*/ 0 60000 65536"/>
              <a:gd name="T9" fmla="*/ 0 w 576"/>
              <a:gd name="T10" fmla="*/ 0 h 112"/>
              <a:gd name="T11" fmla="*/ 576 w 57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12">
                <a:moveTo>
                  <a:pt x="0" y="112"/>
                </a:moveTo>
                <a:lnTo>
                  <a:pt x="344" y="0"/>
                </a:lnTo>
                <a:lnTo>
                  <a:pt x="57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5027613" y="2416175"/>
            <a:ext cx="457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V="1">
            <a:off x="5091113" y="2413000"/>
            <a:ext cx="255587" cy="10001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Freeform 13"/>
          <p:cNvSpPr>
            <a:spLocks/>
          </p:cNvSpPr>
          <p:nvPr/>
        </p:nvSpPr>
        <p:spPr bwMode="auto">
          <a:xfrm>
            <a:off x="5084763" y="3822700"/>
            <a:ext cx="1619250" cy="508000"/>
          </a:xfrm>
          <a:custGeom>
            <a:avLst/>
            <a:gdLst>
              <a:gd name="T0" fmla="*/ 0 w 1008"/>
              <a:gd name="T1" fmla="*/ 0 h 328"/>
              <a:gd name="T2" fmla="*/ 2147483647 w 1008"/>
              <a:gd name="T3" fmla="*/ 2147483647 h 328"/>
              <a:gd name="T4" fmla="*/ 2147483647 w 1008"/>
              <a:gd name="T5" fmla="*/ 2147483647 h 328"/>
              <a:gd name="T6" fmla="*/ 0 60000 65536"/>
              <a:gd name="T7" fmla="*/ 0 60000 65536"/>
              <a:gd name="T8" fmla="*/ 0 60000 65536"/>
              <a:gd name="T9" fmla="*/ 0 w 1008"/>
              <a:gd name="T10" fmla="*/ 0 h 328"/>
              <a:gd name="T11" fmla="*/ 1008 w 1008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328">
                <a:moveTo>
                  <a:pt x="0" y="0"/>
                </a:moveTo>
                <a:lnTo>
                  <a:pt x="904" y="328"/>
                </a:lnTo>
                <a:lnTo>
                  <a:pt x="1008" y="32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V="1">
            <a:off x="5653088" y="5257800"/>
            <a:ext cx="10509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2890838" y="4543425"/>
            <a:ext cx="6000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V="1">
            <a:off x="3176588" y="4543425"/>
            <a:ext cx="203200" cy="1238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3386138" y="4870450"/>
            <a:ext cx="4984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V="1">
            <a:off x="3398838" y="4870450"/>
            <a:ext cx="260350" cy="133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Text Box 21"/>
          <p:cNvSpPr txBox="1">
            <a:spLocks noChangeArrowheads="1"/>
          </p:cNvSpPr>
          <p:nvPr/>
        </p:nvSpPr>
        <p:spPr bwMode="auto">
          <a:xfrm>
            <a:off x="5429250" y="2284413"/>
            <a:ext cx="22288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Golgi vesicle containing</a:t>
            </a:r>
          </a:p>
          <a:p>
            <a:pPr>
              <a:lnSpc>
                <a:spcPct val="90000"/>
              </a:lnSpc>
            </a:pPr>
            <a:r>
              <a:rPr lang="en-US" sz="1400"/>
              <a:t>digestive enzymes</a:t>
            </a:r>
          </a:p>
          <a:p>
            <a:pPr>
              <a:lnSpc>
                <a:spcPct val="90000"/>
              </a:lnSpc>
            </a:pPr>
            <a:r>
              <a:rPr lang="en-US" sz="1400"/>
              <a:t>becomes a lysosome</a:t>
            </a:r>
          </a:p>
        </p:txBody>
      </p:sp>
      <p:sp>
        <p:nvSpPr>
          <p:cNvPr id="60436" name="Text Box 22"/>
          <p:cNvSpPr txBox="1">
            <a:spLocks noChangeArrowheads="1"/>
          </p:cNvSpPr>
          <p:nvPr/>
        </p:nvSpPr>
        <p:spPr bwMode="auto">
          <a:xfrm>
            <a:off x="4686300" y="2895600"/>
            <a:ext cx="1054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Pathway 3</a:t>
            </a:r>
          </a:p>
        </p:txBody>
      </p:sp>
      <p:sp>
        <p:nvSpPr>
          <p:cNvPr id="60437" name="Text Box 23"/>
          <p:cNvSpPr txBox="1">
            <a:spLocks noChangeArrowheads="1"/>
          </p:cNvSpPr>
          <p:nvPr/>
        </p:nvSpPr>
        <p:spPr bwMode="auto">
          <a:xfrm>
            <a:off x="3848100" y="3981450"/>
            <a:ext cx="1054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Pathway 2</a:t>
            </a:r>
          </a:p>
        </p:txBody>
      </p:sp>
      <p:sp>
        <p:nvSpPr>
          <p:cNvPr id="60438" name="Text Box 24"/>
          <p:cNvSpPr txBox="1">
            <a:spLocks noChangeArrowheads="1"/>
          </p:cNvSpPr>
          <p:nvPr/>
        </p:nvSpPr>
        <p:spPr bwMode="auto">
          <a:xfrm>
            <a:off x="3435350" y="4394200"/>
            <a:ext cx="17462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Secretory vesicles</a:t>
            </a:r>
          </a:p>
        </p:txBody>
      </p:sp>
      <p:sp>
        <p:nvSpPr>
          <p:cNvPr id="60439" name="Text Box 25"/>
          <p:cNvSpPr txBox="1">
            <a:spLocks noChangeArrowheads="1"/>
          </p:cNvSpPr>
          <p:nvPr/>
        </p:nvSpPr>
        <p:spPr bwMode="auto">
          <a:xfrm>
            <a:off x="3822700" y="4724400"/>
            <a:ext cx="8953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Proteins</a:t>
            </a:r>
          </a:p>
        </p:txBody>
      </p:sp>
      <p:sp>
        <p:nvSpPr>
          <p:cNvPr id="60440" name="Text Box 26"/>
          <p:cNvSpPr txBox="1">
            <a:spLocks noChangeArrowheads="1"/>
          </p:cNvSpPr>
          <p:nvPr/>
        </p:nvSpPr>
        <p:spPr bwMode="auto">
          <a:xfrm>
            <a:off x="3892550" y="5200650"/>
            <a:ext cx="1250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Secretion by</a:t>
            </a:r>
          </a:p>
          <a:p>
            <a:pPr>
              <a:lnSpc>
                <a:spcPct val="90000"/>
              </a:lnSpc>
            </a:pPr>
            <a:r>
              <a:rPr lang="en-US" sz="1400"/>
              <a:t>exocytosis</a:t>
            </a:r>
          </a:p>
        </p:txBody>
      </p:sp>
      <p:sp>
        <p:nvSpPr>
          <p:cNvPr id="60441" name="Text Box 27"/>
          <p:cNvSpPr txBox="1">
            <a:spLocks noChangeArrowheads="1"/>
          </p:cNvSpPr>
          <p:nvPr/>
        </p:nvSpPr>
        <p:spPr bwMode="auto">
          <a:xfrm>
            <a:off x="520700" y="4851400"/>
            <a:ext cx="22288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Golgi vesicle containing</a:t>
            </a:r>
          </a:p>
          <a:p>
            <a:pPr>
              <a:lnSpc>
                <a:spcPct val="90000"/>
              </a:lnSpc>
            </a:pPr>
            <a:r>
              <a:rPr lang="en-US" sz="1400"/>
              <a:t>proteins to be secreted</a:t>
            </a:r>
          </a:p>
          <a:p>
            <a:pPr>
              <a:lnSpc>
                <a:spcPct val="90000"/>
              </a:lnSpc>
            </a:pPr>
            <a:r>
              <a:rPr lang="en-US" sz="1400"/>
              <a:t>becomes a secretory</a:t>
            </a:r>
          </a:p>
          <a:p>
            <a:pPr>
              <a:lnSpc>
                <a:spcPct val="90000"/>
              </a:lnSpc>
            </a:pPr>
            <a:r>
              <a:rPr lang="en-US" sz="1400"/>
              <a:t>vesicle</a:t>
            </a:r>
          </a:p>
        </p:txBody>
      </p:sp>
      <p:sp>
        <p:nvSpPr>
          <p:cNvPr id="60442" name="Text Box 28"/>
          <p:cNvSpPr txBox="1">
            <a:spLocks noChangeArrowheads="1"/>
          </p:cNvSpPr>
          <p:nvPr/>
        </p:nvSpPr>
        <p:spPr bwMode="auto">
          <a:xfrm>
            <a:off x="292100" y="4095750"/>
            <a:ext cx="1033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Golgi</a:t>
            </a:r>
          </a:p>
          <a:p>
            <a:pPr>
              <a:lnSpc>
                <a:spcPct val="90000"/>
              </a:lnSpc>
            </a:pPr>
            <a:r>
              <a:rPr lang="en-US" sz="1400"/>
              <a:t>apparatus</a:t>
            </a:r>
          </a:p>
        </p:txBody>
      </p:sp>
      <p:sp>
        <p:nvSpPr>
          <p:cNvPr id="60443" name="Text Box 29"/>
          <p:cNvSpPr txBox="1">
            <a:spLocks noChangeArrowheads="1"/>
          </p:cNvSpPr>
          <p:nvPr/>
        </p:nvSpPr>
        <p:spPr bwMode="auto">
          <a:xfrm>
            <a:off x="1238250" y="4502150"/>
            <a:ext cx="1054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Pathway 1</a:t>
            </a:r>
          </a:p>
        </p:txBody>
      </p:sp>
      <p:sp>
        <p:nvSpPr>
          <p:cNvPr id="60444" name="Text Box 30"/>
          <p:cNvSpPr txBox="1">
            <a:spLocks noChangeArrowheads="1"/>
          </p:cNvSpPr>
          <p:nvPr/>
        </p:nvSpPr>
        <p:spPr bwMode="auto">
          <a:xfrm>
            <a:off x="3844925" y="1765300"/>
            <a:ext cx="10144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Transport</a:t>
            </a:r>
          </a:p>
          <a:p>
            <a:pPr>
              <a:lnSpc>
                <a:spcPct val="90000"/>
              </a:lnSpc>
            </a:pPr>
            <a:r>
              <a:rPr lang="en-US" sz="1400"/>
              <a:t>vesicle</a:t>
            </a:r>
          </a:p>
        </p:txBody>
      </p:sp>
      <p:sp>
        <p:nvSpPr>
          <p:cNvPr id="60445" name="Text Box 31"/>
          <p:cNvSpPr txBox="1">
            <a:spLocks noChangeArrowheads="1"/>
          </p:cNvSpPr>
          <p:nvPr/>
        </p:nvSpPr>
        <p:spPr bwMode="auto">
          <a:xfrm>
            <a:off x="3848100" y="1411288"/>
            <a:ext cx="10731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Membrane</a:t>
            </a:r>
          </a:p>
        </p:txBody>
      </p:sp>
      <p:sp>
        <p:nvSpPr>
          <p:cNvPr id="60446" name="Text Box 32"/>
          <p:cNvSpPr txBox="1">
            <a:spLocks noChangeArrowheads="1"/>
          </p:cNvSpPr>
          <p:nvPr/>
        </p:nvSpPr>
        <p:spPr bwMode="auto">
          <a:xfrm>
            <a:off x="3852863" y="955675"/>
            <a:ext cx="18335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Proteins in cisterna</a:t>
            </a:r>
          </a:p>
        </p:txBody>
      </p:sp>
      <p:sp>
        <p:nvSpPr>
          <p:cNvPr id="60447" name="Text Box 33"/>
          <p:cNvSpPr txBox="1">
            <a:spLocks noChangeArrowheads="1"/>
          </p:cNvSpPr>
          <p:nvPr/>
        </p:nvSpPr>
        <p:spPr bwMode="auto">
          <a:xfrm>
            <a:off x="1738313" y="933450"/>
            <a:ext cx="8953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Cisterna</a:t>
            </a:r>
          </a:p>
        </p:txBody>
      </p:sp>
      <p:sp>
        <p:nvSpPr>
          <p:cNvPr id="60448" name="Text Box 34"/>
          <p:cNvSpPr txBox="1">
            <a:spLocks noChangeArrowheads="1"/>
          </p:cNvSpPr>
          <p:nvPr/>
        </p:nvSpPr>
        <p:spPr bwMode="auto">
          <a:xfrm>
            <a:off x="357188" y="928688"/>
            <a:ext cx="10429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Rough ER</a:t>
            </a:r>
          </a:p>
        </p:txBody>
      </p:sp>
      <p:sp>
        <p:nvSpPr>
          <p:cNvPr id="60449" name="Text Box 35"/>
          <p:cNvSpPr txBox="1">
            <a:spLocks noChangeArrowheads="1"/>
          </p:cNvSpPr>
          <p:nvPr/>
        </p:nvSpPr>
        <p:spPr bwMode="auto">
          <a:xfrm>
            <a:off x="6891338" y="1362075"/>
            <a:ext cx="19827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Lysosome fuses with</a:t>
            </a:r>
          </a:p>
          <a:p>
            <a:pPr>
              <a:lnSpc>
                <a:spcPct val="90000"/>
              </a:lnSpc>
            </a:pPr>
            <a:r>
              <a:rPr lang="en-US" sz="1400"/>
              <a:t>ingested substances</a:t>
            </a:r>
          </a:p>
        </p:txBody>
      </p:sp>
      <p:sp>
        <p:nvSpPr>
          <p:cNvPr id="60450" name="Text Box 36"/>
          <p:cNvSpPr txBox="1">
            <a:spLocks noChangeArrowheads="1"/>
          </p:cNvSpPr>
          <p:nvPr/>
        </p:nvSpPr>
        <p:spPr bwMode="auto">
          <a:xfrm>
            <a:off x="6643688" y="4171950"/>
            <a:ext cx="22288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Golgi vesicle containing</a:t>
            </a:r>
          </a:p>
          <a:p>
            <a:pPr>
              <a:lnSpc>
                <a:spcPct val="90000"/>
              </a:lnSpc>
            </a:pPr>
            <a:r>
              <a:rPr lang="en-US" sz="1400"/>
              <a:t>membrane components</a:t>
            </a:r>
          </a:p>
          <a:p>
            <a:pPr>
              <a:lnSpc>
                <a:spcPct val="90000"/>
              </a:lnSpc>
            </a:pPr>
            <a:r>
              <a:rPr lang="en-US" sz="1400"/>
              <a:t>fuses with the plasma</a:t>
            </a:r>
          </a:p>
          <a:p>
            <a:pPr>
              <a:lnSpc>
                <a:spcPct val="90000"/>
              </a:lnSpc>
            </a:pPr>
            <a:r>
              <a:rPr lang="en-US" sz="1400"/>
              <a:t>membrane</a:t>
            </a:r>
          </a:p>
        </p:txBody>
      </p:sp>
      <p:sp>
        <p:nvSpPr>
          <p:cNvPr id="60451" name="Text Box 37"/>
          <p:cNvSpPr txBox="1">
            <a:spLocks noChangeArrowheads="1"/>
          </p:cNvSpPr>
          <p:nvPr/>
        </p:nvSpPr>
        <p:spPr bwMode="auto">
          <a:xfrm>
            <a:off x="6643688" y="5129213"/>
            <a:ext cx="17557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Plasma membrane</a:t>
            </a:r>
          </a:p>
        </p:txBody>
      </p:sp>
      <p:sp>
        <p:nvSpPr>
          <p:cNvPr id="60452" name="Text Box 38"/>
          <p:cNvSpPr txBox="1">
            <a:spLocks noChangeArrowheads="1"/>
          </p:cNvSpPr>
          <p:nvPr/>
        </p:nvSpPr>
        <p:spPr bwMode="auto">
          <a:xfrm>
            <a:off x="7143750" y="5467350"/>
            <a:ext cx="16764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i="1"/>
              <a:t>Extracellular fluid</a:t>
            </a:r>
            <a:endParaRPr lang="en-US" sz="1400"/>
          </a:p>
        </p:txBody>
      </p:sp>
      <p:sp>
        <p:nvSpPr>
          <p:cNvPr id="60453" name="Line 39"/>
          <p:cNvSpPr>
            <a:spLocks noChangeShapeType="1"/>
          </p:cNvSpPr>
          <p:nvPr/>
        </p:nvSpPr>
        <p:spPr bwMode="auto">
          <a:xfrm>
            <a:off x="793750" y="1196975"/>
            <a:ext cx="6350" cy="196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4" name="Line 40"/>
          <p:cNvSpPr>
            <a:spLocks noChangeShapeType="1"/>
          </p:cNvSpPr>
          <p:nvPr/>
        </p:nvSpPr>
        <p:spPr bwMode="auto">
          <a:xfrm>
            <a:off x="2133600" y="1158875"/>
            <a:ext cx="0" cy="136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5" name="Freeform 41"/>
          <p:cNvSpPr>
            <a:spLocks/>
          </p:cNvSpPr>
          <p:nvPr/>
        </p:nvSpPr>
        <p:spPr bwMode="auto">
          <a:xfrm>
            <a:off x="2743200" y="1066800"/>
            <a:ext cx="1139825" cy="244475"/>
          </a:xfrm>
          <a:custGeom>
            <a:avLst/>
            <a:gdLst>
              <a:gd name="T0" fmla="*/ 0 w 744"/>
              <a:gd name="T1" fmla="*/ 2147483647 h 180"/>
              <a:gd name="T2" fmla="*/ 2147483647 w 744"/>
              <a:gd name="T3" fmla="*/ 0 h 180"/>
              <a:gd name="T4" fmla="*/ 2147483647 w 744"/>
              <a:gd name="T5" fmla="*/ 0 h 180"/>
              <a:gd name="T6" fmla="*/ 0 60000 65536"/>
              <a:gd name="T7" fmla="*/ 0 60000 65536"/>
              <a:gd name="T8" fmla="*/ 0 60000 65536"/>
              <a:gd name="T9" fmla="*/ 0 w 744"/>
              <a:gd name="T10" fmla="*/ 0 h 180"/>
              <a:gd name="T11" fmla="*/ 744 w 744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180">
                <a:moveTo>
                  <a:pt x="0" y="180"/>
                </a:moveTo>
                <a:lnTo>
                  <a:pt x="672" y="0"/>
                </a:lnTo>
                <a:lnTo>
                  <a:pt x="74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6" name="Line 42"/>
          <p:cNvSpPr>
            <a:spLocks noChangeShapeType="1"/>
          </p:cNvSpPr>
          <p:nvPr/>
        </p:nvSpPr>
        <p:spPr bwMode="auto">
          <a:xfrm flipV="1">
            <a:off x="3121025" y="1066800"/>
            <a:ext cx="669925" cy="368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7" name="Line 43"/>
          <p:cNvSpPr>
            <a:spLocks noChangeShapeType="1"/>
          </p:cNvSpPr>
          <p:nvPr/>
        </p:nvSpPr>
        <p:spPr bwMode="auto">
          <a:xfrm>
            <a:off x="3146425" y="1555750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8" name="Freeform 44"/>
          <p:cNvSpPr>
            <a:spLocks/>
          </p:cNvSpPr>
          <p:nvPr/>
        </p:nvSpPr>
        <p:spPr bwMode="auto">
          <a:xfrm>
            <a:off x="2260600" y="1920875"/>
            <a:ext cx="1625600" cy="368300"/>
          </a:xfrm>
          <a:custGeom>
            <a:avLst/>
            <a:gdLst>
              <a:gd name="T0" fmla="*/ 0 w 1008"/>
              <a:gd name="T1" fmla="*/ 2147483647 h 230"/>
              <a:gd name="T2" fmla="*/ 2147483647 w 1008"/>
              <a:gd name="T3" fmla="*/ 0 h 230"/>
              <a:gd name="T4" fmla="*/ 2147483647 w 1008"/>
              <a:gd name="T5" fmla="*/ 0 h 230"/>
              <a:gd name="T6" fmla="*/ 0 60000 65536"/>
              <a:gd name="T7" fmla="*/ 0 60000 65536"/>
              <a:gd name="T8" fmla="*/ 0 60000 65536"/>
              <a:gd name="T9" fmla="*/ 0 w 1008"/>
              <a:gd name="T10" fmla="*/ 0 h 230"/>
              <a:gd name="T11" fmla="*/ 1008 w 100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30">
                <a:moveTo>
                  <a:pt x="0" y="230"/>
                </a:moveTo>
                <a:lnTo>
                  <a:pt x="796" y="0"/>
                </a:lnTo>
                <a:lnTo>
                  <a:pt x="100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9" name="Freeform 45"/>
          <p:cNvSpPr>
            <a:spLocks/>
          </p:cNvSpPr>
          <p:nvPr/>
        </p:nvSpPr>
        <p:spPr bwMode="auto">
          <a:xfrm>
            <a:off x="6045200" y="1504950"/>
            <a:ext cx="904875" cy="130175"/>
          </a:xfrm>
          <a:custGeom>
            <a:avLst/>
            <a:gdLst>
              <a:gd name="T0" fmla="*/ 0 w 576"/>
              <a:gd name="T1" fmla="*/ 2147483647 h 112"/>
              <a:gd name="T2" fmla="*/ 2147483647 w 576"/>
              <a:gd name="T3" fmla="*/ 0 h 112"/>
              <a:gd name="T4" fmla="*/ 2147483647 w 576"/>
              <a:gd name="T5" fmla="*/ 0 h 112"/>
              <a:gd name="T6" fmla="*/ 0 60000 65536"/>
              <a:gd name="T7" fmla="*/ 0 60000 65536"/>
              <a:gd name="T8" fmla="*/ 0 60000 65536"/>
              <a:gd name="T9" fmla="*/ 0 w 576"/>
              <a:gd name="T10" fmla="*/ 0 h 112"/>
              <a:gd name="T11" fmla="*/ 576 w 57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12">
                <a:moveTo>
                  <a:pt x="0" y="112"/>
                </a:moveTo>
                <a:lnTo>
                  <a:pt x="344" y="0"/>
                </a:lnTo>
                <a:lnTo>
                  <a:pt x="57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0" name="Line 46"/>
          <p:cNvSpPr>
            <a:spLocks noChangeShapeType="1"/>
          </p:cNvSpPr>
          <p:nvPr/>
        </p:nvSpPr>
        <p:spPr bwMode="auto">
          <a:xfrm>
            <a:off x="5029200" y="2416175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1" name="Line 47"/>
          <p:cNvSpPr>
            <a:spLocks noChangeShapeType="1"/>
          </p:cNvSpPr>
          <p:nvPr/>
        </p:nvSpPr>
        <p:spPr bwMode="auto">
          <a:xfrm flipV="1">
            <a:off x="5087938" y="2419350"/>
            <a:ext cx="246062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2" name="Freeform 48"/>
          <p:cNvSpPr>
            <a:spLocks/>
          </p:cNvSpPr>
          <p:nvPr/>
        </p:nvSpPr>
        <p:spPr bwMode="auto">
          <a:xfrm>
            <a:off x="5086350" y="3822700"/>
            <a:ext cx="1619250" cy="508000"/>
          </a:xfrm>
          <a:custGeom>
            <a:avLst/>
            <a:gdLst>
              <a:gd name="T0" fmla="*/ 0 w 1008"/>
              <a:gd name="T1" fmla="*/ 0 h 328"/>
              <a:gd name="T2" fmla="*/ 2147483647 w 1008"/>
              <a:gd name="T3" fmla="*/ 2147483647 h 328"/>
              <a:gd name="T4" fmla="*/ 2147483647 w 1008"/>
              <a:gd name="T5" fmla="*/ 2147483647 h 328"/>
              <a:gd name="T6" fmla="*/ 0 60000 65536"/>
              <a:gd name="T7" fmla="*/ 0 60000 65536"/>
              <a:gd name="T8" fmla="*/ 0 60000 65536"/>
              <a:gd name="T9" fmla="*/ 0 w 1008"/>
              <a:gd name="T10" fmla="*/ 0 h 328"/>
              <a:gd name="T11" fmla="*/ 1008 w 1008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328">
                <a:moveTo>
                  <a:pt x="0" y="0"/>
                </a:moveTo>
                <a:lnTo>
                  <a:pt x="904" y="328"/>
                </a:lnTo>
                <a:lnTo>
                  <a:pt x="1008" y="32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3" name="Line 49"/>
          <p:cNvSpPr>
            <a:spLocks noChangeShapeType="1"/>
          </p:cNvSpPr>
          <p:nvPr/>
        </p:nvSpPr>
        <p:spPr bwMode="auto">
          <a:xfrm flipV="1">
            <a:off x="5654675" y="5257800"/>
            <a:ext cx="105092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4" name="Line 50"/>
          <p:cNvSpPr>
            <a:spLocks noChangeShapeType="1"/>
          </p:cNvSpPr>
          <p:nvPr/>
        </p:nvSpPr>
        <p:spPr bwMode="auto">
          <a:xfrm>
            <a:off x="2892425" y="4543425"/>
            <a:ext cx="6000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5" name="Line 51"/>
          <p:cNvSpPr>
            <a:spLocks noChangeShapeType="1"/>
          </p:cNvSpPr>
          <p:nvPr/>
        </p:nvSpPr>
        <p:spPr bwMode="auto">
          <a:xfrm flipV="1">
            <a:off x="3178175" y="4543425"/>
            <a:ext cx="203200" cy="123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6" name="Line 52"/>
          <p:cNvSpPr>
            <a:spLocks noChangeShapeType="1"/>
          </p:cNvSpPr>
          <p:nvPr/>
        </p:nvSpPr>
        <p:spPr bwMode="auto">
          <a:xfrm>
            <a:off x="3387725" y="4870450"/>
            <a:ext cx="498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7" name="Line 53"/>
          <p:cNvSpPr>
            <a:spLocks noChangeShapeType="1"/>
          </p:cNvSpPr>
          <p:nvPr/>
        </p:nvSpPr>
        <p:spPr bwMode="auto">
          <a:xfrm flipV="1">
            <a:off x="3400425" y="4870450"/>
            <a:ext cx="260350" cy="133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8" name="Freeform 58"/>
          <p:cNvSpPr>
            <a:spLocks/>
          </p:cNvSpPr>
          <p:nvPr/>
        </p:nvSpPr>
        <p:spPr bwMode="auto">
          <a:xfrm>
            <a:off x="863600" y="3765550"/>
            <a:ext cx="635000" cy="488950"/>
          </a:xfrm>
          <a:custGeom>
            <a:avLst/>
            <a:gdLst>
              <a:gd name="T0" fmla="*/ 2147483647 w 400"/>
              <a:gd name="T1" fmla="*/ 0 h 308"/>
              <a:gd name="T2" fmla="*/ 2147483647 w 400"/>
              <a:gd name="T3" fmla="*/ 2147483647 h 308"/>
              <a:gd name="T4" fmla="*/ 0 w 400"/>
              <a:gd name="T5" fmla="*/ 2147483647 h 308"/>
              <a:gd name="T6" fmla="*/ 0 60000 65536"/>
              <a:gd name="T7" fmla="*/ 0 60000 65536"/>
              <a:gd name="T8" fmla="*/ 0 60000 65536"/>
              <a:gd name="T9" fmla="*/ 0 w 400"/>
              <a:gd name="T10" fmla="*/ 0 h 308"/>
              <a:gd name="T11" fmla="*/ 400 w 400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308">
                <a:moveTo>
                  <a:pt x="400" y="0"/>
                </a:moveTo>
                <a:lnTo>
                  <a:pt x="60" y="308"/>
                </a:lnTo>
                <a:lnTo>
                  <a:pt x="0" y="30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6434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Cytoplasmic Organelles</a:t>
            </a:r>
          </a:p>
        </p:txBody>
      </p:sp>
      <p:sp>
        <p:nvSpPr>
          <p:cNvPr id="62467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Lysosomes</a:t>
            </a:r>
          </a:p>
          <a:p>
            <a:pPr lvl="1" eaLnBrk="1" hangingPunct="1"/>
            <a:r>
              <a:rPr lang="en-US">
                <a:latin typeface="Arial" charset="0"/>
              </a:rPr>
              <a:t>Contain enzymes produced by ribosomes</a:t>
            </a:r>
          </a:p>
          <a:p>
            <a:pPr lvl="1" eaLnBrk="1" hangingPunct="1"/>
            <a:r>
              <a:rPr lang="en-US">
                <a:latin typeface="Arial" charset="0"/>
              </a:rPr>
              <a:t>Packaged by the Golgi apparatus</a:t>
            </a:r>
          </a:p>
          <a:p>
            <a:pPr lvl="1" eaLnBrk="1" hangingPunct="1"/>
            <a:r>
              <a:rPr lang="en-US">
                <a:latin typeface="Arial" charset="0"/>
              </a:rPr>
              <a:t>Digest worn-out or nonusable materials within the cell</a:t>
            </a:r>
          </a:p>
        </p:txBody>
      </p:sp>
    </p:spTree>
    <p:extLst>
      <p:ext uri="{BB962C8B-B14F-4D97-AF65-F5344CB8AC3E}">
        <p14:creationId xmlns:p14="http://schemas.microsoft.com/office/powerpoint/2010/main" val="2279445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Chemical Components of Cells</a:t>
            </a:r>
          </a:p>
        </p:txBody>
      </p:sp>
      <p:sp>
        <p:nvSpPr>
          <p:cNvPr id="9218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Most cells are composed of the following four elements</a:t>
            </a:r>
          </a:p>
          <a:p>
            <a:pPr lvl="1" eaLnBrk="1" hangingPunct="1"/>
            <a:r>
              <a:rPr lang="en-US">
                <a:latin typeface="Arial" charset="0"/>
              </a:rPr>
              <a:t>Carbon</a:t>
            </a:r>
          </a:p>
          <a:p>
            <a:pPr lvl="1" eaLnBrk="1" hangingPunct="1"/>
            <a:r>
              <a:rPr lang="en-US">
                <a:latin typeface="Arial" charset="0"/>
              </a:rPr>
              <a:t>Hydrogen</a:t>
            </a:r>
          </a:p>
          <a:p>
            <a:pPr lvl="1" eaLnBrk="1" hangingPunct="1"/>
            <a:r>
              <a:rPr lang="en-US">
                <a:latin typeface="Arial" charset="0"/>
              </a:rPr>
              <a:t>Oxygen</a:t>
            </a:r>
          </a:p>
          <a:p>
            <a:pPr lvl="1" eaLnBrk="1" hangingPunct="1"/>
            <a:r>
              <a:rPr lang="en-US">
                <a:latin typeface="Arial" charset="0"/>
              </a:rPr>
              <a:t>Nitrogen</a:t>
            </a:r>
          </a:p>
        </p:txBody>
      </p:sp>
    </p:spTree>
    <p:extLst>
      <p:ext uri="{BB962C8B-B14F-4D97-AF65-F5344CB8AC3E}">
        <p14:creationId xmlns:p14="http://schemas.microsoft.com/office/powerpoint/2010/main" val="38869841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Cytoplasmic Organelles	</a:t>
            </a:r>
          </a:p>
        </p:txBody>
      </p:sp>
      <p:sp>
        <p:nvSpPr>
          <p:cNvPr id="6451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Peroxisomes</a:t>
            </a:r>
          </a:p>
          <a:p>
            <a:pPr lvl="1" eaLnBrk="1" hangingPunct="1"/>
            <a:r>
              <a:rPr lang="en-US">
                <a:latin typeface="Arial" charset="0"/>
              </a:rPr>
              <a:t>Membranous sacs of oxidase enzymes</a:t>
            </a:r>
          </a:p>
          <a:p>
            <a:pPr lvl="2" eaLnBrk="1" hangingPunct="1"/>
            <a:r>
              <a:rPr lang="en-US">
                <a:latin typeface="Arial" charset="0"/>
              </a:rPr>
              <a:t>Detoxify harmful substances such as alcohol and formaldehyde</a:t>
            </a:r>
          </a:p>
          <a:p>
            <a:pPr lvl="2" eaLnBrk="1" hangingPunct="1"/>
            <a:r>
              <a:rPr lang="en-US">
                <a:latin typeface="Arial" charset="0"/>
              </a:rPr>
              <a:t>Break down free radicals (highly reactive chemicals)</a:t>
            </a:r>
          </a:p>
          <a:p>
            <a:pPr lvl="1" eaLnBrk="1" hangingPunct="1"/>
            <a:r>
              <a:rPr lang="en-US">
                <a:latin typeface="Arial" charset="0"/>
              </a:rPr>
              <a:t>Replicate by pinching in half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0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Cytoplasmic Organelles</a:t>
            </a:r>
          </a:p>
        </p:txBody>
      </p:sp>
      <p:sp>
        <p:nvSpPr>
          <p:cNvPr id="66562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Cytoskeleton</a:t>
            </a:r>
          </a:p>
          <a:p>
            <a:pPr lvl="1" eaLnBrk="1" hangingPunct="1"/>
            <a:r>
              <a:rPr lang="en-US">
                <a:latin typeface="Arial" charset="0"/>
              </a:rPr>
              <a:t>Network of protein structures that extend throughout the cytoplasm</a:t>
            </a:r>
          </a:p>
          <a:p>
            <a:pPr lvl="1" eaLnBrk="1" hangingPunct="1"/>
            <a:r>
              <a:rPr lang="en-US">
                <a:latin typeface="Arial" charset="0"/>
              </a:rPr>
              <a:t>Provides the cell with an internal framework</a:t>
            </a:r>
          </a:p>
          <a:p>
            <a:pPr lvl="1" eaLnBrk="1" hangingPunct="1"/>
            <a:r>
              <a:rPr lang="en-US">
                <a:latin typeface="Arial" charset="0"/>
              </a:rPr>
              <a:t>Three different types of elements</a:t>
            </a:r>
          </a:p>
          <a:p>
            <a:pPr lvl="2" eaLnBrk="1" hangingPunct="1"/>
            <a:r>
              <a:rPr lang="en-US">
                <a:latin typeface="Arial" charset="0"/>
              </a:rPr>
              <a:t>Microfilaments (largest)</a:t>
            </a:r>
          </a:p>
          <a:p>
            <a:pPr lvl="2" eaLnBrk="1" hangingPunct="1"/>
            <a:r>
              <a:rPr lang="en-US">
                <a:latin typeface="Arial" charset="0"/>
              </a:rPr>
              <a:t>Intermediate filaments</a:t>
            </a:r>
          </a:p>
          <a:p>
            <a:pPr lvl="2" eaLnBrk="1" hangingPunct="1"/>
            <a:r>
              <a:rPr lang="en-US">
                <a:latin typeface="Arial" charset="0"/>
              </a:rPr>
              <a:t>Microtubules (smallest)</a:t>
            </a:r>
          </a:p>
          <a:p>
            <a:pPr lvl="1" eaLnBrk="1" hangingPunct="1">
              <a:buFont typeface="Arial" charset="0"/>
              <a:buNone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68627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7"/>
          <p:cNvSpPr txBox="1">
            <a:spLocks noChangeArrowheads="1"/>
          </p:cNvSpPr>
          <p:nvPr/>
        </p:nvSpPr>
        <p:spPr bwMode="auto">
          <a:xfrm>
            <a:off x="7772400" y="6477000"/>
            <a:ext cx="1281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3.7a-c</a:t>
            </a:r>
          </a:p>
        </p:txBody>
      </p:sp>
      <p:pic>
        <p:nvPicPr>
          <p:cNvPr id="68610" name="Picture 27" descr="figure_03_07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>
            <a:fillRect/>
          </a:stretch>
        </p:blipFill>
        <p:spPr bwMode="auto">
          <a:xfrm>
            <a:off x="304800" y="1041400"/>
            <a:ext cx="859472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858838" y="1096963"/>
            <a:ext cx="175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(a)  Microfilaments</a:t>
            </a: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3363913" y="1090613"/>
            <a:ext cx="239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(b)  Intermediate filaments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6602413" y="1092200"/>
            <a:ext cx="160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(c)  Microtubules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738188" y="1773238"/>
            <a:ext cx="1319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Actin subunit</a:t>
            </a:r>
          </a:p>
        </p:txBody>
      </p:sp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2514600" y="21844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7 nm</a:t>
            </a:r>
          </a:p>
        </p:txBody>
      </p:sp>
      <p:sp>
        <p:nvSpPr>
          <p:cNvPr id="68616" name="Text Box 9"/>
          <p:cNvSpPr txBox="1">
            <a:spLocks noChangeArrowheads="1"/>
          </p:cNvSpPr>
          <p:nvPr/>
        </p:nvSpPr>
        <p:spPr bwMode="auto">
          <a:xfrm>
            <a:off x="5251450" y="2133600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10 nm</a:t>
            </a:r>
          </a:p>
        </p:txBody>
      </p:sp>
      <p:sp>
        <p:nvSpPr>
          <p:cNvPr id="68617" name="Text Box 10"/>
          <p:cNvSpPr txBox="1">
            <a:spLocks noChangeArrowheads="1"/>
          </p:cNvSpPr>
          <p:nvPr/>
        </p:nvSpPr>
        <p:spPr bwMode="auto">
          <a:xfrm>
            <a:off x="3835400" y="1676400"/>
            <a:ext cx="162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Fibrous subunits</a:t>
            </a:r>
          </a:p>
        </p:txBody>
      </p:sp>
      <p:sp>
        <p:nvSpPr>
          <p:cNvPr id="68618" name="Text Box 11"/>
          <p:cNvSpPr txBox="1">
            <a:spLocks noChangeArrowheads="1"/>
          </p:cNvSpPr>
          <p:nvPr/>
        </p:nvSpPr>
        <p:spPr bwMode="auto">
          <a:xfrm>
            <a:off x="6700838" y="1468438"/>
            <a:ext cx="161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Tubulin subunits</a:t>
            </a:r>
          </a:p>
        </p:txBody>
      </p:sp>
      <p:sp>
        <p:nvSpPr>
          <p:cNvPr id="68619" name="Text Box 12"/>
          <p:cNvSpPr txBox="1">
            <a:spLocks noChangeArrowheads="1"/>
          </p:cNvSpPr>
          <p:nvPr/>
        </p:nvSpPr>
        <p:spPr bwMode="auto">
          <a:xfrm>
            <a:off x="8083550" y="2114550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25 nm</a:t>
            </a:r>
          </a:p>
        </p:txBody>
      </p:sp>
      <p:sp>
        <p:nvSpPr>
          <p:cNvPr id="68620" name="Text Box 13"/>
          <p:cNvSpPr txBox="1">
            <a:spLocks noChangeArrowheads="1"/>
          </p:cNvSpPr>
          <p:nvPr/>
        </p:nvSpPr>
        <p:spPr bwMode="auto">
          <a:xfrm>
            <a:off x="431800" y="4887913"/>
            <a:ext cx="2692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400"/>
              <a:t>Microfilaments form the blue</a:t>
            </a:r>
          </a:p>
          <a:p>
            <a:pPr>
              <a:lnSpc>
                <a:spcPct val="85000"/>
              </a:lnSpc>
            </a:pPr>
            <a:r>
              <a:rPr lang="en-US" sz="1400"/>
              <a:t>network surrounding the pink</a:t>
            </a:r>
          </a:p>
          <a:p>
            <a:pPr>
              <a:lnSpc>
                <a:spcPct val="85000"/>
              </a:lnSpc>
            </a:pPr>
            <a:r>
              <a:rPr lang="en-US" sz="1400"/>
              <a:t>nucleus.</a:t>
            </a:r>
          </a:p>
        </p:txBody>
      </p:sp>
      <p:sp>
        <p:nvSpPr>
          <p:cNvPr id="68621" name="Text Box 14"/>
          <p:cNvSpPr txBox="1">
            <a:spLocks noChangeArrowheads="1"/>
          </p:cNvSpPr>
          <p:nvPr/>
        </p:nvSpPr>
        <p:spPr bwMode="auto">
          <a:xfrm>
            <a:off x="3275013" y="4879975"/>
            <a:ext cx="25161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400"/>
              <a:t>Intermediate filaments form</a:t>
            </a:r>
          </a:p>
          <a:p>
            <a:pPr>
              <a:lnSpc>
                <a:spcPct val="85000"/>
              </a:lnSpc>
            </a:pPr>
            <a:r>
              <a:rPr lang="en-US" sz="1400"/>
              <a:t>the purple batlike network.</a:t>
            </a:r>
          </a:p>
        </p:txBody>
      </p:sp>
      <p:sp>
        <p:nvSpPr>
          <p:cNvPr id="68622" name="Text Box 15"/>
          <p:cNvSpPr txBox="1">
            <a:spLocks noChangeArrowheads="1"/>
          </p:cNvSpPr>
          <p:nvPr/>
        </p:nvSpPr>
        <p:spPr bwMode="auto">
          <a:xfrm>
            <a:off x="6102350" y="4886325"/>
            <a:ext cx="2595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400"/>
              <a:t>Microtubules appear as gold</a:t>
            </a:r>
          </a:p>
          <a:p>
            <a:pPr>
              <a:lnSpc>
                <a:spcPct val="85000"/>
              </a:lnSpc>
            </a:pPr>
            <a:r>
              <a:rPr lang="en-US" sz="1400"/>
              <a:t>networks surrounding the</a:t>
            </a:r>
          </a:p>
          <a:p>
            <a:pPr>
              <a:lnSpc>
                <a:spcPct val="85000"/>
              </a:lnSpc>
            </a:pPr>
            <a:r>
              <a:rPr lang="en-US" sz="1400"/>
              <a:t>cells</a:t>
            </a:r>
            <a:r>
              <a:rPr lang="ja-JP" altLang="en-US" sz="1400"/>
              <a:t>’</a:t>
            </a:r>
            <a:r>
              <a:rPr lang="en-US" altLang="ja-JP" sz="1400"/>
              <a:t> pink nuclei.</a:t>
            </a:r>
            <a:endParaRPr lang="en-US" sz="1400"/>
          </a:p>
        </p:txBody>
      </p:sp>
      <p:sp>
        <p:nvSpPr>
          <p:cNvPr id="68623" name="Line 16"/>
          <p:cNvSpPr>
            <a:spLocks noChangeShapeType="1"/>
          </p:cNvSpPr>
          <p:nvPr/>
        </p:nvSpPr>
        <p:spPr bwMode="auto">
          <a:xfrm>
            <a:off x="1312863" y="2028825"/>
            <a:ext cx="0" cy="2730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Freeform 17"/>
          <p:cNvSpPr>
            <a:spLocks/>
          </p:cNvSpPr>
          <p:nvPr/>
        </p:nvSpPr>
        <p:spPr bwMode="auto">
          <a:xfrm>
            <a:off x="2376488" y="2232025"/>
            <a:ext cx="104775" cy="241300"/>
          </a:xfrm>
          <a:custGeom>
            <a:avLst/>
            <a:gdLst>
              <a:gd name="T0" fmla="*/ 2147483647 w 66"/>
              <a:gd name="T1" fmla="*/ 0 h 152"/>
              <a:gd name="T2" fmla="*/ 2147483647 w 66"/>
              <a:gd name="T3" fmla="*/ 0 h 152"/>
              <a:gd name="T4" fmla="*/ 2147483647 w 66"/>
              <a:gd name="T5" fmla="*/ 2147483647 h 152"/>
              <a:gd name="T6" fmla="*/ 0 w 66"/>
              <a:gd name="T7" fmla="*/ 2147483647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152"/>
              <a:gd name="T14" fmla="*/ 66 w 66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152">
                <a:moveTo>
                  <a:pt x="2" y="0"/>
                </a:moveTo>
                <a:cubicBezTo>
                  <a:pt x="23" y="0"/>
                  <a:pt x="44" y="0"/>
                  <a:pt x="66" y="0"/>
                </a:cubicBezTo>
                <a:lnTo>
                  <a:pt x="66" y="152"/>
                </a:lnTo>
                <a:lnTo>
                  <a:pt x="0" y="15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Line 18"/>
          <p:cNvSpPr>
            <a:spLocks noChangeShapeType="1"/>
          </p:cNvSpPr>
          <p:nvPr/>
        </p:nvSpPr>
        <p:spPr bwMode="auto">
          <a:xfrm>
            <a:off x="2486025" y="2352675"/>
            <a:ext cx="1143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Freeform 19"/>
          <p:cNvSpPr>
            <a:spLocks/>
          </p:cNvSpPr>
          <p:nvPr/>
        </p:nvSpPr>
        <p:spPr bwMode="auto">
          <a:xfrm>
            <a:off x="3476625" y="1827213"/>
            <a:ext cx="409575" cy="198437"/>
          </a:xfrm>
          <a:custGeom>
            <a:avLst/>
            <a:gdLst>
              <a:gd name="T0" fmla="*/ 0 w 258"/>
              <a:gd name="T1" fmla="*/ 2147483647 h 112"/>
              <a:gd name="T2" fmla="*/ 2147483647 w 258"/>
              <a:gd name="T3" fmla="*/ 0 h 112"/>
              <a:gd name="T4" fmla="*/ 2147483647 w 258"/>
              <a:gd name="T5" fmla="*/ 0 h 112"/>
              <a:gd name="T6" fmla="*/ 0 60000 65536"/>
              <a:gd name="T7" fmla="*/ 0 60000 65536"/>
              <a:gd name="T8" fmla="*/ 0 60000 65536"/>
              <a:gd name="T9" fmla="*/ 0 w 258"/>
              <a:gd name="T10" fmla="*/ 0 h 112"/>
              <a:gd name="T11" fmla="*/ 258 w 25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" h="112">
                <a:moveTo>
                  <a:pt x="0" y="112"/>
                </a:moveTo>
                <a:lnTo>
                  <a:pt x="112" y="0"/>
                </a:lnTo>
                <a:lnTo>
                  <a:pt x="25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Freeform 20"/>
          <p:cNvSpPr>
            <a:spLocks/>
          </p:cNvSpPr>
          <p:nvPr/>
        </p:nvSpPr>
        <p:spPr bwMode="auto">
          <a:xfrm>
            <a:off x="5105400" y="2146300"/>
            <a:ext cx="114300" cy="352425"/>
          </a:xfrm>
          <a:custGeom>
            <a:avLst/>
            <a:gdLst>
              <a:gd name="T0" fmla="*/ 2147483647 w 72"/>
              <a:gd name="T1" fmla="*/ 0 h 222"/>
              <a:gd name="T2" fmla="*/ 2147483647 w 72"/>
              <a:gd name="T3" fmla="*/ 0 h 222"/>
              <a:gd name="T4" fmla="*/ 2147483647 w 72"/>
              <a:gd name="T5" fmla="*/ 2147483647 h 222"/>
              <a:gd name="T6" fmla="*/ 0 w 72"/>
              <a:gd name="T7" fmla="*/ 2147483647 h 222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222"/>
              <a:gd name="T14" fmla="*/ 72 w 72"/>
              <a:gd name="T15" fmla="*/ 222 h 2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222">
                <a:moveTo>
                  <a:pt x="2" y="0"/>
                </a:moveTo>
                <a:cubicBezTo>
                  <a:pt x="25" y="0"/>
                  <a:pt x="48" y="0"/>
                  <a:pt x="72" y="0"/>
                </a:cubicBezTo>
                <a:lnTo>
                  <a:pt x="72" y="222"/>
                </a:lnTo>
                <a:lnTo>
                  <a:pt x="0" y="22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Line 21"/>
          <p:cNvSpPr>
            <a:spLocks noChangeShapeType="1"/>
          </p:cNvSpPr>
          <p:nvPr/>
        </p:nvSpPr>
        <p:spPr bwMode="auto">
          <a:xfrm>
            <a:off x="5218113" y="2320925"/>
            <a:ext cx="1333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Freeform 22"/>
          <p:cNvSpPr>
            <a:spLocks/>
          </p:cNvSpPr>
          <p:nvPr/>
        </p:nvSpPr>
        <p:spPr bwMode="auto">
          <a:xfrm>
            <a:off x="6524625" y="1619250"/>
            <a:ext cx="215900" cy="320675"/>
          </a:xfrm>
          <a:custGeom>
            <a:avLst/>
            <a:gdLst>
              <a:gd name="T0" fmla="*/ 0 w 136"/>
              <a:gd name="T1" fmla="*/ 2147483647 h 202"/>
              <a:gd name="T2" fmla="*/ 2147483647 w 136"/>
              <a:gd name="T3" fmla="*/ 0 h 202"/>
              <a:gd name="T4" fmla="*/ 2147483647 w 136"/>
              <a:gd name="T5" fmla="*/ 0 h 202"/>
              <a:gd name="T6" fmla="*/ 0 60000 65536"/>
              <a:gd name="T7" fmla="*/ 0 60000 65536"/>
              <a:gd name="T8" fmla="*/ 0 60000 65536"/>
              <a:gd name="T9" fmla="*/ 0 w 136"/>
              <a:gd name="T10" fmla="*/ 0 h 202"/>
              <a:gd name="T11" fmla="*/ 136 w 136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02">
                <a:moveTo>
                  <a:pt x="0" y="202"/>
                </a:moveTo>
                <a:lnTo>
                  <a:pt x="54" y="0"/>
                </a:lnTo>
                <a:lnTo>
                  <a:pt x="13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Line 23"/>
          <p:cNvSpPr>
            <a:spLocks noChangeShapeType="1"/>
          </p:cNvSpPr>
          <p:nvPr/>
        </p:nvSpPr>
        <p:spPr bwMode="auto">
          <a:xfrm>
            <a:off x="6613525" y="1622425"/>
            <a:ext cx="114300" cy="333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AutoShape 24"/>
          <p:cNvSpPr>
            <a:spLocks/>
          </p:cNvSpPr>
          <p:nvPr/>
        </p:nvSpPr>
        <p:spPr bwMode="auto">
          <a:xfrm>
            <a:off x="7953375" y="1870075"/>
            <a:ext cx="114300" cy="847725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  <p:sp>
        <p:nvSpPr>
          <p:cNvPr id="68632" name="Line 25"/>
          <p:cNvSpPr>
            <a:spLocks noChangeShapeType="1"/>
          </p:cNvSpPr>
          <p:nvPr/>
        </p:nvSpPr>
        <p:spPr bwMode="auto">
          <a:xfrm>
            <a:off x="8064500" y="2279650"/>
            <a:ext cx="825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52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Cytoplasmic Organelles</a:t>
            </a:r>
          </a:p>
        </p:txBody>
      </p:sp>
      <p:sp>
        <p:nvSpPr>
          <p:cNvPr id="70658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Centrioles</a:t>
            </a:r>
          </a:p>
          <a:p>
            <a:pPr lvl="1" eaLnBrk="1" hangingPunct="1"/>
            <a:r>
              <a:rPr lang="en-US">
                <a:latin typeface="Arial" charset="0"/>
              </a:rPr>
              <a:t>Rod-shaped bodies made of microtubules</a:t>
            </a:r>
          </a:p>
          <a:p>
            <a:pPr lvl="1" eaLnBrk="1" hangingPunct="1"/>
            <a:r>
              <a:rPr lang="en-US">
                <a:latin typeface="Arial" charset="0"/>
              </a:rPr>
              <a:t>Direct the formation of mitotic spindle during cell division</a:t>
            </a:r>
          </a:p>
        </p:txBody>
      </p:sp>
    </p:spTree>
    <p:extLst>
      <p:ext uri="{BB962C8B-B14F-4D97-AF65-F5344CB8AC3E}">
        <p14:creationId xmlns:p14="http://schemas.microsoft.com/office/powerpoint/2010/main" val="782635647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Cellular Projections</a:t>
            </a:r>
          </a:p>
        </p:txBody>
      </p:sp>
      <p:sp>
        <p:nvSpPr>
          <p:cNvPr id="72706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Not found in all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Cilia move materials across the cell surface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Located in the respiratory system to move mucus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Flagella propel the cell 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The only flagellated cell in the human body is sperm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Microvilli are tiny, fingerlike extensions of the plasma membrane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Increase surface area for absorption</a:t>
            </a:r>
          </a:p>
        </p:txBody>
      </p:sp>
    </p:spTree>
    <p:extLst>
      <p:ext uri="{BB962C8B-B14F-4D97-AF65-F5344CB8AC3E}">
        <p14:creationId xmlns:p14="http://schemas.microsoft.com/office/powerpoint/2010/main" val="2624982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6"/>
          <p:cNvSpPr txBox="1">
            <a:spLocks noChangeArrowheads="1"/>
          </p:cNvSpPr>
          <p:nvPr/>
        </p:nvSpPr>
        <p:spPr bwMode="auto">
          <a:xfrm>
            <a:off x="7924800" y="6477000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3.8a</a:t>
            </a:r>
          </a:p>
        </p:txBody>
      </p:sp>
      <p:pic>
        <p:nvPicPr>
          <p:cNvPr id="74754" name="Picture 19" descr="figure_03_08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9"/>
          <a:stretch>
            <a:fillRect/>
          </a:stretch>
        </p:blipFill>
        <p:spPr bwMode="auto">
          <a:xfrm>
            <a:off x="273050" y="1160463"/>
            <a:ext cx="85947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Freeform 4"/>
          <p:cNvSpPr>
            <a:spLocks/>
          </p:cNvSpPr>
          <p:nvPr/>
        </p:nvSpPr>
        <p:spPr bwMode="auto">
          <a:xfrm>
            <a:off x="1733550" y="1587500"/>
            <a:ext cx="1727200" cy="1054100"/>
          </a:xfrm>
          <a:custGeom>
            <a:avLst/>
            <a:gdLst>
              <a:gd name="T0" fmla="*/ 0 w 1088"/>
              <a:gd name="T1" fmla="*/ 2147483647 h 664"/>
              <a:gd name="T2" fmla="*/ 2147483647 w 1088"/>
              <a:gd name="T3" fmla="*/ 0 h 664"/>
              <a:gd name="T4" fmla="*/ 2147483647 w 1088"/>
              <a:gd name="T5" fmla="*/ 0 h 664"/>
              <a:gd name="T6" fmla="*/ 0 60000 65536"/>
              <a:gd name="T7" fmla="*/ 0 60000 65536"/>
              <a:gd name="T8" fmla="*/ 0 60000 65536"/>
              <a:gd name="T9" fmla="*/ 0 w 1088"/>
              <a:gd name="T10" fmla="*/ 0 h 664"/>
              <a:gd name="T11" fmla="*/ 1088 w 1088"/>
              <a:gd name="T12" fmla="*/ 664 h 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8" h="664">
                <a:moveTo>
                  <a:pt x="0" y="664"/>
                </a:moveTo>
                <a:lnTo>
                  <a:pt x="898" y="0"/>
                </a:lnTo>
                <a:lnTo>
                  <a:pt x="108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Line 5"/>
          <p:cNvSpPr>
            <a:spLocks noChangeShapeType="1"/>
          </p:cNvSpPr>
          <p:nvPr/>
        </p:nvSpPr>
        <p:spPr bwMode="auto">
          <a:xfrm flipV="1">
            <a:off x="2425700" y="1590675"/>
            <a:ext cx="733425" cy="16002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Freeform 6"/>
          <p:cNvSpPr>
            <a:spLocks/>
          </p:cNvSpPr>
          <p:nvPr/>
        </p:nvSpPr>
        <p:spPr bwMode="auto">
          <a:xfrm>
            <a:off x="6035675" y="2047875"/>
            <a:ext cx="327025" cy="374650"/>
          </a:xfrm>
          <a:custGeom>
            <a:avLst/>
            <a:gdLst>
              <a:gd name="T0" fmla="*/ 0 w 206"/>
              <a:gd name="T1" fmla="*/ 2147483647 h 238"/>
              <a:gd name="T2" fmla="*/ 2147483647 w 206"/>
              <a:gd name="T3" fmla="*/ 0 h 238"/>
              <a:gd name="T4" fmla="*/ 2147483647 w 206"/>
              <a:gd name="T5" fmla="*/ 0 h 238"/>
              <a:gd name="T6" fmla="*/ 0 60000 65536"/>
              <a:gd name="T7" fmla="*/ 0 60000 65536"/>
              <a:gd name="T8" fmla="*/ 0 60000 65536"/>
              <a:gd name="T9" fmla="*/ 0 w 206"/>
              <a:gd name="T10" fmla="*/ 0 h 238"/>
              <a:gd name="T11" fmla="*/ 206 w 206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238">
                <a:moveTo>
                  <a:pt x="0" y="238"/>
                </a:moveTo>
                <a:lnTo>
                  <a:pt x="52" y="0"/>
                </a:lnTo>
                <a:lnTo>
                  <a:pt x="20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Freeform 7"/>
          <p:cNvSpPr>
            <a:spLocks/>
          </p:cNvSpPr>
          <p:nvPr/>
        </p:nvSpPr>
        <p:spPr bwMode="auto">
          <a:xfrm>
            <a:off x="2409825" y="3362325"/>
            <a:ext cx="1054100" cy="806450"/>
          </a:xfrm>
          <a:custGeom>
            <a:avLst/>
            <a:gdLst>
              <a:gd name="T0" fmla="*/ 0 w 646"/>
              <a:gd name="T1" fmla="*/ 0 h 514"/>
              <a:gd name="T2" fmla="*/ 2147483647 w 646"/>
              <a:gd name="T3" fmla="*/ 2147483647 h 514"/>
              <a:gd name="T4" fmla="*/ 2147483647 w 646"/>
              <a:gd name="T5" fmla="*/ 2147483647 h 514"/>
              <a:gd name="T6" fmla="*/ 0 60000 65536"/>
              <a:gd name="T7" fmla="*/ 0 60000 65536"/>
              <a:gd name="T8" fmla="*/ 0 60000 65536"/>
              <a:gd name="T9" fmla="*/ 0 w 646"/>
              <a:gd name="T10" fmla="*/ 0 h 514"/>
              <a:gd name="T11" fmla="*/ 646 w 646"/>
              <a:gd name="T12" fmla="*/ 514 h 5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6" h="514">
                <a:moveTo>
                  <a:pt x="0" y="0"/>
                </a:moveTo>
                <a:lnTo>
                  <a:pt x="530" y="514"/>
                </a:lnTo>
                <a:lnTo>
                  <a:pt x="646" y="51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274638" y="1106488"/>
            <a:ext cx="2100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/>
              <a:t>Fibroblasts</a:t>
            </a:r>
          </a:p>
        </p:txBody>
      </p:sp>
      <p:sp>
        <p:nvSpPr>
          <p:cNvPr id="74760" name="Text Box 9"/>
          <p:cNvSpPr txBox="1">
            <a:spLocks noChangeArrowheads="1"/>
          </p:cNvSpPr>
          <p:nvPr/>
        </p:nvSpPr>
        <p:spPr bwMode="auto">
          <a:xfrm>
            <a:off x="3429000" y="1363663"/>
            <a:ext cx="36417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Rough ER and Golgi</a:t>
            </a:r>
          </a:p>
          <a:p>
            <a:pPr>
              <a:lnSpc>
                <a:spcPct val="90000"/>
              </a:lnSpc>
            </a:pPr>
            <a:r>
              <a:rPr lang="en-US" sz="2800"/>
              <a:t>apparatus</a:t>
            </a:r>
          </a:p>
        </p:txBody>
      </p:sp>
      <p:sp>
        <p:nvSpPr>
          <p:cNvPr id="74761" name="Text Box 10"/>
          <p:cNvSpPr txBox="1">
            <a:spLocks noChangeArrowheads="1"/>
          </p:cNvSpPr>
          <p:nvPr/>
        </p:nvSpPr>
        <p:spPr bwMode="auto">
          <a:xfrm>
            <a:off x="6324600" y="182880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No organelles</a:t>
            </a:r>
          </a:p>
        </p:txBody>
      </p:sp>
      <p:sp>
        <p:nvSpPr>
          <p:cNvPr id="74762" name="Text Box 11"/>
          <p:cNvSpPr txBox="1">
            <a:spLocks noChangeArrowheads="1"/>
          </p:cNvSpPr>
          <p:nvPr/>
        </p:nvSpPr>
        <p:spPr bwMode="auto">
          <a:xfrm>
            <a:off x="3441700" y="3943350"/>
            <a:ext cx="1566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Nucleus</a:t>
            </a:r>
          </a:p>
        </p:txBody>
      </p:sp>
      <p:sp>
        <p:nvSpPr>
          <p:cNvPr id="74763" name="Text Box 12"/>
          <p:cNvSpPr txBox="1">
            <a:spLocks noChangeArrowheads="1"/>
          </p:cNvSpPr>
          <p:nvPr/>
        </p:nvSpPr>
        <p:spPr bwMode="auto">
          <a:xfrm>
            <a:off x="5651500" y="4445000"/>
            <a:ext cx="23574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Erythrocytes</a:t>
            </a:r>
          </a:p>
        </p:txBody>
      </p:sp>
      <p:sp>
        <p:nvSpPr>
          <p:cNvPr id="74764" name="Text Box 13"/>
          <p:cNvSpPr txBox="1">
            <a:spLocks noChangeArrowheads="1"/>
          </p:cNvSpPr>
          <p:nvPr/>
        </p:nvSpPr>
        <p:spPr bwMode="auto">
          <a:xfrm>
            <a:off x="279400" y="5086350"/>
            <a:ext cx="5697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(a) Cells that connect body parts</a:t>
            </a:r>
          </a:p>
        </p:txBody>
      </p:sp>
      <p:sp>
        <p:nvSpPr>
          <p:cNvPr id="74765" name="Freeform 14"/>
          <p:cNvSpPr>
            <a:spLocks/>
          </p:cNvSpPr>
          <p:nvPr/>
        </p:nvSpPr>
        <p:spPr bwMode="auto">
          <a:xfrm>
            <a:off x="1733550" y="1587500"/>
            <a:ext cx="1727200" cy="1054100"/>
          </a:xfrm>
          <a:custGeom>
            <a:avLst/>
            <a:gdLst>
              <a:gd name="T0" fmla="*/ 0 w 1088"/>
              <a:gd name="T1" fmla="*/ 2147483647 h 664"/>
              <a:gd name="T2" fmla="*/ 2147483647 w 1088"/>
              <a:gd name="T3" fmla="*/ 0 h 664"/>
              <a:gd name="T4" fmla="*/ 2147483647 w 1088"/>
              <a:gd name="T5" fmla="*/ 0 h 664"/>
              <a:gd name="T6" fmla="*/ 0 60000 65536"/>
              <a:gd name="T7" fmla="*/ 0 60000 65536"/>
              <a:gd name="T8" fmla="*/ 0 60000 65536"/>
              <a:gd name="T9" fmla="*/ 0 w 1088"/>
              <a:gd name="T10" fmla="*/ 0 h 664"/>
              <a:gd name="T11" fmla="*/ 1088 w 1088"/>
              <a:gd name="T12" fmla="*/ 664 h 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8" h="664">
                <a:moveTo>
                  <a:pt x="0" y="664"/>
                </a:moveTo>
                <a:lnTo>
                  <a:pt x="898" y="0"/>
                </a:lnTo>
                <a:lnTo>
                  <a:pt x="108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Line 15"/>
          <p:cNvSpPr>
            <a:spLocks noChangeShapeType="1"/>
          </p:cNvSpPr>
          <p:nvPr/>
        </p:nvSpPr>
        <p:spPr bwMode="auto">
          <a:xfrm flipV="1">
            <a:off x="2425700" y="1590675"/>
            <a:ext cx="733425" cy="1600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Freeform 16"/>
          <p:cNvSpPr>
            <a:spLocks/>
          </p:cNvSpPr>
          <p:nvPr/>
        </p:nvSpPr>
        <p:spPr bwMode="auto">
          <a:xfrm>
            <a:off x="6035675" y="2047875"/>
            <a:ext cx="327025" cy="374650"/>
          </a:xfrm>
          <a:custGeom>
            <a:avLst/>
            <a:gdLst>
              <a:gd name="T0" fmla="*/ 0 w 206"/>
              <a:gd name="T1" fmla="*/ 2147483647 h 238"/>
              <a:gd name="T2" fmla="*/ 2147483647 w 206"/>
              <a:gd name="T3" fmla="*/ 0 h 238"/>
              <a:gd name="T4" fmla="*/ 2147483647 w 206"/>
              <a:gd name="T5" fmla="*/ 0 h 238"/>
              <a:gd name="T6" fmla="*/ 0 60000 65536"/>
              <a:gd name="T7" fmla="*/ 0 60000 65536"/>
              <a:gd name="T8" fmla="*/ 0 60000 65536"/>
              <a:gd name="T9" fmla="*/ 0 w 206"/>
              <a:gd name="T10" fmla="*/ 0 h 238"/>
              <a:gd name="T11" fmla="*/ 206 w 206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238">
                <a:moveTo>
                  <a:pt x="0" y="238"/>
                </a:moveTo>
                <a:lnTo>
                  <a:pt x="52" y="0"/>
                </a:lnTo>
                <a:lnTo>
                  <a:pt x="20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Freeform 17"/>
          <p:cNvSpPr>
            <a:spLocks/>
          </p:cNvSpPr>
          <p:nvPr/>
        </p:nvSpPr>
        <p:spPr bwMode="auto">
          <a:xfrm>
            <a:off x="2409825" y="3362325"/>
            <a:ext cx="1054100" cy="806450"/>
          </a:xfrm>
          <a:custGeom>
            <a:avLst/>
            <a:gdLst>
              <a:gd name="T0" fmla="*/ 0 w 646"/>
              <a:gd name="T1" fmla="*/ 0 h 514"/>
              <a:gd name="T2" fmla="*/ 2147483647 w 646"/>
              <a:gd name="T3" fmla="*/ 2147483647 h 514"/>
              <a:gd name="T4" fmla="*/ 2147483647 w 646"/>
              <a:gd name="T5" fmla="*/ 2147483647 h 514"/>
              <a:gd name="T6" fmla="*/ 0 60000 65536"/>
              <a:gd name="T7" fmla="*/ 0 60000 65536"/>
              <a:gd name="T8" fmla="*/ 0 60000 65536"/>
              <a:gd name="T9" fmla="*/ 0 w 646"/>
              <a:gd name="T10" fmla="*/ 0 h 514"/>
              <a:gd name="T11" fmla="*/ 646 w 646"/>
              <a:gd name="T12" fmla="*/ 514 h 5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6" h="514">
                <a:moveTo>
                  <a:pt x="0" y="0"/>
                </a:moveTo>
                <a:lnTo>
                  <a:pt x="530" y="514"/>
                </a:lnTo>
                <a:lnTo>
                  <a:pt x="646" y="51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6792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6"/>
          <p:cNvSpPr txBox="1">
            <a:spLocks noChangeArrowheads="1"/>
          </p:cNvSpPr>
          <p:nvPr/>
        </p:nvSpPr>
        <p:spPr bwMode="auto">
          <a:xfrm>
            <a:off x="7924800" y="6477000"/>
            <a:ext cx="1131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3.8b</a:t>
            </a:r>
          </a:p>
        </p:txBody>
      </p:sp>
      <p:pic>
        <p:nvPicPr>
          <p:cNvPr id="76802" name="Picture 17" descr="figure_03_08b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5"/>
          <a:stretch>
            <a:fillRect/>
          </a:stretch>
        </p:blipFill>
        <p:spPr bwMode="auto">
          <a:xfrm>
            <a:off x="263525" y="2001838"/>
            <a:ext cx="8594725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3" name="Group 4"/>
          <p:cNvGrpSpPr>
            <a:grpSpLocks/>
          </p:cNvGrpSpPr>
          <p:nvPr/>
        </p:nvGrpSpPr>
        <p:grpSpPr bwMode="auto">
          <a:xfrm>
            <a:off x="4648200" y="2219325"/>
            <a:ext cx="1990725" cy="1444625"/>
            <a:chOff x="2928" y="1400"/>
            <a:chExt cx="1254" cy="910"/>
          </a:xfrm>
        </p:grpSpPr>
        <p:sp>
          <p:nvSpPr>
            <p:cNvPr id="76812" name="Freeform 5"/>
            <p:cNvSpPr>
              <a:spLocks/>
            </p:cNvSpPr>
            <p:nvPr/>
          </p:nvSpPr>
          <p:spPr bwMode="auto">
            <a:xfrm>
              <a:off x="2928" y="1400"/>
              <a:ext cx="1254" cy="680"/>
            </a:xfrm>
            <a:custGeom>
              <a:avLst/>
              <a:gdLst>
                <a:gd name="T0" fmla="*/ 0 w 1256"/>
                <a:gd name="T1" fmla="*/ 704 h 668"/>
                <a:gd name="T2" fmla="*/ 835 w 1256"/>
                <a:gd name="T3" fmla="*/ 0 h 668"/>
                <a:gd name="T4" fmla="*/ 1250 w 1256"/>
                <a:gd name="T5" fmla="*/ 0 h 668"/>
                <a:gd name="T6" fmla="*/ 0 60000 65536"/>
                <a:gd name="T7" fmla="*/ 0 60000 65536"/>
                <a:gd name="T8" fmla="*/ 0 60000 65536"/>
                <a:gd name="T9" fmla="*/ 0 w 1256"/>
                <a:gd name="T10" fmla="*/ 0 h 668"/>
                <a:gd name="T11" fmla="*/ 1256 w 1256"/>
                <a:gd name="T12" fmla="*/ 668 h 6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6" h="668">
                  <a:moveTo>
                    <a:pt x="0" y="668"/>
                  </a:moveTo>
                  <a:lnTo>
                    <a:pt x="838" y="0"/>
                  </a:lnTo>
                  <a:lnTo>
                    <a:pt x="125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Freeform 6"/>
            <p:cNvSpPr>
              <a:spLocks/>
            </p:cNvSpPr>
            <p:nvPr/>
          </p:nvSpPr>
          <p:spPr bwMode="auto">
            <a:xfrm>
              <a:off x="3598" y="1738"/>
              <a:ext cx="578" cy="280"/>
            </a:xfrm>
            <a:custGeom>
              <a:avLst/>
              <a:gdLst>
                <a:gd name="T0" fmla="*/ 0 w 578"/>
                <a:gd name="T1" fmla="*/ 280 h 280"/>
                <a:gd name="T2" fmla="*/ 254 w 578"/>
                <a:gd name="T3" fmla="*/ 0 h 280"/>
                <a:gd name="T4" fmla="*/ 578 w 578"/>
                <a:gd name="T5" fmla="*/ 0 h 280"/>
                <a:gd name="T6" fmla="*/ 0 60000 65536"/>
                <a:gd name="T7" fmla="*/ 0 60000 65536"/>
                <a:gd name="T8" fmla="*/ 0 60000 65536"/>
                <a:gd name="T9" fmla="*/ 0 w 578"/>
                <a:gd name="T10" fmla="*/ 0 h 280"/>
                <a:gd name="T11" fmla="*/ 578 w 578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8" h="280">
                  <a:moveTo>
                    <a:pt x="0" y="280"/>
                  </a:moveTo>
                  <a:lnTo>
                    <a:pt x="254" y="0"/>
                  </a:lnTo>
                  <a:lnTo>
                    <a:pt x="57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Line 7"/>
            <p:cNvSpPr>
              <a:spLocks noChangeShapeType="1"/>
            </p:cNvSpPr>
            <p:nvPr/>
          </p:nvSpPr>
          <p:spPr bwMode="auto">
            <a:xfrm flipV="1">
              <a:off x="3708" y="1738"/>
              <a:ext cx="142" cy="57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4" name="Line 8"/>
          <p:cNvSpPr>
            <a:spLocks noChangeShapeType="1"/>
          </p:cNvSpPr>
          <p:nvPr/>
        </p:nvSpPr>
        <p:spPr bwMode="auto">
          <a:xfrm flipV="1">
            <a:off x="4889500" y="2498725"/>
            <a:ext cx="146050" cy="666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Text Box 9"/>
          <p:cNvSpPr txBox="1">
            <a:spLocks noChangeArrowheads="1"/>
          </p:cNvSpPr>
          <p:nvPr/>
        </p:nvSpPr>
        <p:spPr bwMode="auto">
          <a:xfrm>
            <a:off x="241300" y="2133600"/>
            <a:ext cx="17653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Epithelial</a:t>
            </a:r>
          </a:p>
          <a:p>
            <a:pPr>
              <a:lnSpc>
                <a:spcPct val="90000"/>
              </a:lnSpc>
            </a:pPr>
            <a:r>
              <a:rPr lang="en-US" sz="2800"/>
              <a:t>cells</a:t>
            </a:r>
          </a:p>
        </p:txBody>
      </p:sp>
      <p:sp>
        <p:nvSpPr>
          <p:cNvPr id="76806" name="Text Box 10"/>
          <p:cNvSpPr txBox="1">
            <a:spLocks noChangeArrowheads="1"/>
          </p:cNvSpPr>
          <p:nvPr/>
        </p:nvSpPr>
        <p:spPr bwMode="auto">
          <a:xfrm>
            <a:off x="6616700" y="1978025"/>
            <a:ext cx="1566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Nucleus</a:t>
            </a:r>
          </a:p>
        </p:txBody>
      </p:sp>
      <p:sp>
        <p:nvSpPr>
          <p:cNvPr id="76807" name="Text Box 11"/>
          <p:cNvSpPr txBox="1">
            <a:spLocks noChangeArrowheads="1"/>
          </p:cNvSpPr>
          <p:nvPr/>
        </p:nvSpPr>
        <p:spPr bwMode="auto">
          <a:xfrm>
            <a:off x="6591300" y="2530475"/>
            <a:ext cx="22987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Intermediate</a:t>
            </a:r>
          </a:p>
          <a:p>
            <a:pPr>
              <a:lnSpc>
                <a:spcPct val="90000"/>
              </a:lnSpc>
            </a:pPr>
            <a:r>
              <a:rPr lang="en-US" sz="2800"/>
              <a:t>filaments</a:t>
            </a:r>
          </a:p>
        </p:txBody>
      </p:sp>
      <p:sp>
        <p:nvSpPr>
          <p:cNvPr id="76808" name="Text Box 12"/>
          <p:cNvSpPr txBox="1">
            <a:spLocks noChangeArrowheads="1"/>
          </p:cNvSpPr>
          <p:nvPr/>
        </p:nvSpPr>
        <p:spPr bwMode="auto">
          <a:xfrm>
            <a:off x="266700" y="4267200"/>
            <a:ext cx="7159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(b) Cells that cover and line body organs </a:t>
            </a:r>
          </a:p>
        </p:txBody>
      </p:sp>
      <p:sp>
        <p:nvSpPr>
          <p:cNvPr id="76809" name="Freeform 13"/>
          <p:cNvSpPr>
            <a:spLocks/>
          </p:cNvSpPr>
          <p:nvPr/>
        </p:nvSpPr>
        <p:spPr bwMode="auto">
          <a:xfrm>
            <a:off x="4651375" y="2216150"/>
            <a:ext cx="1990725" cy="1079500"/>
          </a:xfrm>
          <a:custGeom>
            <a:avLst/>
            <a:gdLst>
              <a:gd name="T0" fmla="*/ 0 w 1256"/>
              <a:gd name="T1" fmla="*/ 2147483647 h 668"/>
              <a:gd name="T2" fmla="*/ 2147483647 w 1256"/>
              <a:gd name="T3" fmla="*/ 0 h 668"/>
              <a:gd name="T4" fmla="*/ 2147483647 w 1256"/>
              <a:gd name="T5" fmla="*/ 0 h 668"/>
              <a:gd name="T6" fmla="*/ 0 60000 65536"/>
              <a:gd name="T7" fmla="*/ 0 60000 65536"/>
              <a:gd name="T8" fmla="*/ 0 60000 65536"/>
              <a:gd name="T9" fmla="*/ 0 w 1256"/>
              <a:gd name="T10" fmla="*/ 0 h 668"/>
              <a:gd name="T11" fmla="*/ 1256 w 1256"/>
              <a:gd name="T12" fmla="*/ 668 h 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6" h="668">
                <a:moveTo>
                  <a:pt x="0" y="668"/>
                </a:moveTo>
                <a:lnTo>
                  <a:pt x="838" y="0"/>
                </a:lnTo>
                <a:lnTo>
                  <a:pt x="125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Freeform 14"/>
          <p:cNvSpPr>
            <a:spLocks/>
          </p:cNvSpPr>
          <p:nvPr/>
        </p:nvSpPr>
        <p:spPr bwMode="auto">
          <a:xfrm>
            <a:off x="5711825" y="2755900"/>
            <a:ext cx="917575" cy="444500"/>
          </a:xfrm>
          <a:custGeom>
            <a:avLst/>
            <a:gdLst>
              <a:gd name="T0" fmla="*/ 0 w 578"/>
              <a:gd name="T1" fmla="*/ 2147483647 h 280"/>
              <a:gd name="T2" fmla="*/ 2147483647 w 578"/>
              <a:gd name="T3" fmla="*/ 0 h 280"/>
              <a:gd name="T4" fmla="*/ 2147483647 w 578"/>
              <a:gd name="T5" fmla="*/ 0 h 280"/>
              <a:gd name="T6" fmla="*/ 0 60000 65536"/>
              <a:gd name="T7" fmla="*/ 0 60000 65536"/>
              <a:gd name="T8" fmla="*/ 0 60000 65536"/>
              <a:gd name="T9" fmla="*/ 0 w 578"/>
              <a:gd name="T10" fmla="*/ 0 h 280"/>
              <a:gd name="T11" fmla="*/ 578 w 578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8" h="280">
                <a:moveTo>
                  <a:pt x="0" y="280"/>
                </a:moveTo>
                <a:lnTo>
                  <a:pt x="254" y="0"/>
                </a:lnTo>
                <a:lnTo>
                  <a:pt x="57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Line 15"/>
          <p:cNvSpPr>
            <a:spLocks noChangeShapeType="1"/>
          </p:cNvSpPr>
          <p:nvPr/>
        </p:nvSpPr>
        <p:spPr bwMode="auto">
          <a:xfrm flipV="1">
            <a:off x="5886450" y="2749550"/>
            <a:ext cx="225425" cy="9080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2948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5"/>
          <p:cNvSpPr txBox="1">
            <a:spLocks noChangeArrowheads="1"/>
          </p:cNvSpPr>
          <p:nvPr/>
        </p:nvSpPr>
        <p:spPr bwMode="auto">
          <a:xfrm>
            <a:off x="7924800" y="6477000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3.8c</a:t>
            </a:r>
          </a:p>
        </p:txBody>
      </p:sp>
      <p:pic>
        <p:nvPicPr>
          <p:cNvPr id="78850" name="Picture 18" descr="figure_03_08c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5"/>
          <a:stretch>
            <a:fillRect/>
          </a:stretch>
        </p:blipFill>
        <p:spPr bwMode="auto">
          <a:xfrm>
            <a:off x="301625" y="1471613"/>
            <a:ext cx="859472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Freeform 4"/>
          <p:cNvSpPr>
            <a:spLocks/>
          </p:cNvSpPr>
          <p:nvPr/>
        </p:nvSpPr>
        <p:spPr bwMode="auto">
          <a:xfrm>
            <a:off x="2236788" y="2794000"/>
            <a:ext cx="736600" cy="558800"/>
          </a:xfrm>
          <a:custGeom>
            <a:avLst/>
            <a:gdLst>
              <a:gd name="T0" fmla="*/ 2147483647 w 464"/>
              <a:gd name="T1" fmla="*/ 2147483647 h 352"/>
              <a:gd name="T2" fmla="*/ 2147483647 w 464"/>
              <a:gd name="T3" fmla="*/ 0 h 352"/>
              <a:gd name="T4" fmla="*/ 0 w 464"/>
              <a:gd name="T5" fmla="*/ 0 h 352"/>
              <a:gd name="T6" fmla="*/ 0 60000 65536"/>
              <a:gd name="T7" fmla="*/ 0 60000 65536"/>
              <a:gd name="T8" fmla="*/ 0 60000 65536"/>
              <a:gd name="T9" fmla="*/ 0 w 464"/>
              <a:gd name="T10" fmla="*/ 0 h 352"/>
              <a:gd name="T11" fmla="*/ 464 w 464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352">
                <a:moveTo>
                  <a:pt x="464" y="352"/>
                </a:move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Line 5"/>
          <p:cNvSpPr>
            <a:spLocks noChangeShapeType="1"/>
          </p:cNvSpPr>
          <p:nvPr/>
        </p:nvSpPr>
        <p:spPr bwMode="auto">
          <a:xfrm flipV="1">
            <a:off x="2439988" y="2800350"/>
            <a:ext cx="41275" cy="7048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Freeform 6"/>
          <p:cNvSpPr>
            <a:spLocks/>
          </p:cNvSpPr>
          <p:nvPr/>
        </p:nvSpPr>
        <p:spPr bwMode="auto">
          <a:xfrm>
            <a:off x="5932488" y="1978025"/>
            <a:ext cx="850900" cy="215900"/>
          </a:xfrm>
          <a:custGeom>
            <a:avLst/>
            <a:gdLst>
              <a:gd name="T0" fmla="*/ 0 w 536"/>
              <a:gd name="T1" fmla="*/ 2147483647 h 136"/>
              <a:gd name="T2" fmla="*/ 2147483647 w 536"/>
              <a:gd name="T3" fmla="*/ 0 h 136"/>
              <a:gd name="T4" fmla="*/ 2147483647 w 536"/>
              <a:gd name="T5" fmla="*/ 0 h 136"/>
              <a:gd name="T6" fmla="*/ 0 60000 65536"/>
              <a:gd name="T7" fmla="*/ 0 60000 65536"/>
              <a:gd name="T8" fmla="*/ 0 60000 65536"/>
              <a:gd name="T9" fmla="*/ 0 w 536"/>
              <a:gd name="T10" fmla="*/ 0 h 136"/>
              <a:gd name="T11" fmla="*/ 536 w 536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6" h="136">
                <a:moveTo>
                  <a:pt x="0" y="136"/>
                </a:moveTo>
                <a:lnTo>
                  <a:pt x="332" y="0"/>
                </a:lnTo>
                <a:lnTo>
                  <a:pt x="53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Line 7"/>
          <p:cNvSpPr>
            <a:spLocks noChangeShapeType="1"/>
          </p:cNvSpPr>
          <p:nvPr/>
        </p:nvSpPr>
        <p:spPr bwMode="auto">
          <a:xfrm flipV="1">
            <a:off x="5427663" y="1981200"/>
            <a:ext cx="1025525" cy="16383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Text Box 8"/>
          <p:cNvSpPr txBox="1">
            <a:spLocks noChangeArrowheads="1"/>
          </p:cNvSpPr>
          <p:nvPr/>
        </p:nvSpPr>
        <p:spPr bwMode="auto">
          <a:xfrm>
            <a:off x="292100" y="1511300"/>
            <a:ext cx="21018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Skeletal</a:t>
            </a:r>
          </a:p>
          <a:p>
            <a:pPr>
              <a:lnSpc>
                <a:spcPct val="90000"/>
              </a:lnSpc>
            </a:pPr>
            <a:r>
              <a:rPr lang="en-US" sz="2800"/>
              <a:t>muscle cell</a:t>
            </a:r>
          </a:p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</p:txBody>
      </p:sp>
      <p:sp>
        <p:nvSpPr>
          <p:cNvPr id="78856" name="Text Box 9"/>
          <p:cNvSpPr txBox="1">
            <a:spLocks noChangeArrowheads="1"/>
          </p:cNvSpPr>
          <p:nvPr/>
        </p:nvSpPr>
        <p:spPr bwMode="auto">
          <a:xfrm>
            <a:off x="6807200" y="1790700"/>
            <a:ext cx="12509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Nuclei</a:t>
            </a:r>
          </a:p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</p:txBody>
      </p:sp>
      <p:sp>
        <p:nvSpPr>
          <p:cNvPr id="78857" name="Text Box 10"/>
          <p:cNvSpPr txBox="1">
            <a:spLocks noChangeArrowheads="1"/>
          </p:cNvSpPr>
          <p:nvPr/>
        </p:nvSpPr>
        <p:spPr bwMode="auto">
          <a:xfrm>
            <a:off x="238125" y="2578100"/>
            <a:ext cx="20415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Contractile</a:t>
            </a:r>
          </a:p>
          <a:p>
            <a:pPr>
              <a:lnSpc>
                <a:spcPct val="90000"/>
              </a:lnSpc>
            </a:pPr>
            <a:r>
              <a:rPr lang="en-US" sz="2800"/>
              <a:t>filaments</a:t>
            </a:r>
          </a:p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</p:txBody>
      </p:sp>
      <p:sp>
        <p:nvSpPr>
          <p:cNvPr id="78858" name="Text Box 11"/>
          <p:cNvSpPr txBox="1">
            <a:spLocks noChangeArrowheads="1"/>
          </p:cNvSpPr>
          <p:nvPr/>
        </p:nvSpPr>
        <p:spPr bwMode="auto">
          <a:xfrm>
            <a:off x="6616700" y="2730500"/>
            <a:ext cx="22987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Smooth</a:t>
            </a:r>
          </a:p>
          <a:p>
            <a:pPr>
              <a:lnSpc>
                <a:spcPct val="90000"/>
              </a:lnSpc>
            </a:pPr>
            <a:r>
              <a:rPr lang="en-US" sz="2800"/>
              <a:t>muscle cells</a:t>
            </a:r>
          </a:p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</p:txBody>
      </p:sp>
      <p:sp>
        <p:nvSpPr>
          <p:cNvPr id="78859" name="Text Box 12"/>
          <p:cNvSpPr txBox="1">
            <a:spLocks noChangeArrowheads="1"/>
          </p:cNvSpPr>
          <p:nvPr/>
        </p:nvSpPr>
        <p:spPr bwMode="auto">
          <a:xfrm>
            <a:off x="231775" y="4800600"/>
            <a:ext cx="7377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(c) Cells that move organs and body parts </a:t>
            </a:r>
          </a:p>
        </p:txBody>
      </p:sp>
      <p:sp>
        <p:nvSpPr>
          <p:cNvPr id="78860" name="Freeform 13"/>
          <p:cNvSpPr>
            <a:spLocks/>
          </p:cNvSpPr>
          <p:nvPr/>
        </p:nvSpPr>
        <p:spPr bwMode="auto">
          <a:xfrm>
            <a:off x="2235200" y="2794000"/>
            <a:ext cx="736600" cy="558800"/>
          </a:xfrm>
          <a:custGeom>
            <a:avLst/>
            <a:gdLst>
              <a:gd name="T0" fmla="*/ 2147483647 w 464"/>
              <a:gd name="T1" fmla="*/ 2147483647 h 352"/>
              <a:gd name="T2" fmla="*/ 2147483647 w 464"/>
              <a:gd name="T3" fmla="*/ 0 h 352"/>
              <a:gd name="T4" fmla="*/ 0 w 464"/>
              <a:gd name="T5" fmla="*/ 0 h 352"/>
              <a:gd name="T6" fmla="*/ 0 60000 65536"/>
              <a:gd name="T7" fmla="*/ 0 60000 65536"/>
              <a:gd name="T8" fmla="*/ 0 60000 65536"/>
              <a:gd name="T9" fmla="*/ 0 w 464"/>
              <a:gd name="T10" fmla="*/ 0 h 352"/>
              <a:gd name="T11" fmla="*/ 464 w 464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352">
                <a:moveTo>
                  <a:pt x="464" y="352"/>
                </a:move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4"/>
          <p:cNvSpPr>
            <a:spLocks noChangeShapeType="1"/>
          </p:cNvSpPr>
          <p:nvPr/>
        </p:nvSpPr>
        <p:spPr bwMode="auto">
          <a:xfrm flipV="1">
            <a:off x="2441575" y="2800350"/>
            <a:ext cx="41275" cy="704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Freeform 15"/>
          <p:cNvSpPr>
            <a:spLocks/>
          </p:cNvSpPr>
          <p:nvPr/>
        </p:nvSpPr>
        <p:spPr bwMode="auto">
          <a:xfrm>
            <a:off x="5934075" y="1978025"/>
            <a:ext cx="850900" cy="215900"/>
          </a:xfrm>
          <a:custGeom>
            <a:avLst/>
            <a:gdLst>
              <a:gd name="T0" fmla="*/ 0 w 536"/>
              <a:gd name="T1" fmla="*/ 2147483647 h 136"/>
              <a:gd name="T2" fmla="*/ 2147483647 w 536"/>
              <a:gd name="T3" fmla="*/ 0 h 136"/>
              <a:gd name="T4" fmla="*/ 2147483647 w 536"/>
              <a:gd name="T5" fmla="*/ 0 h 136"/>
              <a:gd name="T6" fmla="*/ 0 60000 65536"/>
              <a:gd name="T7" fmla="*/ 0 60000 65536"/>
              <a:gd name="T8" fmla="*/ 0 60000 65536"/>
              <a:gd name="T9" fmla="*/ 0 w 536"/>
              <a:gd name="T10" fmla="*/ 0 h 136"/>
              <a:gd name="T11" fmla="*/ 536 w 536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6" h="136">
                <a:moveTo>
                  <a:pt x="0" y="136"/>
                </a:moveTo>
                <a:lnTo>
                  <a:pt x="332" y="0"/>
                </a:lnTo>
                <a:lnTo>
                  <a:pt x="53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Line 16"/>
          <p:cNvSpPr>
            <a:spLocks noChangeShapeType="1"/>
          </p:cNvSpPr>
          <p:nvPr/>
        </p:nvSpPr>
        <p:spPr bwMode="auto">
          <a:xfrm flipV="1">
            <a:off x="5429250" y="1981200"/>
            <a:ext cx="1025525" cy="1638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18141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5"/>
          <p:cNvSpPr txBox="1">
            <a:spLocks noChangeArrowheads="1"/>
          </p:cNvSpPr>
          <p:nvPr/>
        </p:nvSpPr>
        <p:spPr bwMode="auto">
          <a:xfrm>
            <a:off x="7924800" y="6477000"/>
            <a:ext cx="1131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3.8d</a:t>
            </a:r>
          </a:p>
        </p:txBody>
      </p:sp>
      <p:pic>
        <p:nvPicPr>
          <p:cNvPr id="80898" name="Picture 13" descr="figure_03_08d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"/>
          <a:stretch>
            <a:fillRect/>
          </a:stretch>
        </p:blipFill>
        <p:spPr bwMode="auto">
          <a:xfrm>
            <a:off x="309563" y="369888"/>
            <a:ext cx="8594725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Freeform 4"/>
          <p:cNvSpPr>
            <a:spLocks/>
          </p:cNvSpPr>
          <p:nvPr/>
        </p:nvSpPr>
        <p:spPr bwMode="auto">
          <a:xfrm>
            <a:off x="1063625" y="3790950"/>
            <a:ext cx="4083050" cy="355600"/>
          </a:xfrm>
          <a:custGeom>
            <a:avLst/>
            <a:gdLst>
              <a:gd name="T0" fmla="*/ 0 w 2568"/>
              <a:gd name="T1" fmla="*/ 0 h 220"/>
              <a:gd name="T2" fmla="*/ 2147483647 w 2568"/>
              <a:gd name="T3" fmla="*/ 2147483647 h 220"/>
              <a:gd name="T4" fmla="*/ 2147483647 w 2568"/>
              <a:gd name="T5" fmla="*/ 2147483647 h 220"/>
              <a:gd name="T6" fmla="*/ 0 60000 65536"/>
              <a:gd name="T7" fmla="*/ 0 60000 65536"/>
              <a:gd name="T8" fmla="*/ 0 60000 65536"/>
              <a:gd name="T9" fmla="*/ 0 w 2568"/>
              <a:gd name="T10" fmla="*/ 0 h 220"/>
              <a:gd name="T11" fmla="*/ 2568 w 2568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8" h="220">
                <a:moveTo>
                  <a:pt x="0" y="0"/>
                </a:moveTo>
                <a:lnTo>
                  <a:pt x="1204" y="220"/>
                </a:lnTo>
                <a:lnTo>
                  <a:pt x="2568" y="22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Freeform 5"/>
          <p:cNvSpPr>
            <a:spLocks/>
          </p:cNvSpPr>
          <p:nvPr/>
        </p:nvSpPr>
        <p:spPr bwMode="auto">
          <a:xfrm>
            <a:off x="2365375" y="641350"/>
            <a:ext cx="2768600" cy="1263650"/>
          </a:xfrm>
          <a:custGeom>
            <a:avLst/>
            <a:gdLst>
              <a:gd name="T0" fmla="*/ 0 w 1744"/>
              <a:gd name="T1" fmla="*/ 2147483647 h 796"/>
              <a:gd name="T2" fmla="*/ 2147483647 w 1744"/>
              <a:gd name="T3" fmla="*/ 0 h 796"/>
              <a:gd name="T4" fmla="*/ 2147483647 w 1744"/>
              <a:gd name="T5" fmla="*/ 0 h 796"/>
              <a:gd name="T6" fmla="*/ 0 60000 65536"/>
              <a:gd name="T7" fmla="*/ 0 60000 65536"/>
              <a:gd name="T8" fmla="*/ 0 60000 65536"/>
              <a:gd name="T9" fmla="*/ 0 w 1744"/>
              <a:gd name="T10" fmla="*/ 0 h 796"/>
              <a:gd name="T11" fmla="*/ 1744 w 1744"/>
              <a:gd name="T12" fmla="*/ 796 h 7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4" h="796">
                <a:moveTo>
                  <a:pt x="0" y="796"/>
                </a:moveTo>
                <a:lnTo>
                  <a:pt x="1460" y="0"/>
                </a:lnTo>
                <a:lnTo>
                  <a:pt x="1744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Line 6"/>
          <p:cNvSpPr>
            <a:spLocks noChangeShapeType="1"/>
          </p:cNvSpPr>
          <p:nvPr/>
        </p:nvSpPr>
        <p:spPr bwMode="auto">
          <a:xfrm flipV="1">
            <a:off x="4651375" y="3981450"/>
            <a:ext cx="19050" cy="1492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304800" y="336550"/>
            <a:ext cx="2312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500"/>
              <a:t>Fat cell </a:t>
            </a: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5143500" y="304800"/>
            <a:ext cx="38036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500"/>
              <a:t>Lipid droplet </a:t>
            </a: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247650" y="4935538"/>
            <a:ext cx="52006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500"/>
              <a:t>(d) Cell that stores</a:t>
            </a:r>
          </a:p>
          <a:p>
            <a:r>
              <a:rPr lang="en-US" sz="4500"/>
              <a:t>      nutrients </a:t>
            </a:r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5149850" y="3810000"/>
            <a:ext cx="24066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500"/>
              <a:t>Nucleus</a:t>
            </a:r>
          </a:p>
          <a:p>
            <a:pPr>
              <a:lnSpc>
                <a:spcPct val="90000"/>
              </a:lnSpc>
            </a:pPr>
            <a:r>
              <a:rPr lang="en-US" sz="4500"/>
              <a:t> </a:t>
            </a:r>
          </a:p>
        </p:txBody>
      </p:sp>
      <p:sp>
        <p:nvSpPr>
          <p:cNvPr id="80906" name="Freeform 11"/>
          <p:cNvSpPr>
            <a:spLocks/>
          </p:cNvSpPr>
          <p:nvPr/>
        </p:nvSpPr>
        <p:spPr bwMode="auto">
          <a:xfrm>
            <a:off x="1060450" y="3790950"/>
            <a:ext cx="4083050" cy="355600"/>
          </a:xfrm>
          <a:custGeom>
            <a:avLst/>
            <a:gdLst>
              <a:gd name="T0" fmla="*/ 0 w 2568"/>
              <a:gd name="T1" fmla="*/ 0 h 220"/>
              <a:gd name="T2" fmla="*/ 2147483647 w 2568"/>
              <a:gd name="T3" fmla="*/ 2147483647 h 220"/>
              <a:gd name="T4" fmla="*/ 2147483647 w 2568"/>
              <a:gd name="T5" fmla="*/ 2147483647 h 220"/>
              <a:gd name="T6" fmla="*/ 0 60000 65536"/>
              <a:gd name="T7" fmla="*/ 0 60000 65536"/>
              <a:gd name="T8" fmla="*/ 0 60000 65536"/>
              <a:gd name="T9" fmla="*/ 0 w 2568"/>
              <a:gd name="T10" fmla="*/ 0 h 220"/>
              <a:gd name="T11" fmla="*/ 2568 w 2568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8" h="220">
                <a:moveTo>
                  <a:pt x="0" y="0"/>
                </a:moveTo>
                <a:lnTo>
                  <a:pt x="1204" y="220"/>
                </a:lnTo>
                <a:lnTo>
                  <a:pt x="2568" y="22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Freeform 12"/>
          <p:cNvSpPr>
            <a:spLocks/>
          </p:cNvSpPr>
          <p:nvPr/>
        </p:nvSpPr>
        <p:spPr bwMode="auto">
          <a:xfrm>
            <a:off x="2362200" y="641350"/>
            <a:ext cx="2768600" cy="1263650"/>
          </a:xfrm>
          <a:custGeom>
            <a:avLst/>
            <a:gdLst>
              <a:gd name="T0" fmla="*/ 0 w 1744"/>
              <a:gd name="T1" fmla="*/ 2147483647 h 796"/>
              <a:gd name="T2" fmla="*/ 2147483647 w 1744"/>
              <a:gd name="T3" fmla="*/ 0 h 796"/>
              <a:gd name="T4" fmla="*/ 2147483647 w 1744"/>
              <a:gd name="T5" fmla="*/ 0 h 796"/>
              <a:gd name="T6" fmla="*/ 0 60000 65536"/>
              <a:gd name="T7" fmla="*/ 0 60000 65536"/>
              <a:gd name="T8" fmla="*/ 0 60000 65536"/>
              <a:gd name="T9" fmla="*/ 0 w 1744"/>
              <a:gd name="T10" fmla="*/ 0 h 796"/>
              <a:gd name="T11" fmla="*/ 1744 w 1744"/>
              <a:gd name="T12" fmla="*/ 796 h 7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4" h="796">
                <a:moveTo>
                  <a:pt x="0" y="796"/>
                </a:moveTo>
                <a:lnTo>
                  <a:pt x="1460" y="0"/>
                </a:lnTo>
                <a:lnTo>
                  <a:pt x="174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5912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7" descr="figure_03_08e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3"/>
          <a:stretch>
            <a:fillRect/>
          </a:stretch>
        </p:blipFill>
        <p:spPr bwMode="auto">
          <a:xfrm>
            <a:off x="292100" y="163513"/>
            <a:ext cx="8594725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Freeform 16"/>
          <p:cNvSpPr>
            <a:spLocks/>
          </p:cNvSpPr>
          <p:nvPr/>
        </p:nvSpPr>
        <p:spPr bwMode="auto">
          <a:xfrm>
            <a:off x="2559050" y="2901950"/>
            <a:ext cx="847725" cy="1060450"/>
          </a:xfrm>
          <a:custGeom>
            <a:avLst/>
            <a:gdLst>
              <a:gd name="T0" fmla="*/ 2147483647 w 547"/>
              <a:gd name="T1" fmla="*/ 2147483647 h 688"/>
              <a:gd name="T2" fmla="*/ 2147483647 w 547"/>
              <a:gd name="T3" fmla="*/ 0 h 688"/>
              <a:gd name="T4" fmla="*/ 0 w 547"/>
              <a:gd name="T5" fmla="*/ 0 h 688"/>
              <a:gd name="T6" fmla="*/ 0 60000 65536"/>
              <a:gd name="T7" fmla="*/ 0 60000 65536"/>
              <a:gd name="T8" fmla="*/ 0 60000 65536"/>
              <a:gd name="T9" fmla="*/ 0 w 547"/>
              <a:gd name="T10" fmla="*/ 0 h 688"/>
              <a:gd name="T11" fmla="*/ 547 w 547"/>
              <a:gd name="T12" fmla="*/ 688 h 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688">
                <a:moveTo>
                  <a:pt x="547" y="688"/>
                </a:moveTo>
                <a:lnTo>
                  <a:pt x="243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7" name="Freeform 5"/>
          <p:cNvSpPr>
            <a:spLocks/>
          </p:cNvSpPr>
          <p:nvPr/>
        </p:nvSpPr>
        <p:spPr bwMode="auto">
          <a:xfrm>
            <a:off x="4906963" y="441325"/>
            <a:ext cx="552450" cy="2273300"/>
          </a:xfrm>
          <a:custGeom>
            <a:avLst/>
            <a:gdLst>
              <a:gd name="T0" fmla="*/ 0 w 348"/>
              <a:gd name="T1" fmla="*/ 2147483647 h 1432"/>
              <a:gd name="T2" fmla="*/ 2147483647 w 348"/>
              <a:gd name="T3" fmla="*/ 0 h 1432"/>
              <a:gd name="T4" fmla="*/ 2147483647 w 348"/>
              <a:gd name="T5" fmla="*/ 0 h 1432"/>
              <a:gd name="T6" fmla="*/ 0 60000 65536"/>
              <a:gd name="T7" fmla="*/ 0 60000 65536"/>
              <a:gd name="T8" fmla="*/ 0 60000 65536"/>
              <a:gd name="T9" fmla="*/ 0 w 348"/>
              <a:gd name="T10" fmla="*/ 0 h 1432"/>
              <a:gd name="T11" fmla="*/ 348 w 348"/>
              <a:gd name="T12" fmla="*/ 1432 h 1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1432">
                <a:moveTo>
                  <a:pt x="0" y="1432"/>
                </a:moveTo>
                <a:lnTo>
                  <a:pt x="4" y="0"/>
                </a:lnTo>
                <a:lnTo>
                  <a:pt x="34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Line 6"/>
          <p:cNvSpPr>
            <a:spLocks noChangeShapeType="1"/>
          </p:cNvSpPr>
          <p:nvPr/>
        </p:nvSpPr>
        <p:spPr bwMode="auto">
          <a:xfrm flipH="1" flipV="1">
            <a:off x="4913313" y="460375"/>
            <a:ext cx="469900" cy="19367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Text Box 7"/>
          <p:cNvSpPr txBox="1">
            <a:spLocks noChangeArrowheads="1"/>
          </p:cNvSpPr>
          <p:nvPr/>
        </p:nvSpPr>
        <p:spPr bwMode="auto">
          <a:xfrm>
            <a:off x="5422900" y="120650"/>
            <a:ext cx="325913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/>
              <a:t>Lysosomes</a:t>
            </a:r>
          </a:p>
        </p:txBody>
      </p:sp>
      <p:sp>
        <p:nvSpPr>
          <p:cNvPr id="82950" name="Text Box 8"/>
          <p:cNvSpPr txBox="1">
            <a:spLocks noChangeArrowheads="1"/>
          </p:cNvSpPr>
          <p:nvPr/>
        </p:nvSpPr>
        <p:spPr bwMode="auto">
          <a:xfrm>
            <a:off x="5486400" y="920750"/>
            <a:ext cx="347503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/>
              <a:t>Macrophage</a:t>
            </a:r>
          </a:p>
        </p:txBody>
      </p:sp>
      <p:sp>
        <p:nvSpPr>
          <p:cNvPr id="82951" name="Text Box 9"/>
          <p:cNvSpPr txBox="1">
            <a:spLocks noChangeArrowheads="1"/>
          </p:cNvSpPr>
          <p:nvPr/>
        </p:nvSpPr>
        <p:spPr bwMode="auto">
          <a:xfrm>
            <a:off x="3340100" y="5245100"/>
            <a:ext cx="49022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/>
              <a:t>(e) Cell that fights</a:t>
            </a:r>
          </a:p>
          <a:p>
            <a:pPr>
              <a:lnSpc>
                <a:spcPct val="90000"/>
              </a:lnSpc>
            </a:pPr>
            <a:r>
              <a:rPr lang="en-US" sz="4400"/>
              <a:t>      disease </a:t>
            </a:r>
          </a:p>
        </p:txBody>
      </p:sp>
      <p:sp>
        <p:nvSpPr>
          <p:cNvPr id="82952" name="Text Box 10"/>
          <p:cNvSpPr txBox="1">
            <a:spLocks noChangeArrowheads="1"/>
          </p:cNvSpPr>
          <p:nvPr/>
        </p:nvSpPr>
        <p:spPr bwMode="auto">
          <a:xfrm>
            <a:off x="228600" y="2517775"/>
            <a:ext cx="23891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/>
              <a:t>Pseudo-</a:t>
            </a:r>
          </a:p>
          <a:p>
            <a:pPr>
              <a:lnSpc>
                <a:spcPct val="90000"/>
              </a:lnSpc>
            </a:pPr>
            <a:r>
              <a:rPr lang="en-US" sz="4400"/>
              <a:t>pods</a:t>
            </a:r>
          </a:p>
          <a:p>
            <a:pPr>
              <a:lnSpc>
                <a:spcPct val="90000"/>
              </a:lnSpc>
            </a:pPr>
            <a:r>
              <a:rPr lang="en-US" sz="4400"/>
              <a:t> </a:t>
            </a:r>
          </a:p>
        </p:txBody>
      </p:sp>
      <p:sp>
        <p:nvSpPr>
          <p:cNvPr id="82953" name="Freeform 12"/>
          <p:cNvSpPr>
            <a:spLocks/>
          </p:cNvSpPr>
          <p:nvPr/>
        </p:nvSpPr>
        <p:spPr bwMode="auto">
          <a:xfrm>
            <a:off x="4908550" y="444500"/>
            <a:ext cx="552450" cy="2273300"/>
          </a:xfrm>
          <a:custGeom>
            <a:avLst/>
            <a:gdLst>
              <a:gd name="T0" fmla="*/ 0 w 348"/>
              <a:gd name="T1" fmla="*/ 2147483647 h 1432"/>
              <a:gd name="T2" fmla="*/ 2147483647 w 348"/>
              <a:gd name="T3" fmla="*/ 0 h 1432"/>
              <a:gd name="T4" fmla="*/ 2147483647 w 348"/>
              <a:gd name="T5" fmla="*/ 0 h 1432"/>
              <a:gd name="T6" fmla="*/ 0 60000 65536"/>
              <a:gd name="T7" fmla="*/ 0 60000 65536"/>
              <a:gd name="T8" fmla="*/ 0 60000 65536"/>
              <a:gd name="T9" fmla="*/ 0 w 348"/>
              <a:gd name="T10" fmla="*/ 0 h 1432"/>
              <a:gd name="T11" fmla="*/ 348 w 348"/>
              <a:gd name="T12" fmla="*/ 1432 h 1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1432">
                <a:moveTo>
                  <a:pt x="0" y="1432"/>
                </a:moveTo>
                <a:lnTo>
                  <a:pt x="4" y="0"/>
                </a:lnTo>
                <a:lnTo>
                  <a:pt x="34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Freeform 17"/>
          <p:cNvSpPr>
            <a:spLocks/>
          </p:cNvSpPr>
          <p:nvPr/>
        </p:nvSpPr>
        <p:spPr bwMode="auto">
          <a:xfrm>
            <a:off x="2867025" y="2809875"/>
            <a:ext cx="74613" cy="752475"/>
          </a:xfrm>
          <a:custGeom>
            <a:avLst/>
            <a:gdLst>
              <a:gd name="T0" fmla="*/ 0 w 32"/>
              <a:gd name="T1" fmla="*/ 2147483647 h 474"/>
              <a:gd name="T2" fmla="*/ 2147483647 w 32"/>
              <a:gd name="T3" fmla="*/ 0 h 474"/>
              <a:gd name="T4" fmla="*/ 0 60000 65536"/>
              <a:gd name="T5" fmla="*/ 0 60000 65536"/>
              <a:gd name="T6" fmla="*/ 0 w 32"/>
              <a:gd name="T7" fmla="*/ 0 h 474"/>
              <a:gd name="T8" fmla="*/ 32 w 32"/>
              <a:gd name="T9" fmla="*/ 474 h 4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" h="474">
                <a:moveTo>
                  <a:pt x="0" y="474"/>
                </a:moveTo>
                <a:lnTo>
                  <a:pt x="32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3"/>
          <p:cNvSpPr>
            <a:spLocks noChangeShapeType="1"/>
          </p:cNvSpPr>
          <p:nvPr/>
        </p:nvSpPr>
        <p:spPr bwMode="auto">
          <a:xfrm flipH="1" flipV="1">
            <a:off x="4914900" y="463550"/>
            <a:ext cx="469900" cy="1936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Freeform 14"/>
          <p:cNvSpPr>
            <a:spLocks/>
          </p:cNvSpPr>
          <p:nvPr/>
        </p:nvSpPr>
        <p:spPr bwMode="auto">
          <a:xfrm>
            <a:off x="2865438" y="2905125"/>
            <a:ext cx="74612" cy="752475"/>
          </a:xfrm>
          <a:custGeom>
            <a:avLst/>
            <a:gdLst>
              <a:gd name="T0" fmla="*/ 0 w 32"/>
              <a:gd name="T1" fmla="*/ 2147483647 h 474"/>
              <a:gd name="T2" fmla="*/ 2147483647 w 32"/>
              <a:gd name="T3" fmla="*/ 0 h 474"/>
              <a:gd name="T4" fmla="*/ 0 60000 65536"/>
              <a:gd name="T5" fmla="*/ 0 60000 65536"/>
              <a:gd name="T6" fmla="*/ 0 w 32"/>
              <a:gd name="T7" fmla="*/ 0 h 474"/>
              <a:gd name="T8" fmla="*/ 32 w 32"/>
              <a:gd name="T9" fmla="*/ 474 h 4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" h="474">
                <a:moveTo>
                  <a:pt x="0" y="474"/>
                </a:moveTo>
                <a:lnTo>
                  <a:pt x="3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Freeform 11"/>
          <p:cNvSpPr>
            <a:spLocks/>
          </p:cNvSpPr>
          <p:nvPr/>
        </p:nvSpPr>
        <p:spPr bwMode="auto">
          <a:xfrm>
            <a:off x="2560638" y="2901950"/>
            <a:ext cx="847725" cy="1060450"/>
          </a:xfrm>
          <a:custGeom>
            <a:avLst/>
            <a:gdLst>
              <a:gd name="T0" fmla="*/ 2147483647 w 547"/>
              <a:gd name="T1" fmla="*/ 2147483647 h 688"/>
              <a:gd name="T2" fmla="*/ 2147483647 w 547"/>
              <a:gd name="T3" fmla="*/ 0 h 688"/>
              <a:gd name="T4" fmla="*/ 0 w 547"/>
              <a:gd name="T5" fmla="*/ 0 h 688"/>
              <a:gd name="T6" fmla="*/ 0 60000 65536"/>
              <a:gd name="T7" fmla="*/ 0 60000 65536"/>
              <a:gd name="T8" fmla="*/ 0 60000 65536"/>
              <a:gd name="T9" fmla="*/ 0 w 547"/>
              <a:gd name="T10" fmla="*/ 0 h 688"/>
              <a:gd name="T11" fmla="*/ 547 w 547"/>
              <a:gd name="T12" fmla="*/ 688 h 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688">
                <a:moveTo>
                  <a:pt x="547" y="688"/>
                </a:moveTo>
                <a:lnTo>
                  <a:pt x="243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Text Box 5"/>
          <p:cNvSpPr txBox="1">
            <a:spLocks noChangeArrowheads="1"/>
          </p:cNvSpPr>
          <p:nvPr/>
        </p:nvSpPr>
        <p:spPr bwMode="auto">
          <a:xfrm>
            <a:off x="7924800" y="6477000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3.8e</a:t>
            </a:r>
          </a:p>
        </p:txBody>
      </p:sp>
    </p:spTree>
    <p:extLst>
      <p:ext uri="{BB962C8B-B14F-4D97-AF65-F5344CB8AC3E}">
        <p14:creationId xmlns:p14="http://schemas.microsoft.com/office/powerpoint/2010/main" val="2741024017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Cells and Tissues</a:t>
            </a:r>
          </a:p>
        </p:txBody>
      </p:sp>
      <p:sp>
        <p:nvSpPr>
          <p:cNvPr id="11266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Carry out all chemical activities needed to sustain life</a:t>
            </a:r>
          </a:p>
          <a:p>
            <a:pPr eaLnBrk="1" hangingPunct="1"/>
            <a:r>
              <a:rPr lang="en-US">
                <a:latin typeface="Arial" charset="0"/>
              </a:rPr>
              <a:t>Cells are the building blocks of all living things.</a:t>
            </a:r>
          </a:p>
          <a:p>
            <a:pPr eaLnBrk="1" hangingPunct="1"/>
            <a:r>
              <a:rPr lang="en-US">
                <a:latin typeface="Arial" charset="0"/>
              </a:rPr>
              <a:t>Tissues are groups of cells that are similar in structure and function.</a:t>
            </a:r>
          </a:p>
        </p:txBody>
      </p:sp>
    </p:spTree>
    <p:extLst>
      <p:ext uri="{BB962C8B-B14F-4D97-AF65-F5344CB8AC3E}">
        <p14:creationId xmlns:p14="http://schemas.microsoft.com/office/powerpoint/2010/main" val="2665310062"/>
      </p:ext>
    </p:extLst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5"/>
          <p:cNvSpPr txBox="1">
            <a:spLocks noChangeArrowheads="1"/>
          </p:cNvSpPr>
          <p:nvPr/>
        </p:nvSpPr>
        <p:spPr bwMode="auto">
          <a:xfrm>
            <a:off x="7985125" y="6477000"/>
            <a:ext cx="1082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3.8f</a:t>
            </a:r>
          </a:p>
        </p:txBody>
      </p:sp>
      <p:pic>
        <p:nvPicPr>
          <p:cNvPr id="84994" name="Picture 18" descr="figure_03_08f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2"/>
          <a:stretch>
            <a:fillRect/>
          </a:stretch>
        </p:blipFill>
        <p:spPr bwMode="auto">
          <a:xfrm>
            <a:off x="381000" y="1479550"/>
            <a:ext cx="859472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Freeform 4"/>
          <p:cNvSpPr>
            <a:spLocks/>
          </p:cNvSpPr>
          <p:nvPr/>
        </p:nvSpPr>
        <p:spPr bwMode="auto">
          <a:xfrm>
            <a:off x="2676525" y="1657350"/>
            <a:ext cx="676275" cy="352425"/>
          </a:xfrm>
          <a:custGeom>
            <a:avLst/>
            <a:gdLst>
              <a:gd name="T0" fmla="*/ 0 w 426"/>
              <a:gd name="T1" fmla="*/ 2147483647 h 222"/>
              <a:gd name="T2" fmla="*/ 2147483647 w 426"/>
              <a:gd name="T3" fmla="*/ 0 h 222"/>
              <a:gd name="T4" fmla="*/ 2147483647 w 426"/>
              <a:gd name="T5" fmla="*/ 0 h 222"/>
              <a:gd name="T6" fmla="*/ 0 60000 65536"/>
              <a:gd name="T7" fmla="*/ 0 60000 65536"/>
              <a:gd name="T8" fmla="*/ 0 60000 65536"/>
              <a:gd name="T9" fmla="*/ 0 w 426"/>
              <a:gd name="T10" fmla="*/ 0 h 222"/>
              <a:gd name="T11" fmla="*/ 426 w 426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6" h="222">
                <a:moveTo>
                  <a:pt x="0" y="222"/>
                </a:moveTo>
                <a:lnTo>
                  <a:pt x="236" y="0"/>
                </a:lnTo>
                <a:lnTo>
                  <a:pt x="42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Freeform 5"/>
          <p:cNvSpPr>
            <a:spLocks/>
          </p:cNvSpPr>
          <p:nvPr/>
        </p:nvSpPr>
        <p:spPr bwMode="auto">
          <a:xfrm>
            <a:off x="1990725" y="2178050"/>
            <a:ext cx="1362075" cy="476250"/>
          </a:xfrm>
          <a:custGeom>
            <a:avLst/>
            <a:gdLst>
              <a:gd name="T0" fmla="*/ 0 w 858"/>
              <a:gd name="T1" fmla="*/ 2147483647 h 300"/>
              <a:gd name="T2" fmla="*/ 2147483647 w 858"/>
              <a:gd name="T3" fmla="*/ 2147483647 h 300"/>
              <a:gd name="T4" fmla="*/ 2147483647 w 858"/>
              <a:gd name="T5" fmla="*/ 0 h 300"/>
              <a:gd name="T6" fmla="*/ 0 60000 65536"/>
              <a:gd name="T7" fmla="*/ 0 60000 65536"/>
              <a:gd name="T8" fmla="*/ 0 60000 65536"/>
              <a:gd name="T9" fmla="*/ 0 w 858"/>
              <a:gd name="T10" fmla="*/ 0 h 300"/>
              <a:gd name="T11" fmla="*/ 858 w 858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8" h="300">
                <a:moveTo>
                  <a:pt x="0" y="300"/>
                </a:moveTo>
                <a:lnTo>
                  <a:pt x="666" y="2"/>
                </a:lnTo>
                <a:lnTo>
                  <a:pt x="85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Freeform 6"/>
          <p:cNvSpPr>
            <a:spLocks/>
          </p:cNvSpPr>
          <p:nvPr/>
        </p:nvSpPr>
        <p:spPr bwMode="auto">
          <a:xfrm>
            <a:off x="1774825" y="2819400"/>
            <a:ext cx="1501775" cy="1162050"/>
          </a:xfrm>
          <a:custGeom>
            <a:avLst/>
            <a:gdLst>
              <a:gd name="T0" fmla="*/ 0 w 952"/>
              <a:gd name="T1" fmla="*/ 0 h 710"/>
              <a:gd name="T2" fmla="*/ 2147483647 w 952"/>
              <a:gd name="T3" fmla="*/ 2147483647 h 710"/>
              <a:gd name="T4" fmla="*/ 2147483647 w 952"/>
              <a:gd name="T5" fmla="*/ 2147483647 h 710"/>
              <a:gd name="T6" fmla="*/ 0 60000 65536"/>
              <a:gd name="T7" fmla="*/ 0 60000 65536"/>
              <a:gd name="T8" fmla="*/ 0 60000 65536"/>
              <a:gd name="T9" fmla="*/ 0 w 952"/>
              <a:gd name="T10" fmla="*/ 0 h 710"/>
              <a:gd name="T11" fmla="*/ 952 w 952"/>
              <a:gd name="T12" fmla="*/ 710 h 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" h="710">
                <a:moveTo>
                  <a:pt x="0" y="0"/>
                </a:moveTo>
                <a:lnTo>
                  <a:pt x="656" y="710"/>
                </a:lnTo>
                <a:lnTo>
                  <a:pt x="952" y="71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Freeform 7"/>
          <p:cNvSpPr>
            <a:spLocks/>
          </p:cNvSpPr>
          <p:nvPr/>
        </p:nvSpPr>
        <p:spPr bwMode="auto">
          <a:xfrm>
            <a:off x="5181600" y="1654175"/>
            <a:ext cx="708025" cy="1047750"/>
          </a:xfrm>
          <a:custGeom>
            <a:avLst/>
            <a:gdLst>
              <a:gd name="T0" fmla="*/ 2147483647 w 472"/>
              <a:gd name="T1" fmla="*/ 2147483647 h 686"/>
              <a:gd name="T2" fmla="*/ 2147483647 w 472"/>
              <a:gd name="T3" fmla="*/ 0 h 686"/>
              <a:gd name="T4" fmla="*/ 0 w 472"/>
              <a:gd name="T5" fmla="*/ 0 h 686"/>
              <a:gd name="T6" fmla="*/ 0 60000 65536"/>
              <a:gd name="T7" fmla="*/ 0 60000 65536"/>
              <a:gd name="T8" fmla="*/ 0 60000 65536"/>
              <a:gd name="T9" fmla="*/ 0 w 472"/>
              <a:gd name="T10" fmla="*/ 0 h 686"/>
              <a:gd name="T11" fmla="*/ 472 w 472"/>
              <a:gd name="T12" fmla="*/ 686 h 6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686">
                <a:moveTo>
                  <a:pt x="472" y="686"/>
                </a:moveTo>
                <a:lnTo>
                  <a:pt x="120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3314700" y="1416050"/>
            <a:ext cx="19637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Processes</a:t>
            </a:r>
          </a:p>
        </p:txBody>
      </p:sp>
      <p:sp>
        <p:nvSpPr>
          <p:cNvPr id="85000" name="Text Box 9"/>
          <p:cNvSpPr txBox="1">
            <a:spLocks noChangeArrowheads="1"/>
          </p:cNvSpPr>
          <p:nvPr/>
        </p:nvSpPr>
        <p:spPr bwMode="auto">
          <a:xfrm>
            <a:off x="3302000" y="1955800"/>
            <a:ext cx="1901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Rough ER</a:t>
            </a:r>
          </a:p>
        </p:txBody>
      </p:sp>
      <p:sp>
        <p:nvSpPr>
          <p:cNvPr id="85001" name="Text Box 10"/>
          <p:cNvSpPr txBox="1">
            <a:spLocks noChangeArrowheads="1"/>
          </p:cNvSpPr>
          <p:nvPr/>
        </p:nvSpPr>
        <p:spPr bwMode="auto">
          <a:xfrm>
            <a:off x="3314700" y="2844800"/>
            <a:ext cx="18653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Nerve cell</a:t>
            </a:r>
          </a:p>
        </p:txBody>
      </p:sp>
      <p:sp>
        <p:nvSpPr>
          <p:cNvPr id="85002" name="Text Box 11"/>
          <p:cNvSpPr txBox="1">
            <a:spLocks noChangeArrowheads="1"/>
          </p:cNvSpPr>
          <p:nvPr/>
        </p:nvSpPr>
        <p:spPr bwMode="auto">
          <a:xfrm>
            <a:off x="3314700" y="3733800"/>
            <a:ext cx="1566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Nucleus</a:t>
            </a:r>
          </a:p>
        </p:txBody>
      </p:sp>
      <p:sp>
        <p:nvSpPr>
          <p:cNvPr id="85003" name="Text Box 12"/>
          <p:cNvSpPr txBox="1">
            <a:spLocks noChangeArrowheads="1"/>
          </p:cNvSpPr>
          <p:nvPr/>
        </p:nvSpPr>
        <p:spPr bwMode="auto">
          <a:xfrm>
            <a:off x="304800" y="4457700"/>
            <a:ext cx="8670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(f) Cell that gathers information and controls body</a:t>
            </a:r>
          </a:p>
          <a:p>
            <a:pPr>
              <a:lnSpc>
                <a:spcPct val="90000"/>
              </a:lnSpc>
            </a:pPr>
            <a:r>
              <a:rPr lang="en-US" sz="2800"/>
              <a:t>     functions</a:t>
            </a:r>
          </a:p>
        </p:txBody>
      </p:sp>
      <p:sp>
        <p:nvSpPr>
          <p:cNvPr id="85004" name="Freeform 13"/>
          <p:cNvSpPr>
            <a:spLocks/>
          </p:cNvSpPr>
          <p:nvPr/>
        </p:nvSpPr>
        <p:spPr bwMode="auto">
          <a:xfrm>
            <a:off x="2676525" y="1654175"/>
            <a:ext cx="682625" cy="352425"/>
          </a:xfrm>
          <a:custGeom>
            <a:avLst/>
            <a:gdLst>
              <a:gd name="T0" fmla="*/ 0 w 430"/>
              <a:gd name="T1" fmla="*/ 2147483647 h 222"/>
              <a:gd name="T2" fmla="*/ 2147483647 w 430"/>
              <a:gd name="T3" fmla="*/ 0 h 222"/>
              <a:gd name="T4" fmla="*/ 2147483647 w 430"/>
              <a:gd name="T5" fmla="*/ 0 h 222"/>
              <a:gd name="T6" fmla="*/ 0 60000 65536"/>
              <a:gd name="T7" fmla="*/ 0 60000 65536"/>
              <a:gd name="T8" fmla="*/ 0 60000 65536"/>
              <a:gd name="T9" fmla="*/ 0 w 430"/>
              <a:gd name="T10" fmla="*/ 0 h 222"/>
              <a:gd name="T11" fmla="*/ 430 w 430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222">
                <a:moveTo>
                  <a:pt x="0" y="222"/>
                </a:moveTo>
                <a:lnTo>
                  <a:pt x="236" y="0"/>
                </a:lnTo>
                <a:lnTo>
                  <a:pt x="43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Freeform 14"/>
          <p:cNvSpPr>
            <a:spLocks/>
          </p:cNvSpPr>
          <p:nvPr/>
        </p:nvSpPr>
        <p:spPr bwMode="auto">
          <a:xfrm>
            <a:off x="1990725" y="2178050"/>
            <a:ext cx="1362075" cy="476250"/>
          </a:xfrm>
          <a:custGeom>
            <a:avLst/>
            <a:gdLst>
              <a:gd name="T0" fmla="*/ 0 w 858"/>
              <a:gd name="T1" fmla="*/ 2147483647 h 300"/>
              <a:gd name="T2" fmla="*/ 2147483647 w 858"/>
              <a:gd name="T3" fmla="*/ 2147483647 h 300"/>
              <a:gd name="T4" fmla="*/ 2147483647 w 858"/>
              <a:gd name="T5" fmla="*/ 0 h 300"/>
              <a:gd name="T6" fmla="*/ 0 60000 65536"/>
              <a:gd name="T7" fmla="*/ 0 60000 65536"/>
              <a:gd name="T8" fmla="*/ 0 60000 65536"/>
              <a:gd name="T9" fmla="*/ 0 w 858"/>
              <a:gd name="T10" fmla="*/ 0 h 300"/>
              <a:gd name="T11" fmla="*/ 858 w 858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8" h="300">
                <a:moveTo>
                  <a:pt x="0" y="300"/>
                </a:moveTo>
                <a:lnTo>
                  <a:pt x="666" y="2"/>
                </a:lnTo>
                <a:lnTo>
                  <a:pt x="85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Freeform 15"/>
          <p:cNvSpPr>
            <a:spLocks/>
          </p:cNvSpPr>
          <p:nvPr/>
        </p:nvSpPr>
        <p:spPr bwMode="auto">
          <a:xfrm>
            <a:off x="1774825" y="2819400"/>
            <a:ext cx="1501775" cy="1162050"/>
          </a:xfrm>
          <a:custGeom>
            <a:avLst/>
            <a:gdLst>
              <a:gd name="T0" fmla="*/ 0 w 952"/>
              <a:gd name="T1" fmla="*/ 0 h 710"/>
              <a:gd name="T2" fmla="*/ 2147483647 w 952"/>
              <a:gd name="T3" fmla="*/ 2147483647 h 710"/>
              <a:gd name="T4" fmla="*/ 2147483647 w 952"/>
              <a:gd name="T5" fmla="*/ 2147483647 h 710"/>
              <a:gd name="T6" fmla="*/ 0 60000 65536"/>
              <a:gd name="T7" fmla="*/ 0 60000 65536"/>
              <a:gd name="T8" fmla="*/ 0 60000 65536"/>
              <a:gd name="T9" fmla="*/ 0 w 952"/>
              <a:gd name="T10" fmla="*/ 0 h 710"/>
              <a:gd name="T11" fmla="*/ 952 w 952"/>
              <a:gd name="T12" fmla="*/ 710 h 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" h="710">
                <a:moveTo>
                  <a:pt x="0" y="0"/>
                </a:moveTo>
                <a:lnTo>
                  <a:pt x="656" y="710"/>
                </a:lnTo>
                <a:lnTo>
                  <a:pt x="952" y="71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Freeform 16"/>
          <p:cNvSpPr>
            <a:spLocks/>
          </p:cNvSpPr>
          <p:nvPr/>
        </p:nvSpPr>
        <p:spPr bwMode="auto">
          <a:xfrm>
            <a:off x="5213350" y="1654175"/>
            <a:ext cx="708025" cy="1047750"/>
          </a:xfrm>
          <a:custGeom>
            <a:avLst/>
            <a:gdLst>
              <a:gd name="T0" fmla="*/ 2147483647 w 472"/>
              <a:gd name="T1" fmla="*/ 2147483647 h 686"/>
              <a:gd name="T2" fmla="*/ 2147483647 w 472"/>
              <a:gd name="T3" fmla="*/ 0 h 686"/>
              <a:gd name="T4" fmla="*/ 0 w 472"/>
              <a:gd name="T5" fmla="*/ 0 h 686"/>
              <a:gd name="T6" fmla="*/ 0 60000 65536"/>
              <a:gd name="T7" fmla="*/ 0 60000 65536"/>
              <a:gd name="T8" fmla="*/ 0 60000 65536"/>
              <a:gd name="T9" fmla="*/ 0 w 472"/>
              <a:gd name="T10" fmla="*/ 0 h 686"/>
              <a:gd name="T11" fmla="*/ 472 w 472"/>
              <a:gd name="T12" fmla="*/ 686 h 6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686">
                <a:moveTo>
                  <a:pt x="472" y="686"/>
                </a:moveTo>
                <a:lnTo>
                  <a:pt x="12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97674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6"/>
          <p:cNvSpPr txBox="1">
            <a:spLocks noChangeArrowheads="1"/>
          </p:cNvSpPr>
          <p:nvPr/>
        </p:nvSpPr>
        <p:spPr bwMode="auto">
          <a:xfrm>
            <a:off x="7924800" y="6477000"/>
            <a:ext cx="1131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3.8g</a:t>
            </a:r>
          </a:p>
        </p:txBody>
      </p:sp>
      <p:pic>
        <p:nvPicPr>
          <p:cNvPr id="87042" name="Picture 13" descr="figure_03_08g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3"/>
          <a:stretch>
            <a:fillRect/>
          </a:stretch>
        </p:blipFill>
        <p:spPr bwMode="auto">
          <a:xfrm>
            <a:off x="309563" y="2311400"/>
            <a:ext cx="85947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Freeform 4"/>
          <p:cNvSpPr>
            <a:spLocks/>
          </p:cNvSpPr>
          <p:nvPr/>
        </p:nvSpPr>
        <p:spPr bwMode="auto">
          <a:xfrm>
            <a:off x="1295400" y="2501900"/>
            <a:ext cx="2209800" cy="622300"/>
          </a:xfrm>
          <a:custGeom>
            <a:avLst/>
            <a:gdLst>
              <a:gd name="T0" fmla="*/ 0 w 1392"/>
              <a:gd name="T1" fmla="*/ 2147483647 h 392"/>
              <a:gd name="T2" fmla="*/ 2147483647 w 1392"/>
              <a:gd name="T3" fmla="*/ 2147483647 h 392"/>
              <a:gd name="T4" fmla="*/ 2147483647 w 1392"/>
              <a:gd name="T5" fmla="*/ 0 h 392"/>
              <a:gd name="T6" fmla="*/ 0 60000 65536"/>
              <a:gd name="T7" fmla="*/ 0 60000 65536"/>
              <a:gd name="T8" fmla="*/ 0 60000 65536"/>
              <a:gd name="T9" fmla="*/ 0 w 1392"/>
              <a:gd name="T10" fmla="*/ 0 h 392"/>
              <a:gd name="T11" fmla="*/ 1392 w 1392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392">
                <a:moveTo>
                  <a:pt x="0" y="392"/>
                </a:moveTo>
                <a:lnTo>
                  <a:pt x="978" y="2"/>
                </a:lnTo>
                <a:lnTo>
                  <a:pt x="1392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Freeform 5"/>
          <p:cNvSpPr>
            <a:spLocks/>
          </p:cNvSpPr>
          <p:nvPr/>
        </p:nvSpPr>
        <p:spPr bwMode="auto">
          <a:xfrm>
            <a:off x="5959475" y="2505075"/>
            <a:ext cx="1095375" cy="161925"/>
          </a:xfrm>
          <a:custGeom>
            <a:avLst/>
            <a:gdLst>
              <a:gd name="T0" fmla="*/ 0 w 690"/>
              <a:gd name="T1" fmla="*/ 2147483647 h 102"/>
              <a:gd name="T2" fmla="*/ 2147483647 w 690"/>
              <a:gd name="T3" fmla="*/ 0 h 102"/>
              <a:gd name="T4" fmla="*/ 2147483647 w 690"/>
              <a:gd name="T5" fmla="*/ 0 h 102"/>
              <a:gd name="T6" fmla="*/ 0 60000 65536"/>
              <a:gd name="T7" fmla="*/ 0 60000 65536"/>
              <a:gd name="T8" fmla="*/ 0 60000 65536"/>
              <a:gd name="T9" fmla="*/ 0 w 690"/>
              <a:gd name="T10" fmla="*/ 0 h 102"/>
              <a:gd name="T11" fmla="*/ 690 w 690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0" h="102">
                <a:moveTo>
                  <a:pt x="0" y="102"/>
                </a:moveTo>
                <a:lnTo>
                  <a:pt x="264" y="0"/>
                </a:lnTo>
                <a:lnTo>
                  <a:pt x="69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3492500" y="2286000"/>
            <a:ext cx="1566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Nucleus</a:t>
            </a: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7013575" y="2282825"/>
            <a:ext cx="1844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Flagellum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5492750" y="3314700"/>
            <a:ext cx="12906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Sperm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247650" y="3956050"/>
            <a:ext cx="411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/>
              <a:t>(g) Cell of reproduction</a:t>
            </a:r>
          </a:p>
        </p:txBody>
      </p:sp>
      <p:sp>
        <p:nvSpPr>
          <p:cNvPr id="87049" name="Freeform 10"/>
          <p:cNvSpPr>
            <a:spLocks/>
          </p:cNvSpPr>
          <p:nvPr/>
        </p:nvSpPr>
        <p:spPr bwMode="auto">
          <a:xfrm>
            <a:off x="1295400" y="2501900"/>
            <a:ext cx="2209800" cy="622300"/>
          </a:xfrm>
          <a:custGeom>
            <a:avLst/>
            <a:gdLst>
              <a:gd name="T0" fmla="*/ 0 w 1392"/>
              <a:gd name="T1" fmla="*/ 2147483647 h 392"/>
              <a:gd name="T2" fmla="*/ 2147483647 w 1392"/>
              <a:gd name="T3" fmla="*/ 2147483647 h 392"/>
              <a:gd name="T4" fmla="*/ 2147483647 w 1392"/>
              <a:gd name="T5" fmla="*/ 0 h 392"/>
              <a:gd name="T6" fmla="*/ 0 60000 65536"/>
              <a:gd name="T7" fmla="*/ 0 60000 65536"/>
              <a:gd name="T8" fmla="*/ 0 60000 65536"/>
              <a:gd name="T9" fmla="*/ 0 w 1392"/>
              <a:gd name="T10" fmla="*/ 0 h 392"/>
              <a:gd name="T11" fmla="*/ 1392 w 1392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392">
                <a:moveTo>
                  <a:pt x="0" y="392"/>
                </a:moveTo>
                <a:lnTo>
                  <a:pt x="978" y="2"/>
                </a:lnTo>
                <a:lnTo>
                  <a:pt x="139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Freeform 11"/>
          <p:cNvSpPr>
            <a:spLocks/>
          </p:cNvSpPr>
          <p:nvPr/>
        </p:nvSpPr>
        <p:spPr bwMode="auto">
          <a:xfrm>
            <a:off x="5959475" y="2505075"/>
            <a:ext cx="1095375" cy="161925"/>
          </a:xfrm>
          <a:custGeom>
            <a:avLst/>
            <a:gdLst>
              <a:gd name="T0" fmla="*/ 0 w 690"/>
              <a:gd name="T1" fmla="*/ 2147483647 h 102"/>
              <a:gd name="T2" fmla="*/ 2147483647 w 690"/>
              <a:gd name="T3" fmla="*/ 0 h 102"/>
              <a:gd name="T4" fmla="*/ 2147483647 w 690"/>
              <a:gd name="T5" fmla="*/ 0 h 102"/>
              <a:gd name="T6" fmla="*/ 0 60000 65536"/>
              <a:gd name="T7" fmla="*/ 0 60000 65536"/>
              <a:gd name="T8" fmla="*/ 0 60000 65536"/>
              <a:gd name="T9" fmla="*/ 0 w 690"/>
              <a:gd name="T10" fmla="*/ 0 h 102"/>
              <a:gd name="T11" fmla="*/ 690 w 690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0" h="102">
                <a:moveTo>
                  <a:pt x="0" y="102"/>
                </a:moveTo>
                <a:lnTo>
                  <a:pt x="264" y="0"/>
                </a:lnTo>
                <a:lnTo>
                  <a:pt x="69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4009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Anatomy of the Cell</a:t>
            </a:r>
          </a:p>
        </p:txBody>
      </p:sp>
      <p:sp>
        <p:nvSpPr>
          <p:cNvPr id="13314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Cells are not all the same.</a:t>
            </a:r>
          </a:p>
          <a:p>
            <a:pPr eaLnBrk="1" hangingPunct="1"/>
            <a:r>
              <a:rPr lang="en-US">
                <a:latin typeface="Arial" charset="0"/>
              </a:rPr>
              <a:t>All cells share general structures.</a:t>
            </a:r>
          </a:p>
          <a:p>
            <a:pPr eaLnBrk="1" hangingPunct="1"/>
            <a:r>
              <a:rPr lang="en-US">
                <a:latin typeface="Arial" charset="0"/>
              </a:rPr>
              <a:t>All cells have three main regions</a:t>
            </a:r>
          </a:p>
          <a:p>
            <a:pPr lvl="1" eaLnBrk="1" hangingPunct="1"/>
            <a:r>
              <a:rPr lang="en-US">
                <a:latin typeface="Arial" charset="0"/>
              </a:rPr>
              <a:t>Nucleus</a:t>
            </a:r>
          </a:p>
          <a:p>
            <a:pPr lvl="1" eaLnBrk="1" hangingPunct="1"/>
            <a:r>
              <a:rPr lang="en-US">
                <a:latin typeface="Arial" charset="0"/>
              </a:rPr>
              <a:t>Cytoplasm</a:t>
            </a:r>
          </a:p>
          <a:p>
            <a:pPr lvl="1" eaLnBrk="1" hangingPunct="1"/>
            <a:r>
              <a:rPr lang="en-US">
                <a:latin typeface="Arial" charset="0"/>
              </a:rPr>
              <a:t>Plasma membrane</a:t>
            </a:r>
          </a:p>
        </p:txBody>
      </p:sp>
    </p:spTree>
    <p:extLst>
      <p:ext uri="{BB962C8B-B14F-4D97-AF65-F5344CB8AC3E}">
        <p14:creationId xmlns:p14="http://schemas.microsoft.com/office/powerpoint/2010/main" val="1159472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8"/>
          <p:cNvSpPr txBox="1">
            <a:spLocks noChangeArrowheads="1"/>
          </p:cNvSpPr>
          <p:nvPr/>
        </p:nvSpPr>
        <p:spPr bwMode="auto">
          <a:xfrm>
            <a:off x="7924800" y="6477000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3.1a</a:t>
            </a:r>
          </a:p>
        </p:txBody>
      </p:sp>
      <p:pic>
        <p:nvPicPr>
          <p:cNvPr id="15362" name="Picture 18" descr="figure_03_01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"/>
          <a:stretch>
            <a:fillRect/>
          </a:stretch>
        </p:blipFill>
        <p:spPr bwMode="auto">
          <a:xfrm>
            <a:off x="309563" y="411163"/>
            <a:ext cx="8594725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3900488" y="3633788"/>
            <a:ext cx="844550" cy="2794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 flipH="1" flipV="1">
            <a:off x="4748213" y="3914775"/>
            <a:ext cx="15652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9"/>
          <p:cNvSpPr>
            <a:spLocks noChangeShapeType="1"/>
          </p:cNvSpPr>
          <p:nvPr/>
        </p:nvSpPr>
        <p:spPr bwMode="auto">
          <a:xfrm>
            <a:off x="3908425" y="3636963"/>
            <a:ext cx="844550" cy="279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 flipH="1" flipV="1">
            <a:off x="4749800" y="3914775"/>
            <a:ext cx="156527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12"/>
          <p:cNvSpPr>
            <a:spLocks noChangeShapeType="1"/>
          </p:cNvSpPr>
          <p:nvPr/>
        </p:nvSpPr>
        <p:spPr bwMode="auto">
          <a:xfrm flipH="1">
            <a:off x="4765675" y="2190750"/>
            <a:ext cx="15589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auto">
          <a:xfrm>
            <a:off x="3886200" y="1733550"/>
            <a:ext cx="879475" cy="4572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5"/>
          <p:cNvSpPr>
            <a:spLocks noChangeShapeType="1"/>
          </p:cNvSpPr>
          <p:nvPr/>
        </p:nvSpPr>
        <p:spPr bwMode="auto">
          <a:xfrm flipH="1">
            <a:off x="4759325" y="2187575"/>
            <a:ext cx="15589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auto">
          <a:xfrm>
            <a:off x="3886200" y="1733550"/>
            <a:ext cx="879475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7"/>
          <p:cNvSpPr>
            <a:spLocks noChangeShapeType="1"/>
          </p:cNvSpPr>
          <p:nvPr/>
        </p:nvSpPr>
        <p:spPr bwMode="auto">
          <a:xfrm>
            <a:off x="2728913" y="4976813"/>
            <a:ext cx="35814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8"/>
          <p:cNvSpPr>
            <a:spLocks noChangeShapeType="1"/>
          </p:cNvSpPr>
          <p:nvPr/>
        </p:nvSpPr>
        <p:spPr bwMode="auto">
          <a:xfrm>
            <a:off x="2730500" y="4978400"/>
            <a:ext cx="3581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6227763" y="1858963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Nucleus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6251575" y="3609975"/>
            <a:ext cx="2646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Cytoplasm</a:t>
            </a: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6327775" y="4914900"/>
            <a:ext cx="26463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600"/>
              <a:t>Plasma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600"/>
              <a:t>membrane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247650" y="5715000"/>
            <a:ext cx="74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3050835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The Nucleus</a:t>
            </a:r>
          </a:p>
        </p:txBody>
      </p:sp>
      <p:sp>
        <p:nvSpPr>
          <p:cNvPr id="17410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Control center of the cell</a:t>
            </a:r>
          </a:p>
          <a:p>
            <a:pPr lvl="1" eaLnBrk="1" hangingPunct="1"/>
            <a:r>
              <a:rPr lang="en-US">
                <a:latin typeface="Arial" charset="0"/>
              </a:rPr>
              <a:t>Contains genetic material (DNA)</a:t>
            </a:r>
          </a:p>
          <a:p>
            <a:pPr eaLnBrk="1" hangingPunct="1"/>
            <a:r>
              <a:rPr lang="en-US">
                <a:latin typeface="Arial" charset="0"/>
              </a:rPr>
              <a:t>Three regions</a:t>
            </a:r>
          </a:p>
          <a:p>
            <a:pPr lvl="1" eaLnBrk="1" hangingPunct="1"/>
            <a:r>
              <a:rPr lang="en-US">
                <a:latin typeface="Arial" charset="0"/>
              </a:rPr>
              <a:t>Nuclear envelope (membrane)</a:t>
            </a:r>
          </a:p>
          <a:p>
            <a:pPr lvl="1" eaLnBrk="1" hangingPunct="1"/>
            <a:r>
              <a:rPr lang="en-US">
                <a:latin typeface="Arial" charset="0"/>
              </a:rPr>
              <a:t>Nucleolus</a:t>
            </a:r>
          </a:p>
          <a:p>
            <a:pPr lvl="1" eaLnBrk="1" hangingPunct="1"/>
            <a:r>
              <a:rPr lang="en-US">
                <a:latin typeface="Arial" charset="0"/>
              </a:rPr>
              <a:t>Chromatin</a:t>
            </a:r>
          </a:p>
        </p:txBody>
      </p:sp>
    </p:spTree>
    <p:extLst>
      <p:ext uri="{BB962C8B-B14F-4D97-AF65-F5344CB8AC3E}">
        <p14:creationId xmlns:p14="http://schemas.microsoft.com/office/powerpoint/2010/main" val="1907363219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7" descr="figure_03_01b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"/>
          <a:stretch>
            <a:fillRect/>
          </a:stretch>
        </p:blipFill>
        <p:spPr bwMode="auto">
          <a:xfrm>
            <a:off x="1066800" y="233363"/>
            <a:ext cx="7065963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Line 6"/>
          <p:cNvSpPr>
            <a:spLocks noChangeShapeType="1"/>
          </p:cNvSpPr>
          <p:nvPr/>
        </p:nvSpPr>
        <p:spPr bwMode="auto">
          <a:xfrm>
            <a:off x="3438525" y="407988"/>
            <a:ext cx="838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Line 7"/>
          <p:cNvSpPr>
            <a:spLocks noChangeShapeType="1"/>
          </p:cNvSpPr>
          <p:nvPr/>
        </p:nvSpPr>
        <p:spPr bwMode="auto">
          <a:xfrm>
            <a:off x="4276725" y="407988"/>
            <a:ext cx="769938" cy="1778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Freeform 8"/>
          <p:cNvSpPr>
            <a:spLocks/>
          </p:cNvSpPr>
          <p:nvPr/>
        </p:nvSpPr>
        <p:spPr bwMode="auto">
          <a:xfrm flipV="1">
            <a:off x="3448050" y="330200"/>
            <a:ext cx="822325" cy="74613"/>
          </a:xfrm>
          <a:custGeom>
            <a:avLst/>
            <a:gdLst>
              <a:gd name="T0" fmla="*/ 0 w 464"/>
              <a:gd name="T1" fmla="*/ 0 h 1"/>
              <a:gd name="T2" fmla="*/ 2147483647 w 464"/>
              <a:gd name="T3" fmla="*/ 0 h 1"/>
              <a:gd name="T4" fmla="*/ 0 60000 65536"/>
              <a:gd name="T5" fmla="*/ 0 60000 65536"/>
              <a:gd name="T6" fmla="*/ 0 w 464"/>
              <a:gd name="T7" fmla="*/ 0 h 1"/>
              <a:gd name="T8" fmla="*/ 464 w 46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4" h="1">
                <a:moveTo>
                  <a:pt x="0" y="0"/>
                </a:moveTo>
                <a:lnTo>
                  <a:pt x="46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>
            <a:off x="4267200" y="403225"/>
            <a:ext cx="769938" cy="177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11"/>
          <p:cNvSpPr>
            <a:spLocks noChangeShapeType="1"/>
          </p:cNvSpPr>
          <p:nvPr/>
        </p:nvSpPr>
        <p:spPr bwMode="auto">
          <a:xfrm flipV="1">
            <a:off x="2549525" y="831850"/>
            <a:ext cx="1019175" cy="476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12"/>
          <p:cNvSpPr>
            <a:spLocks noChangeShapeType="1"/>
          </p:cNvSpPr>
          <p:nvPr/>
        </p:nvSpPr>
        <p:spPr bwMode="auto">
          <a:xfrm>
            <a:off x="3563938" y="827088"/>
            <a:ext cx="1300162" cy="4968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13"/>
          <p:cNvSpPr>
            <a:spLocks noChangeShapeType="1"/>
          </p:cNvSpPr>
          <p:nvPr/>
        </p:nvSpPr>
        <p:spPr bwMode="auto">
          <a:xfrm flipV="1">
            <a:off x="2543175" y="828675"/>
            <a:ext cx="1019175" cy="47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14"/>
          <p:cNvSpPr>
            <a:spLocks noChangeShapeType="1"/>
          </p:cNvSpPr>
          <p:nvPr/>
        </p:nvSpPr>
        <p:spPr bwMode="auto">
          <a:xfrm>
            <a:off x="3557588" y="827088"/>
            <a:ext cx="1300162" cy="4968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6"/>
          <p:cNvSpPr>
            <a:spLocks noChangeShapeType="1"/>
          </p:cNvSpPr>
          <p:nvPr/>
        </p:nvSpPr>
        <p:spPr bwMode="auto">
          <a:xfrm>
            <a:off x="2514600" y="1290638"/>
            <a:ext cx="9747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7"/>
          <p:cNvSpPr>
            <a:spLocks noChangeShapeType="1"/>
          </p:cNvSpPr>
          <p:nvPr/>
        </p:nvSpPr>
        <p:spPr bwMode="auto">
          <a:xfrm flipH="1" flipV="1">
            <a:off x="3492500" y="1287463"/>
            <a:ext cx="1130300" cy="9715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8"/>
          <p:cNvSpPr>
            <a:spLocks noChangeShapeType="1"/>
          </p:cNvSpPr>
          <p:nvPr/>
        </p:nvSpPr>
        <p:spPr bwMode="auto">
          <a:xfrm>
            <a:off x="2514600" y="1287463"/>
            <a:ext cx="9747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9"/>
          <p:cNvSpPr>
            <a:spLocks noChangeShapeType="1"/>
          </p:cNvSpPr>
          <p:nvPr/>
        </p:nvSpPr>
        <p:spPr bwMode="auto">
          <a:xfrm flipH="1" flipV="1">
            <a:off x="3486150" y="1287463"/>
            <a:ext cx="1130300" cy="971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21"/>
          <p:cNvSpPr>
            <a:spLocks noChangeShapeType="1"/>
          </p:cNvSpPr>
          <p:nvPr/>
        </p:nvSpPr>
        <p:spPr bwMode="auto">
          <a:xfrm>
            <a:off x="2206625" y="2030413"/>
            <a:ext cx="457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22"/>
          <p:cNvSpPr>
            <a:spLocks noChangeShapeType="1"/>
          </p:cNvSpPr>
          <p:nvPr/>
        </p:nvSpPr>
        <p:spPr bwMode="auto">
          <a:xfrm flipH="1" flipV="1">
            <a:off x="2667000" y="2033588"/>
            <a:ext cx="1352550" cy="17335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23"/>
          <p:cNvSpPr>
            <a:spLocks noChangeShapeType="1"/>
          </p:cNvSpPr>
          <p:nvPr/>
        </p:nvSpPr>
        <p:spPr bwMode="auto">
          <a:xfrm flipH="1" flipV="1">
            <a:off x="2663825" y="2030413"/>
            <a:ext cx="669925" cy="14478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25"/>
          <p:cNvSpPr>
            <a:spLocks noChangeShapeType="1"/>
          </p:cNvSpPr>
          <p:nvPr/>
        </p:nvSpPr>
        <p:spPr bwMode="auto">
          <a:xfrm>
            <a:off x="2216150" y="2033588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26"/>
          <p:cNvSpPr>
            <a:spLocks noChangeShapeType="1"/>
          </p:cNvSpPr>
          <p:nvPr/>
        </p:nvSpPr>
        <p:spPr bwMode="auto">
          <a:xfrm flipH="1" flipV="1">
            <a:off x="2670175" y="2036763"/>
            <a:ext cx="1352550" cy="1733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27"/>
          <p:cNvSpPr>
            <a:spLocks noChangeShapeType="1"/>
          </p:cNvSpPr>
          <p:nvPr/>
        </p:nvSpPr>
        <p:spPr bwMode="auto">
          <a:xfrm flipH="1" flipV="1">
            <a:off x="2667000" y="2033588"/>
            <a:ext cx="669925" cy="1447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9"/>
          <p:cNvSpPr>
            <a:spLocks noChangeShapeType="1"/>
          </p:cNvSpPr>
          <p:nvPr/>
        </p:nvSpPr>
        <p:spPr bwMode="auto">
          <a:xfrm flipV="1">
            <a:off x="2460625" y="5386388"/>
            <a:ext cx="9810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30"/>
          <p:cNvSpPr>
            <a:spLocks noChangeShapeType="1"/>
          </p:cNvSpPr>
          <p:nvPr/>
        </p:nvSpPr>
        <p:spPr bwMode="auto">
          <a:xfrm flipH="1">
            <a:off x="3448050" y="4113213"/>
            <a:ext cx="1035050" cy="127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31"/>
          <p:cNvSpPr>
            <a:spLocks noChangeShapeType="1"/>
          </p:cNvSpPr>
          <p:nvPr/>
        </p:nvSpPr>
        <p:spPr bwMode="auto">
          <a:xfrm flipH="1">
            <a:off x="3451225" y="4287838"/>
            <a:ext cx="2940050" cy="10985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33"/>
          <p:cNvSpPr>
            <a:spLocks noChangeShapeType="1"/>
          </p:cNvSpPr>
          <p:nvPr/>
        </p:nvSpPr>
        <p:spPr bwMode="auto">
          <a:xfrm flipV="1">
            <a:off x="2470150" y="5383213"/>
            <a:ext cx="9810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34"/>
          <p:cNvSpPr>
            <a:spLocks noChangeShapeType="1"/>
          </p:cNvSpPr>
          <p:nvPr/>
        </p:nvSpPr>
        <p:spPr bwMode="auto">
          <a:xfrm flipH="1">
            <a:off x="3444875" y="4113213"/>
            <a:ext cx="1035050" cy="127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35"/>
          <p:cNvSpPr>
            <a:spLocks noChangeShapeType="1"/>
          </p:cNvSpPr>
          <p:nvPr/>
        </p:nvSpPr>
        <p:spPr bwMode="auto">
          <a:xfrm flipH="1">
            <a:off x="3448050" y="4287838"/>
            <a:ext cx="2940050" cy="1098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36"/>
          <p:cNvSpPr>
            <a:spLocks noChangeShapeType="1"/>
          </p:cNvSpPr>
          <p:nvPr/>
        </p:nvSpPr>
        <p:spPr bwMode="auto">
          <a:xfrm>
            <a:off x="6142038" y="1108075"/>
            <a:ext cx="838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37"/>
          <p:cNvSpPr>
            <a:spLocks noChangeShapeType="1"/>
          </p:cNvSpPr>
          <p:nvPr/>
        </p:nvSpPr>
        <p:spPr bwMode="auto">
          <a:xfrm>
            <a:off x="6142038" y="1114425"/>
            <a:ext cx="838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Text Box 38"/>
          <p:cNvSpPr txBox="1">
            <a:spLocks noChangeArrowheads="1"/>
          </p:cNvSpPr>
          <p:nvPr/>
        </p:nvSpPr>
        <p:spPr bwMode="auto">
          <a:xfrm>
            <a:off x="6910388" y="873125"/>
            <a:ext cx="1349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/>
              <a:t>Nucleus</a:t>
            </a:r>
            <a:endParaRPr lang="en-US" sz="2100"/>
          </a:p>
        </p:txBody>
      </p:sp>
      <p:sp>
        <p:nvSpPr>
          <p:cNvPr id="19485" name="Text Box 39"/>
          <p:cNvSpPr txBox="1">
            <a:spLocks noChangeArrowheads="1"/>
          </p:cNvSpPr>
          <p:nvPr/>
        </p:nvSpPr>
        <p:spPr bwMode="auto">
          <a:xfrm>
            <a:off x="941388" y="173038"/>
            <a:ext cx="2590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/>
              <a:t>Nuclear envelope</a:t>
            </a:r>
          </a:p>
        </p:txBody>
      </p:sp>
      <p:sp>
        <p:nvSpPr>
          <p:cNvPr id="19486" name="Text Box 40"/>
          <p:cNvSpPr txBox="1">
            <a:spLocks noChangeArrowheads="1"/>
          </p:cNvSpPr>
          <p:nvPr/>
        </p:nvSpPr>
        <p:spPr bwMode="auto">
          <a:xfrm>
            <a:off x="495300" y="585788"/>
            <a:ext cx="2590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/>
              <a:t>Chromatin</a:t>
            </a:r>
            <a:endParaRPr lang="en-US" sz="2100"/>
          </a:p>
        </p:txBody>
      </p:sp>
      <p:sp>
        <p:nvSpPr>
          <p:cNvPr id="19487" name="Text Box 41"/>
          <p:cNvSpPr txBox="1">
            <a:spLocks noChangeArrowheads="1"/>
          </p:cNvSpPr>
          <p:nvPr/>
        </p:nvSpPr>
        <p:spPr bwMode="auto">
          <a:xfrm>
            <a:off x="1028700" y="1976438"/>
            <a:ext cx="13335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2200"/>
              <a:t>Nuclear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2200"/>
              <a:t>pores</a:t>
            </a:r>
          </a:p>
        </p:txBody>
      </p:sp>
      <p:sp>
        <p:nvSpPr>
          <p:cNvPr id="19488" name="Text Box 42"/>
          <p:cNvSpPr txBox="1">
            <a:spLocks noChangeArrowheads="1"/>
          </p:cNvSpPr>
          <p:nvPr/>
        </p:nvSpPr>
        <p:spPr bwMode="auto">
          <a:xfrm>
            <a:off x="755650" y="1062038"/>
            <a:ext cx="2057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/>
              <a:t>Nucleolus</a:t>
            </a:r>
            <a:endParaRPr lang="en-US" sz="2100"/>
          </a:p>
        </p:txBody>
      </p:sp>
      <p:sp>
        <p:nvSpPr>
          <p:cNvPr id="19489" name="Text Box 43"/>
          <p:cNvSpPr txBox="1">
            <a:spLocks noChangeArrowheads="1"/>
          </p:cNvSpPr>
          <p:nvPr/>
        </p:nvSpPr>
        <p:spPr bwMode="auto">
          <a:xfrm>
            <a:off x="730250" y="5164138"/>
            <a:ext cx="2057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/>
              <a:t>Rough ER</a:t>
            </a:r>
            <a:endParaRPr lang="en-US" sz="2100"/>
          </a:p>
        </p:txBody>
      </p:sp>
      <p:sp>
        <p:nvSpPr>
          <p:cNvPr id="19490" name="Text Box 44"/>
          <p:cNvSpPr txBox="1">
            <a:spLocks noChangeArrowheads="1"/>
          </p:cNvSpPr>
          <p:nvPr/>
        </p:nvSpPr>
        <p:spPr bwMode="auto">
          <a:xfrm>
            <a:off x="333375" y="6097588"/>
            <a:ext cx="2057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/>
              <a:t>(b)</a:t>
            </a:r>
            <a:endParaRPr lang="en-US" sz="2100"/>
          </a:p>
        </p:txBody>
      </p:sp>
      <p:sp>
        <p:nvSpPr>
          <p:cNvPr id="19491" name="Text Box 5"/>
          <p:cNvSpPr txBox="1">
            <a:spLocks noChangeArrowheads="1"/>
          </p:cNvSpPr>
          <p:nvPr/>
        </p:nvSpPr>
        <p:spPr bwMode="auto">
          <a:xfrm>
            <a:off x="7924800" y="6477000"/>
            <a:ext cx="1131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3.1b</a:t>
            </a:r>
          </a:p>
        </p:txBody>
      </p:sp>
    </p:spTree>
    <p:extLst>
      <p:ext uri="{BB962C8B-B14F-4D97-AF65-F5344CB8AC3E}">
        <p14:creationId xmlns:p14="http://schemas.microsoft.com/office/powerpoint/2010/main" val="43610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The Nucleus</a:t>
            </a:r>
          </a:p>
        </p:txBody>
      </p:sp>
      <p:sp>
        <p:nvSpPr>
          <p:cNvPr id="21506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Nuclear envelope (membrane) </a:t>
            </a:r>
          </a:p>
          <a:p>
            <a:pPr lvl="1" eaLnBrk="1" hangingPunct="1"/>
            <a:r>
              <a:rPr lang="en-US">
                <a:latin typeface="Arial" charset="0"/>
              </a:rPr>
              <a:t>Barrier of the nucleus</a:t>
            </a:r>
          </a:p>
          <a:p>
            <a:pPr lvl="1" eaLnBrk="1" hangingPunct="1"/>
            <a:r>
              <a:rPr lang="en-US">
                <a:latin typeface="Arial" charset="0"/>
              </a:rPr>
              <a:t>Consists of a double membrane</a:t>
            </a:r>
          </a:p>
          <a:p>
            <a:pPr lvl="1" eaLnBrk="1" hangingPunct="1"/>
            <a:r>
              <a:rPr lang="en-US">
                <a:latin typeface="Arial" charset="0"/>
              </a:rPr>
              <a:t>Contains nuclear pores that allow for exchange of material with the rest of the cell</a:t>
            </a:r>
          </a:p>
        </p:txBody>
      </p:sp>
    </p:spTree>
    <p:extLst>
      <p:ext uri="{BB962C8B-B14F-4D97-AF65-F5344CB8AC3E}">
        <p14:creationId xmlns:p14="http://schemas.microsoft.com/office/powerpoint/2010/main" val="3166423700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1374</Words>
  <Application>Microsoft Macintosh PowerPoint</Application>
  <PresentationFormat>On-screen Show (4:3)</PresentationFormat>
  <Paragraphs>432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3</vt:lpstr>
      <vt:lpstr>Concepts of the Cell Theory</vt:lpstr>
      <vt:lpstr>Chemical Components of Cells</vt:lpstr>
      <vt:lpstr>Cells and Tissues</vt:lpstr>
      <vt:lpstr>Anatomy of the Cell</vt:lpstr>
      <vt:lpstr>PowerPoint Presentation</vt:lpstr>
      <vt:lpstr>The Nucleus</vt:lpstr>
      <vt:lpstr>PowerPoint Presentation</vt:lpstr>
      <vt:lpstr>The Nucleus</vt:lpstr>
      <vt:lpstr>The Nucleus</vt:lpstr>
      <vt:lpstr>The Nucleus</vt:lpstr>
      <vt:lpstr>Plasma Membrane</vt:lpstr>
      <vt:lpstr>PowerPoint Presentation</vt:lpstr>
      <vt:lpstr>Plasma Membrane Junctions</vt:lpstr>
      <vt:lpstr>PowerPoint Presentation</vt:lpstr>
      <vt:lpstr>Cytoplasm</vt:lpstr>
      <vt:lpstr>Cytoplasm</vt:lpstr>
      <vt:lpstr>PowerPoint Presentation</vt:lpstr>
      <vt:lpstr>Cytoplasmic Organelles</vt:lpstr>
      <vt:lpstr>Cytoplasmic Organelles</vt:lpstr>
      <vt:lpstr>Cytoplasmic Organelles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Cytoplasmic Organelles</vt:lpstr>
      <vt:lpstr>PowerPoint Presentation</vt:lpstr>
      <vt:lpstr>Cytoplasmic Organelles</vt:lpstr>
      <vt:lpstr>Cytoplasmic Organelles </vt:lpstr>
      <vt:lpstr>Cytoplasmic Organelles</vt:lpstr>
      <vt:lpstr>PowerPoint Presentation</vt:lpstr>
      <vt:lpstr>Cytoplasmic Organelles</vt:lpstr>
      <vt:lpstr>Cellular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Betty Lampe</dc:creator>
  <cp:lastModifiedBy>Betty Lampe</cp:lastModifiedBy>
  <cp:revision>2</cp:revision>
  <dcterms:created xsi:type="dcterms:W3CDTF">2014-09-09T17:32:26Z</dcterms:created>
  <dcterms:modified xsi:type="dcterms:W3CDTF">2014-09-09T17:37:21Z</dcterms:modified>
</cp:coreProperties>
</file>