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3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0A497-ECBE-2E4D-A882-90FD68DBD363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D4A4A-A2F3-BE4F-81DC-113C39C0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2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2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EFD8-1F2A-DC45-B9C6-59DD2BE993AF}" type="datetimeFigureOut">
              <a:rPr lang="en-US" smtClean="0"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1F18-C1D1-EE46-A7D7-9065F6ED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Body Tissues</a:t>
            </a:r>
          </a:p>
        </p:txBody>
      </p:sp>
      <p:sp>
        <p:nvSpPr>
          <p:cNvPr id="201730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Tissues</a:t>
            </a:r>
          </a:p>
          <a:p>
            <a:pPr lvl="1" eaLnBrk="1" hangingPunct="1"/>
            <a:r>
              <a:rPr lang="en-US">
                <a:latin typeface="Arial" charset="0"/>
              </a:rPr>
              <a:t>Groups of cells with similar structure and function</a:t>
            </a:r>
          </a:p>
          <a:p>
            <a:pPr lvl="1" eaLnBrk="1" hangingPunct="1"/>
            <a:r>
              <a:rPr lang="en-US">
                <a:latin typeface="Arial" charset="0"/>
              </a:rPr>
              <a:t>Four primary types</a:t>
            </a:r>
          </a:p>
          <a:p>
            <a:pPr lvl="2" eaLnBrk="1" hangingPunct="1"/>
            <a:r>
              <a:rPr lang="en-US">
                <a:latin typeface="Arial" charset="0"/>
              </a:rPr>
              <a:t>Epithelial tissue (epithelium)</a:t>
            </a:r>
          </a:p>
          <a:p>
            <a:pPr lvl="2" eaLnBrk="1" hangingPunct="1"/>
            <a:r>
              <a:rPr lang="en-US">
                <a:latin typeface="Arial" charset="0"/>
              </a:rPr>
              <a:t>Connective tissue</a:t>
            </a:r>
          </a:p>
          <a:p>
            <a:pPr lvl="2" eaLnBrk="1" hangingPunct="1"/>
            <a:r>
              <a:rPr lang="en-US">
                <a:latin typeface="Arial" charset="0"/>
              </a:rPr>
              <a:t>Muscle tissue</a:t>
            </a:r>
          </a:p>
          <a:p>
            <a:pPr lvl="2" eaLnBrk="1" hangingPunct="1"/>
            <a:r>
              <a:rPr lang="en-US">
                <a:latin typeface="Arial" charset="0"/>
              </a:rPr>
              <a:t>Nervous tissue</a:t>
            </a:r>
          </a:p>
          <a:p>
            <a:pPr lvl="2"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1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3.18a</a:t>
            </a:r>
          </a:p>
        </p:txBody>
      </p:sp>
      <p:pic>
        <p:nvPicPr>
          <p:cNvPr id="220162" name="Picture 17" descr="figure_03_18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4"/>
          <a:stretch>
            <a:fillRect/>
          </a:stretch>
        </p:blipFill>
        <p:spPr bwMode="auto">
          <a:xfrm>
            <a:off x="274638" y="1635125"/>
            <a:ext cx="85947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Text Box 4"/>
          <p:cNvSpPr txBox="1">
            <a:spLocks noChangeArrowheads="1"/>
          </p:cNvSpPr>
          <p:nvPr/>
        </p:nvSpPr>
        <p:spPr bwMode="auto">
          <a:xfrm>
            <a:off x="2952750" y="3109913"/>
            <a:ext cx="13001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Nucleus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squamous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epithelial cell</a:t>
            </a:r>
          </a:p>
        </p:txBody>
      </p:sp>
      <p:sp>
        <p:nvSpPr>
          <p:cNvPr id="220164" name="Text Box 5"/>
          <p:cNvSpPr txBox="1">
            <a:spLocks noChangeArrowheads="1"/>
          </p:cNvSpPr>
          <p:nvPr/>
        </p:nvSpPr>
        <p:spPr bwMode="auto">
          <a:xfrm>
            <a:off x="2962275" y="4262438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20165" name="Text Box 6"/>
          <p:cNvSpPr txBox="1">
            <a:spLocks noChangeArrowheads="1"/>
          </p:cNvSpPr>
          <p:nvPr/>
        </p:nvSpPr>
        <p:spPr bwMode="auto">
          <a:xfrm>
            <a:off x="265113" y="4810125"/>
            <a:ext cx="27924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(a) Diagram: Simple squamous</a:t>
            </a:r>
          </a:p>
        </p:txBody>
      </p:sp>
      <p:sp>
        <p:nvSpPr>
          <p:cNvPr id="220166" name="Text Box 7"/>
          <p:cNvSpPr txBox="1">
            <a:spLocks noChangeArrowheads="1"/>
          </p:cNvSpPr>
          <p:nvPr/>
        </p:nvSpPr>
        <p:spPr bwMode="auto">
          <a:xfrm>
            <a:off x="4429125" y="4452938"/>
            <a:ext cx="3222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Simple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squamous epithelium forming part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of the alveolar (air sac) walls (185×).</a:t>
            </a:r>
          </a:p>
        </p:txBody>
      </p:sp>
      <p:sp>
        <p:nvSpPr>
          <p:cNvPr id="220167" name="Text Box 8"/>
          <p:cNvSpPr txBox="1">
            <a:spLocks noChangeArrowheads="1"/>
          </p:cNvSpPr>
          <p:nvPr/>
        </p:nvSpPr>
        <p:spPr bwMode="auto">
          <a:xfrm>
            <a:off x="7539038" y="3181350"/>
            <a:ext cx="1073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squamous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cells</a:t>
            </a:r>
          </a:p>
        </p:txBody>
      </p:sp>
      <p:sp>
        <p:nvSpPr>
          <p:cNvPr id="220168" name="Text Box 9"/>
          <p:cNvSpPr txBox="1">
            <a:spLocks noChangeArrowheads="1"/>
          </p:cNvSpPr>
          <p:nvPr/>
        </p:nvSpPr>
        <p:spPr bwMode="auto">
          <a:xfrm>
            <a:off x="7539038" y="2209800"/>
            <a:ext cx="10937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Air sacs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lungs</a:t>
            </a:r>
          </a:p>
        </p:txBody>
      </p:sp>
      <p:sp>
        <p:nvSpPr>
          <p:cNvPr id="220169" name="Freeform 10"/>
          <p:cNvSpPr>
            <a:spLocks/>
          </p:cNvSpPr>
          <p:nvPr/>
        </p:nvSpPr>
        <p:spPr bwMode="auto">
          <a:xfrm>
            <a:off x="6130925" y="1968500"/>
            <a:ext cx="1273175" cy="514350"/>
          </a:xfrm>
          <a:custGeom>
            <a:avLst/>
            <a:gdLst>
              <a:gd name="T0" fmla="*/ 2147483647 w 802"/>
              <a:gd name="T1" fmla="*/ 0 h 324"/>
              <a:gd name="T2" fmla="*/ 2147483647 w 802"/>
              <a:gd name="T3" fmla="*/ 2147483647 h 324"/>
              <a:gd name="T4" fmla="*/ 0 w 802"/>
              <a:gd name="T5" fmla="*/ 2147483647 h 324"/>
              <a:gd name="T6" fmla="*/ 0 60000 65536"/>
              <a:gd name="T7" fmla="*/ 0 60000 65536"/>
              <a:gd name="T8" fmla="*/ 0 60000 65536"/>
              <a:gd name="T9" fmla="*/ 0 w 802"/>
              <a:gd name="T10" fmla="*/ 0 h 324"/>
              <a:gd name="T11" fmla="*/ 802 w 802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2" h="324">
                <a:moveTo>
                  <a:pt x="232" y="0"/>
                </a:moveTo>
                <a:lnTo>
                  <a:pt x="802" y="204"/>
                </a:lnTo>
                <a:lnTo>
                  <a:pt x="0" y="32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Line 11"/>
          <p:cNvSpPr>
            <a:spLocks noChangeShapeType="1"/>
          </p:cNvSpPr>
          <p:nvPr/>
        </p:nvSpPr>
        <p:spPr bwMode="auto">
          <a:xfrm>
            <a:off x="7404100" y="2292350"/>
            <a:ext cx="193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Freeform 12"/>
          <p:cNvSpPr>
            <a:spLocks/>
          </p:cNvSpPr>
          <p:nvPr/>
        </p:nvSpPr>
        <p:spPr bwMode="auto">
          <a:xfrm>
            <a:off x="6607175" y="2705100"/>
            <a:ext cx="796925" cy="1212850"/>
          </a:xfrm>
          <a:custGeom>
            <a:avLst/>
            <a:gdLst>
              <a:gd name="T0" fmla="*/ 2147483647 w 502"/>
              <a:gd name="T1" fmla="*/ 0 h 764"/>
              <a:gd name="T2" fmla="*/ 2147483647 w 502"/>
              <a:gd name="T3" fmla="*/ 2147483647 h 764"/>
              <a:gd name="T4" fmla="*/ 0 w 502"/>
              <a:gd name="T5" fmla="*/ 2147483647 h 764"/>
              <a:gd name="T6" fmla="*/ 0 60000 65536"/>
              <a:gd name="T7" fmla="*/ 0 60000 65536"/>
              <a:gd name="T8" fmla="*/ 0 60000 65536"/>
              <a:gd name="T9" fmla="*/ 0 w 502"/>
              <a:gd name="T10" fmla="*/ 0 h 764"/>
              <a:gd name="T11" fmla="*/ 502 w 50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2" h="764">
                <a:moveTo>
                  <a:pt x="20" y="0"/>
                </a:moveTo>
                <a:lnTo>
                  <a:pt x="502" y="364"/>
                </a:lnTo>
                <a:lnTo>
                  <a:pt x="0" y="76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Line 13"/>
          <p:cNvSpPr>
            <a:spLocks noChangeShapeType="1"/>
          </p:cNvSpPr>
          <p:nvPr/>
        </p:nvSpPr>
        <p:spPr bwMode="auto">
          <a:xfrm>
            <a:off x="7407275" y="3276600"/>
            <a:ext cx="1968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3" name="Freeform 14"/>
          <p:cNvSpPr>
            <a:spLocks/>
          </p:cNvSpPr>
          <p:nvPr/>
        </p:nvSpPr>
        <p:spPr bwMode="auto">
          <a:xfrm>
            <a:off x="1590675" y="3184525"/>
            <a:ext cx="1425575" cy="1298575"/>
          </a:xfrm>
          <a:custGeom>
            <a:avLst/>
            <a:gdLst>
              <a:gd name="T0" fmla="*/ 0 w 898"/>
              <a:gd name="T1" fmla="*/ 2147483647 h 818"/>
              <a:gd name="T2" fmla="*/ 2147483647 w 898"/>
              <a:gd name="T3" fmla="*/ 0 h 818"/>
              <a:gd name="T4" fmla="*/ 2147483647 w 898"/>
              <a:gd name="T5" fmla="*/ 0 h 818"/>
              <a:gd name="T6" fmla="*/ 0 60000 65536"/>
              <a:gd name="T7" fmla="*/ 0 60000 65536"/>
              <a:gd name="T8" fmla="*/ 0 60000 65536"/>
              <a:gd name="T9" fmla="*/ 0 w 898"/>
              <a:gd name="T10" fmla="*/ 0 h 818"/>
              <a:gd name="T11" fmla="*/ 898 w 898"/>
              <a:gd name="T12" fmla="*/ 818 h 8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8" h="818">
                <a:moveTo>
                  <a:pt x="0" y="818"/>
                </a:moveTo>
                <a:lnTo>
                  <a:pt x="816" y="0"/>
                </a:lnTo>
                <a:lnTo>
                  <a:pt x="89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4" name="Freeform 15"/>
          <p:cNvSpPr>
            <a:spLocks/>
          </p:cNvSpPr>
          <p:nvPr/>
        </p:nvSpPr>
        <p:spPr bwMode="auto">
          <a:xfrm>
            <a:off x="1800225" y="4352925"/>
            <a:ext cx="1219200" cy="128588"/>
          </a:xfrm>
          <a:custGeom>
            <a:avLst/>
            <a:gdLst>
              <a:gd name="T0" fmla="*/ 0 w 818"/>
              <a:gd name="T1" fmla="*/ 2147483647 h 86"/>
              <a:gd name="T2" fmla="*/ 2147483647 w 818"/>
              <a:gd name="T3" fmla="*/ 0 h 86"/>
              <a:gd name="T4" fmla="*/ 2147483647 w 818"/>
              <a:gd name="T5" fmla="*/ 0 h 86"/>
              <a:gd name="T6" fmla="*/ 0 60000 65536"/>
              <a:gd name="T7" fmla="*/ 0 60000 65536"/>
              <a:gd name="T8" fmla="*/ 0 60000 65536"/>
              <a:gd name="T9" fmla="*/ 0 w 818"/>
              <a:gd name="T10" fmla="*/ 0 h 86"/>
              <a:gd name="T11" fmla="*/ 818 w 818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8" h="86">
                <a:moveTo>
                  <a:pt x="0" y="86"/>
                </a:moveTo>
                <a:lnTo>
                  <a:pt x="746" y="0"/>
                </a:lnTo>
                <a:lnTo>
                  <a:pt x="81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4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Simple Epithelia</a:t>
            </a:r>
          </a:p>
        </p:txBody>
      </p:sp>
      <p:sp>
        <p:nvSpPr>
          <p:cNvPr id="222210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Simple cuboidal</a:t>
            </a:r>
          </a:p>
          <a:p>
            <a:pPr lvl="1" eaLnBrk="1" hangingPunct="1"/>
            <a:r>
              <a:rPr lang="en-US">
                <a:latin typeface="Arial" charset="0"/>
              </a:rPr>
              <a:t>Single layer of cube-like cells</a:t>
            </a:r>
          </a:p>
          <a:p>
            <a:pPr lvl="1" eaLnBrk="1" hangingPunct="1"/>
            <a:r>
              <a:rPr lang="en-US">
                <a:latin typeface="Arial" charset="0"/>
              </a:rPr>
              <a:t>Locations </a:t>
            </a:r>
          </a:p>
          <a:p>
            <a:pPr lvl="2" eaLnBrk="1" hangingPunct="1"/>
            <a:r>
              <a:rPr lang="en-US">
                <a:latin typeface="Arial" charset="0"/>
              </a:rPr>
              <a:t>Common in glands and their ducts</a:t>
            </a:r>
          </a:p>
          <a:p>
            <a:pPr lvl="2" eaLnBrk="1" hangingPunct="1"/>
            <a:r>
              <a:rPr lang="en-US">
                <a:latin typeface="Arial" charset="0"/>
              </a:rPr>
              <a:t>Forms walls of kidney tubules</a:t>
            </a:r>
          </a:p>
          <a:p>
            <a:pPr lvl="2" eaLnBrk="1" hangingPunct="1"/>
            <a:r>
              <a:rPr lang="en-US">
                <a:latin typeface="Arial" charset="0"/>
              </a:rPr>
              <a:t>Covers the ovaries</a:t>
            </a:r>
          </a:p>
          <a:p>
            <a:pPr lvl="1" eaLnBrk="1" hangingPunct="1"/>
            <a:r>
              <a:rPr lang="en-US">
                <a:latin typeface="Arial" charset="0"/>
              </a:rPr>
              <a:t>Functions in secretion and absorption; ciliated types propel mucus or reproductive cells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22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3.18b</a:t>
            </a:r>
          </a:p>
        </p:txBody>
      </p:sp>
      <p:pic>
        <p:nvPicPr>
          <p:cNvPr id="224258" name="Picture 22" descr="figure_03_18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7"/>
          <a:stretch>
            <a:fillRect/>
          </a:stretch>
        </p:blipFill>
        <p:spPr bwMode="auto">
          <a:xfrm>
            <a:off x="276225" y="1708150"/>
            <a:ext cx="858996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Line 4"/>
          <p:cNvSpPr>
            <a:spLocks noChangeShapeType="1"/>
          </p:cNvSpPr>
          <p:nvPr/>
        </p:nvSpPr>
        <p:spPr bwMode="auto">
          <a:xfrm>
            <a:off x="5257800" y="4032250"/>
            <a:ext cx="23526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0" name="Freeform 5"/>
          <p:cNvSpPr>
            <a:spLocks/>
          </p:cNvSpPr>
          <p:nvPr/>
        </p:nvSpPr>
        <p:spPr bwMode="auto">
          <a:xfrm>
            <a:off x="5470525" y="2517775"/>
            <a:ext cx="2057400" cy="685800"/>
          </a:xfrm>
          <a:custGeom>
            <a:avLst/>
            <a:gdLst>
              <a:gd name="T0" fmla="*/ 0 w 1296"/>
              <a:gd name="T1" fmla="*/ 2147483647 h 432"/>
              <a:gd name="T2" fmla="*/ 2147483647 w 1296"/>
              <a:gd name="T3" fmla="*/ 0 h 432"/>
              <a:gd name="T4" fmla="*/ 2147483647 w 1296"/>
              <a:gd name="T5" fmla="*/ 2147483647 h 432"/>
              <a:gd name="T6" fmla="*/ 0 60000 65536"/>
              <a:gd name="T7" fmla="*/ 0 60000 65536"/>
              <a:gd name="T8" fmla="*/ 0 60000 65536"/>
              <a:gd name="T9" fmla="*/ 0 w 1296"/>
              <a:gd name="T10" fmla="*/ 0 h 432"/>
              <a:gd name="T11" fmla="*/ 1296 w 129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32">
                <a:moveTo>
                  <a:pt x="0" y="196"/>
                </a:moveTo>
                <a:lnTo>
                  <a:pt x="1296" y="0"/>
                </a:lnTo>
                <a:lnTo>
                  <a:pt x="168" y="43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1" name="Line 6"/>
          <p:cNvSpPr>
            <a:spLocks noChangeShapeType="1"/>
          </p:cNvSpPr>
          <p:nvPr/>
        </p:nvSpPr>
        <p:spPr bwMode="auto">
          <a:xfrm>
            <a:off x="7531100" y="2517775"/>
            <a:ext cx="76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Line 7"/>
          <p:cNvSpPr>
            <a:spLocks noChangeShapeType="1"/>
          </p:cNvSpPr>
          <p:nvPr/>
        </p:nvSpPr>
        <p:spPr bwMode="auto">
          <a:xfrm>
            <a:off x="5953125" y="3463925"/>
            <a:ext cx="1647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Text Box 8"/>
          <p:cNvSpPr txBox="1">
            <a:spLocks noChangeArrowheads="1"/>
          </p:cNvSpPr>
          <p:nvPr/>
        </p:nvSpPr>
        <p:spPr bwMode="auto">
          <a:xfrm>
            <a:off x="257175" y="4757738"/>
            <a:ext cx="2644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(b) Diagram: Simple cuboidal</a:t>
            </a:r>
          </a:p>
        </p:txBody>
      </p:sp>
      <p:sp>
        <p:nvSpPr>
          <p:cNvPr id="224264" name="Text Box 9"/>
          <p:cNvSpPr txBox="1">
            <a:spLocks noChangeArrowheads="1"/>
          </p:cNvSpPr>
          <p:nvPr/>
        </p:nvSpPr>
        <p:spPr bwMode="auto">
          <a:xfrm>
            <a:off x="2962275" y="2443163"/>
            <a:ext cx="10937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Nucleus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simple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cuboidal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</a:t>
            </a:r>
          </a:p>
        </p:txBody>
      </p:sp>
      <p:sp>
        <p:nvSpPr>
          <p:cNvPr id="224265" name="Text Box 10"/>
          <p:cNvSpPr txBox="1">
            <a:spLocks noChangeArrowheads="1"/>
          </p:cNvSpPr>
          <p:nvPr/>
        </p:nvSpPr>
        <p:spPr bwMode="auto">
          <a:xfrm>
            <a:off x="4448175" y="4572000"/>
            <a:ext cx="3178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Simple cuboidal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epithelium in kidney tubules (250</a:t>
            </a:r>
            <a:r>
              <a:rPr lang="en-US" sz="1200"/>
              <a:t>×</a:t>
            </a:r>
            <a:r>
              <a:rPr lang="en-US" sz="1400"/>
              <a:t>).</a:t>
            </a:r>
          </a:p>
        </p:txBody>
      </p:sp>
      <p:sp>
        <p:nvSpPr>
          <p:cNvPr id="224266" name="Text Box 11"/>
          <p:cNvSpPr txBox="1">
            <a:spLocks noChangeArrowheads="1"/>
          </p:cNvSpPr>
          <p:nvPr/>
        </p:nvSpPr>
        <p:spPr bwMode="auto">
          <a:xfrm>
            <a:off x="2957513" y="3476625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24267" name="Text Box 12"/>
          <p:cNvSpPr txBox="1">
            <a:spLocks noChangeArrowheads="1"/>
          </p:cNvSpPr>
          <p:nvPr/>
        </p:nvSpPr>
        <p:spPr bwMode="auto">
          <a:xfrm>
            <a:off x="7543800" y="3924300"/>
            <a:ext cx="1143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Connective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tissue</a:t>
            </a:r>
          </a:p>
        </p:txBody>
      </p:sp>
      <p:sp>
        <p:nvSpPr>
          <p:cNvPr id="224268" name="Text Box 13"/>
          <p:cNvSpPr txBox="1">
            <a:spLocks noChangeArrowheads="1"/>
          </p:cNvSpPr>
          <p:nvPr/>
        </p:nvSpPr>
        <p:spPr bwMode="auto">
          <a:xfrm>
            <a:off x="7543800" y="3357563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24269" name="Text Box 14"/>
          <p:cNvSpPr txBox="1">
            <a:spLocks noChangeArrowheads="1"/>
          </p:cNvSpPr>
          <p:nvPr/>
        </p:nvSpPr>
        <p:spPr bwMode="auto">
          <a:xfrm>
            <a:off x="7543800" y="2409825"/>
            <a:ext cx="9540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Simple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cuboidal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cells</a:t>
            </a:r>
          </a:p>
        </p:txBody>
      </p:sp>
      <p:sp>
        <p:nvSpPr>
          <p:cNvPr id="224270" name="Freeform 15"/>
          <p:cNvSpPr>
            <a:spLocks/>
          </p:cNvSpPr>
          <p:nvPr/>
        </p:nvSpPr>
        <p:spPr bwMode="auto">
          <a:xfrm>
            <a:off x="2397125" y="2549525"/>
            <a:ext cx="619125" cy="1270000"/>
          </a:xfrm>
          <a:custGeom>
            <a:avLst/>
            <a:gdLst>
              <a:gd name="T0" fmla="*/ 0 w 390"/>
              <a:gd name="T1" fmla="*/ 2147483647 h 800"/>
              <a:gd name="T2" fmla="*/ 2147483647 w 390"/>
              <a:gd name="T3" fmla="*/ 0 h 800"/>
              <a:gd name="T4" fmla="*/ 2147483647 w 390"/>
              <a:gd name="T5" fmla="*/ 0 h 800"/>
              <a:gd name="T6" fmla="*/ 0 60000 65536"/>
              <a:gd name="T7" fmla="*/ 0 60000 65536"/>
              <a:gd name="T8" fmla="*/ 0 60000 65536"/>
              <a:gd name="T9" fmla="*/ 0 w 390"/>
              <a:gd name="T10" fmla="*/ 0 h 800"/>
              <a:gd name="T11" fmla="*/ 390 w 390"/>
              <a:gd name="T12" fmla="*/ 800 h 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800">
                <a:moveTo>
                  <a:pt x="0" y="800"/>
                </a:moveTo>
                <a:lnTo>
                  <a:pt x="324" y="0"/>
                </a:lnTo>
                <a:lnTo>
                  <a:pt x="39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1" name="Freeform 16"/>
          <p:cNvSpPr>
            <a:spLocks/>
          </p:cNvSpPr>
          <p:nvPr/>
        </p:nvSpPr>
        <p:spPr bwMode="auto">
          <a:xfrm>
            <a:off x="2673350" y="3575050"/>
            <a:ext cx="346075" cy="250825"/>
          </a:xfrm>
          <a:custGeom>
            <a:avLst/>
            <a:gdLst>
              <a:gd name="T0" fmla="*/ 0 w 218"/>
              <a:gd name="T1" fmla="*/ 2147483647 h 158"/>
              <a:gd name="T2" fmla="*/ 2147483647 w 218"/>
              <a:gd name="T3" fmla="*/ 0 h 158"/>
              <a:gd name="T4" fmla="*/ 2147483647 w 218"/>
              <a:gd name="T5" fmla="*/ 0 h 158"/>
              <a:gd name="T6" fmla="*/ 0 60000 65536"/>
              <a:gd name="T7" fmla="*/ 0 60000 65536"/>
              <a:gd name="T8" fmla="*/ 0 60000 65536"/>
              <a:gd name="T9" fmla="*/ 0 w 218"/>
              <a:gd name="T10" fmla="*/ 0 h 158"/>
              <a:gd name="T11" fmla="*/ 218 w 218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158">
                <a:moveTo>
                  <a:pt x="0" y="158"/>
                </a:moveTo>
                <a:lnTo>
                  <a:pt x="140" y="0"/>
                </a:lnTo>
                <a:lnTo>
                  <a:pt x="21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2" name="Line 17"/>
          <p:cNvSpPr>
            <a:spLocks noChangeShapeType="1"/>
          </p:cNvSpPr>
          <p:nvPr/>
        </p:nvSpPr>
        <p:spPr bwMode="auto">
          <a:xfrm>
            <a:off x="5257800" y="4032250"/>
            <a:ext cx="2352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3" name="Freeform 18"/>
          <p:cNvSpPr>
            <a:spLocks/>
          </p:cNvSpPr>
          <p:nvPr/>
        </p:nvSpPr>
        <p:spPr bwMode="auto">
          <a:xfrm>
            <a:off x="5470525" y="2517775"/>
            <a:ext cx="2057400" cy="685800"/>
          </a:xfrm>
          <a:custGeom>
            <a:avLst/>
            <a:gdLst>
              <a:gd name="T0" fmla="*/ 0 w 1296"/>
              <a:gd name="T1" fmla="*/ 2147483647 h 432"/>
              <a:gd name="T2" fmla="*/ 2147483647 w 1296"/>
              <a:gd name="T3" fmla="*/ 0 h 432"/>
              <a:gd name="T4" fmla="*/ 2147483647 w 1296"/>
              <a:gd name="T5" fmla="*/ 2147483647 h 432"/>
              <a:gd name="T6" fmla="*/ 0 60000 65536"/>
              <a:gd name="T7" fmla="*/ 0 60000 65536"/>
              <a:gd name="T8" fmla="*/ 0 60000 65536"/>
              <a:gd name="T9" fmla="*/ 0 w 1296"/>
              <a:gd name="T10" fmla="*/ 0 h 432"/>
              <a:gd name="T11" fmla="*/ 1296 w 129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32">
                <a:moveTo>
                  <a:pt x="0" y="196"/>
                </a:moveTo>
                <a:lnTo>
                  <a:pt x="1296" y="0"/>
                </a:lnTo>
                <a:lnTo>
                  <a:pt x="168" y="43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4" name="Line 19"/>
          <p:cNvSpPr>
            <a:spLocks noChangeShapeType="1"/>
          </p:cNvSpPr>
          <p:nvPr/>
        </p:nvSpPr>
        <p:spPr bwMode="auto">
          <a:xfrm>
            <a:off x="7531100" y="2517775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5" name="Line 20"/>
          <p:cNvSpPr>
            <a:spLocks noChangeShapeType="1"/>
          </p:cNvSpPr>
          <p:nvPr/>
        </p:nvSpPr>
        <p:spPr bwMode="auto">
          <a:xfrm>
            <a:off x="5953125" y="3463925"/>
            <a:ext cx="16478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Simple Epithelia</a:t>
            </a:r>
          </a:p>
        </p:txBody>
      </p:sp>
      <p:sp>
        <p:nvSpPr>
          <p:cNvPr id="226306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Simple columnar</a:t>
            </a:r>
          </a:p>
          <a:p>
            <a:pPr lvl="1" eaLnBrk="1" hangingPunct="1"/>
            <a:r>
              <a:rPr lang="en-US">
                <a:latin typeface="Arial" charset="0"/>
              </a:rPr>
              <a:t>Single layer of tall cells</a:t>
            </a:r>
          </a:p>
          <a:p>
            <a:pPr lvl="1" eaLnBrk="1" hangingPunct="1"/>
            <a:r>
              <a:rPr lang="en-US">
                <a:latin typeface="Arial" charset="0"/>
              </a:rPr>
              <a:t>Often includes mucus-producing goblet cells</a:t>
            </a:r>
          </a:p>
          <a:p>
            <a:pPr lvl="1" eaLnBrk="1" hangingPunct="1"/>
            <a:r>
              <a:rPr lang="en-US">
                <a:latin typeface="Arial" charset="0"/>
              </a:rPr>
              <a:t>Location - lines digestive tract</a:t>
            </a:r>
          </a:p>
          <a:p>
            <a:pPr lvl="1" eaLnBrk="1" hangingPunct="1"/>
            <a:r>
              <a:rPr lang="en-US">
                <a:latin typeface="Arial" charset="0"/>
              </a:rPr>
              <a:t>Functions in secretion and absorption; ciliated types propel mucus or reproductive cells</a:t>
            </a:r>
          </a:p>
        </p:txBody>
      </p:sp>
    </p:spTree>
    <p:extLst>
      <p:ext uri="{BB962C8B-B14F-4D97-AF65-F5344CB8AC3E}">
        <p14:creationId xmlns:p14="http://schemas.microsoft.com/office/powerpoint/2010/main" val="2099635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3.18c</a:t>
            </a:r>
          </a:p>
        </p:txBody>
      </p:sp>
      <p:pic>
        <p:nvPicPr>
          <p:cNvPr id="228354" name="Picture 25" descr="figure_03_18c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"/>
          <a:stretch>
            <a:fillRect/>
          </a:stretch>
        </p:blipFill>
        <p:spPr bwMode="auto">
          <a:xfrm>
            <a:off x="276225" y="1550988"/>
            <a:ext cx="8589963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Freeform 4"/>
          <p:cNvSpPr>
            <a:spLocks/>
          </p:cNvSpPr>
          <p:nvPr/>
        </p:nvSpPr>
        <p:spPr bwMode="auto">
          <a:xfrm>
            <a:off x="1476375" y="2273300"/>
            <a:ext cx="981075" cy="631825"/>
          </a:xfrm>
          <a:custGeom>
            <a:avLst/>
            <a:gdLst>
              <a:gd name="T0" fmla="*/ 0 w 618"/>
              <a:gd name="T1" fmla="*/ 2147483647 h 398"/>
              <a:gd name="T2" fmla="*/ 2147483647 w 618"/>
              <a:gd name="T3" fmla="*/ 0 h 398"/>
              <a:gd name="T4" fmla="*/ 2147483647 w 618"/>
              <a:gd name="T5" fmla="*/ 0 h 398"/>
              <a:gd name="T6" fmla="*/ 0 60000 65536"/>
              <a:gd name="T7" fmla="*/ 0 60000 65536"/>
              <a:gd name="T8" fmla="*/ 0 60000 65536"/>
              <a:gd name="T9" fmla="*/ 0 w 618"/>
              <a:gd name="T10" fmla="*/ 0 h 398"/>
              <a:gd name="T11" fmla="*/ 618 w 618"/>
              <a:gd name="T12" fmla="*/ 398 h 3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398">
                <a:moveTo>
                  <a:pt x="0" y="398"/>
                </a:moveTo>
                <a:lnTo>
                  <a:pt x="408" y="0"/>
                </a:lnTo>
                <a:lnTo>
                  <a:pt x="61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6" name="Freeform 5"/>
          <p:cNvSpPr>
            <a:spLocks/>
          </p:cNvSpPr>
          <p:nvPr/>
        </p:nvSpPr>
        <p:spPr bwMode="auto">
          <a:xfrm>
            <a:off x="1422400" y="3082925"/>
            <a:ext cx="1581150" cy="968375"/>
          </a:xfrm>
          <a:custGeom>
            <a:avLst/>
            <a:gdLst>
              <a:gd name="T0" fmla="*/ 0 w 996"/>
              <a:gd name="T1" fmla="*/ 0 h 610"/>
              <a:gd name="T2" fmla="*/ 2147483647 w 996"/>
              <a:gd name="T3" fmla="*/ 2147483647 h 610"/>
              <a:gd name="T4" fmla="*/ 2147483647 w 996"/>
              <a:gd name="T5" fmla="*/ 2147483647 h 610"/>
              <a:gd name="T6" fmla="*/ 0 60000 65536"/>
              <a:gd name="T7" fmla="*/ 0 60000 65536"/>
              <a:gd name="T8" fmla="*/ 0 60000 65536"/>
              <a:gd name="T9" fmla="*/ 0 w 996"/>
              <a:gd name="T10" fmla="*/ 0 h 610"/>
              <a:gd name="T11" fmla="*/ 996 w 996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6" h="610">
                <a:moveTo>
                  <a:pt x="0" y="0"/>
                </a:moveTo>
                <a:lnTo>
                  <a:pt x="906" y="610"/>
                </a:lnTo>
                <a:lnTo>
                  <a:pt x="996" y="61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7" name="Freeform 6"/>
          <p:cNvSpPr>
            <a:spLocks/>
          </p:cNvSpPr>
          <p:nvPr/>
        </p:nvSpPr>
        <p:spPr bwMode="auto">
          <a:xfrm>
            <a:off x="6407150" y="1930400"/>
            <a:ext cx="1171575" cy="476250"/>
          </a:xfrm>
          <a:custGeom>
            <a:avLst/>
            <a:gdLst>
              <a:gd name="T0" fmla="*/ 0 w 738"/>
              <a:gd name="T1" fmla="*/ 2147483647 h 300"/>
              <a:gd name="T2" fmla="*/ 2147483647 w 738"/>
              <a:gd name="T3" fmla="*/ 0 h 300"/>
              <a:gd name="T4" fmla="*/ 2147483647 w 738"/>
              <a:gd name="T5" fmla="*/ 0 h 300"/>
              <a:gd name="T6" fmla="*/ 0 60000 65536"/>
              <a:gd name="T7" fmla="*/ 0 60000 65536"/>
              <a:gd name="T8" fmla="*/ 0 60000 65536"/>
              <a:gd name="T9" fmla="*/ 0 w 738"/>
              <a:gd name="T10" fmla="*/ 0 h 300"/>
              <a:gd name="T11" fmla="*/ 738 w 738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8" h="300">
                <a:moveTo>
                  <a:pt x="0" y="300"/>
                </a:moveTo>
                <a:lnTo>
                  <a:pt x="640" y="0"/>
                </a:lnTo>
                <a:lnTo>
                  <a:pt x="73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8" name="Line 7"/>
          <p:cNvSpPr>
            <a:spLocks noChangeShapeType="1"/>
          </p:cNvSpPr>
          <p:nvPr/>
        </p:nvSpPr>
        <p:spPr bwMode="auto">
          <a:xfrm>
            <a:off x="5734050" y="2755900"/>
            <a:ext cx="18510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9" name="Freeform 8"/>
          <p:cNvSpPr>
            <a:spLocks/>
          </p:cNvSpPr>
          <p:nvPr/>
        </p:nvSpPr>
        <p:spPr bwMode="auto">
          <a:xfrm>
            <a:off x="6740525" y="3394075"/>
            <a:ext cx="844550" cy="257175"/>
          </a:xfrm>
          <a:custGeom>
            <a:avLst/>
            <a:gdLst>
              <a:gd name="T0" fmla="*/ 0 w 532"/>
              <a:gd name="T1" fmla="*/ 2147483647 h 162"/>
              <a:gd name="T2" fmla="*/ 2147483647 w 532"/>
              <a:gd name="T3" fmla="*/ 0 h 162"/>
              <a:gd name="T4" fmla="*/ 2147483647 w 532"/>
              <a:gd name="T5" fmla="*/ 0 h 162"/>
              <a:gd name="T6" fmla="*/ 0 60000 65536"/>
              <a:gd name="T7" fmla="*/ 0 60000 65536"/>
              <a:gd name="T8" fmla="*/ 0 60000 65536"/>
              <a:gd name="T9" fmla="*/ 0 w 532"/>
              <a:gd name="T10" fmla="*/ 0 h 162"/>
              <a:gd name="T11" fmla="*/ 532 w 53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162">
                <a:moveTo>
                  <a:pt x="0" y="162"/>
                </a:moveTo>
                <a:lnTo>
                  <a:pt x="430" y="0"/>
                </a:lnTo>
                <a:lnTo>
                  <a:pt x="532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Freeform 9"/>
          <p:cNvSpPr>
            <a:spLocks/>
          </p:cNvSpPr>
          <p:nvPr/>
        </p:nvSpPr>
        <p:spPr bwMode="auto">
          <a:xfrm>
            <a:off x="5613400" y="3863975"/>
            <a:ext cx="1971675" cy="206375"/>
          </a:xfrm>
          <a:custGeom>
            <a:avLst/>
            <a:gdLst>
              <a:gd name="T0" fmla="*/ 0 w 1242"/>
              <a:gd name="T1" fmla="*/ 2147483647 h 130"/>
              <a:gd name="T2" fmla="*/ 2147483647 w 1242"/>
              <a:gd name="T3" fmla="*/ 0 h 130"/>
              <a:gd name="T4" fmla="*/ 2147483647 w 1242"/>
              <a:gd name="T5" fmla="*/ 0 h 130"/>
              <a:gd name="T6" fmla="*/ 0 60000 65536"/>
              <a:gd name="T7" fmla="*/ 0 60000 65536"/>
              <a:gd name="T8" fmla="*/ 0 60000 65536"/>
              <a:gd name="T9" fmla="*/ 0 w 1242"/>
              <a:gd name="T10" fmla="*/ 0 h 130"/>
              <a:gd name="T11" fmla="*/ 1242 w 1242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2" h="130">
                <a:moveTo>
                  <a:pt x="0" y="130"/>
                </a:moveTo>
                <a:lnTo>
                  <a:pt x="1142" y="0"/>
                </a:lnTo>
                <a:lnTo>
                  <a:pt x="1242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1" name="Text Box 10"/>
          <p:cNvSpPr txBox="1">
            <a:spLocks noChangeArrowheads="1"/>
          </p:cNvSpPr>
          <p:nvPr/>
        </p:nvSpPr>
        <p:spPr bwMode="auto">
          <a:xfrm>
            <a:off x="2390775" y="2185988"/>
            <a:ext cx="21510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Nucleus of simple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columnar epithelial cell</a:t>
            </a:r>
          </a:p>
        </p:txBody>
      </p:sp>
      <p:sp>
        <p:nvSpPr>
          <p:cNvPr id="228362" name="Text Box 11"/>
          <p:cNvSpPr txBox="1">
            <a:spLocks noChangeArrowheads="1"/>
          </p:cNvSpPr>
          <p:nvPr/>
        </p:nvSpPr>
        <p:spPr bwMode="auto">
          <a:xfrm>
            <a:off x="7531100" y="3768725"/>
            <a:ext cx="1143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Connective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tissue</a:t>
            </a:r>
          </a:p>
        </p:txBody>
      </p:sp>
      <p:sp>
        <p:nvSpPr>
          <p:cNvPr id="228363" name="Text Box 12"/>
          <p:cNvSpPr txBox="1">
            <a:spLocks noChangeArrowheads="1"/>
          </p:cNvSpPr>
          <p:nvPr/>
        </p:nvSpPr>
        <p:spPr bwMode="auto">
          <a:xfrm>
            <a:off x="4432300" y="4413250"/>
            <a:ext cx="3206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Simple columnar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epithelium of the small intestine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(430×).</a:t>
            </a:r>
          </a:p>
        </p:txBody>
      </p:sp>
      <p:sp>
        <p:nvSpPr>
          <p:cNvPr id="228364" name="Text Box 13"/>
          <p:cNvSpPr txBox="1">
            <a:spLocks noChangeArrowheads="1"/>
          </p:cNvSpPr>
          <p:nvPr/>
        </p:nvSpPr>
        <p:spPr bwMode="auto">
          <a:xfrm>
            <a:off x="2933700" y="3948113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28365" name="Text Box 14"/>
          <p:cNvSpPr txBox="1">
            <a:spLocks noChangeArrowheads="1"/>
          </p:cNvSpPr>
          <p:nvPr/>
        </p:nvSpPr>
        <p:spPr bwMode="auto">
          <a:xfrm>
            <a:off x="254000" y="4933950"/>
            <a:ext cx="2703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(c) Diagram: Simple columnar</a:t>
            </a:r>
          </a:p>
        </p:txBody>
      </p:sp>
      <p:sp>
        <p:nvSpPr>
          <p:cNvPr id="228366" name="Text Box 15"/>
          <p:cNvSpPr txBox="1">
            <a:spLocks noChangeArrowheads="1"/>
          </p:cNvSpPr>
          <p:nvPr/>
        </p:nvSpPr>
        <p:spPr bwMode="auto">
          <a:xfrm>
            <a:off x="7531100" y="3292475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28367" name="Text Box 16"/>
          <p:cNvSpPr txBox="1">
            <a:spLocks noChangeArrowheads="1"/>
          </p:cNvSpPr>
          <p:nvPr/>
        </p:nvSpPr>
        <p:spPr bwMode="auto">
          <a:xfrm>
            <a:off x="7531100" y="2667000"/>
            <a:ext cx="10937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Goblet cell</a:t>
            </a:r>
          </a:p>
        </p:txBody>
      </p:sp>
      <p:sp>
        <p:nvSpPr>
          <p:cNvPr id="228368" name="Text Box 17"/>
          <p:cNvSpPr txBox="1">
            <a:spLocks noChangeArrowheads="1"/>
          </p:cNvSpPr>
          <p:nvPr/>
        </p:nvSpPr>
        <p:spPr bwMode="auto">
          <a:xfrm>
            <a:off x="7531100" y="1819275"/>
            <a:ext cx="984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Simple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columnar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</a:t>
            </a:r>
          </a:p>
        </p:txBody>
      </p:sp>
      <p:sp>
        <p:nvSpPr>
          <p:cNvPr id="228369" name="Freeform 18"/>
          <p:cNvSpPr>
            <a:spLocks/>
          </p:cNvSpPr>
          <p:nvPr/>
        </p:nvSpPr>
        <p:spPr bwMode="auto">
          <a:xfrm>
            <a:off x="1476375" y="2273300"/>
            <a:ext cx="981075" cy="631825"/>
          </a:xfrm>
          <a:custGeom>
            <a:avLst/>
            <a:gdLst>
              <a:gd name="T0" fmla="*/ 0 w 618"/>
              <a:gd name="T1" fmla="*/ 2147483647 h 398"/>
              <a:gd name="T2" fmla="*/ 2147483647 w 618"/>
              <a:gd name="T3" fmla="*/ 0 h 398"/>
              <a:gd name="T4" fmla="*/ 2147483647 w 618"/>
              <a:gd name="T5" fmla="*/ 0 h 398"/>
              <a:gd name="T6" fmla="*/ 0 60000 65536"/>
              <a:gd name="T7" fmla="*/ 0 60000 65536"/>
              <a:gd name="T8" fmla="*/ 0 60000 65536"/>
              <a:gd name="T9" fmla="*/ 0 w 618"/>
              <a:gd name="T10" fmla="*/ 0 h 398"/>
              <a:gd name="T11" fmla="*/ 618 w 618"/>
              <a:gd name="T12" fmla="*/ 398 h 3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398">
                <a:moveTo>
                  <a:pt x="0" y="398"/>
                </a:moveTo>
                <a:lnTo>
                  <a:pt x="408" y="0"/>
                </a:lnTo>
                <a:lnTo>
                  <a:pt x="61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0" name="Freeform 19"/>
          <p:cNvSpPr>
            <a:spLocks/>
          </p:cNvSpPr>
          <p:nvPr/>
        </p:nvSpPr>
        <p:spPr bwMode="auto">
          <a:xfrm>
            <a:off x="1422400" y="3082925"/>
            <a:ext cx="1581150" cy="968375"/>
          </a:xfrm>
          <a:custGeom>
            <a:avLst/>
            <a:gdLst>
              <a:gd name="T0" fmla="*/ 0 w 996"/>
              <a:gd name="T1" fmla="*/ 0 h 610"/>
              <a:gd name="T2" fmla="*/ 2147483647 w 996"/>
              <a:gd name="T3" fmla="*/ 2147483647 h 610"/>
              <a:gd name="T4" fmla="*/ 2147483647 w 996"/>
              <a:gd name="T5" fmla="*/ 2147483647 h 610"/>
              <a:gd name="T6" fmla="*/ 0 60000 65536"/>
              <a:gd name="T7" fmla="*/ 0 60000 65536"/>
              <a:gd name="T8" fmla="*/ 0 60000 65536"/>
              <a:gd name="T9" fmla="*/ 0 w 996"/>
              <a:gd name="T10" fmla="*/ 0 h 610"/>
              <a:gd name="T11" fmla="*/ 996 w 996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6" h="610">
                <a:moveTo>
                  <a:pt x="0" y="0"/>
                </a:moveTo>
                <a:lnTo>
                  <a:pt x="906" y="610"/>
                </a:lnTo>
                <a:lnTo>
                  <a:pt x="996" y="61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1" name="Freeform 20"/>
          <p:cNvSpPr>
            <a:spLocks/>
          </p:cNvSpPr>
          <p:nvPr/>
        </p:nvSpPr>
        <p:spPr bwMode="auto">
          <a:xfrm>
            <a:off x="6407150" y="1930400"/>
            <a:ext cx="1171575" cy="476250"/>
          </a:xfrm>
          <a:custGeom>
            <a:avLst/>
            <a:gdLst>
              <a:gd name="T0" fmla="*/ 0 w 738"/>
              <a:gd name="T1" fmla="*/ 2147483647 h 300"/>
              <a:gd name="T2" fmla="*/ 2147483647 w 738"/>
              <a:gd name="T3" fmla="*/ 0 h 300"/>
              <a:gd name="T4" fmla="*/ 2147483647 w 738"/>
              <a:gd name="T5" fmla="*/ 0 h 300"/>
              <a:gd name="T6" fmla="*/ 0 60000 65536"/>
              <a:gd name="T7" fmla="*/ 0 60000 65536"/>
              <a:gd name="T8" fmla="*/ 0 60000 65536"/>
              <a:gd name="T9" fmla="*/ 0 w 738"/>
              <a:gd name="T10" fmla="*/ 0 h 300"/>
              <a:gd name="T11" fmla="*/ 738 w 738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8" h="300">
                <a:moveTo>
                  <a:pt x="0" y="300"/>
                </a:moveTo>
                <a:lnTo>
                  <a:pt x="640" y="0"/>
                </a:lnTo>
                <a:lnTo>
                  <a:pt x="73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2" name="Line 21"/>
          <p:cNvSpPr>
            <a:spLocks noChangeShapeType="1"/>
          </p:cNvSpPr>
          <p:nvPr/>
        </p:nvSpPr>
        <p:spPr bwMode="auto">
          <a:xfrm>
            <a:off x="5734050" y="2755900"/>
            <a:ext cx="18510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3" name="Freeform 22"/>
          <p:cNvSpPr>
            <a:spLocks/>
          </p:cNvSpPr>
          <p:nvPr/>
        </p:nvSpPr>
        <p:spPr bwMode="auto">
          <a:xfrm>
            <a:off x="6740525" y="3394075"/>
            <a:ext cx="844550" cy="257175"/>
          </a:xfrm>
          <a:custGeom>
            <a:avLst/>
            <a:gdLst>
              <a:gd name="T0" fmla="*/ 0 w 532"/>
              <a:gd name="T1" fmla="*/ 2147483647 h 162"/>
              <a:gd name="T2" fmla="*/ 2147483647 w 532"/>
              <a:gd name="T3" fmla="*/ 0 h 162"/>
              <a:gd name="T4" fmla="*/ 2147483647 w 532"/>
              <a:gd name="T5" fmla="*/ 0 h 162"/>
              <a:gd name="T6" fmla="*/ 0 60000 65536"/>
              <a:gd name="T7" fmla="*/ 0 60000 65536"/>
              <a:gd name="T8" fmla="*/ 0 60000 65536"/>
              <a:gd name="T9" fmla="*/ 0 w 532"/>
              <a:gd name="T10" fmla="*/ 0 h 162"/>
              <a:gd name="T11" fmla="*/ 532 w 53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162">
                <a:moveTo>
                  <a:pt x="0" y="162"/>
                </a:moveTo>
                <a:lnTo>
                  <a:pt x="430" y="0"/>
                </a:lnTo>
                <a:lnTo>
                  <a:pt x="53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4" name="Freeform 23"/>
          <p:cNvSpPr>
            <a:spLocks/>
          </p:cNvSpPr>
          <p:nvPr/>
        </p:nvSpPr>
        <p:spPr bwMode="auto">
          <a:xfrm>
            <a:off x="5613400" y="3863975"/>
            <a:ext cx="1971675" cy="206375"/>
          </a:xfrm>
          <a:custGeom>
            <a:avLst/>
            <a:gdLst>
              <a:gd name="T0" fmla="*/ 0 w 1242"/>
              <a:gd name="T1" fmla="*/ 2147483647 h 130"/>
              <a:gd name="T2" fmla="*/ 2147483647 w 1242"/>
              <a:gd name="T3" fmla="*/ 0 h 130"/>
              <a:gd name="T4" fmla="*/ 2147483647 w 1242"/>
              <a:gd name="T5" fmla="*/ 0 h 130"/>
              <a:gd name="T6" fmla="*/ 0 60000 65536"/>
              <a:gd name="T7" fmla="*/ 0 60000 65536"/>
              <a:gd name="T8" fmla="*/ 0 60000 65536"/>
              <a:gd name="T9" fmla="*/ 0 w 1242"/>
              <a:gd name="T10" fmla="*/ 0 h 130"/>
              <a:gd name="T11" fmla="*/ 1242 w 1242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2" h="130">
                <a:moveTo>
                  <a:pt x="0" y="130"/>
                </a:moveTo>
                <a:lnTo>
                  <a:pt x="1142" y="0"/>
                </a:lnTo>
                <a:lnTo>
                  <a:pt x="124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Simple Epithelia</a:t>
            </a:r>
          </a:p>
        </p:txBody>
      </p:sp>
      <p:sp>
        <p:nvSpPr>
          <p:cNvPr id="230402" name="Rectangle 2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Pseudostratified columnar</a:t>
            </a:r>
          </a:p>
          <a:p>
            <a:pPr lvl="1" eaLnBrk="1" hangingPunct="1"/>
            <a:r>
              <a:rPr lang="en-US">
                <a:latin typeface="Arial" charset="0"/>
              </a:rPr>
              <a:t>Single layer, but some cells are shorter than others</a:t>
            </a:r>
          </a:p>
          <a:p>
            <a:pPr lvl="1" eaLnBrk="1" hangingPunct="1"/>
            <a:r>
              <a:rPr lang="en-US">
                <a:latin typeface="Arial" charset="0"/>
              </a:rPr>
              <a:t>Often looks like a double layer of cells but all cells rest on the basement membrane</a:t>
            </a:r>
          </a:p>
          <a:p>
            <a:pPr lvl="1" eaLnBrk="1" hangingPunct="1"/>
            <a:r>
              <a:rPr lang="en-US">
                <a:latin typeface="Arial" charset="0"/>
              </a:rPr>
              <a:t>Location - respiratory tract, where it is ciliated</a:t>
            </a:r>
          </a:p>
          <a:p>
            <a:pPr lvl="1" eaLnBrk="1" hangingPunct="1"/>
            <a:r>
              <a:rPr lang="en-US">
                <a:latin typeface="Arial" charset="0"/>
              </a:rPr>
              <a:t>Functions in absorption or secretion</a:t>
            </a:r>
          </a:p>
        </p:txBody>
      </p:sp>
    </p:spTree>
    <p:extLst>
      <p:ext uri="{BB962C8B-B14F-4D97-AF65-F5344CB8AC3E}">
        <p14:creationId xmlns:p14="http://schemas.microsoft.com/office/powerpoint/2010/main" val="1572734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3.18d</a:t>
            </a:r>
          </a:p>
        </p:txBody>
      </p:sp>
      <p:pic>
        <p:nvPicPr>
          <p:cNvPr id="232450" name="Picture 29" descr="figure_03_18d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"/>
          <a:stretch>
            <a:fillRect/>
          </a:stretch>
        </p:blipFill>
        <p:spPr bwMode="auto">
          <a:xfrm>
            <a:off x="276225" y="1481138"/>
            <a:ext cx="8589963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AutoShape 4"/>
          <p:cNvSpPr>
            <a:spLocks/>
          </p:cNvSpPr>
          <p:nvPr/>
        </p:nvSpPr>
        <p:spPr bwMode="auto">
          <a:xfrm>
            <a:off x="1139825" y="1920875"/>
            <a:ext cx="92075" cy="765175"/>
          </a:xfrm>
          <a:prstGeom prst="leftBracket">
            <a:avLst>
              <a:gd name="adj" fmla="val 0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32452" name="Line 5"/>
          <p:cNvSpPr>
            <a:spLocks noChangeShapeType="1"/>
          </p:cNvSpPr>
          <p:nvPr/>
        </p:nvSpPr>
        <p:spPr bwMode="auto">
          <a:xfrm>
            <a:off x="1066800" y="2197100"/>
            <a:ext cx="730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3" name="Freeform 6"/>
          <p:cNvSpPr>
            <a:spLocks/>
          </p:cNvSpPr>
          <p:nvPr/>
        </p:nvSpPr>
        <p:spPr bwMode="auto">
          <a:xfrm>
            <a:off x="1165225" y="2974975"/>
            <a:ext cx="450850" cy="454025"/>
          </a:xfrm>
          <a:custGeom>
            <a:avLst/>
            <a:gdLst>
              <a:gd name="T0" fmla="*/ 0 w 284"/>
              <a:gd name="T1" fmla="*/ 2147483647 h 286"/>
              <a:gd name="T2" fmla="*/ 2147483647 w 284"/>
              <a:gd name="T3" fmla="*/ 2147483647 h 286"/>
              <a:gd name="T4" fmla="*/ 2147483647 w 284"/>
              <a:gd name="T5" fmla="*/ 0 h 286"/>
              <a:gd name="T6" fmla="*/ 0 60000 65536"/>
              <a:gd name="T7" fmla="*/ 0 60000 65536"/>
              <a:gd name="T8" fmla="*/ 0 60000 65536"/>
              <a:gd name="T9" fmla="*/ 0 w 284"/>
              <a:gd name="T10" fmla="*/ 0 h 286"/>
              <a:gd name="T11" fmla="*/ 284 w 284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" h="286">
                <a:moveTo>
                  <a:pt x="0" y="286"/>
                </a:moveTo>
                <a:lnTo>
                  <a:pt x="100" y="286"/>
                </a:lnTo>
                <a:lnTo>
                  <a:pt x="28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AutoShape 7"/>
          <p:cNvSpPr>
            <a:spLocks/>
          </p:cNvSpPr>
          <p:nvPr/>
        </p:nvSpPr>
        <p:spPr bwMode="auto">
          <a:xfrm>
            <a:off x="5895975" y="2317750"/>
            <a:ext cx="136525" cy="1809750"/>
          </a:xfrm>
          <a:prstGeom prst="rightBracket">
            <a:avLst>
              <a:gd name="adj" fmla="val 0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32455" name="Freeform 8"/>
          <p:cNvSpPr>
            <a:spLocks/>
          </p:cNvSpPr>
          <p:nvPr/>
        </p:nvSpPr>
        <p:spPr bwMode="auto">
          <a:xfrm>
            <a:off x="6035675" y="2682875"/>
            <a:ext cx="1568450" cy="527050"/>
          </a:xfrm>
          <a:custGeom>
            <a:avLst/>
            <a:gdLst>
              <a:gd name="T0" fmla="*/ 0 w 992"/>
              <a:gd name="T1" fmla="*/ 2147483647 h 334"/>
              <a:gd name="T2" fmla="*/ 2147483647 w 992"/>
              <a:gd name="T3" fmla="*/ 0 h 334"/>
              <a:gd name="T4" fmla="*/ 2147483647 w 992"/>
              <a:gd name="T5" fmla="*/ 0 h 334"/>
              <a:gd name="T6" fmla="*/ 0 60000 65536"/>
              <a:gd name="T7" fmla="*/ 0 60000 65536"/>
              <a:gd name="T8" fmla="*/ 0 60000 65536"/>
              <a:gd name="T9" fmla="*/ 0 w 992"/>
              <a:gd name="T10" fmla="*/ 0 h 334"/>
              <a:gd name="T11" fmla="*/ 992 w 992"/>
              <a:gd name="T12" fmla="*/ 334 h 3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334">
                <a:moveTo>
                  <a:pt x="0" y="334"/>
                </a:moveTo>
                <a:lnTo>
                  <a:pt x="902" y="0"/>
                </a:lnTo>
                <a:lnTo>
                  <a:pt x="992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Freeform 9"/>
          <p:cNvSpPr>
            <a:spLocks/>
          </p:cNvSpPr>
          <p:nvPr/>
        </p:nvSpPr>
        <p:spPr bwMode="auto">
          <a:xfrm>
            <a:off x="6169025" y="3683000"/>
            <a:ext cx="1441450" cy="492125"/>
          </a:xfrm>
          <a:custGeom>
            <a:avLst/>
            <a:gdLst>
              <a:gd name="T0" fmla="*/ 0 w 908"/>
              <a:gd name="T1" fmla="*/ 2147483647 h 310"/>
              <a:gd name="T2" fmla="*/ 2147483647 w 908"/>
              <a:gd name="T3" fmla="*/ 0 h 310"/>
              <a:gd name="T4" fmla="*/ 2147483647 w 908"/>
              <a:gd name="T5" fmla="*/ 0 h 310"/>
              <a:gd name="T6" fmla="*/ 0 60000 65536"/>
              <a:gd name="T7" fmla="*/ 0 60000 65536"/>
              <a:gd name="T8" fmla="*/ 0 60000 65536"/>
              <a:gd name="T9" fmla="*/ 0 w 908"/>
              <a:gd name="T10" fmla="*/ 0 h 310"/>
              <a:gd name="T11" fmla="*/ 908 w 908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8" h="310">
                <a:moveTo>
                  <a:pt x="0" y="310"/>
                </a:moveTo>
                <a:lnTo>
                  <a:pt x="812" y="0"/>
                </a:lnTo>
                <a:lnTo>
                  <a:pt x="90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7" name="Freeform 10"/>
          <p:cNvSpPr>
            <a:spLocks/>
          </p:cNvSpPr>
          <p:nvPr/>
        </p:nvSpPr>
        <p:spPr bwMode="auto">
          <a:xfrm>
            <a:off x="6159500" y="4089400"/>
            <a:ext cx="1444625" cy="215900"/>
          </a:xfrm>
          <a:custGeom>
            <a:avLst/>
            <a:gdLst>
              <a:gd name="T0" fmla="*/ 0 w 910"/>
              <a:gd name="T1" fmla="*/ 2147483647 h 136"/>
              <a:gd name="T2" fmla="*/ 2147483647 w 910"/>
              <a:gd name="T3" fmla="*/ 0 h 136"/>
              <a:gd name="T4" fmla="*/ 2147483647 w 910"/>
              <a:gd name="T5" fmla="*/ 0 h 136"/>
              <a:gd name="T6" fmla="*/ 0 60000 65536"/>
              <a:gd name="T7" fmla="*/ 0 60000 65536"/>
              <a:gd name="T8" fmla="*/ 0 60000 65536"/>
              <a:gd name="T9" fmla="*/ 0 w 910"/>
              <a:gd name="T10" fmla="*/ 0 h 136"/>
              <a:gd name="T11" fmla="*/ 910 w 91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0" h="136">
                <a:moveTo>
                  <a:pt x="0" y="136"/>
                </a:moveTo>
                <a:lnTo>
                  <a:pt x="820" y="0"/>
                </a:lnTo>
                <a:lnTo>
                  <a:pt x="91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8" name="Freeform 11"/>
          <p:cNvSpPr>
            <a:spLocks/>
          </p:cNvSpPr>
          <p:nvPr/>
        </p:nvSpPr>
        <p:spPr bwMode="auto">
          <a:xfrm>
            <a:off x="6654800" y="1895475"/>
            <a:ext cx="955675" cy="301625"/>
          </a:xfrm>
          <a:custGeom>
            <a:avLst/>
            <a:gdLst>
              <a:gd name="T0" fmla="*/ 0 w 602"/>
              <a:gd name="T1" fmla="*/ 2147483647 h 190"/>
              <a:gd name="T2" fmla="*/ 2147483647 w 602"/>
              <a:gd name="T3" fmla="*/ 0 h 190"/>
              <a:gd name="T4" fmla="*/ 2147483647 w 602"/>
              <a:gd name="T5" fmla="*/ 0 h 190"/>
              <a:gd name="T6" fmla="*/ 0 60000 65536"/>
              <a:gd name="T7" fmla="*/ 0 60000 65536"/>
              <a:gd name="T8" fmla="*/ 0 60000 65536"/>
              <a:gd name="T9" fmla="*/ 0 w 602"/>
              <a:gd name="T10" fmla="*/ 0 h 190"/>
              <a:gd name="T11" fmla="*/ 602 w 602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190">
                <a:moveTo>
                  <a:pt x="0" y="190"/>
                </a:moveTo>
                <a:lnTo>
                  <a:pt x="526" y="0"/>
                </a:lnTo>
                <a:lnTo>
                  <a:pt x="602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9" name="Text Box 12"/>
          <p:cNvSpPr txBox="1">
            <a:spLocks noChangeArrowheads="1"/>
          </p:cNvSpPr>
          <p:nvPr/>
        </p:nvSpPr>
        <p:spPr bwMode="auto">
          <a:xfrm>
            <a:off x="271463" y="2106613"/>
            <a:ext cx="9001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Pseudo-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stratified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epithelial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layer</a:t>
            </a:r>
          </a:p>
        </p:txBody>
      </p:sp>
      <p:sp>
        <p:nvSpPr>
          <p:cNvPr id="232460" name="Text Box 13"/>
          <p:cNvSpPr txBox="1">
            <a:spLocks noChangeArrowheads="1"/>
          </p:cNvSpPr>
          <p:nvPr/>
        </p:nvSpPr>
        <p:spPr bwMode="auto">
          <a:xfrm>
            <a:off x="250825" y="33480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membrane</a:t>
            </a:r>
          </a:p>
        </p:txBody>
      </p:sp>
      <p:sp>
        <p:nvSpPr>
          <p:cNvPr id="232461" name="Text Box 14"/>
          <p:cNvSpPr txBox="1">
            <a:spLocks noChangeArrowheads="1"/>
          </p:cNvSpPr>
          <p:nvPr/>
        </p:nvSpPr>
        <p:spPr bwMode="auto">
          <a:xfrm>
            <a:off x="311150" y="4800600"/>
            <a:ext cx="3346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(d) Diagram: Pseudostratified (ciliated)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     </a:t>
            </a:r>
            <a:r>
              <a:rPr lang="en-US" sz="1100"/>
              <a:t> </a:t>
            </a:r>
            <a:r>
              <a:rPr lang="en-US" sz="1300"/>
              <a:t>columnar</a:t>
            </a:r>
          </a:p>
        </p:txBody>
      </p:sp>
      <p:sp>
        <p:nvSpPr>
          <p:cNvPr id="232462" name="Text Box 15"/>
          <p:cNvSpPr txBox="1">
            <a:spLocks noChangeArrowheads="1"/>
          </p:cNvSpPr>
          <p:nvPr/>
        </p:nvSpPr>
        <p:spPr bwMode="auto">
          <a:xfrm>
            <a:off x="4438650" y="4514850"/>
            <a:ext cx="29543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Photomicrograph: Pseudostratified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ciliated columnar epithelium lining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the human trachea (430×).</a:t>
            </a:r>
          </a:p>
        </p:txBody>
      </p:sp>
      <p:sp>
        <p:nvSpPr>
          <p:cNvPr id="232463" name="Text Box 16"/>
          <p:cNvSpPr txBox="1">
            <a:spLocks noChangeArrowheads="1"/>
          </p:cNvSpPr>
          <p:nvPr/>
        </p:nvSpPr>
        <p:spPr bwMode="auto">
          <a:xfrm>
            <a:off x="7548563" y="2589213"/>
            <a:ext cx="9858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Pseudo-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stratified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epithelial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layer</a:t>
            </a:r>
          </a:p>
        </p:txBody>
      </p:sp>
      <p:sp>
        <p:nvSpPr>
          <p:cNvPr id="232464" name="Text Box 17"/>
          <p:cNvSpPr txBox="1">
            <a:spLocks noChangeArrowheads="1"/>
          </p:cNvSpPr>
          <p:nvPr/>
        </p:nvSpPr>
        <p:spPr bwMode="auto">
          <a:xfrm>
            <a:off x="7548563" y="36147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membrane</a:t>
            </a:r>
          </a:p>
        </p:txBody>
      </p:sp>
      <p:sp>
        <p:nvSpPr>
          <p:cNvPr id="232465" name="Text Box 18"/>
          <p:cNvSpPr txBox="1">
            <a:spLocks noChangeArrowheads="1"/>
          </p:cNvSpPr>
          <p:nvPr/>
        </p:nvSpPr>
        <p:spPr bwMode="auto">
          <a:xfrm>
            <a:off x="7548563" y="4000500"/>
            <a:ext cx="10747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Connective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tissue</a:t>
            </a:r>
          </a:p>
        </p:txBody>
      </p:sp>
      <p:sp>
        <p:nvSpPr>
          <p:cNvPr id="232466" name="Text Box 19"/>
          <p:cNvSpPr txBox="1">
            <a:spLocks noChangeArrowheads="1"/>
          </p:cNvSpPr>
          <p:nvPr/>
        </p:nvSpPr>
        <p:spPr bwMode="auto">
          <a:xfrm>
            <a:off x="7543800" y="1819275"/>
            <a:ext cx="5334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300"/>
              <a:t>Cilia</a:t>
            </a:r>
          </a:p>
        </p:txBody>
      </p:sp>
      <p:sp>
        <p:nvSpPr>
          <p:cNvPr id="232467" name="AutoShape 20"/>
          <p:cNvSpPr>
            <a:spLocks/>
          </p:cNvSpPr>
          <p:nvPr/>
        </p:nvSpPr>
        <p:spPr bwMode="auto">
          <a:xfrm>
            <a:off x="1136650" y="1920875"/>
            <a:ext cx="92075" cy="765175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32468" name="Line 21"/>
          <p:cNvSpPr>
            <a:spLocks noChangeShapeType="1"/>
          </p:cNvSpPr>
          <p:nvPr/>
        </p:nvSpPr>
        <p:spPr bwMode="auto">
          <a:xfrm>
            <a:off x="1063625" y="2197100"/>
            <a:ext cx="730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9" name="Freeform 22"/>
          <p:cNvSpPr>
            <a:spLocks/>
          </p:cNvSpPr>
          <p:nvPr/>
        </p:nvSpPr>
        <p:spPr bwMode="auto">
          <a:xfrm>
            <a:off x="1165225" y="2974975"/>
            <a:ext cx="450850" cy="454025"/>
          </a:xfrm>
          <a:custGeom>
            <a:avLst/>
            <a:gdLst>
              <a:gd name="T0" fmla="*/ 0 w 284"/>
              <a:gd name="T1" fmla="*/ 2147483647 h 286"/>
              <a:gd name="T2" fmla="*/ 2147483647 w 284"/>
              <a:gd name="T3" fmla="*/ 2147483647 h 286"/>
              <a:gd name="T4" fmla="*/ 2147483647 w 284"/>
              <a:gd name="T5" fmla="*/ 0 h 286"/>
              <a:gd name="T6" fmla="*/ 0 60000 65536"/>
              <a:gd name="T7" fmla="*/ 0 60000 65536"/>
              <a:gd name="T8" fmla="*/ 0 60000 65536"/>
              <a:gd name="T9" fmla="*/ 0 w 284"/>
              <a:gd name="T10" fmla="*/ 0 h 286"/>
              <a:gd name="T11" fmla="*/ 284 w 284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" h="286">
                <a:moveTo>
                  <a:pt x="0" y="286"/>
                </a:moveTo>
                <a:lnTo>
                  <a:pt x="100" y="286"/>
                </a:lnTo>
                <a:lnTo>
                  <a:pt x="28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0" name="AutoShape 23"/>
          <p:cNvSpPr>
            <a:spLocks/>
          </p:cNvSpPr>
          <p:nvPr/>
        </p:nvSpPr>
        <p:spPr bwMode="auto">
          <a:xfrm>
            <a:off x="5895975" y="2317750"/>
            <a:ext cx="136525" cy="1809750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32471" name="Freeform 24"/>
          <p:cNvSpPr>
            <a:spLocks/>
          </p:cNvSpPr>
          <p:nvPr/>
        </p:nvSpPr>
        <p:spPr bwMode="auto">
          <a:xfrm>
            <a:off x="6035675" y="2682875"/>
            <a:ext cx="1568450" cy="527050"/>
          </a:xfrm>
          <a:custGeom>
            <a:avLst/>
            <a:gdLst>
              <a:gd name="T0" fmla="*/ 0 w 992"/>
              <a:gd name="T1" fmla="*/ 2147483647 h 334"/>
              <a:gd name="T2" fmla="*/ 2147483647 w 992"/>
              <a:gd name="T3" fmla="*/ 0 h 334"/>
              <a:gd name="T4" fmla="*/ 2147483647 w 992"/>
              <a:gd name="T5" fmla="*/ 0 h 334"/>
              <a:gd name="T6" fmla="*/ 0 60000 65536"/>
              <a:gd name="T7" fmla="*/ 0 60000 65536"/>
              <a:gd name="T8" fmla="*/ 0 60000 65536"/>
              <a:gd name="T9" fmla="*/ 0 w 992"/>
              <a:gd name="T10" fmla="*/ 0 h 334"/>
              <a:gd name="T11" fmla="*/ 992 w 992"/>
              <a:gd name="T12" fmla="*/ 334 h 3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334">
                <a:moveTo>
                  <a:pt x="0" y="334"/>
                </a:moveTo>
                <a:lnTo>
                  <a:pt x="902" y="0"/>
                </a:lnTo>
                <a:lnTo>
                  <a:pt x="99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2" name="Freeform 25"/>
          <p:cNvSpPr>
            <a:spLocks/>
          </p:cNvSpPr>
          <p:nvPr/>
        </p:nvSpPr>
        <p:spPr bwMode="auto">
          <a:xfrm>
            <a:off x="6169025" y="3683000"/>
            <a:ext cx="1441450" cy="492125"/>
          </a:xfrm>
          <a:custGeom>
            <a:avLst/>
            <a:gdLst>
              <a:gd name="T0" fmla="*/ 0 w 908"/>
              <a:gd name="T1" fmla="*/ 2147483647 h 310"/>
              <a:gd name="T2" fmla="*/ 2147483647 w 908"/>
              <a:gd name="T3" fmla="*/ 0 h 310"/>
              <a:gd name="T4" fmla="*/ 2147483647 w 908"/>
              <a:gd name="T5" fmla="*/ 0 h 310"/>
              <a:gd name="T6" fmla="*/ 0 60000 65536"/>
              <a:gd name="T7" fmla="*/ 0 60000 65536"/>
              <a:gd name="T8" fmla="*/ 0 60000 65536"/>
              <a:gd name="T9" fmla="*/ 0 w 908"/>
              <a:gd name="T10" fmla="*/ 0 h 310"/>
              <a:gd name="T11" fmla="*/ 908 w 908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8" h="310">
                <a:moveTo>
                  <a:pt x="0" y="310"/>
                </a:moveTo>
                <a:lnTo>
                  <a:pt x="812" y="0"/>
                </a:lnTo>
                <a:lnTo>
                  <a:pt x="90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3" name="Freeform 26"/>
          <p:cNvSpPr>
            <a:spLocks/>
          </p:cNvSpPr>
          <p:nvPr/>
        </p:nvSpPr>
        <p:spPr bwMode="auto">
          <a:xfrm>
            <a:off x="6159500" y="4089400"/>
            <a:ext cx="1444625" cy="215900"/>
          </a:xfrm>
          <a:custGeom>
            <a:avLst/>
            <a:gdLst>
              <a:gd name="T0" fmla="*/ 0 w 910"/>
              <a:gd name="T1" fmla="*/ 2147483647 h 136"/>
              <a:gd name="T2" fmla="*/ 2147483647 w 910"/>
              <a:gd name="T3" fmla="*/ 0 h 136"/>
              <a:gd name="T4" fmla="*/ 2147483647 w 910"/>
              <a:gd name="T5" fmla="*/ 0 h 136"/>
              <a:gd name="T6" fmla="*/ 0 60000 65536"/>
              <a:gd name="T7" fmla="*/ 0 60000 65536"/>
              <a:gd name="T8" fmla="*/ 0 60000 65536"/>
              <a:gd name="T9" fmla="*/ 0 w 910"/>
              <a:gd name="T10" fmla="*/ 0 h 136"/>
              <a:gd name="T11" fmla="*/ 910 w 91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0" h="136">
                <a:moveTo>
                  <a:pt x="0" y="136"/>
                </a:moveTo>
                <a:lnTo>
                  <a:pt x="820" y="0"/>
                </a:lnTo>
                <a:lnTo>
                  <a:pt x="91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4" name="Freeform 27"/>
          <p:cNvSpPr>
            <a:spLocks/>
          </p:cNvSpPr>
          <p:nvPr/>
        </p:nvSpPr>
        <p:spPr bwMode="auto">
          <a:xfrm>
            <a:off x="6654800" y="1895475"/>
            <a:ext cx="955675" cy="301625"/>
          </a:xfrm>
          <a:custGeom>
            <a:avLst/>
            <a:gdLst>
              <a:gd name="T0" fmla="*/ 0 w 602"/>
              <a:gd name="T1" fmla="*/ 2147483647 h 190"/>
              <a:gd name="T2" fmla="*/ 2147483647 w 602"/>
              <a:gd name="T3" fmla="*/ 0 h 190"/>
              <a:gd name="T4" fmla="*/ 2147483647 w 602"/>
              <a:gd name="T5" fmla="*/ 0 h 190"/>
              <a:gd name="T6" fmla="*/ 0 60000 65536"/>
              <a:gd name="T7" fmla="*/ 0 60000 65536"/>
              <a:gd name="T8" fmla="*/ 0 60000 65536"/>
              <a:gd name="T9" fmla="*/ 0 w 602"/>
              <a:gd name="T10" fmla="*/ 0 h 190"/>
              <a:gd name="T11" fmla="*/ 602 w 602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190">
                <a:moveTo>
                  <a:pt x="0" y="190"/>
                </a:moveTo>
                <a:lnTo>
                  <a:pt x="526" y="0"/>
                </a:lnTo>
                <a:lnTo>
                  <a:pt x="60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8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Stratified Epithelia</a:t>
            </a:r>
          </a:p>
        </p:txBody>
      </p:sp>
      <p:sp>
        <p:nvSpPr>
          <p:cNvPr id="234498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Stratified squamous</a:t>
            </a:r>
          </a:p>
          <a:p>
            <a:pPr lvl="1" eaLnBrk="1" hangingPunct="1"/>
            <a:r>
              <a:rPr lang="en-US">
                <a:latin typeface="Arial" charset="0"/>
              </a:rPr>
              <a:t>Cells at the apical surface are flattened</a:t>
            </a:r>
          </a:p>
          <a:p>
            <a:pPr lvl="1" eaLnBrk="1" hangingPunct="1"/>
            <a:r>
              <a:rPr lang="en-US">
                <a:latin typeface="Arial" charset="0"/>
              </a:rPr>
              <a:t>Functions as a protective covering where friction is common</a:t>
            </a:r>
          </a:p>
          <a:p>
            <a:pPr lvl="1" eaLnBrk="1" hangingPunct="1"/>
            <a:r>
              <a:rPr lang="en-US">
                <a:latin typeface="Arial" charset="0"/>
              </a:rPr>
              <a:t>Locations - lining of the:</a:t>
            </a:r>
          </a:p>
          <a:p>
            <a:pPr lvl="2" eaLnBrk="1" hangingPunct="1"/>
            <a:r>
              <a:rPr lang="en-US">
                <a:latin typeface="Arial" charset="0"/>
              </a:rPr>
              <a:t>Skin</a:t>
            </a:r>
          </a:p>
          <a:p>
            <a:pPr lvl="2" eaLnBrk="1" hangingPunct="1"/>
            <a:r>
              <a:rPr lang="en-US">
                <a:latin typeface="Arial" charset="0"/>
              </a:rPr>
              <a:t>Mouth</a:t>
            </a:r>
          </a:p>
          <a:p>
            <a:pPr lvl="2" eaLnBrk="1" hangingPunct="1"/>
            <a:r>
              <a:rPr lang="en-US">
                <a:latin typeface="Arial" charset="0"/>
              </a:rPr>
              <a:t>Esophagus</a:t>
            </a:r>
          </a:p>
        </p:txBody>
      </p:sp>
    </p:spTree>
    <p:extLst>
      <p:ext uri="{BB962C8B-B14F-4D97-AF65-F5344CB8AC3E}">
        <p14:creationId xmlns:p14="http://schemas.microsoft.com/office/powerpoint/2010/main" val="1741964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3.18e</a:t>
            </a:r>
          </a:p>
        </p:txBody>
      </p:sp>
      <p:pic>
        <p:nvPicPr>
          <p:cNvPr id="236546" name="Picture 26" descr="figure_03_18e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1"/>
          <a:stretch>
            <a:fillRect/>
          </a:stretch>
        </p:blipFill>
        <p:spPr bwMode="auto">
          <a:xfrm>
            <a:off x="276225" y="1609725"/>
            <a:ext cx="85899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Freeform 4"/>
          <p:cNvSpPr>
            <a:spLocks/>
          </p:cNvSpPr>
          <p:nvPr/>
        </p:nvSpPr>
        <p:spPr bwMode="auto">
          <a:xfrm>
            <a:off x="1228725" y="3608388"/>
            <a:ext cx="563563" cy="431800"/>
          </a:xfrm>
          <a:custGeom>
            <a:avLst/>
            <a:gdLst>
              <a:gd name="T0" fmla="*/ 0 w 355"/>
              <a:gd name="T1" fmla="*/ 2147483647 h 272"/>
              <a:gd name="T2" fmla="*/ 2147483647 w 355"/>
              <a:gd name="T3" fmla="*/ 2147483647 h 272"/>
              <a:gd name="T4" fmla="*/ 2147483647 w 355"/>
              <a:gd name="T5" fmla="*/ 0 h 272"/>
              <a:gd name="T6" fmla="*/ 0 60000 65536"/>
              <a:gd name="T7" fmla="*/ 0 60000 65536"/>
              <a:gd name="T8" fmla="*/ 0 60000 65536"/>
              <a:gd name="T9" fmla="*/ 0 w 355"/>
              <a:gd name="T10" fmla="*/ 0 h 272"/>
              <a:gd name="T11" fmla="*/ 355 w 35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272">
                <a:moveTo>
                  <a:pt x="0" y="272"/>
                </a:moveTo>
                <a:lnTo>
                  <a:pt x="67" y="272"/>
                </a:lnTo>
                <a:lnTo>
                  <a:pt x="355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8" name="Freeform 5"/>
          <p:cNvSpPr>
            <a:spLocks/>
          </p:cNvSpPr>
          <p:nvPr/>
        </p:nvSpPr>
        <p:spPr bwMode="auto">
          <a:xfrm>
            <a:off x="6140450" y="4133850"/>
            <a:ext cx="1476375" cy="307975"/>
          </a:xfrm>
          <a:custGeom>
            <a:avLst/>
            <a:gdLst>
              <a:gd name="T0" fmla="*/ 0 w 930"/>
              <a:gd name="T1" fmla="*/ 0 h 194"/>
              <a:gd name="T2" fmla="*/ 2147483647 w 930"/>
              <a:gd name="T3" fmla="*/ 2147483647 h 194"/>
              <a:gd name="T4" fmla="*/ 2147483647 w 930"/>
              <a:gd name="T5" fmla="*/ 2147483647 h 194"/>
              <a:gd name="T6" fmla="*/ 0 60000 65536"/>
              <a:gd name="T7" fmla="*/ 0 60000 65536"/>
              <a:gd name="T8" fmla="*/ 0 60000 65536"/>
              <a:gd name="T9" fmla="*/ 0 w 930"/>
              <a:gd name="T10" fmla="*/ 0 h 194"/>
              <a:gd name="T11" fmla="*/ 930 w 93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194">
                <a:moveTo>
                  <a:pt x="0" y="0"/>
                </a:moveTo>
                <a:lnTo>
                  <a:pt x="632" y="194"/>
                </a:lnTo>
                <a:lnTo>
                  <a:pt x="930" y="19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Freeform 6"/>
          <p:cNvSpPr>
            <a:spLocks/>
          </p:cNvSpPr>
          <p:nvPr/>
        </p:nvSpPr>
        <p:spPr bwMode="auto">
          <a:xfrm>
            <a:off x="5907088" y="3862388"/>
            <a:ext cx="1706562" cy="207962"/>
          </a:xfrm>
          <a:custGeom>
            <a:avLst/>
            <a:gdLst>
              <a:gd name="T0" fmla="*/ 0 w 1075"/>
              <a:gd name="T1" fmla="*/ 0 h 131"/>
              <a:gd name="T2" fmla="*/ 2147483647 w 1075"/>
              <a:gd name="T3" fmla="*/ 2147483647 h 131"/>
              <a:gd name="T4" fmla="*/ 2147483647 w 1075"/>
              <a:gd name="T5" fmla="*/ 2147483647 h 131"/>
              <a:gd name="T6" fmla="*/ 0 60000 65536"/>
              <a:gd name="T7" fmla="*/ 0 60000 65536"/>
              <a:gd name="T8" fmla="*/ 0 60000 65536"/>
              <a:gd name="T9" fmla="*/ 0 w 1075"/>
              <a:gd name="T10" fmla="*/ 0 h 131"/>
              <a:gd name="T11" fmla="*/ 1075 w 107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5" h="131">
                <a:moveTo>
                  <a:pt x="0" y="0"/>
                </a:moveTo>
                <a:lnTo>
                  <a:pt x="773" y="131"/>
                </a:lnTo>
                <a:lnTo>
                  <a:pt x="1075" y="131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0" name="Freeform 7"/>
          <p:cNvSpPr>
            <a:spLocks/>
          </p:cNvSpPr>
          <p:nvPr/>
        </p:nvSpPr>
        <p:spPr bwMode="auto">
          <a:xfrm>
            <a:off x="5902325" y="1962150"/>
            <a:ext cx="1228725" cy="825500"/>
          </a:xfrm>
          <a:custGeom>
            <a:avLst/>
            <a:gdLst>
              <a:gd name="T0" fmla="*/ 0 w 774"/>
              <a:gd name="T1" fmla="*/ 2147483647 h 520"/>
              <a:gd name="T2" fmla="*/ 2147483647 w 774"/>
              <a:gd name="T3" fmla="*/ 0 h 520"/>
              <a:gd name="T4" fmla="*/ 2147483647 w 774"/>
              <a:gd name="T5" fmla="*/ 2147483647 h 520"/>
              <a:gd name="T6" fmla="*/ 0 60000 65536"/>
              <a:gd name="T7" fmla="*/ 0 60000 65536"/>
              <a:gd name="T8" fmla="*/ 0 60000 65536"/>
              <a:gd name="T9" fmla="*/ 0 w 774"/>
              <a:gd name="T10" fmla="*/ 0 h 520"/>
              <a:gd name="T11" fmla="*/ 774 w 774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520">
                <a:moveTo>
                  <a:pt x="0" y="389"/>
                </a:moveTo>
                <a:lnTo>
                  <a:pt x="774" y="0"/>
                </a:lnTo>
                <a:lnTo>
                  <a:pt x="467" y="52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1" name="Text Box 8"/>
          <p:cNvSpPr txBox="1">
            <a:spLocks noChangeArrowheads="1"/>
          </p:cNvSpPr>
          <p:nvPr/>
        </p:nvSpPr>
        <p:spPr bwMode="auto">
          <a:xfrm>
            <a:off x="233363" y="2795588"/>
            <a:ext cx="1073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Stratified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squamous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epithelium</a:t>
            </a:r>
          </a:p>
        </p:txBody>
      </p:sp>
      <p:sp>
        <p:nvSpPr>
          <p:cNvPr id="236552" name="Text Box 9"/>
          <p:cNvSpPr txBox="1">
            <a:spLocks noChangeArrowheads="1"/>
          </p:cNvSpPr>
          <p:nvPr/>
        </p:nvSpPr>
        <p:spPr bwMode="auto">
          <a:xfrm>
            <a:off x="252413" y="3943350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36553" name="Text Box 10"/>
          <p:cNvSpPr txBox="1">
            <a:spLocks noChangeArrowheads="1"/>
          </p:cNvSpPr>
          <p:nvPr/>
        </p:nvSpPr>
        <p:spPr bwMode="auto">
          <a:xfrm>
            <a:off x="290513" y="4843463"/>
            <a:ext cx="29797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(e) Diagram: Stratified squamous</a:t>
            </a:r>
          </a:p>
        </p:txBody>
      </p:sp>
      <p:sp>
        <p:nvSpPr>
          <p:cNvPr id="236554" name="Text Box 11"/>
          <p:cNvSpPr txBox="1">
            <a:spLocks noChangeArrowheads="1"/>
          </p:cNvSpPr>
          <p:nvPr/>
        </p:nvSpPr>
        <p:spPr bwMode="auto">
          <a:xfrm>
            <a:off x="4438650" y="4486275"/>
            <a:ext cx="2752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Stratified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squamous epithelium lining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the esophagus (140×).</a:t>
            </a:r>
          </a:p>
        </p:txBody>
      </p:sp>
      <p:sp>
        <p:nvSpPr>
          <p:cNvPr id="236555" name="Text Box 12"/>
          <p:cNvSpPr txBox="1">
            <a:spLocks noChangeArrowheads="1"/>
          </p:cNvSpPr>
          <p:nvPr/>
        </p:nvSpPr>
        <p:spPr bwMode="auto">
          <a:xfrm>
            <a:off x="7553325" y="4362450"/>
            <a:ext cx="1143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Connective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tissue</a:t>
            </a:r>
          </a:p>
        </p:txBody>
      </p:sp>
      <p:sp>
        <p:nvSpPr>
          <p:cNvPr id="236556" name="Text Box 13"/>
          <p:cNvSpPr txBox="1">
            <a:spLocks noChangeArrowheads="1"/>
          </p:cNvSpPr>
          <p:nvPr/>
        </p:nvSpPr>
        <p:spPr bwMode="auto">
          <a:xfrm>
            <a:off x="7548563" y="3081338"/>
            <a:ext cx="1073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Stratified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squamous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epithelium</a:t>
            </a:r>
          </a:p>
        </p:txBody>
      </p:sp>
      <p:sp>
        <p:nvSpPr>
          <p:cNvPr id="236557" name="Text Box 14"/>
          <p:cNvSpPr txBox="1">
            <a:spLocks noChangeArrowheads="1"/>
          </p:cNvSpPr>
          <p:nvPr/>
        </p:nvSpPr>
        <p:spPr bwMode="auto">
          <a:xfrm>
            <a:off x="7543800" y="1871663"/>
            <a:ext cx="717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</a:t>
            </a:r>
          </a:p>
        </p:txBody>
      </p:sp>
      <p:sp>
        <p:nvSpPr>
          <p:cNvPr id="236558" name="Text Box 15"/>
          <p:cNvSpPr txBox="1">
            <a:spLocks noChangeArrowheads="1"/>
          </p:cNvSpPr>
          <p:nvPr/>
        </p:nvSpPr>
        <p:spPr bwMode="auto">
          <a:xfrm>
            <a:off x="7548563" y="3962400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36559" name="Freeform 16"/>
          <p:cNvSpPr>
            <a:spLocks/>
          </p:cNvSpPr>
          <p:nvPr/>
        </p:nvSpPr>
        <p:spPr bwMode="auto">
          <a:xfrm>
            <a:off x="1282700" y="2595563"/>
            <a:ext cx="215900" cy="939800"/>
          </a:xfrm>
          <a:custGeom>
            <a:avLst/>
            <a:gdLst>
              <a:gd name="T0" fmla="*/ 2147483647 w 136"/>
              <a:gd name="T1" fmla="*/ 0 h 592"/>
              <a:gd name="T2" fmla="*/ 0 w 136"/>
              <a:gd name="T3" fmla="*/ 0 h 592"/>
              <a:gd name="T4" fmla="*/ 0 w 136"/>
              <a:gd name="T5" fmla="*/ 2147483647 h 592"/>
              <a:gd name="T6" fmla="*/ 2147483647 w 136"/>
              <a:gd name="T7" fmla="*/ 2147483647 h 59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592"/>
              <a:gd name="T14" fmla="*/ 136 w 136"/>
              <a:gd name="T15" fmla="*/ 592 h 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592">
                <a:moveTo>
                  <a:pt x="53" y="0"/>
                </a:moveTo>
                <a:lnTo>
                  <a:pt x="0" y="0"/>
                </a:lnTo>
                <a:lnTo>
                  <a:pt x="0" y="592"/>
                </a:lnTo>
                <a:lnTo>
                  <a:pt x="136" y="59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0" name="Line 17"/>
          <p:cNvSpPr>
            <a:spLocks noChangeShapeType="1"/>
          </p:cNvSpPr>
          <p:nvPr/>
        </p:nvSpPr>
        <p:spPr bwMode="auto">
          <a:xfrm>
            <a:off x="1109663" y="2887663"/>
            <a:ext cx="1730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1" name="Freeform 18"/>
          <p:cNvSpPr>
            <a:spLocks/>
          </p:cNvSpPr>
          <p:nvPr/>
        </p:nvSpPr>
        <p:spPr bwMode="auto">
          <a:xfrm>
            <a:off x="1227138" y="3609975"/>
            <a:ext cx="563562" cy="431800"/>
          </a:xfrm>
          <a:custGeom>
            <a:avLst/>
            <a:gdLst>
              <a:gd name="T0" fmla="*/ 0 w 355"/>
              <a:gd name="T1" fmla="*/ 2147483647 h 272"/>
              <a:gd name="T2" fmla="*/ 2147483647 w 355"/>
              <a:gd name="T3" fmla="*/ 2147483647 h 272"/>
              <a:gd name="T4" fmla="*/ 2147483647 w 355"/>
              <a:gd name="T5" fmla="*/ 0 h 272"/>
              <a:gd name="T6" fmla="*/ 0 60000 65536"/>
              <a:gd name="T7" fmla="*/ 0 60000 65536"/>
              <a:gd name="T8" fmla="*/ 0 60000 65536"/>
              <a:gd name="T9" fmla="*/ 0 w 355"/>
              <a:gd name="T10" fmla="*/ 0 h 272"/>
              <a:gd name="T11" fmla="*/ 355 w 35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272">
                <a:moveTo>
                  <a:pt x="0" y="272"/>
                </a:moveTo>
                <a:lnTo>
                  <a:pt x="67" y="272"/>
                </a:lnTo>
                <a:lnTo>
                  <a:pt x="355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2" name="Freeform 19"/>
          <p:cNvSpPr>
            <a:spLocks/>
          </p:cNvSpPr>
          <p:nvPr/>
        </p:nvSpPr>
        <p:spPr bwMode="auto">
          <a:xfrm>
            <a:off x="6138863" y="4132263"/>
            <a:ext cx="1476375" cy="307975"/>
          </a:xfrm>
          <a:custGeom>
            <a:avLst/>
            <a:gdLst>
              <a:gd name="T0" fmla="*/ 0 w 930"/>
              <a:gd name="T1" fmla="*/ 0 h 194"/>
              <a:gd name="T2" fmla="*/ 2147483647 w 930"/>
              <a:gd name="T3" fmla="*/ 2147483647 h 194"/>
              <a:gd name="T4" fmla="*/ 2147483647 w 930"/>
              <a:gd name="T5" fmla="*/ 2147483647 h 194"/>
              <a:gd name="T6" fmla="*/ 0 60000 65536"/>
              <a:gd name="T7" fmla="*/ 0 60000 65536"/>
              <a:gd name="T8" fmla="*/ 0 60000 65536"/>
              <a:gd name="T9" fmla="*/ 0 w 930"/>
              <a:gd name="T10" fmla="*/ 0 h 194"/>
              <a:gd name="T11" fmla="*/ 930 w 93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194">
                <a:moveTo>
                  <a:pt x="0" y="0"/>
                </a:moveTo>
                <a:lnTo>
                  <a:pt x="632" y="194"/>
                </a:lnTo>
                <a:lnTo>
                  <a:pt x="930" y="19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3" name="Freeform 20"/>
          <p:cNvSpPr>
            <a:spLocks/>
          </p:cNvSpPr>
          <p:nvPr/>
        </p:nvSpPr>
        <p:spPr bwMode="auto">
          <a:xfrm>
            <a:off x="5905500" y="3863975"/>
            <a:ext cx="1706563" cy="207963"/>
          </a:xfrm>
          <a:custGeom>
            <a:avLst/>
            <a:gdLst>
              <a:gd name="T0" fmla="*/ 0 w 1075"/>
              <a:gd name="T1" fmla="*/ 0 h 131"/>
              <a:gd name="T2" fmla="*/ 2147483647 w 1075"/>
              <a:gd name="T3" fmla="*/ 2147483647 h 131"/>
              <a:gd name="T4" fmla="*/ 2147483647 w 1075"/>
              <a:gd name="T5" fmla="*/ 2147483647 h 131"/>
              <a:gd name="T6" fmla="*/ 0 60000 65536"/>
              <a:gd name="T7" fmla="*/ 0 60000 65536"/>
              <a:gd name="T8" fmla="*/ 0 60000 65536"/>
              <a:gd name="T9" fmla="*/ 0 w 1075"/>
              <a:gd name="T10" fmla="*/ 0 h 131"/>
              <a:gd name="T11" fmla="*/ 1075 w 107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5" h="131">
                <a:moveTo>
                  <a:pt x="0" y="0"/>
                </a:moveTo>
                <a:lnTo>
                  <a:pt x="773" y="131"/>
                </a:lnTo>
                <a:lnTo>
                  <a:pt x="1075" y="13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4" name="Freeform 21"/>
          <p:cNvSpPr>
            <a:spLocks/>
          </p:cNvSpPr>
          <p:nvPr/>
        </p:nvSpPr>
        <p:spPr bwMode="auto">
          <a:xfrm>
            <a:off x="5900738" y="1960563"/>
            <a:ext cx="1228725" cy="825500"/>
          </a:xfrm>
          <a:custGeom>
            <a:avLst/>
            <a:gdLst>
              <a:gd name="T0" fmla="*/ 0 w 774"/>
              <a:gd name="T1" fmla="*/ 2147483647 h 520"/>
              <a:gd name="T2" fmla="*/ 2147483647 w 774"/>
              <a:gd name="T3" fmla="*/ 0 h 520"/>
              <a:gd name="T4" fmla="*/ 2147483647 w 774"/>
              <a:gd name="T5" fmla="*/ 2147483647 h 520"/>
              <a:gd name="T6" fmla="*/ 0 60000 65536"/>
              <a:gd name="T7" fmla="*/ 0 60000 65536"/>
              <a:gd name="T8" fmla="*/ 0 60000 65536"/>
              <a:gd name="T9" fmla="*/ 0 w 774"/>
              <a:gd name="T10" fmla="*/ 0 h 520"/>
              <a:gd name="T11" fmla="*/ 774 w 774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520">
                <a:moveTo>
                  <a:pt x="0" y="389"/>
                </a:moveTo>
                <a:lnTo>
                  <a:pt x="774" y="0"/>
                </a:lnTo>
                <a:lnTo>
                  <a:pt x="467" y="52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5" name="Line 22"/>
          <p:cNvSpPr>
            <a:spLocks noChangeShapeType="1"/>
          </p:cNvSpPr>
          <p:nvPr/>
        </p:nvSpPr>
        <p:spPr bwMode="auto">
          <a:xfrm>
            <a:off x="7124700" y="1960563"/>
            <a:ext cx="495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6" name="Line 23"/>
          <p:cNvSpPr>
            <a:spLocks noChangeShapeType="1"/>
          </p:cNvSpPr>
          <p:nvPr/>
        </p:nvSpPr>
        <p:spPr bwMode="auto">
          <a:xfrm>
            <a:off x="7221538" y="3162300"/>
            <a:ext cx="3984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7" name="AutoShape 24"/>
          <p:cNvSpPr>
            <a:spLocks/>
          </p:cNvSpPr>
          <p:nvPr/>
        </p:nvSpPr>
        <p:spPr bwMode="auto">
          <a:xfrm>
            <a:off x="7086600" y="2362200"/>
            <a:ext cx="134938" cy="1638300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76931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Stratified Epithelia</a:t>
            </a:r>
          </a:p>
        </p:txBody>
      </p:sp>
      <p:sp>
        <p:nvSpPr>
          <p:cNvPr id="238594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Stratified cuboidal—two layers of cuboidal cells; functions in protection</a:t>
            </a:r>
          </a:p>
          <a:p>
            <a:pPr eaLnBrk="1" hangingPunct="1"/>
            <a:r>
              <a:rPr lang="en-US">
                <a:latin typeface="Arial" charset="0"/>
              </a:rPr>
              <a:t>Stratified columnar—surface cells are columnar, cells underneath vary in size and shape; functions in protection</a:t>
            </a:r>
          </a:p>
          <a:p>
            <a:pPr eaLnBrk="1" hangingPunct="1"/>
            <a:r>
              <a:rPr lang="en-US">
                <a:latin typeface="Arial" charset="0"/>
              </a:rPr>
              <a:t>Stratified cuboidal and columnar</a:t>
            </a:r>
          </a:p>
          <a:p>
            <a:pPr lvl="1" eaLnBrk="1" hangingPunct="1"/>
            <a:r>
              <a:rPr lang="en-US">
                <a:latin typeface="Arial" charset="0"/>
              </a:rPr>
              <a:t>Rare in human body</a:t>
            </a:r>
          </a:p>
          <a:p>
            <a:pPr lvl="1" eaLnBrk="1" hangingPunct="1"/>
            <a:r>
              <a:rPr lang="en-US">
                <a:latin typeface="Arial" charset="0"/>
              </a:rPr>
              <a:t>Found mainly in ducts of large glands</a:t>
            </a:r>
          </a:p>
        </p:txBody>
      </p:sp>
    </p:spTree>
    <p:extLst>
      <p:ext uri="{BB962C8B-B14F-4D97-AF65-F5344CB8AC3E}">
        <p14:creationId xmlns:p14="http://schemas.microsoft.com/office/powerpoint/2010/main" val="596096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Epithelial Tissues</a:t>
            </a:r>
          </a:p>
        </p:txBody>
      </p:sp>
      <p:sp>
        <p:nvSpPr>
          <p:cNvPr id="203778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Locations</a:t>
            </a:r>
          </a:p>
          <a:p>
            <a:pPr lvl="1" eaLnBrk="1" hangingPunct="1"/>
            <a:r>
              <a:rPr lang="en-US">
                <a:latin typeface="Arial" charset="0"/>
              </a:rPr>
              <a:t>Body coverings</a:t>
            </a:r>
          </a:p>
          <a:p>
            <a:pPr lvl="1" eaLnBrk="1" hangingPunct="1"/>
            <a:r>
              <a:rPr lang="en-US">
                <a:latin typeface="Arial" charset="0"/>
              </a:rPr>
              <a:t>Body linings</a:t>
            </a:r>
          </a:p>
          <a:p>
            <a:pPr lvl="1" eaLnBrk="1" hangingPunct="1"/>
            <a:r>
              <a:rPr lang="en-US">
                <a:latin typeface="Arial" charset="0"/>
              </a:rPr>
              <a:t>Glandular tissue</a:t>
            </a:r>
          </a:p>
          <a:p>
            <a:pPr eaLnBrk="1" hangingPunct="1"/>
            <a:r>
              <a:rPr lang="en-US">
                <a:latin typeface="Arial" charset="0"/>
              </a:rPr>
              <a:t>Functions</a:t>
            </a:r>
          </a:p>
          <a:p>
            <a:pPr lvl="1" eaLnBrk="1" hangingPunct="1"/>
            <a:r>
              <a:rPr lang="en-US">
                <a:latin typeface="Arial" charset="0"/>
              </a:rPr>
              <a:t>Protection</a:t>
            </a:r>
          </a:p>
          <a:p>
            <a:pPr lvl="1" eaLnBrk="1" hangingPunct="1"/>
            <a:r>
              <a:rPr lang="en-US">
                <a:latin typeface="Arial" charset="0"/>
              </a:rPr>
              <a:t>Absorption</a:t>
            </a:r>
          </a:p>
          <a:p>
            <a:pPr lvl="1" eaLnBrk="1" hangingPunct="1"/>
            <a:r>
              <a:rPr lang="en-US">
                <a:latin typeface="Arial" charset="0"/>
              </a:rPr>
              <a:t>Filtration</a:t>
            </a:r>
          </a:p>
          <a:p>
            <a:pPr lvl="1" eaLnBrk="1" hangingPunct="1"/>
            <a:r>
              <a:rPr lang="en-US">
                <a:latin typeface="Arial" charset="0"/>
              </a:rPr>
              <a:t>Secretion</a:t>
            </a:r>
          </a:p>
        </p:txBody>
      </p:sp>
    </p:spTree>
    <p:extLst>
      <p:ext uri="{BB962C8B-B14F-4D97-AF65-F5344CB8AC3E}">
        <p14:creationId xmlns:p14="http://schemas.microsoft.com/office/powerpoint/2010/main" val="2070457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Stratified Epithelia</a:t>
            </a:r>
          </a:p>
        </p:txBody>
      </p:sp>
      <p:sp>
        <p:nvSpPr>
          <p:cNvPr id="240642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Transitional epithelium</a:t>
            </a:r>
          </a:p>
          <a:p>
            <a:pPr lvl="1" eaLnBrk="1" hangingPunct="1"/>
            <a:r>
              <a:rPr lang="en-US">
                <a:latin typeface="Arial" charset="0"/>
              </a:rPr>
              <a:t>Composed of modified stratified squamous epithelium</a:t>
            </a:r>
          </a:p>
          <a:p>
            <a:pPr lvl="1" eaLnBrk="1" hangingPunct="1"/>
            <a:r>
              <a:rPr lang="en-US">
                <a:latin typeface="Arial" charset="0"/>
              </a:rPr>
              <a:t>Shape of cells depends upon the amount of stretching</a:t>
            </a:r>
          </a:p>
          <a:p>
            <a:pPr lvl="1" eaLnBrk="1" hangingPunct="1"/>
            <a:r>
              <a:rPr lang="en-US">
                <a:latin typeface="Arial" charset="0"/>
              </a:rPr>
              <a:t>Functions in stretching and the ability to return to normal shape</a:t>
            </a:r>
          </a:p>
          <a:p>
            <a:pPr lvl="1" eaLnBrk="1" hangingPunct="1"/>
            <a:r>
              <a:rPr lang="en-US">
                <a:latin typeface="Arial" charset="0"/>
              </a:rPr>
              <a:t>Location - lines organs of the urinary system</a:t>
            </a:r>
          </a:p>
        </p:txBody>
      </p:sp>
    </p:spTree>
    <p:extLst>
      <p:ext uri="{BB962C8B-B14F-4D97-AF65-F5344CB8AC3E}">
        <p14:creationId xmlns:p14="http://schemas.microsoft.com/office/powerpoint/2010/main" val="1840785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ext Box 6"/>
          <p:cNvSpPr txBox="1">
            <a:spLocks noChangeArrowheads="1"/>
          </p:cNvSpPr>
          <p:nvPr/>
        </p:nvSpPr>
        <p:spPr bwMode="auto">
          <a:xfrm>
            <a:off x="7848600" y="6477000"/>
            <a:ext cx="1182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3.18f</a:t>
            </a:r>
          </a:p>
        </p:txBody>
      </p:sp>
      <p:pic>
        <p:nvPicPr>
          <p:cNvPr id="242690" name="Picture 22" descr="figure_03_18f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276225" y="1524000"/>
            <a:ext cx="85899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Freeform 4"/>
          <p:cNvSpPr>
            <a:spLocks/>
          </p:cNvSpPr>
          <p:nvPr/>
        </p:nvSpPr>
        <p:spPr bwMode="auto">
          <a:xfrm>
            <a:off x="6604000" y="1952625"/>
            <a:ext cx="1016000" cy="1736725"/>
          </a:xfrm>
          <a:custGeom>
            <a:avLst/>
            <a:gdLst>
              <a:gd name="T0" fmla="*/ 0 w 640"/>
              <a:gd name="T1" fmla="*/ 2147483647 h 1094"/>
              <a:gd name="T2" fmla="*/ 2147483647 w 640"/>
              <a:gd name="T3" fmla="*/ 0 h 1094"/>
              <a:gd name="T4" fmla="*/ 2147483647 w 640"/>
              <a:gd name="T5" fmla="*/ 0 h 1094"/>
              <a:gd name="T6" fmla="*/ 0 60000 65536"/>
              <a:gd name="T7" fmla="*/ 0 60000 65536"/>
              <a:gd name="T8" fmla="*/ 0 60000 65536"/>
              <a:gd name="T9" fmla="*/ 0 w 640"/>
              <a:gd name="T10" fmla="*/ 0 h 1094"/>
              <a:gd name="T11" fmla="*/ 640 w 640"/>
              <a:gd name="T12" fmla="*/ 1094 h 1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1094">
                <a:moveTo>
                  <a:pt x="0" y="1094"/>
                </a:moveTo>
                <a:lnTo>
                  <a:pt x="395" y="0"/>
                </a:lnTo>
                <a:lnTo>
                  <a:pt x="64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2" name="Line 5"/>
          <p:cNvSpPr>
            <a:spLocks noChangeShapeType="1"/>
          </p:cNvSpPr>
          <p:nvPr/>
        </p:nvSpPr>
        <p:spPr bwMode="auto">
          <a:xfrm>
            <a:off x="6388100" y="3921125"/>
            <a:ext cx="12525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3" name="Freeform 6"/>
          <p:cNvSpPr>
            <a:spLocks/>
          </p:cNvSpPr>
          <p:nvPr/>
        </p:nvSpPr>
        <p:spPr bwMode="auto">
          <a:xfrm>
            <a:off x="1323975" y="3214688"/>
            <a:ext cx="374650" cy="215900"/>
          </a:xfrm>
          <a:custGeom>
            <a:avLst/>
            <a:gdLst>
              <a:gd name="T0" fmla="*/ 0 w 236"/>
              <a:gd name="T1" fmla="*/ 2147483647 h 136"/>
              <a:gd name="T2" fmla="*/ 2147483647 w 236"/>
              <a:gd name="T3" fmla="*/ 2147483647 h 136"/>
              <a:gd name="T4" fmla="*/ 2147483647 w 236"/>
              <a:gd name="T5" fmla="*/ 0 h 136"/>
              <a:gd name="T6" fmla="*/ 0 60000 65536"/>
              <a:gd name="T7" fmla="*/ 0 60000 65536"/>
              <a:gd name="T8" fmla="*/ 0 60000 65536"/>
              <a:gd name="T9" fmla="*/ 0 w 236"/>
              <a:gd name="T10" fmla="*/ 0 h 136"/>
              <a:gd name="T11" fmla="*/ 236 w 2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136">
                <a:moveTo>
                  <a:pt x="0" y="136"/>
                </a:moveTo>
                <a:lnTo>
                  <a:pt x="84" y="136"/>
                </a:lnTo>
                <a:lnTo>
                  <a:pt x="23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Text Box 7"/>
          <p:cNvSpPr txBox="1">
            <a:spLocks noChangeArrowheads="1"/>
          </p:cNvSpPr>
          <p:nvPr/>
        </p:nvSpPr>
        <p:spPr bwMode="auto">
          <a:xfrm>
            <a:off x="342900" y="2376488"/>
            <a:ext cx="1073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Transi-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tional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epithelium</a:t>
            </a:r>
          </a:p>
        </p:txBody>
      </p:sp>
      <p:sp>
        <p:nvSpPr>
          <p:cNvPr id="242695" name="Text Box 8"/>
          <p:cNvSpPr txBox="1">
            <a:spLocks noChangeArrowheads="1"/>
          </p:cNvSpPr>
          <p:nvPr/>
        </p:nvSpPr>
        <p:spPr bwMode="auto">
          <a:xfrm>
            <a:off x="341313" y="3352800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42696" name="Text Box 9"/>
          <p:cNvSpPr txBox="1">
            <a:spLocks noChangeArrowheads="1"/>
          </p:cNvSpPr>
          <p:nvPr/>
        </p:nvSpPr>
        <p:spPr bwMode="auto">
          <a:xfrm>
            <a:off x="4438650" y="4381500"/>
            <a:ext cx="4460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Transitional epithelium lining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the bladder, relaxed state (215×); surface rounded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cells flatten and elongate when the bladder fills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with urine.</a:t>
            </a:r>
          </a:p>
        </p:txBody>
      </p:sp>
      <p:sp>
        <p:nvSpPr>
          <p:cNvPr id="242697" name="Text Box 10"/>
          <p:cNvSpPr txBox="1">
            <a:spLocks noChangeArrowheads="1"/>
          </p:cNvSpPr>
          <p:nvPr/>
        </p:nvSpPr>
        <p:spPr bwMode="auto">
          <a:xfrm>
            <a:off x="419100" y="4953000"/>
            <a:ext cx="2238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(f) Diagram: Transitional</a:t>
            </a:r>
          </a:p>
        </p:txBody>
      </p:sp>
      <p:sp>
        <p:nvSpPr>
          <p:cNvPr id="242698" name="Text Box 11"/>
          <p:cNvSpPr txBox="1">
            <a:spLocks noChangeArrowheads="1"/>
          </p:cNvSpPr>
          <p:nvPr/>
        </p:nvSpPr>
        <p:spPr bwMode="auto">
          <a:xfrm>
            <a:off x="7581900" y="3824288"/>
            <a:ext cx="1143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Connective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tissue</a:t>
            </a:r>
          </a:p>
        </p:txBody>
      </p:sp>
      <p:sp>
        <p:nvSpPr>
          <p:cNvPr id="242699" name="Text Box 12"/>
          <p:cNvSpPr txBox="1">
            <a:spLocks noChangeArrowheads="1"/>
          </p:cNvSpPr>
          <p:nvPr/>
        </p:nvSpPr>
        <p:spPr bwMode="auto">
          <a:xfrm>
            <a:off x="7343775" y="3109913"/>
            <a:ext cx="11922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Transitional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epithelium</a:t>
            </a:r>
          </a:p>
        </p:txBody>
      </p:sp>
      <p:sp>
        <p:nvSpPr>
          <p:cNvPr id="242700" name="Text Box 13"/>
          <p:cNvSpPr txBox="1">
            <a:spLocks noChangeArrowheads="1"/>
          </p:cNvSpPr>
          <p:nvPr/>
        </p:nvSpPr>
        <p:spPr bwMode="auto">
          <a:xfrm>
            <a:off x="7572375" y="1866900"/>
            <a:ext cx="108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Basement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membrane</a:t>
            </a:r>
          </a:p>
        </p:txBody>
      </p:sp>
      <p:sp>
        <p:nvSpPr>
          <p:cNvPr id="242701" name="Freeform 14"/>
          <p:cNvSpPr>
            <a:spLocks/>
          </p:cNvSpPr>
          <p:nvPr/>
        </p:nvSpPr>
        <p:spPr bwMode="auto">
          <a:xfrm>
            <a:off x="6604000" y="1952625"/>
            <a:ext cx="1016000" cy="1736725"/>
          </a:xfrm>
          <a:custGeom>
            <a:avLst/>
            <a:gdLst>
              <a:gd name="T0" fmla="*/ 0 w 640"/>
              <a:gd name="T1" fmla="*/ 2147483647 h 1094"/>
              <a:gd name="T2" fmla="*/ 2147483647 w 640"/>
              <a:gd name="T3" fmla="*/ 0 h 1094"/>
              <a:gd name="T4" fmla="*/ 2147483647 w 640"/>
              <a:gd name="T5" fmla="*/ 0 h 1094"/>
              <a:gd name="T6" fmla="*/ 0 60000 65536"/>
              <a:gd name="T7" fmla="*/ 0 60000 65536"/>
              <a:gd name="T8" fmla="*/ 0 60000 65536"/>
              <a:gd name="T9" fmla="*/ 0 w 640"/>
              <a:gd name="T10" fmla="*/ 0 h 1094"/>
              <a:gd name="T11" fmla="*/ 640 w 640"/>
              <a:gd name="T12" fmla="*/ 1094 h 1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" h="1094">
                <a:moveTo>
                  <a:pt x="0" y="1094"/>
                </a:moveTo>
                <a:lnTo>
                  <a:pt x="395" y="0"/>
                </a:lnTo>
                <a:lnTo>
                  <a:pt x="64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2" name="Line 15"/>
          <p:cNvSpPr>
            <a:spLocks noChangeShapeType="1"/>
          </p:cNvSpPr>
          <p:nvPr/>
        </p:nvSpPr>
        <p:spPr bwMode="auto">
          <a:xfrm>
            <a:off x="6388100" y="3921125"/>
            <a:ext cx="12525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3" name="AutoShape 16"/>
          <p:cNvSpPr>
            <a:spLocks/>
          </p:cNvSpPr>
          <p:nvPr/>
        </p:nvSpPr>
        <p:spPr bwMode="auto">
          <a:xfrm>
            <a:off x="7107238" y="2636838"/>
            <a:ext cx="131762" cy="1211262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42704" name="Line 17"/>
          <p:cNvSpPr>
            <a:spLocks noChangeShapeType="1"/>
          </p:cNvSpPr>
          <p:nvPr/>
        </p:nvSpPr>
        <p:spPr bwMode="auto">
          <a:xfrm>
            <a:off x="7243763" y="3208338"/>
            <a:ext cx="165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5" name="AutoShape 18"/>
          <p:cNvSpPr>
            <a:spLocks/>
          </p:cNvSpPr>
          <p:nvPr/>
        </p:nvSpPr>
        <p:spPr bwMode="auto">
          <a:xfrm>
            <a:off x="1404938" y="2243138"/>
            <a:ext cx="157162" cy="939800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42706" name="Line 19"/>
          <p:cNvSpPr>
            <a:spLocks noChangeShapeType="1"/>
          </p:cNvSpPr>
          <p:nvPr/>
        </p:nvSpPr>
        <p:spPr bwMode="auto">
          <a:xfrm>
            <a:off x="1096963" y="2476500"/>
            <a:ext cx="307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7" name="Freeform 20"/>
          <p:cNvSpPr>
            <a:spLocks/>
          </p:cNvSpPr>
          <p:nvPr/>
        </p:nvSpPr>
        <p:spPr bwMode="auto">
          <a:xfrm>
            <a:off x="1323975" y="3214688"/>
            <a:ext cx="374650" cy="215900"/>
          </a:xfrm>
          <a:custGeom>
            <a:avLst/>
            <a:gdLst>
              <a:gd name="T0" fmla="*/ 0 w 236"/>
              <a:gd name="T1" fmla="*/ 2147483647 h 136"/>
              <a:gd name="T2" fmla="*/ 2147483647 w 236"/>
              <a:gd name="T3" fmla="*/ 2147483647 h 136"/>
              <a:gd name="T4" fmla="*/ 2147483647 w 236"/>
              <a:gd name="T5" fmla="*/ 0 h 136"/>
              <a:gd name="T6" fmla="*/ 0 60000 65536"/>
              <a:gd name="T7" fmla="*/ 0 60000 65536"/>
              <a:gd name="T8" fmla="*/ 0 60000 65536"/>
              <a:gd name="T9" fmla="*/ 0 w 236"/>
              <a:gd name="T10" fmla="*/ 0 h 136"/>
              <a:gd name="T11" fmla="*/ 236 w 236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136">
                <a:moveTo>
                  <a:pt x="0" y="136"/>
                </a:moveTo>
                <a:lnTo>
                  <a:pt x="84" y="136"/>
                </a:lnTo>
                <a:lnTo>
                  <a:pt x="23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3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Glandular Epithelium</a:t>
            </a:r>
          </a:p>
        </p:txBody>
      </p:sp>
      <p:sp>
        <p:nvSpPr>
          <p:cNvPr id="244738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Gland</a:t>
            </a:r>
          </a:p>
          <a:p>
            <a:pPr lvl="1" eaLnBrk="1" hangingPunct="1"/>
            <a:r>
              <a:rPr lang="en-US">
                <a:latin typeface="Arial" charset="0"/>
              </a:rPr>
              <a:t>One or more cells responsible for secreting a particular product</a:t>
            </a:r>
          </a:p>
          <a:p>
            <a:pPr lvl="1" eaLnBrk="1" hangingPunct="1"/>
            <a:r>
              <a:rPr lang="en-US">
                <a:latin typeface="Arial" charset="0"/>
              </a:rPr>
              <a:t>Secretions contain protein molecules in an aqueous (water-based) fluid</a:t>
            </a:r>
          </a:p>
        </p:txBody>
      </p:sp>
    </p:spTree>
    <p:extLst>
      <p:ext uri="{BB962C8B-B14F-4D97-AF65-F5344CB8AC3E}">
        <p14:creationId xmlns:p14="http://schemas.microsoft.com/office/powerpoint/2010/main" val="2080757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Glandular Epithelium</a:t>
            </a:r>
          </a:p>
        </p:txBody>
      </p:sp>
      <p:sp>
        <p:nvSpPr>
          <p:cNvPr id="24678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Two major gland types</a:t>
            </a:r>
          </a:p>
          <a:p>
            <a:pPr lvl="1" eaLnBrk="1" hangingPunct="1"/>
            <a:r>
              <a:rPr lang="en-US">
                <a:latin typeface="Arial" charset="0"/>
              </a:rPr>
              <a:t>Endocrine gland</a:t>
            </a:r>
          </a:p>
          <a:p>
            <a:pPr lvl="2" eaLnBrk="1" hangingPunct="1"/>
            <a:r>
              <a:rPr lang="en-US">
                <a:latin typeface="Arial" charset="0"/>
              </a:rPr>
              <a:t>Ductless since secretions diffuse into blood vessels</a:t>
            </a:r>
          </a:p>
          <a:p>
            <a:pPr lvl="2" eaLnBrk="1" hangingPunct="1"/>
            <a:r>
              <a:rPr lang="en-US">
                <a:latin typeface="Arial" charset="0"/>
              </a:rPr>
              <a:t>All secretions are hormones</a:t>
            </a:r>
          </a:p>
          <a:p>
            <a:pPr lvl="1" eaLnBrk="1" hangingPunct="1"/>
            <a:r>
              <a:rPr lang="en-US">
                <a:latin typeface="Arial" charset="0"/>
              </a:rPr>
              <a:t>Exocrine gland</a:t>
            </a:r>
          </a:p>
          <a:p>
            <a:pPr lvl="2" eaLnBrk="1" hangingPunct="1"/>
            <a:r>
              <a:rPr lang="en-US">
                <a:latin typeface="Arial" charset="0"/>
              </a:rPr>
              <a:t>Secretions empty through ducts to the epithelial surface</a:t>
            </a:r>
          </a:p>
          <a:p>
            <a:pPr lvl="2" eaLnBrk="1" hangingPunct="1"/>
            <a:r>
              <a:rPr lang="en-US">
                <a:latin typeface="Arial" charset="0"/>
              </a:rPr>
              <a:t>Include sweat and oil glands</a:t>
            </a:r>
          </a:p>
        </p:txBody>
      </p:sp>
    </p:spTree>
    <p:extLst>
      <p:ext uri="{BB962C8B-B14F-4D97-AF65-F5344CB8AC3E}">
        <p14:creationId xmlns:p14="http://schemas.microsoft.com/office/powerpoint/2010/main" val="3877135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</a:t>
            </a:r>
          </a:p>
        </p:txBody>
      </p:sp>
      <p:sp>
        <p:nvSpPr>
          <p:cNvPr id="248834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Found everywhere in the body</a:t>
            </a:r>
          </a:p>
          <a:p>
            <a:pPr eaLnBrk="1" hangingPunct="1"/>
            <a:r>
              <a:rPr lang="en-US">
                <a:latin typeface="Arial" charset="0"/>
              </a:rPr>
              <a:t>Includes the most abundant and widely distributed tissues</a:t>
            </a:r>
          </a:p>
          <a:p>
            <a:pPr eaLnBrk="1" hangingPunct="1"/>
            <a:r>
              <a:rPr lang="en-US">
                <a:latin typeface="Arial" charset="0"/>
              </a:rPr>
              <a:t>Functions</a:t>
            </a:r>
          </a:p>
          <a:p>
            <a:pPr lvl="1" eaLnBrk="1" hangingPunct="1"/>
            <a:r>
              <a:rPr lang="en-US">
                <a:latin typeface="Arial" charset="0"/>
              </a:rPr>
              <a:t>Binds body tissues together</a:t>
            </a:r>
          </a:p>
          <a:p>
            <a:pPr lvl="1" eaLnBrk="1" hangingPunct="1"/>
            <a:r>
              <a:rPr lang="en-US">
                <a:latin typeface="Arial" charset="0"/>
              </a:rPr>
              <a:t>Supports the body</a:t>
            </a:r>
          </a:p>
          <a:p>
            <a:pPr lvl="1" eaLnBrk="1" hangingPunct="1"/>
            <a:r>
              <a:rPr lang="en-US">
                <a:latin typeface="Arial" charset="0"/>
              </a:rPr>
              <a:t>Provides protection</a:t>
            </a:r>
          </a:p>
        </p:txBody>
      </p:sp>
    </p:spTree>
    <p:extLst>
      <p:ext uri="{BB962C8B-B14F-4D97-AF65-F5344CB8AC3E}">
        <p14:creationId xmlns:p14="http://schemas.microsoft.com/office/powerpoint/2010/main" val="2347285118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Characteristics</a:t>
            </a:r>
          </a:p>
        </p:txBody>
      </p:sp>
      <p:sp>
        <p:nvSpPr>
          <p:cNvPr id="250882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Variations in blood supply</a:t>
            </a:r>
          </a:p>
          <a:p>
            <a:pPr lvl="1" eaLnBrk="1" hangingPunct="1"/>
            <a:r>
              <a:rPr lang="en-US">
                <a:latin typeface="Arial" charset="0"/>
              </a:rPr>
              <a:t>Some tissue types are well vascularized</a:t>
            </a:r>
          </a:p>
          <a:p>
            <a:pPr lvl="1" eaLnBrk="1" hangingPunct="1"/>
            <a:r>
              <a:rPr lang="en-US">
                <a:latin typeface="Arial" charset="0"/>
              </a:rPr>
              <a:t>Some have a poor blood supply or are avascular</a:t>
            </a:r>
          </a:p>
          <a:p>
            <a:pPr eaLnBrk="1" hangingPunct="1"/>
            <a:r>
              <a:rPr lang="en-US">
                <a:latin typeface="Arial" charset="0"/>
              </a:rPr>
              <a:t>Extracellular matrix</a:t>
            </a:r>
          </a:p>
          <a:p>
            <a:pPr lvl="1" eaLnBrk="1" hangingPunct="1"/>
            <a:r>
              <a:rPr lang="en-US">
                <a:latin typeface="Arial" charset="0"/>
              </a:rPr>
              <a:t>Non-living material that surrounds living cells</a:t>
            </a:r>
          </a:p>
        </p:txBody>
      </p:sp>
    </p:spTree>
    <p:extLst>
      <p:ext uri="{BB962C8B-B14F-4D97-AF65-F5344CB8AC3E}">
        <p14:creationId xmlns:p14="http://schemas.microsoft.com/office/powerpoint/2010/main" val="258549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Extracellular Matrix</a:t>
            </a:r>
          </a:p>
        </p:txBody>
      </p:sp>
      <p:sp>
        <p:nvSpPr>
          <p:cNvPr id="252930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Two main elements</a:t>
            </a:r>
          </a:p>
          <a:p>
            <a:pPr eaLnBrk="1" hangingPunct="1"/>
            <a:r>
              <a:rPr lang="en-US">
                <a:latin typeface="Arial" charset="0"/>
              </a:rPr>
              <a:t>Ground substance—mostly water along with adhesion proteins and polysaccharide molecules</a:t>
            </a:r>
          </a:p>
          <a:p>
            <a:pPr lvl="1" eaLnBrk="1" hangingPunct="1"/>
            <a:r>
              <a:rPr lang="en-US">
                <a:latin typeface="Arial" charset="0"/>
              </a:rPr>
              <a:t>Fibers</a:t>
            </a:r>
          </a:p>
          <a:p>
            <a:pPr lvl="2" eaLnBrk="1" hangingPunct="1"/>
            <a:r>
              <a:rPr lang="en-US">
                <a:latin typeface="Arial" charset="0"/>
              </a:rPr>
              <a:t>Produced by the cells</a:t>
            </a:r>
          </a:p>
          <a:p>
            <a:pPr lvl="2" eaLnBrk="1" hangingPunct="1"/>
            <a:r>
              <a:rPr lang="en-US">
                <a:latin typeface="Arial" charset="0"/>
              </a:rPr>
              <a:t>Three types</a:t>
            </a:r>
          </a:p>
          <a:p>
            <a:pPr lvl="3" eaLnBrk="1" hangingPunct="1"/>
            <a:r>
              <a:rPr lang="en-US">
                <a:latin typeface="Arial" charset="0"/>
              </a:rPr>
              <a:t>Collagen (white) fibers</a:t>
            </a:r>
          </a:p>
          <a:p>
            <a:pPr lvl="3" eaLnBrk="1" hangingPunct="1"/>
            <a:r>
              <a:rPr lang="en-US">
                <a:latin typeface="Arial" charset="0"/>
              </a:rPr>
              <a:t>Elastic (yellow) fibers</a:t>
            </a:r>
          </a:p>
          <a:p>
            <a:pPr lvl="3" eaLnBrk="1" hangingPunct="1"/>
            <a:r>
              <a:rPr lang="en-US">
                <a:latin typeface="Arial" charset="0"/>
              </a:rPr>
              <a:t>Reticular fibers</a:t>
            </a:r>
          </a:p>
        </p:txBody>
      </p:sp>
    </p:spTree>
    <p:extLst>
      <p:ext uri="{BB962C8B-B14F-4D97-AF65-F5344CB8AC3E}">
        <p14:creationId xmlns:p14="http://schemas.microsoft.com/office/powerpoint/2010/main" val="1542600567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Types</a:t>
            </a:r>
          </a:p>
        </p:txBody>
      </p:sp>
      <p:sp>
        <p:nvSpPr>
          <p:cNvPr id="254978" name="Rectangle 1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Bone (osseous tissue)</a:t>
            </a:r>
          </a:p>
          <a:p>
            <a:pPr lvl="1" eaLnBrk="1" hangingPunct="1"/>
            <a:r>
              <a:rPr lang="en-US">
                <a:latin typeface="Arial" charset="0"/>
              </a:rPr>
              <a:t>Composed of</a:t>
            </a:r>
          </a:p>
          <a:p>
            <a:pPr lvl="2" eaLnBrk="1" hangingPunct="1"/>
            <a:r>
              <a:rPr lang="en-US">
                <a:latin typeface="Arial" charset="0"/>
              </a:rPr>
              <a:t>Bone cells in lacunae (cavities)</a:t>
            </a:r>
          </a:p>
          <a:p>
            <a:pPr lvl="2" eaLnBrk="1" hangingPunct="1"/>
            <a:r>
              <a:rPr lang="en-US">
                <a:latin typeface="Arial" charset="0"/>
              </a:rPr>
              <a:t>Hard matrix of calcium salts</a:t>
            </a:r>
          </a:p>
          <a:p>
            <a:pPr lvl="2" eaLnBrk="1" hangingPunct="1"/>
            <a:r>
              <a:rPr lang="en-US">
                <a:latin typeface="Arial" charset="0"/>
              </a:rPr>
              <a:t>Large numbers of collagen fibers</a:t>
            </a:r>
          </a:p>
          <a:p>
            <a:pPr lvl="1" eaLnBrk="1" hangingPunct="1"/>
            <a:r>
              <a:rPr lang="en-US">
                <a:latin typeface="Arial" charset="0"/>
              </a:rPr>
              <a:t>Functions to protect and support the body</a:t>
            </a:r>
          </a:p>
        </p:txBody>
      </p:sp>
    </p:spTree>
    <p:extLst>
      <p:ext uri="{BB962C8B-B14F-4D97-AF65-F5344CB8AC3E}">
        <p14:creationId xmlns:p14="http://schemas.microsoft.com/office/powerpoint/2010/main" val="4259808330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3.19a</a:t>
            </a:r>
          </a:p>
        </p:txBody>
      </p:sp>
      <p:pic>
        <p:nvPicPr>
          <p:cNvPr id="257026" name="Picture 25" descr="figure_03_19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1"/>
          <a:stretch>
            <a:fillRect/>
          </a:stretch>
        </p:blipFill>
        <p:spPr bwMode="auto">
          <a:xfrm>
            <a:off x="274638" y="1435100"/>
            <a:ext cx="85947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Freeform 4"/>
          <p:cNvSpPr>
            <a:spLocks/>
          </p:cNvSpPr>
          <p:nvPr/>
        </p:nvSpPr>
        <p:spPr bwMode="auto">
          <a:xfrm>
            <a:off x="6346825" y="2251075"/>
            <a:ext cx="1165225" cy="431800"/>
          </a:xfrm>
          <a:custGeom>
            <a:avLst/>
            <a:gdLst>
              <a:gd name="T0" fmla="*/ 0 w 734"/>
              <a:gd name="T1" fmla="*/ 2147483647 h 272"/>
              <a:gd name="T2" fmla="*/ 2147483647 w 734"/>
              <a:gd name="T3" fmla="*/ 0 h 272"/>
              <a:gd name="T4" fmla="*/ 2147483647 w 734"/>
              <a:gd name="T5" fmla="*/ 0 h 272"/>
              <a:gd name="T6" fmla="*/ 0 60000 65536"/>
              <a:gd name="T7" fmla="*/ 0 60000 65536"/>
              <a:gd name="T8" fmla="*/ 0 60000 65536"/>
              <a:gd name="T9" fmla="*/ 0 w 734"/>
              <a:gd name="T10" fmla="*/ 0 h 272"/>
              <a:gd name="T11" fmla="*/ 734 w 734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" h="272">
                <a:moveTo>
                  <a:pt x="0" y="272"/>
                </a:moveTo>
                <a:lnTo>
                  <a:pt x="214" y="0"/>
                </a:lnTo>
                <a:lnTo>
                  <a:pt x="73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8" name="Line 5"/>
          <p:cNvSpPr>
            <a:spLocks noChangeShapeType="1"/>
          </p:cNvSpPr>
          <p:nvPr/>
        </p:nvSpPr>
        <p:spPr bwMode="auto">
          <a:xfrm>
            <a:off x="6003925" y="3009900"/>
            <a:ext cx="1508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9" name="Line 6"/>
          <p:cNvSpPr>
            <a:spLocks noChangeShapeType="1"/>
          </p:cNvSpPr>
          <p:nvPr/>
        </p:nvSpPr>
        <p:spPr bwMode="auto">
          <a:xfrm flipV="1">
            <a:off x="5861050" y="3009900"/>
            <a:ext cx="825500" cy="6477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AutoShape 7"/>
          <p:cNvSpPr>
            <a:spLocks/>
          </p:cNvSpPr>
          <p:nvPr/>
        </p:nvSpPr>
        <p:spPr bwMode="auto">
          <a:xfrm>
            <a:off x="6823075" y="3311525"/>
            <a:ext cx="74613" cy="158750"/>
          </a:xfrm>
          <a:prstGeom prst="rightBracket">
            <a:avLst>
              <a:gd name="adj" fmla="val 0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57031" name="Line 8"/>
          <p:cNvSpPr>
            <a:spLocks noChangeShapeType="1"/>
          </p:cNvSpPr>
          <p:nvPr/>
        </p:nvSpPr>
        <p:spPr bwMode="auto">
          <a:xfrm>
            <a:off x="6899275" y="3384550"/>
            <a:ext cx="6191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Freeform 9"/>
          <p:cNvSpPr>
            <a:spLocks/>
          </p:cNvSpPr>
          <p:nvPr/>
        </p:nvSpPr>
        <p:spPr bwMode="auto">
          <a:xfrm>
            <a:off x="2641600" y="1936750"/>
            <a:ext cx="396875" cy="1101725"/>
          </a:xfrm>
          <a:custGeom>
            <a:avLst/>
            <a:gdLst>
              <a:gd name="T0" fmla="*/ 0 w 250"/>
              <a:gd name="T1" fmla="*/ 2147483647 h 694"/>
              <a:gd name="T2" fmla="*/ 2147483647 w 250"/>
              <a:gd name="T3" fmla="*/ 0 h 694"/>
              <a:gd name="T4" fmla="*/ 2147483647 w 250"/>
              <a:gd name="T5" fmla="*/ 2147483647 h 694"/>
              <a:gd name="T6" fmla="*/ 0 60000 65536"/>
              <a:gd name="T7" fmla="*/ 0 60000 65536"/>
              <a:gd name="T8" fmla="*/ 0 60000 65536"/>
              <a:gd name="T9" fmla="*/ 0 w 250"/>
              <a:gd name="T10" fmla="*/ 0 h 694"/>
              <a:gd name="T11" fmla="*/ 250 w 250"/>
              <a:gd name="T12" fmla="*/ 694 h 6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694">
                <a:moveTo>
                  <a:pt x="0" y="504"/>
                </a:moveTo>
                <a:lnTo>
                  <a:pt x="250" y="0"/>
                </a:lnTo>
                <a:lnTo>
                  <a:pt x="120" y="69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Line 10"/>
          <p:cNvSpPr>
            <a:spLocks noChangeShapeType="1"/>
          </p:cNvSpPr>
          <p:nvPr/>
        </p:nvSpPr>
        <p:spPr bwMode="auto">
          <a:xfrm>
            <a:off x="3038475" y="1943100"/>
            <a:ext cx="1460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Text Box 11"/>
          <p:cNvSpPr txBox="1">
            <a:spLocks noChangeArrowheads="1"/>
          </p:cNvSpPr>
          <p:nvPr/>
        </p:nvSpPr>
        <p:spPr bwMode="auto">
          <a:xfrm>
            <a:off x="3109913" y="1857375"/>
            <a:ext cx="12811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Bone cells in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lacunae</a:t>
            </a:r>
          </a:p>
        </p:txBody>
      </p:sp>
      <p:sp>
        <p:nvSpPr>
          <p:cNvPr id="257035" name="Text Box 12"/>
          <p:cNvSpPr txBox="1">
            <a:spLocks noChangeArrowheads="1"/>
          </p:cNvSpPr>
          <p:nvPr/>
        </p:nvSpPr>
        <p:spPr bwMode="auto">
          <a:xfrm>
            <a:off x="1528763" y="4814888"/>
            <a:ext cx="1716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(a) Diagram: Bone</a:t>
            </a:r>
          </a:p>
        </p:txBody>
      </p:sp>
      <p:sp>
        <p:nvSpPr>
          <p:cNvPr id="257036" name="Text Box 13"/>
          <p:cNvSpPr txBox="1">
            <a:spLocks noChangeArrowheads="1"/>
          </p:cNvSpPr>
          <p:nvPr/>
        </p:nvSpPr>
        <p:spPr bwMode="auto">
          <a:xfrm>
            <a:off x="4257675" y="4814888"/>
            <a:ext cx="3543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Cross-sectional view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of ground bone (300×).</a:t>
            </a:r>
          </a:p>
        </p:txBody>
      </p:sp>
      <p:sp>
        <p:nvSpPr>
          <p:cNvPr id="257037" name="Text Box 14"/>
          <p:cNvSpPr txBox="1">
            <a:spLocks noChangeArrowheads="1"/>
          </p:cNvSpPr>
          <p:nvPr/>
        </p:nvSpPr>
        <p:spPr bwMode="auto">
          <a:xfrm>
            <a:off x="7458075" y="3295650"/>
            <a:ext cx="846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Lamella</a:t>
            </a:r>
          </a:p>
        </p:txBody>
      </p:sp>
      <p:sp>
        <p:nvSpPr>
          <p:cNvPr id="257038" name="Text Box 15"/>
          <p:cNvSpPr txBox="1">
            <a:spLocks noChangeArrowheads="1"/>
          </p:cNvSpPr>
          <p:nvPr/>
        </p:nvSpPr>
        <p:spPr bwMode="auto">
          <a:xfrm>
            <a:off x="7458075" y="2924175"/>
            <a:ext cx="904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Lacunae</a:t>
            </a:r>
          </a:p>
        </p:txBody>
      </p:sp>
      <p:sp>
        <p:nvSpPr>
          <p:cNvPr id="257039" name="Text Box 16"/>
          <p:cNvSpPr txBox="1">
            <a:spLocks noChangeArrowheads="1"/>
          </p:cNvSpPr>
          <p:nvPr/>
        </p:nvSpPr>
        <p:spPr bwMode="auto">
          <a:xfrm>
            <a:off x="7458075" y="2166938"/>
            <a:ext cx="13001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Central canal</a:t>
            </a:r>
          </a:p>
        </p:txBody>
      </p:sp>
      <p:sp>
        <p:nvSpPr>
          <p:cNvPr id="257040" name="Freeform 17"/>
          <p:cNvSpPr>
            <a:spLocks/>
          </p:cNvSpPr>
          <p:nvPr/>
        </p:nvSpPr>
        <p:spPr bwMode="auto">
          <a:xfrm>
            <a:off x="6346825" y="2251075"/>
            <a:ext cx="1165225" cy="431800"/>
          </a:xfrm>
          <a:custGeom>
            <a:avLst/>
            <a:gdLst>
              <a:gd name="T0" fmla="*/ 0 w 734"/>
              <a:gd name="T1" fmla="*/ 2147483647 h 272"/>
              <a:gd name="T2" fmla="*/ 2147483647 w 734"/>
              <a:gd name="T3" fmla="*/ 0 h 272"/>
              <a:gd name="T4" fmla="*/ 2147483647 w 734"/>
              <a:gd name="T5" fmla="*/ 0 h 272"/>
              <a:gd name="T6" fmla="*/ 0 60000 65536"/>
              <a:gd name="T7" fmla="*/ 0 60000 65536"/>
              <a:gd name="T8" fmla="*/ 0 60000 65536"/>
              <a:gd name="T9" fmla="*/ 0 w 734"/>
              <a:gd name="T10" fmla="*/ 0 h 272"/>
              <a:gd name="T11" fmla="*/ 734 w 734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" h="272">
                <a:moveTo>
                  <a:pt x="0" y="272"/>
                </a:moveTo>
                <a:lnTo>
                  <a:pt x="214" y="0"/>
                </a:lnTo>
                <a:lnTo>
                  <a:pt x="73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Line 18"/>
          <p:cNvSpPr>
            <a:spLocks noChangeShapeType="1"/>
          </p:cNvSpPr>
          <p:nvPr/>
        </p:nvSpPr>
        <p:spPr bwMode="auto">
          <a:xfrm>
            <a:off x="6003925" y="3009900"/>
            <a:ext cx="1508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Line 19"/>
          <p:cNvSpPr>
            <a:spLocks noChangeShapeType="1"/>
          </p:cNvSpPr>
          <p:nvPr/>
        </p:nvSpPr>
        <p:spPr bwMode="auto">
          <a:xfrm flipV="1">
            <a:off x="5861050" y="3009900"/>
            <a:ext cx="825500" cy="647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AutoShape 20"/>
          <p:cNvSpPr>
            <a:spLocks/>
          </p:cNvSpPr>
          <p:nvPr/>
        </p:nvSpPr>
        <p:spPr bwMode="auto">
          <a:xfrm>
            <a:off x="6823075" y="3311525"/>
            <a:ext cx="74613" cy="158750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57044" name="Line 21"/>
          <p:cNvSpPr>
            <a:spLocks noChangeShapeType="1"/>
          </p:cNvSpPr>
          <p:nvPr/>
        </p:nvSpPr>
        <p:spPr bwMode="auto">
          <a:xfrm>
            <a:off x="6899275" y="3384550"/>
            <a:ext cx="619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5" name="Freeform 22"/>
          <p:cNvSpPr>
            <a:spLocks/>
          </p:cNvSpPr>
          <p:nvPr/>
        </p:nvSpPr>
        <p:spPr bwMode="auto">
          <a:xfrm>
            <a:off x="2641600" y="1943100"/>
            <a:ext cx="393700" cy="1095375"/>
          </a:xfrm>
          <a:custGeom>
            <a:avLst/>
            <a:gdLst>
              <a:gd name="T0" fmla="*/ 0 w 250"/>
              <a:gd name="T1" fmla="*/ 2147483647 h 694"/>
              <a:gd name="T2" fmla="*/ 2147483647 w 250"/>
              <a:gd name="T3" fmla="*/ 0 h 694"/>
              <a:gd name="T4" fmla="*/ 2147483647 w 250"/>
              <a:gd name="T5" fmla="*/ 2147483647 h 694"/>
              <a:gd name="T6" fmla="*/ 0 60000 65536"/>
              <a:gd name="T7" fmla="*/ 0 60000 65536"/>
              <a:gd name="T8" fmla="*/ 0 60000 65536"/>
              <a:gd name="T9" fmla="*/ 0 w 250"/>
              <a:gd name="T10" fmla="*/ 0 h 694"/>
              <a:gd name="T11" fmla="*/ 250 w 250"/>
              <a:gd name="T12" fmla="*/ 694 h 6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694">
                <a:moveTo>
                  <a:pt x="0" y="504"/>
                </a:moveTo>
                <a:lnTo>
                  <a:pt x="250" y="0"/>
                </a:lnTo>
                <a:lnTo>
                  <a:pt x="120" y="69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Line 23"/>
          <p:cNvSpPr>
            <a:spLocks noChangeShapeType="1"/>
          </p:cNvSpPr>
          <p:nvPr/>
        </p:nvSpPr>
        <p:spPr bwMode="auto">
          <a:xfrm>
            <a:off x="3038475" y="1943100"/>
            <a:ext cx="146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1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Types</a:t>
            </a:r>
          </a:p>
        </p:txBody>
      </p:sp>
      <p:sp>
        <p:nvSpPr>
          <p:cNvPr id="259074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Hyaline cartilage</a:t>
            </a:r>
          </a:p>
          <a:p>
            <a:pPr lvl="1" eaLnBrk="1" hangingPunct="1"/>
            <a:r>
              <a:rPr lang="en-US">
                <a:latin typeface="Arial" charset="0"/>
              </a:rPr>
              <a:t>Most common type of cartilage</a:t>
            </a:r>
          </a:p>
          <a:p>
            <a:pPr lvl="1" eaLnBrk="1" hangingPunct="1"/>
            <a:r>
              <a:rPr lang="en-US">
                <a:latin typeface="Arial" charset="0"/>
              </a:rPr>
              <a:t>Composed of</a:t>
            </a:r>
          </a:p>
          <a:p>
            <a:pPr lvl="2" eaLnBrk="1" hangingPunct="1"/>
            <a:r>
              <a:rPr lang="en-US">
                <a:latin typeface="Arial" charset="0"/>
              </a:rPr>
              <a:t>Abundant collagen fibers</a:t>
            </a:r>
          </a:p>
          <a:p>
            <a:pPr lvl="2" eaLnBrk="1" hangingPunct="1"/>
            <a:r>
              <a:rPr lang="en-US">
                <a:latin typeface="Arial" charset="0"/>
              </a:rPr>
              <a:t>Rubbery matrix</a:t>
            </a:r>
          </a:p>
          <a:p>
            <a:pPr lvl="1" eaLnBrk="1" hangingPunct="1"/>
            <a:r>
              <a:rPr lang="en-US">
                <a:latin typeface="Arial" charset="0"/>
              </a:rPr>
              <a:t>Locations</a:t>
            </a:r>
          </a:p>
          <a:p>
            <a:pPr lvl="2" eaLnBrk="1" hangingPunct="1"/>
            <a:r>
              <a:rPr lang="en-US">
                <a:latin typeface="Arial" charset="0"/>
              </a:rPr>
              <a:t>Larynx</a:t>
            </a:r>
          </a:p>
          <a:p>
            <a:pPr lvl="2" eaLnBrk="1" hangingPunct="1"/>
            <a:r>
              <a:rPr lang="en-US">
                <a:latin typeface="Arial" charset="0"/>
              </a:rPr>
              <a:t>Entire fetal skeleton prior to birth</a:t>
            </a:r>
          </a:p>
          <a:p>
            <a:pPr lvl="1" eaLnBrk="1" hangingPunct="1"/>
            <a:r>
              <a:rPr lang="en-US">
                <a:latin typeface="Arial" charset="0"/>
              </a:rPr>
              <a:t>Functions as a more flexible skeletal element than bone</a:t>
            </a:r>
          </a:p>
        </p:txBody>
      </p:sp>
    </p:spTree>
    <p:extLst>
      <p:ext uri="{BB962C8B-B14F-4D97-AF65-F5344CB8AC3E}">
        <p14:creationId xmlns:p14="http://schemas.microsoft.com/office/powerpoint/2010/main" val="2031172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Epithelium Characteristics</a:t>
            </a:r>
          </a:p>
        </p:txBody>
      </p:sp>
      <p:sp>
        <p:nvSpPr>
          <p:cNvPr id="205826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Cells fit closely together and often form sheets</a:t>
            </a:r>
          </a:p>
          <a:p>
            <a:pPr eaLnBrk="1" hangingPunct="1"/>
            <a:r>
              <a:rPr lang="en-US">
                <a:latin typeface="Arial" charset="0"/>
              </a:rPr>
              <a:t>The apical surface is the free surface of the tissue</a:t>
            </a:r>
          </a:p>
          <a:p>
            <a:pPr eaLnBrk="1" hangingPunct="1"/>
            <a:r>
              <a:rPr lang="en-US">
                <a:latin typeface="Arial" charset="0"/>
              </a:rPr>
              <a:t>The lower surface of the epithelium rests on a basement membrane</a:t>
            </a:r>
          </a:p>
          <a:p>
            <a:pPr eaLnBrk="1" hangingPunct="1"/>
            <a:r>
              <a:rPr lang="en-US">
                <a:latin typeface="Arial" charset="0"/>
              </a:rPr>
              <a:t>Avascular (no blood supply)</a:t>
            </a:r>
          </a:p>
          <a:p>
            <a:pPr eaLnBrk="1" hangingPunct="1"/>
            <a:r>
              <a:rPr lang="en-US">
                <a:latin typeface="Arial" charset="0"/>
              </a:rPr>
              <a:t>Regenerate easily if well nourished</a:t>
            </a:r>
          </a:p>
        </p:txBody>
      </p:sp>
    </p:spTree>
    <p:extLst>
      <p:ext uri="{BB962C8B-B14F-4D97-AF65-F5344CB8AC3E}">
        <p14:creationId xmlns:p14="http://schemas.microsoft.com/office/powerpoint/2010/main" val="1152026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3.19b</a:t>
            </a:r>
          </a:p>
        </p:txBody>
      </p:sp>
      <p:pic>
        <p:nvPicPr>
          <p:cNvPr id="261122" name="Picture 21" descr="figure_03_19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"/>
          <a:stretch>
            <a:fillRect/>
          </a:stretch>
        </p:blipFill>
        <p:spPr bwMode="auto">
          <a:xfrm>
            <a:off x="274638" y="1435100"/>
            <a:ext cx="85947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3" name="Line 4"/>
          <p:cNvSpPr>
            <a:spLocks noChangeShapeType="1"/>
          </p:cNvSpPr>
          <p:nvPr/>
        </p:nvSpPr>
        <p:spPr bwMode="auto">
          <a:xfrm>
            <a:off x="6940550" y="3216275"/>
            <a:ext cx="431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Line 5"/>
          <p:cNvSpPr>
            <a:spLocks noChangeShapeType="1"/>
          </p:cNvSpPr>
          <p:nvPr/>
        </p:nvSpPr>
        <p:spPr bwMode="auto">
          <a:xfrm>
            <a:off x="6943725" y="4311650"/>
            <a:ext cx="4540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5" name="Line 6"/>
          <p:cNvSpPr>
            <a:spLocks noChangeShapeType="1"/>
          </p:cNvSpPr>
          <p:nvPr/>
        </p:nvSpPr>
        <p:spPr bwMode="auto">
          <a:xfrm>
            <a:off x="1098550" y="3933825"/>
            <a:ext cx="8413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Line 7"/>
          <p:cNvSpPr>
            <a:spLocks noChangeShapeType="1"/>
          </p:cNvSpPr>
          <p:nvPr/>
        </p:nvSpPr>
        <p:spPr bwMode="auto">
          <a:xfrm flipV="1">
            <a:off x="1219200" y="3609975"/>
            <a:ext cx="609600" cy="3270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Freeform 8"/>
          <p:cNvSpPr>
            <a:spLocks/>
          </p:cNvSpPr>
          <p:nvPr/>
        </p:nvSpPr>
        <p:spPr bwMode="auto">
          <a:xfrm>
            <a:off x="3038475" y="2301875"/>
            <a:ext cx="9525" cy="792163"/>
          </a:xfrm>
          <a:custGeom>
            <a:avLst/>
            <a:gdLst>
              <a:gd name="T0" fmla="*/ 0 w 6"/>
              <a:gd name="T1" fmla="*/ 0 h 499"/>
              <a:gd name="T2" fmla="*/ 2147483647 w 6"/>
              <a:gd name="T3" fmla="*/ 2147483647 h 499"/>
              <a:gd name="T4" fmla="*/ 0 60000 65536"/>
              <a:gd name="T5" fmla="*/ 0 60000 65536"/>
              <a:gd name="T6" fmla="*/ 0 w 6"/>
              <a:gd name="T7" fmla="*/ 0 h 499"/>
              <a:gd name="T8" fmla="*/ 6 w 6"/>
              <a:gd name="T9" fmla="*/ 499 h 4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499">
                <a:moveTo>
                  <a:pt x="0" y="0"/>
                </a:moveTo>
                <a:lnTo>
                  <a:pt x="6" y="499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Text Box 9"/>
          <p:cNvSpPr txBox="1">
            <a:spLocks noChangeArrowheads="1"/>
          </p:cNvSpPr>
          <p:nvPr/>
        </p:nvSpPr>
        <p:spPr bwMode="auto">
          <a:xfrm>
            <a:off x="2433638" y="1909763"/>
            <a:ext cx="1409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Chondrocyte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(Cartilage cell)</a:t>
            </a:r>
          </a:p>
        </p:txBody>
      </p:sp>
      <p:sp>
        <p:nvSpPr>
          <p:cNvPr id="261129" name="Text Box 10"/>
          <p:cNvSpPr txBox="1">
            <a:spLocks noChangeArrowheads="1"/>
          </p:cNvSpPr>
          <p:nvPr/>
        </p:nvSpPr>
        <p:spPr bwMode="auto">
          <a:xfrm>
            <a:off x="252413" y="3838575"/>
            <a:ext cx="904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Lacunae</a:t>
            </a:r>
          </a:p>
        </p:txBody>
      </p:sp>
      <p:sp>
        <p:nvSpPr>
          <p:cNvPr id="261130" name="Text Box 11"/>
          <p:cNvSpPr txBox="1">
            <a:spLocks noChangeArrowheads="1"/>
          </p:cNvSpPr>
          <p:nvPr/>
        </p:nvSpPr>
        <p:spPr bwMode="auto">
          <a:xfrm>
            <a:off x="1535113" y="4848225"/>
            <a:ext cx="26939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(b) Diagram: Hyaline cartilage</a:t>
            </a:r>
          </a:p>
        </p:txBody>
      </p:sp>
      <p:sp>
        <p:nvSpPr>
          <p:cNvPr id="261131" name="Text Box 12"/>
          <p:cNvSpPr txBox="1">
            <a:spLocks noChangeArrowheads="1"/>
          </p:cNvSpPr>
          <p:nvPr/>
        </p:nvSpPr>
        <p:spPr bwMode="auto">
          <a:xfrm>
            <a:off x="4286250" y="4838700"/>
            <a:ext cx="3187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Hyaline cartilage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from the trachea (500×).</a:t>
            </a:r>
          </a:p>
        </p:txBody>
      </p:sp>
      <p:sp>
        <p:nvSpPr>
          <p:cNvPr id="261132" name="Text Box 13"/>
          <p:cNvSpPr txBox="1">
            <a:spLocks noChangeArrowheads="1"/>
          </p:cNvSpPr>
          <p:nvPr/>
        </p:nvSpPr>
        <p:spPr bwMode="auto">
          <a:xfrm>
            <a:off x="7343775" y="4229100"/>
            <a:ext cx="7080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Matrix</a:t>
            </a:r>
          </a:p>
        </p:txBody>
      </p:sp>
      <p:sp>
        <p:nvSpPr>
          <p:cNvPr id="261133" name="Text Box 14"/>
          <p:cNvSpPr txBox="1">
            <a:spLocks noChangeArrowheads="1"/>
          </p:cNvSpPr>
          <p:nvPr/>
        </p:nvSpPr>
        <p:spPr bwMode="auto">
          <a:xfrm>
            <a:off x="7319963" y="3128963"/>
            <a:ext cx="12811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Chondrocyte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in lacuna</a:t>
            </a:r>
          </a:p>
        </p:txBody>
      </p:sp>
      <p:sp>
        <p:nvSpPr>
          <p:cNvPr id="261134" name="Line 15"/>
          <p:cNvSpPr>
            <a:spLocks noChangeShapeType="1"/>
          </p:cNvSpPr>
          <p:nvPr/>
        </p:nvSpPr>
        <p:spPr bwMode="auto">
          <a:xfrm>
            <a:off x="6940550" y="3216275"/>
            <a:ext cx="431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5" name="Line 16"/>
          <p:cNvSpPr>
            <a:spLocks noChangeShapeType="1"/>
          </p:cNvSpPr>
          <p:nvPr/>
        </p:nvSpPr>
        <p:spPr bwMode="auto">
          <a:xfrm>
            <a:off x="6943725" y="4311650"/>
            <a:ext cx="4540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6" name="Line 17"/>
          <p:cNvSpPr>
            <a:spLocks noChangeShapeType="1"/>
          </p:cNvSpPr>
          <p:nvPr/>
        </p:nvSpPr>
        <p:spPr bwMode="auto">
          <a:xfrm>
            <a:off x="1098550" y="3933825"/>
            <a:ext cx="841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7" name="Line 18"/>
          <p:cNvSpPr>
            <a:spLocks noChangeShapeType="1"/>
          </p:cNvSpPr>
          <p:nvPr/>
        </p:nvSpPr>
        <p:spPr bwMode="auto">
          <a:xfrm flipV="1">
            <a:off x="1225550" y="3609975"/>
            <a:ext cx="603250" cy="320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8" name="Freeform 19"/>
          <p:cNvSpPr>
            <a:spLocks/>
          </p:cNvSpPr>
          <p:nvPr/>
        </p:nvSpPr>
        <p:spPr bwMode="auto">
          <a:xfrm>
            <a:off x="3038475" y="2305050"/>
            <a:ext cx="9525" cy="793750"/>
          </a:xfrm>
          <a:custGeom>
            <a:avLst/>
            <a:gdLst>
              <a:gd name="T0" fmla="*/ 0 w 6"/>
              <a:gd name="T1" fmla="*/ 0 h 500"/>
              <a:gd name="T2" fmla="*/ 2147483647 w 6"/>
              <a:gd name="T3" fmla="*/ 2147483647 h 500"/>
              <a:gd name="T4" fmla="*/ 0 60000 65536"/>
              <a:gd name="T5" fmla="*/ 0 60000 65536"/>
              <a:gd name="T6" fmla="*/ 0 w 6"/>
              <a:gd name="T7" fmla="*/ 0 h 500"/>
              <a:gd name="T8" fmla="*/ 6 w 6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500">
                <a:moveTo>
                  <a:pt x="0" y="0"/>
                </a:moveTo>
                <a:lnTo>
                  <a:pt x="6" y="5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5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Types</a:t>
            </a:r>
          </a:p>
        </p:txBody>
      </p:sp>
      <p:sp>
        <p:nvSpPr>
          <p:cNvPr id="263170" name="Rectangle 1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Elastic cartilage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Provides elasticity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Location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Supports the external ear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Fibrocartilage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Highly compressible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Location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Forms cushion-like discs between vertebrae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93050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ext Box 18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3.19c</a:t>
            </a:r>
          </a:p>
        </p:txBody>
      </p:sp>
      <p:pic>
        <p:nvPicPr>
          <p:cNvPr id="265218" name="Picture 25" descr="figure_03_19c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1"/>
          <a:stretch>
            <a:fillRect/>
          </a:stretch>
        </p:blipFill>
        <p:spPr bwMode="auto">
          <a:xfrm>
            <a:off x="274638" y="1441450"/>
            <a:ext cx="859472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19" name="Line 4"/>
          <p:cNvSpPr>
            <a:spLocks noChangeShapeType="1"/>
          </p:cNvSpPr>
          <p:nvPr/>
        </p:nvSpPr>
        <p:spPr bwMode="auto">
          <a:xfrm>
            <a:off x="1212850" y="3619500"/>
            <a:ext cx="7810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0" name="Line 5"/>
          <p:cNvSpPr>
            <a:spLocks noChangeShapeType="1"/>
          </p:cNvSpPr>
          <p:nvPr/>
        </p:nvSpPr>
        <p:spPr bwMode="auto">
          <a:xfrm flipV="1">
            <a:off x="1698625" y="3397250"/>
            <a:ext cx="260350" cy="2190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1" name="Line 6"/>
          <p:cNvSpPr>
            <a:spLocks noChangeShapeType="1"/>
          </p:cNvSpPr>
          <p:nvPr/>
        </p:nvSpPr>
        <p:spPr bwMode="auto">
          <a:xfrm>
            <a:off x="5664200" y="2962275"/>
            <a:ext cx="17335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2" name="Line 7"/>
          <p:cNvSpPr>
            <a:spLocks noChangeShapeType="1"/>
          </p:cNvSpPr>
          <p:nvPr/>
        </p:nvSpPr>
        <p:spPr bwMode="auto">
          <a:xfrm flipH="1">
            <a:off x="6864350" y="2959100"/>
            <a:ext cx="450850" cy="558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3" name="Line 8"/>
          <p:cNvSpPr>
            <a:spLocks noChangeShapeType="1"/>
          </p:cNvSpPr>
          <p:nvPr/>
        </p:nvSpPr>
        <p:spPr bwMode="auto">
          <a:xfrm>
            <a:off x="6365875" y="4029075"/>
            <a:ext cx="10382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4" name="Line 9"/>
          <p:cNvSpPr>
            <a:spLocks noChangeShapeType="1"/>
          </p:cNvSpPr>
          <p:nvPr/>
        </p:nvSpPr>
        <p:spPr bwMode="auto">
          <a:xfrm>
            <a:off x="1184275" y="4346575"/>
            <a:ext cx="10191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5" name="Line 10"/>
          <p:cNvSpPr>
            <a:spLocks noChangeShapeType="1"/>
          </p:cNvSpPr>
          <p:nvPr/>
        </p:nvSpPr>
        <p:spPr bwMode="auto">
          <a:xfrm>
            <a:off x="1930400" y="4343400"/>
            <a:ext cx="425450" cy="2349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Text Box 11"/>
          <p:cNvSpPr txBox="1">
            <a:spLocks noChangeArrowheads="1"/>
          </p:cNvSpPr>
          <p:nvPr/>
        </p:nvSpPr>
        <p:spPr bwMode="auto">
          <a:xfrm>
            <a:off x="252413" y="3514725"/>
            <a:ext cx="984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Chondro-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cites in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lacunae</a:t>
            </a:r>
          </a:p>
        </p:txBody>
      </p:sp>
      <p:sp>
        <p:nvSpPr>
          <p:cNvPr id="265227" name="Text Box 12"/>
          <p:cNvSpPr txBox="1">
            <a:spLocks noChangeArrowheads="1"/>
          </p:cNvSpPr>
          <p:nvPr/>
        </p:nvSpPr>
        <p:spPr bwMode="auto">
          <a:xfrm>
            <a:off x="252413" y="4243388"/>
            <a:ext cx="9350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Collagen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fibers</a:t>
            </a:r>
          </a:p>
        </p:txBody>
      </p:sp>
      <p:sp>
        <p:nvSpPr>
          <p:cNvPr id="265228" name="Text Box 13"/>
          <p:cNvSpPr txBox="1">
            <a:spLocks noChangeArrowheads="1"/>
          </p:cNvSpPr>
          <p:nvPr/>
        </p:nvSpPr>
        <p:spPr bwMode="auto">
          <a:xfrm>
            <a:off x="1528763" y="4838700"/>
            <a:ext cx="24463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(c) Diagram: Fibrocartilage</a:t>
            </a:r>
          </a:p>
        </p:txBody>
      </p:sp>
      <p:sp>
        <p:nvSpPr>
          <p:cNvPr id="265229" name="Text Box 14"/>
          <p:cNvSpPr txBox="1">
            <a:spLocks noChangeArrowheads="1"/>
          </p:cNvSpPr>
          <p:nvPr/>
        </p:nvSpPr>
        <p:spPr bwMode="auto">
          <a:xfrm>
            <a:off x="4291013" y="4838700"/>
            <a:ext cx="34242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Fibrocartilage of an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intervertebral disc (110×).</a:t>
            </a:r>
          </a:p>
        </p:txBody>
      </p:sp>
      <p:sp>
        <p:nvSpPr>
          <p:cNvPr id="265230" name="Text Box 15"/>
          <p:cNvSpPr txBox="1">
            <a:spLocks noChangeArrowheads="1"/>
          </p:cNvSpPr>
          <p:nvPr/>
        </p:nvSpPr>
        <p:spPr bwMode="auto">
          <a:xfrm>
            <a:off x="7353300" y="3943350"/>
            <a:ext cx="13700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Collagen fiber</a:t>
            </a:r>
          </a:p>
        </p:txBody>
      </p:sp>
      <p:sp>
        <p:nvSpPr>
          <p:cNvPr id="265231" name="Text Box 16"/>
          <p:cNvSpPr txBox="1">
            <a:spLocks noChangeArrowheads="1"/>
          </p:cNvSpPr>
          <p:nvPr/>
        </p:nvSpPr>
        <p:spPr bwMode="auto">
          <a:xfrm>
            <a:off x="7353300" y="2871788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Chondrocytes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in lacunae</a:t>
            </a:r>
          </a:p>
        </p:txBody>
      </p:sp>
      <p:sp>
        <p:nvSpPr>
          <p:cNvPr id="265232" name="Line 17"/>
          <p:cNvSpPr>
            <a:spLocks noChangeShapeType="1"/>
          </p:cNvSpPr>
          <p:nvPr/>
        </p:nvSpPr>
        <p:spPr bwMode="auto">
          <a:xfrm>
            <a:off x="5661025" y="2962275"/>
            <a:ext cx="1733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3" name="Line 18"/>
          <p:cNvSpPr>
            <a:spLocks noChangeShapeType="1"/>
          </p:cNvSpPr>
          <p:nvPr/>
        </p:nvSpPr>
        <p:spPr bwMode="auto">
          <a:xfrm flipH="1">
            <a:off x="6864350" y="2962275"/>
            <a:ext cx="444500" cy="555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4" name="Line 19"/>
          <p:cNvSpPr>
            <a:spLocks noChangeShapeType="1"/>
          </p:cNvSpPr>
          <p:nvPr/>
        </p:nvSpPr>
        <p:spPr bwMode="auto">
          <a:xfrm>
            <a:off x="6362700" y="4029075"/>
            <a:ext cx="10382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5" name="Line 20"/>
          <p:cNvSpPr>
            <a:spLocks noChangeShapeType="1"/>
          </p:cNvSpPr>
          <p:nvPr/>
        </p:nvSpPr>
        <p:spPr bwMode="auto">
          <a:xfrm>
            <a:off x="1181100" y="4346575"/>
            <a:ext cx="1019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6" name="Line 21"/>
          <p:cNvSpPr>
            <a:spLocks noChangeShapeType="1"/>
          </p:cNvSpPr>
          <p:nvPr/>
        </p:nvSpPr>
        <p:spPr bwMode="auto">
          <a:xfrm>
            <a:off x="1943100" y="4346575"/>
            <a:ext cx="409575" cy="231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7" name="Line 22"/>
          <p:cNvSpPr>
            <a:spLocks noChangeShapeType="1"/>
          </p:cNvSpPr>
          <p:nvPr/>
        </p:nvSpPr>
        <p:spPr bwMode="auto">
          <a:xfrm>
            <a:off x="1209675" y="3619500"/>
            <a:ext cx="781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8" name="Line 23"/>
          <p:cNvSpPr>
            <a:spLocks noChangeShapeType="1"/>
          </p:cNvSpPr>
          <p:nvPr/>
        </p:nvSpPr>
        <p:spPr bwMode="auto">
          <a:xfrm flipV="1">
            <a:off x="1698625" y="3397250"/>
            <a:ext cx="260350" cy="21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8104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Types</a:t>
            </a:r>
          </a:p>
        </p:txBody>
      </p:sp>
      <p:sp>
        <p:nvSpPr>
          <p:cNvPr id="267266" name="Rectangle 2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Dense connective tissue (dense fibrous tissue)</a:t>
            </a:r>
          </a:p>
          <a:p>
            <a:pPr lvl="1" eaLnBrk="1" hangingPunct="1"/>
            <a:r>
              <a:rPr lang="en-US">
                <a:latin typeface="Arial" charset="0"/>
              </a:rPr>
              <a:t>Main matrix element is collagen fiber</a:t>
            </a:r>
          </a:p>
          <a:p>
            <a:pPr lvl="1" eaLnBrk="1" hangingPunct="1"/>
            <a:r>
              <a:rPr lang="en-US">
                <a:latin typeface="Arial" charset="0"/>
              </a:rPr>
              <a:t>Fibroblasts are cells that make fibers</a:t>
            </a:r>
          </a:p>
          <a:p>
            <a:pPr lvl="1" eaLnBrk="1" hangingPunct="1"/>
            <a:r>
              <a:rPr lang="en-US">
                <a:latin typeface="Arial" charset="0"/>
              </a:rPr>
              <a:t>Locations</a:t>
            </a:r>
          </a:p>
          <a:p>
            <a:pPr lvl="2" eaLnBrk="1" hangingPunct="1"/>
            <a:r>
              <a:rPr lang="en-US">
                <a:latin typeface="Arial" charset="0"/>
              </a:rPr>
              <a:t>Tendons—attach skeletal muscle to bone</a:t>
            </a:r>
          </a:p>
          <a:p>
            <a:pPr lvl="2" eaLnBrk="1" hangingPunct="1"/>
            <a:r>
              <a:rPr lang="en-US">
                <a:latin typeface="Arial" charset="0"/>
              </a:rPr>
              <a:t>Ligaments—attach bone to bone at joints</a:t>
            </a:r>
          </a:p>
          <a:p>
            <a:pPr lvl="2" eaLnBrk="1" hangingPunct="1"/>
            <a:r>
              <a:rPr lang="en-US">
                <a:latin typeface="Arial" charset="0"/>
              </a:rPr>
              <a:t>Dermis—lower layers of the skin</a:t>
            </a:r>
          </a:p>
        </p:txBody>
      </p:sp>
    </p:spTree>
    <p:extLst>
      <p:ext uri="{BB962C8B-B14F-4D97-AF65-F5344CB8AC3E}">
        <p14:creationId xmlns:p14="http://schemas.microsoft.com/office/powerpoint/2010/main" val="2992266271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3.19d</a:t>
            </a:r>
          </a:p>
        </p:txBody>
      </p:sp>
      <p:pic>
        <p:nvPicPr>
          <p:cNvPr id="269314" name="Picture 37" descr="figure_03_19d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"/>
          <a:stretch>
            <a:fillRect/>
          </a:stretch>
        </p:blipFill>
        <p:spPr bwMode="auto">
          <a:xfrm>
            <a:off x="274638" y="1416050"/>
            <a:ext cx="85947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5" name="Line 4"/>
          <p:cNvSpPr>
            <a:spLocks noChangeShapeType="1"/>
          </p:cNvSpPr>
          <p:nvPr/>
        </p:nvSpPr>
        <p:spPr bwMode="auto">
          <a:xfrm flipV="1">
            <a:off x="1581150" y="1882775"/>
            <a:ext cx="847725" cy="444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6" name="Line 5"/>
          <p:cNvSpPr>
            <a:spLocks noChangeShapeType="1"/>
          </p:cNvSpPr>
          <p:nvPr/>
        </p:nvSpPr>
        <p:spPr bwMode="auto">
          <a:xfrm flipV="1">
            <a:off x="1736725" y="1879600"/>
            <a:ext cx="606425" cy="177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7" name="Freeform 6"/>
          <p:cNvSpPr>
            <a:spLocks/>
          </p:cNvSpPr>
          <p:nvPr/>
        </p:nvSpPr>
        <p:spPr bwMode="auto">
          <a:xfrm>
            <a:off x="1965325" y="2225675"/>
            <a:ext cx="558800" cy="390525"/>
          </a:xfrm>
          <a:custGeom>
            <a:avLst/>
            <a:gdLst>
              <a:gd name="T0" fmla="*/ 0 w 352"/>
              <a:gd name="T1" fmla="*/ 2147483647 h 246"/>
              <a:gd name="T2" fmla="*/ 2147483647 w 352"/>
              <a:gd name="T3" fmla="*/ 0 h 246"/>
              <a:gd name="T4" fmla="*/ 2147483647 w 352"/>
              <a:gd name="T5" fmla="*/ 0 h 246"/>
              <a:gd name="T6" fmla="*/ 0 60000 65536"/>
              <a:gd name="T7" fmla="*/ 0 60000 65536"/>
              <a:gd name="T8" fmla="*/ 0 60000 65536"/>
              <a:gd name="T9" fmla="*/ 0 w 352"/>
              <a:gd name="T10" fmla="*/ 0 h 246"/>
              <a:gd name="T11" fmla="*/ 352 w 352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246">
                <a:moveTo>
                  <a:pt x="0" y="246"/>
                </a:moveTo>
                <a:lnTo>
                  <a:pt x="232" y="0"/>
                </a:lnTo>
                <a:lnTo>
                  <a:pt x="352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8" name="Line 7"/>
          <p:cNvSpPr>
            <a:spLocks noChangeShapeType="1"/>
          </p:cNvSpPr>
          <p:nvPr/>
        </p:nvSpPr>
        <p:spPr bwMode="auto">
          <a:xfrm>
            <a:off x="1168400" y="3498850"/>
            <a:ext cx="6826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Line 8"/>
          <p:cNvSpPr>
            <a:spLocks noChangeShapeType="1"/>
          </p:cNvSpPr>
          <p:nvPr/>
        </p:nvSpPr>
        <p:spPr bwMode="auto">
          <a:xfrm>
            <a:off x="1438275" y="3495675"/>
            <a:ext cx="361950" cy="1619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0" name="Line 9"/>
          <p:cNvSpPr>
            <a:spLocks noChangeShapeType="1"/>
          </p:cNvSpPr>
          <p:nvPr/>
        </p:nvSpPr>
        <p:spPr bwMode="auto">
          <a:xfrm>
            <a:off x="1184275" y="4070350"/>
            <a:ext cx="8159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1" name="Line 10"/>
          <p:cNvSpPr>
            <a:spLocks noChangeShapeType="1"/>
          </p:cNvSpPr>
          <p:nvPr/>
        </p:nvSpPr>
        <p:spPr bwMode="auto">
          <a:xfrm>
            <a:off x="1466850" y="4067175"/>
            <a:ext cx="342900" cy="1841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Line 11"/>
          <p:cNvSpPr>
            <a:spLocks noChangeShapeType="1"/>
          </p:cNvSpPr>
          <p:nvPr/>
        </p:nvSpPr>
        <p:spPr bwMode="auto">
          <a:xfrm flipV="1">
            <a:off x="6445250" y="3670300"/>
            <a:ext cx="1031875" cy="666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Line 12"/>
          <p:cNvSpPr>
            <a:spLocks noChangeShapeType="1"/>
          </p:cNvSpPr>
          <p:nvPr/>
        </p:nvSpPr>
        <p:spPr bwMode="auto">
          <a:xfrm flipH="1">
            <a:off x="6756400" y="3673475"/>
            <a:ext cx="596900" cy="6096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Line 13"/>
          <p:cNvSpPr>
            <a:spLocks noChangeShapeType="1"/>
          </p:cNvSpPr>
          <p:nvPr/>
        </p:nvSpPr>
        <p:spPr bwMode="auto">
          <a:xfrm flipV="1">
            <a:off x="5927725" y="2286000"/>
            <a:ext cx="1431925" cy="1587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Line 14"/>
          <p:cNvSpPr>
            <a:spLocks noChangeShapeType="1"/>
          </p:cNvSpPr>
          <p:nvPr/>
        </p:nvSpPr>
        <p:spPr bwMode="auto">
          <a:xfrm flipH="1">
            <a:off x="5997575" y="2282825"/>
            <a:ext cx="1365250" cy="6000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Freeform 15"/>
          <p:cNvSpPr>
            <a:spLocks/>
          </p:cNvSpPr>
          <p:nvPr/>
        </p:nvSpPr>
        <p:spPr bwMode="auto">
          <a:xfrm>
            <a:off x="5959475" y="2286000"/>
            <a:ext cx="1517650" cy="406400"/>
          </a:xfrm>
          <a:custGeom>
            <a:avLst/>
            <a:gdLst>
              <a:gd name="T0" fmla="*/ 0 w 956"/>
              <a:gd name="T1" fmla="*/ 2147483647 h 256"/>
              <a:gd name="T2" fmla="*/ 2147483647 w 956"/>
              <a:gd name="T3" fmla="*/ 0 h 256"/>
              <a:gd name="T4" fmla="*/ 2147483647 w 956"/>
              <a:gd name="T5" fmla="*/ 0 h 256"/>
              <a:gd name="T6" fmla="*/ 0 60000 65536"/>
              <a:gd name="T7" fmla="*/ 0 60000 65536"/>
              <a:gd name="T8" fmla="*/ 0 60000 65536"/>
              <a:gd name="T9" fmla="*/ 0 w 956"/>
              <a:gd name="T10" fmla="*/ 0 h 256"/>
              <a:gd name="T11" fmla="*/ 956 w 95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6" h="256">
                <a:moveTo>
                  <a:pt x="0" y="256"/>
                </a:moveTo>
                <a:lnTo>
                  <a:pt x="886" y="0"/>
                </a:lnTo>
                <a:lnTo>
                  <a:pt x="95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7" name="Text Box 16"/>
          <p:cNvSpPr txBox="1">
            <a:spLocks noChangeArrowheads="1"/>
          </p:cNvSpPr>
          <p:nvPr/>
        </p:nvSpPr>
        <p:spPr bwMode="auto">
          <a:xfrm>
            <a:off x="2376488" y="1795463"/>
            <a:ext cx="974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Ligament</a:t>
            </a:r>
          </a:p>
        </p:txBody>
      </p:sp>
      <p:sp>
        <p:nvSpPr>
          <p:cNvPr id="269328" name="Text Box 17"/>
          <p:cNvSpPr txBox="1">
            <a:spLocks noChangeArrowheads="1"/>
          </p:cNvSpPr>
          <p:nvPr/>
        </p:nvSpPr>
        <p:spPr bwMode="auto">
          <a:xfrm>
            <a:off x="2466975" y="2124075"/>
            <a:ext cx="825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Tendon</a:t>
            </a:r>
          </a:p>
        </p:txBody>
      </p:sp>
      <p:sp>
        <p:nvSpPr>
          <p:cNvPr id="269329" name="Text Box 18"/>
          <p:cNvSpPr txBox="1">
            <a:spLocks noChangeArrowheads="1"/>
          </p:cNvSpPr>
          <p:nvPr/>
        </p:nvSpPr>
        <p:spPr bwMode="auto">
          <a:xfrm>
            <a:off x="319088" y="3395663"/>
            <a:ext cx="9350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Collagen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fibers</a:t>
            </a:r>
          </a:p>
        </p:txBody>
      </p:sp>
      <p:sp>
        <p:nvSpPr>
          <p:cNvPr id="269330" name="Text Box 19"/>
          <p:cNvSpPr txBox="1">
            <a:spLocks noChangeArrowheads="1"/>
          </p:cNvSpPr>
          <p:nvPr/>
        </p:nvSpPr>
        <p:spPr bwMode="auto">
          <a:xfrm>
            <a:off x="319088" y="3967163"/>
            <a:ext cx="10937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fibroblasts</a:t>
            </a:r>
          </a:p>
        </p:txBody>
      </p:sp>
      <p:sp>
        <p:nvSpPr>
          <p:cNvPr id="269331" name="Text Box 20"/>
          <p:cNvSpPr txBox="1">
            <a:spLocks noChangeArrowheads="1"/>
          </p:cNvSpPr>
          <p:nvPr/>
        </p:nvSpPr>
        <p:spPr bwMode="auto">
          <a:xfrm>
            <a:off x="1519238" y="4857750"/>
            <a:ext cx="24669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(d) Diagram: Dense fibrous</a:t>
            </a:r>
          </a:p>
        </p:txBody>
      </p:sp>
      <p:sp>
        <p:nvSpPr>
          <p:cNvPr id="269332" name="Text Box 21"/>
          <p:cNvSpPr txBox="1">
            <a:spLocks noChangeArrowheads="1"/>
          </p:cNvSpPr>
          <p:nvPr/>
        </p:nvSpPr>
        <p:spPr bwMode="auto">
          <a:xfrm>
            <a:off x="4305300" y="4857750"/>
            <a:ext cx="4502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Dense fibrous connective tissue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from a tendon (500×).</a:t>
            </a:r>
          </a:p>
        </p:txBody>
      </p:sp>
      <p:sp>
        <p:nvSpPr>
          <p:cNvPr id="269333" name="Text Box 22"/>
          <p:cNvSpPr txBox="1">
            <a:spLocks noChangeArrowheads="1"/>
          </p:cNvSpPr>
          <p:nvPr/>
        </p:nvSpPr>
        <p:spPr bwMode="auto">
          <a:xfrm>
            <a:off x="7434263" y="3581400"/>
            <a:ext cx="10937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fibroblasts</a:t>
            </a:r>
          </a:p>
        </p:txBody>
      </p:sp>
      <p:sp>
        <p:nvSpPr>
          <p:cNvPr id="269334" name="Text Box 23"/>
          <p:cNvSpPr txBox="1">
            <a:spLocks noChangeArrowheads="1"/>
          </p:cNvSpPr>
          <p:nvPr/>
        </p:nvSpPr>
        <p:spPr bwMode="auto">
          <a:xfrm>
            <a:off x="7434263" y="2205038"/>
            <a:ext cx="9350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Collagen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fibers</a:t>
            </a:r>
          </a:p>
        </p:txBody>
      </p:sp>
      <p:sp>
        <p:nvSpPr>
          <p:cNvPr id="269335" name="Line 24"/>
          <p:cNvSpPr>
            <a:spLocks noChangeShapeType="1"/>
          </p:cNvSpPr>
          <p:nvPr/>
        </p:nvSpPr>
        <p:spPr bwMode="auto">
          <a:xfrm flipV="1">
            <a:off x="1587500" y="1882775"/>
            <a:ext cx="847725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6" name="Line 25"/>
          <p:cNvSpPr>
            <a:spLocks noChangeShapeType="1"/>
          </p:cNvSpPr>
          <p:nvPr/>
        </p:nvSpPr>
        <p:spPr bwMode="auto">
          <a:xfrm flipV="1">
            <a:off x="1743075" y="1885950"/>
            <a:ext cx="587375" cy="171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7" name="Freeform 26"/>
          <p:cNvSpPr>
            <a:spLocks/>
          </p:cNvSpPr>
          <p:nvPr/>
        </p:nvSpPr>
        <p:spPr bwMode="auto">
          <a:xfrm>
            <a:off x="1971675" y="2219325"/>
            <a:ext cx="558800" cy="390525"/>
          </a:xfrm>
          <a:custGeom>
            <a:avLst/>
            <a:gdLst>
              <a:gd name="T0" fmla="*/ 0 w 352"/>
              <a:gd name="T1" fmla="*/ 2147483647 h 246"/>
              <a:gd name="T2" fmla="*/ 2147483647 w 352"/>
              <a:gd name="T3" fmla="*/ 0 h 246"/>
              <a:gd name="T4" fmla="*/ 2147483647 w 352"/>
              <a:gd name="T5" fmla="*/ 0 h 246"/>
              <a:gd name="T6" fmla="*/ 0 60000 65536"/>
              <a:gd name="T7" fmla="*/ 0 60000 65536"/>
              <a:gd name="T8" fmla="*/ 0 60000 65536"/>
              <a:gd name="T9" fmla="*/ 0 w 352"/>
              <a:gd name="T10" fmla="*/ 0 h 246"/>
              <a:gd name="T11" fmla="*/ 352 w 352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246">
                <a:moveTo>
                  <a:pt x="0" y="246"/>
                </a:moveTo>
                <a:lnTo>
                  <a:pt x="232" y="0"/>
                </a:lnTo>
                <a:lnTo>
                  <a:pt x="35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8" name="Line 27"/>
          <p:cNvSpPr>
            <a:spLocks noChangeShapeType="1"/>
          </p:cNvSpPr>
          <p:nvPr/>
        </p:nvSpPr>
        <p:spPr bwMode="auto">
          <a:xfrm>
            <a:off x="1174750" y="3498850"/>
            <a:ext cx="682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9" name="Line 28"/>
          <p:cNvSpPr>
            <a:spLocks noChangeShapeType="1"/>
          </p:cNvSpPr>
          <p:nvPr/>
        </p:nvSpPr>
        <p:spPr bwMode="auto">
          <a:xfrm>
            <a:off x="1450975" y="3502025"/>
            <a:ext cx="349250" cy="1555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0" name="Line 29"/>
          <p:cNvSpPr>
            <a:spLocks noChangeShapeType="1"/>
          </p:cNvSpPr>
          <p:nvPr/>
        </p:nvSpPr>
        <p:spPr bwMode="auto">
          <a:xfrm>
            <a:off x="1190625" y="4070350"/>
            <a:ext cx="815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1" name="Line 30"/>
          <p:cNvSpPr>
            <a:spLocks noChangeShapeType="1"/>
          </p:cNvSpPr>
          <p:nvPr/>
        </p:nvSpPr>
        <p:spPr bwMode="auto">
          <a:xfrm>
            <a:off x="1479550" y="4073525"/>
            <a:ext cx="333375" cy="180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2" name="Line 31"/>
          <p:cNvSpPr>
            <a:spLocks noChangeShapeType="1"/>
          </p:cNvSpPr>
          <p:nvPr/>
        </p:nvSpPr>
        <p:spPr bwMode="auto">
          <a:xfrm flipV="1">
            <a:off x="6451600" y="3670300"/>
            <a:ext cx="1031875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3" name="Line 32"/>
          <p:cNvSpPr>
            <a:spLocks noChangeShapeType="1"/>
          </p:cNvSpPr>
          <p:nvPr/>
        </p:nvSpPr>
        <p:spPr bwMode="auto">
          <a:xfrm flipH="1">
            <a:off x="6756400" y="3679825"/>
            <a:ext cx="587375" cy="60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4" name="Line 33"/>
          <p:cNvSpPr>
            <a:spLocks noChangeShapeType="1"/>
          </p:cNvSpPr>
          <p:nvPr/>
        </p:nvSpPr>
        <p:spPr bwMode="auto">
          <a:xfrm flipV="1">
            <a:off x="5934075" y="2286000"/>
            <a:ext cx="1431925" cy="158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5" name="Line 34"/>
          <p:cNvSpPr>
            <a:spLocks noChangeShapeType="1"/>
          </p:cNvSpPr>
          <p:nvPr/>
        </p:nvSpPr>
        <p:spPr bwMode="auto">
          <a:xfrm flipH="1">
            <a:off x="6003925" y="2282825"/>
            <a:ext cx="1358900" cy="596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6" name="Freeform 35"/>
          <p:cNvSpPr>
            <a:spLocks/>
          </p:cNvSpPr>
          <p:nvPr/>
        </p:nvSpPr>
        <p:spPr bwMode="auto">
          <a:xfrm>
            <a:off x="5965825" y="2282825"/>
            <a:ext cx="1517650" cy="406400"/>
          </a:xfrm>
          <a:custGeom>
            <a:avLst/>
            <a:gdLst>
              <a:gd name="T0" fmla="*/ 0 w 956"/>
              <a:gd name="T1" fmla="*/ 2147483647 h 256"/>
              <a:gd name="T2" fmla="*/ 2147483647 w 956"/>
              <a:gd name="T3" fmla="*/ 0 h 256"/>
              <a:gd name="T4" fmla="*/ 2147483647 w 956"/>
              <a:gd name="T5" fmla="*/ 0 h 256"/>
              <a:gd name="T6" fmla="*/ 0 60000 65536"/>
              <a:gd name="T7" fmla="*/ 0 60000 65536"/>
              <a:gd name="T8" fmla="*/ 0 60000 65536"/>
              <a:gd name="T9" fmla="*/ 0 w 956"/>
              <a:gd name="T10" fmla="*/ 0 h 256"/>
              <a:gd name="T11" fmla="*/ 956 w 95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6" h="256">
                <a:moveTo>
                  <a:pt x="0" y="256"/>
                </a:moveTo>
                <a:lnTo>
                  <a:pt x="886" y="0"/>
                </a:lnTo>
                <a:lnTo>
                  <a:pt x="95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9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Types</a:t>
            </a:r>
          </a:p>
        </p:txBody>
      </p:sp>
      <p:sp>
        <p:nvSpPr>
          <p:cNvPr id="271362" name="Rectangle 2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Loose connective tissue types</a:t>
            </a:r>
          </a:p>
          <a:p>
            <a:pPr lvl="1" eaLnBrk="1" hangingPunct="1"/>
            <a:r>
              <a:rPr lang="en-US">
                <a:latin typeface="Arial" charset="0"/>
              </a:rPr>
              <a:t>Areolar tissue</a:t>
            </a:r>
          </a:p>
          <a:p>
            <a:pPr lvl="2" eaLnBrk="1" hangingPunct="1"/>
            <a:r>
              <a:rPr lang="en-US">
                <a:latin typeface="Arial" charset="0"/>
              </a:rPr>
              <a:t>Most widely distributed connective tissue</a:t>
            </a:r>
          </a:p>
          <a:p>
            <a:pPr lvl="2" eaLnBrk="1" hangingPunct="1"/>
            <a:r>
              <a:rPr lang="en-US">
                <a:latin typeface="Arial" charset="0"/>
              </a:rPr>
              <a:t>Soft, pliable tissue like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cobwebs</a:t>
            </a:r>
            <a:r>
              <a:rPr lang="ja-JP" altLang="en-US">
                <a:latin typeface="Arial" charset="0"/>
              </a:rPr>
              <a:t>”</a:t>
            </a:r>
            <a:endParaRPr lang="en-US" altLang="ja-JP">
              <a:latin typeface="Arial" charset="0"/>
            </a:endParaRPr>
          </a:p>
          <a:p>
            <a:pPr lvl="2" eaLnBrk="1" hangingPunct="1"/>
            <a:r>
              <a:rPr lang="en-US">
                <a:latin typeface="Arial" charset="0"/>
              </a:rPr>
              <a:t>Functions as a packing tissue</a:t>
            </a:r>
          </a:p>
          <a:p>
            <a:pPr lvl="2" eaLnBrk="1" hangingPunct="1"/>
            <a:r>
              <a:rPr lang="en-US">
                <a:latin typeface="Arial" charset="0"/>
              </a:rPr>
              <a:t>Contains all fiber types</a:t>
            </a:r>
          </a:p>
          <a:p>
            <a:pPr lvl="2" eaLnBrk="1" hangingPunct="1"/>
            <a:r>
              <a:rPr lang="en-US">
                <a:latin typeface="Arial" charset="0"/>
              </a:rPr>
              <a:t>Can soak up excess fluid (causes edema)</a:t>
            </a:r>
          </a:p>
        </p:txBody>
      </p:sp>
    </p:spTree>
    <p:extLst>
      <p:ext uri="{BB962C8B-B14F-4D97-AF65-F5344CB8AC3E}">
        <p14:creationId xmlns:p14="http://schemas.microsoft.com/office/powerpoint/2010/main" val="2937014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3.19e</a:t>
            </a:r>
          </a:p>
        </p:txBody>
      </p:sp>
      <p:pic>
        <p:nvPicPr>
          <p:cNvPr id="273410" name="Picture 38" descr="figure_03_19e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"/>
          <a:stretch>
            <a:fillRect/>
          </a:stretch>
        </p:blipFill>
        <p:spPr bwMode="auto">
          <a:xfrm>
            <a:off x="274638" y="1360488"/>
            <a:ext cx="85947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Line 4"/>
          <p:cNvSpPr>
            <a:spLocks noChangeShapeType="1"/>
          </p:cNvSpPr>
          <p:nvPr/>
        </p:nvSpPr>
        <p:spPr bwMode="auto">
          <a:xfrm flipV="1">
            <a:off x="2181225" y="1600200"/>
            <a:ext cx="485775" cy="4603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2" name="Line 5"/>
          <p:cNvSpPr>
            <a:spLocks noChangeShapeType="1"/>
          </p:cNvSpPr>
          <p:nvPr/>
        </p:nvSpPr>
        <p:spPr bwMode="auto">
          <a:xfrm flipV="1">
            <a:off x="2143125" y="2120900"/>
            <a:ext cx="488950" cy="5302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3" name="Line 6"/>
          <p:cNvSpPr>
            <a:spLocks noChangeShapeType="1"/>
          </p:cNvSpPr>
          <p:nvPr/>
        </p:nvSpPr>
        <p:spPr bwMode="auto">
          <a:xfrm>
            <a:off x="1114425" y="3359150"/>
            <a:ext cx="11461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4" name="Line 7"/>
          <p:cNvSpPr>
            <a:spLocks noChangeShapeType="1"/>
          </p:cNvSpPr>
          <p:nvPr/>
        </p:nvSpPr>
        <p:spPr bwMode="auto">
          <a:xfrm>
            <a:off x="1177925" y="3355975"/>
            <a:ext cx="2057400" cy="4921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Line 8"/>
          <p:cNvSpPr>
            <a:spLocks noChangeShapeType="1"/>
          </p:cNvSpPr>
          <p:nvPr/>
        </p:nvSpPr>
        <p:spPr bwMode="auto">
          <a:xfrm>
            <a:off x="1114425" y="3981450"/>
            <a:ext cx="6762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6" name="Line 9"/>
          <p:cNvSpPr>
            <a:spLocks noChangeShapeType="1"/>
          </p:cNvSpPr>
          <p:nvPr/>
        </p:nvSpPr>
        <p:spPr bwMode="auto">
          <a:xfrm>
            <a:off x="1177925" y="3978275"/>
            <a:ext cx="1085850" cy="3714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7" name="Freeform 10"/>
          <p:cNvSpPr>
            <a:spLocks/>
          </p:cNvSpPr>
          <p:nvPr/>
        </p:nvSpPr>
        <p:spPr bwMode="auto">
          <a:xfrm>
            <a:off x="6664325" y="3111500"/>
            <a:ext cx="536575" cy="650875"/>
          </a:xfrm>
          <a:custGeom>
            <a:avLst/>
            <a:gdLst>
              <a:gd name="T0" fmla="*/ 0 w 338"/>
              <a:gd name="T1" fmla="*/ 0 h 410"/>
              <a:gd name="T2" fmla="*/ 2147483647 w 338"/>
              <a:gd name="T3" fmla="*/ 2147483647 h 410"/>
              <a:gd name="T4" fmla="*/ 2147483647 w 338"/>
              <a:gd name="T5" fmla="*/ 2147483647 h 410"/>
              <a:gd name="T6" fmla="*/ 0 60000 65536"/>
              <a:gd name="T7" fmla="*/ 0 60000 65536"/>
              <a:gd name="T8" fmla="*/ 0 60000 65536"/>
              <a:gd name="T9" fmla="*/ 0 w 338"/>
              <a:gd name="T10" fmla="*/ 0 h 410"/>
              <a:gd name="T11" fmla="*/ 338 w 338"/>
              <a:gd name="T12" fmla="*/ 410 h 4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410">
                <a:moveTo>
                  <a:pt x="0" y="0"/>
                </a:moveTo>
                <a:lnTo>
                  <a:pt x="338" y="142"/>
                </a:lnTo>
                <a:lnTo>
                  <a:pt x="84" y="41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8" name="Line 11"/>
          <p:cNvSpPr>
            <a:spLocks noChangeShapeType="1"/>
          </p:cNvSpPr>
          <p:nvPr/>
        </p:nvSpPr>
        <p:spPr bwMode="auto">
          <a:xfrm>
            <a:off x="7197725" y="3330575"/>
            <a:ext cx="1365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9" name="Line 12"/>
          <p:cNvSpPr>
            <a:spLocks noChangeShapeType="1"/>
          </p:cNvSpPr>
          <p:nvPr/>
        </p:nvSpPr>
        <p:spPr bwMode="auto">
          <a:xfrm>
            <a:off x="6442075" y="2778125"/>
            <a:ext cx="8921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0" name="Line 13"/>
          <p:cNvSpPr>
            <a:spLocks noChangeShapeType="1"/>
          </p:cNvSpPr>
          <p:nvPr/>
        </p:nvSpPr>
        <p:spPr bwMode="auto">
          <a:xfrm flipH="1">
            <a:off x="6575425" y="2778125"/>
            <a:ext cx="625475" cy="2667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1" name="Line 14"/>
          <p:cNvSpPr>
            <a:spLocks noChangeShapeType="1"/>
          </p:cNvSpPr>
          <p:nvPr/>
        </p:nvSpPr>
        <p:spPr bwMode="auto">
          <a:xfrm>
            <a:off x="5673725" y="2073275"/>
            <a:ext cx="16541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2" name="Line 15"/>
          <p:cNvSpPr>
            <a:spLocks noChangeShapeType="1"/>
          </p:cNvSpPr>
          <p:nvPr/>
        </p:nvSpPr>
        <p:spPr bwMode="auto">
          <a:xfrm flipH="1">
            <a:off x="6391275" y="2070100"/>
            <a:ext cx="822325" cy="2952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3" name="Text Box 16"/>
          <p:cNvSpPr txBox="1">
            <a:spLocks noChangeArrowheads="1"/>
          </p:cNvSpPr>
          <p:nvPr/>
        </p:nvSpPr>
        <p:spPr bwMode="auto">
          <a:xfrm>
            <a:off x="2586038" y="1566863"/>
            <a:ext cx="1073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Mucosa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epithelium</a:t>
            </a:r>
          </a:p>
        </p:txBody>
      </p:sp>
      <p:sp>
        <p:nvSpPr>
          <p:cNvPr id="273424" name="Text Box 17"/>
          <p:cNvSpPr txBox="1">
            <a:spLocks noChangeArrowheads="1"/>
          </p:cNvSpPr>
          <p:nvPr/>
        </p:nvSpPr>
        <p:spPr bwMode="auto">
          <a:xfrm>
            <a:off x="2581275" y="2028825"/>
            <a:ext cx="806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Lamina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propria</a:t>
            </a:r>
          </a:p>
        </p:txBody>
      </p:sp>
      <p:sp>
        <p:nvSpPr>
          <p:cNvPr id="273425" name="Text Box 18"/>
          <p:cNvSpPr txBox="1">
            <a:spLocks noChangeArrowheads="1"/>
          </p:cNvSpPr>
          <p:nvPr/>
        </p:nvSpPr>
        <p:spPr bwMode="auto">
          <a:xfrm>
            <a:off x="242888" y="3257550"/>
            <a:ext cx="9350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Fibers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matrix</a:t>
            </a:r>
          </a:p>
        </p:txBody>
      </p:sp>
      <p:sp>
        <p:nvSpPr>
          <p:cNvPr id="273426" name="Text Box 19"/>
          <p:cNvSpPr txBox="1">
            <a:spLocks noChangeArrowheads="1"/>
          </p:cNvSpPr>
          <p:nvPr/>
        </p:nvSpPr>
        <p:spPr bwMode="auto">
          <a:xfrm>
            <a:off x="238125" y="3881438"/>
            <a:ext cx="10937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fibroblasts</a:t>
            </a:r>
          </a:p>
        </p:txBody>
      </p:sp>
      <p:sp>
        <p:nvSpPr>
          <p:cNvPr id="273427" name="Text Box 20"/>
          <p:cNvSpPr txBox="1">
            <a:spLocks noChangeArrowheads="1"/>
          </p:cNvSpPr>
          <p:nvPr/>
        </p:nvSpPr>
        <p:spPr bwMode="auto">
          <a:xfrm>
            <a:off x="1371600" y="4919663"/>
            <a:ext cx="18938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(e) Diagram: Areolar</a:t>
            </a:r>
          </a:p>
        </p:txBody>
      </p:sp>
      <p:sp>
        <p:nvSpPr>
          <p:cNvPr id="273428" name="Text Box 21"/>
          <p:cNvSpPr txBox="1">
            <a:spLocks noChangeArrowheads="1"/>
          </p:cNvSpPr>
          <p:nvPr/>
        </p:nvSpPr>
        <p:spPr bwMode="auto">
          <a:xfrm>
            <a:off x="4148138" y="4913313"/>
            <a:ext cx="4135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Areolar connective tissue, a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soft packaging tissue of the body (300×).</a:t>
            </a:r>
          </a:p>
        </p:txBody>
      </p:sp>
      <p:sp>
        <p:nvSpPr>
          <p:cNvPr id="273429" name="Text Box 22"/>
          <p:cNvSpPr txBox="1">
            <a:spLocks noChangeArrowheads="1"/>
          </p:cNvSpPr>
          <p:nvPr/>
        </p:nvSpPr>
        <p:spPr bwMode="auto">
          <a:xfrm>
            <a:off x="7277100" y="3248025"/>
            <a:ext cx="10429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Fibroblast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</a:t>
            </a:r>
          </a:p>
        </p:txBody>
      </p:sp>
      <p:sp>
        <p:nvSpPr>
          <p:cNvPr id="273430" name="Text Box 23"/>
          <p:cNvSpPr txBox="1">
            <a:spLocks noChangeArrowheads="1"/>
          </p:cNvSpPr>
          <p:nvPr/>
        </p:nvSpPr>
        <p:spPr bwMode="auto">
          <a:xfrm>
            <a:off x="7275513" y="2695575"/>
            <a:ext cx="9350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Collagen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fibers</a:t>
            </a:r>
          </a:p>
        </p:txBody>
      </p:sp>
      <p:sp>
        <p:nvSpPr>
          <p:cNvPr id="273431" name="Text Box 24"/>
          <p:cNvSpPr txBox="1">
            <a:spLocks noChangeArrowheads="1"/>
          </p:cNvSpPr>
          <p:nvPr/>
        </p:nvSpPr>
        <p:spPr bwMode="auto">
          <a:xfrm>
            <a:off x="7277100" y="1985963"/>
            <a:ext cx="757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Elastic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fibers</a:t>
            </a:r>
          </a:p>
        </p:txBody>
      </p:sp>
      <p:sp>
        <p:nvSpPr>
          <p:cNvPr id="273432" name="Line 25"/>
          <p:cNvSpPr>
            <a:spLocks noChangeShapeType="1"/>
          </p:cNvSpPr>
          <p:nvPr/>
        </p:nvSpPr>
        <p:spPr bwMode="auto">
          <a:xfrm flipV="1">
            <a:off x="2181225" y="1654175"/>
            <a:ext cx="447675" cy="406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3" name="Line 26"/>
          <p:cNvSpPr>
            <a:spLocks noChangeShapeType="1"/>
          </p:cNvSpPr>
          <p:nvPr/>
        </p:nvSpPr>
        <p:spPr bwMode="auto">
          <a:xfrm flipV="1">
            <a:off x="2143125" y="2120900"/>
            <a:ext cx="488950" cy="530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4" name="Line 27"/>
          <p:cNvSpPr>
            <a:spLocks noChangeShapeType="1"/>
          </p:cNvSpPr>
          <p:nvPr/>
        </p:nvSpPr>
        <p:spPr bwMode="auto">
          <a:xfrm>
            <a:off x="1114425" y="3359150"/>
            <a:ext cx="1146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5" name="Line 28"/>
          <p:cNvSpPr>
            <a:spLocks noChangeShapeType="1"/>
          </p:cNvSpPr>
          <p:nvPr/>
        </p:nvSpPr>
        <p:spPr bwMode="auto">
          <a:xfrm>
            <a:off x="1196975" y="3359150"/>
            <a:ext cx="2035175" cy="488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6" name="Line 29"/>
          <p:cNvSpPr>
            <a:spLocks noChangeShapeType="1"/>
          </p:cNvSpPr>
          <p:nvPr/>
        </p:nvSpPr>
        <p:spPr bwMode="auto">
          <a:xfrm>
            <a:off x="1114425" y="3981450"/>
            <a:ext cx="6762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7" name="Line 30"/>
          <p:cNvSpPr>
            <a:spLocks noChangeShapeType="1"/>
          </p:cNvSpPr>
          <p:nvPr/>
        </p:nvSpPr>
        <p:spPr bwMode="auto">
          <a:xfrm>
            <a:off x="1193800" y="3981450"/>
            <a:ext cx="1069975" cy="368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8" name="Freeform 31"/>
          <p:cNvSpPr>
            <a:spLocks/>
          </p:cNvSpPr>
          <p:nvPr/>
        </p:nvSpPr>
        <p:spPr bwMode="auto">
          <a:xfrm>
            <a:off x="6664325" y="3111500"/>
            <a:ext cx="536575" cy="650875"/>
          </a:xfrm>
          <a:custGeom>
            <a:avLst/>
            <a:gdLst>
              <a:gd name="T0" fmla="*/ 0 w 338"/>
              <a:gd name="T1" fmla="*/ 0 h 410"/>
              <a:gd name="T2" fmla="*/ 2147483647 w 338"/>
              <a:gd name="T3" fmla="*/ 2147483647 h 410"/>
              <a:gd name="T4" fmla="*/ 2147483647 w 338"/>
              <a:gd name="T5" fmla="*/ 2147483647 h 410"/>
              <a:gd name="T6" fmla="*/ 0 60000 65536"/>
              <a:gd name="T7" fmla="*/ 0 60000 65536"/>
              <a:gd name="T8" fmla="*/ 0 60000 65536"/>
              <a:gd name="T9" fmla="*/ 0 w 338"/>
              <a:gd name="T10" fmla="*/ 0 h 410"/>
              <a:gd name="T11" fmla="*/ 338 w 338"/>
              <a:gd name="T12" fmla="*/ 410 h 4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410">
                <a:moveTo>
                  <a:pt x="0" y="0"/>
                </a:moveTo>
                <a:lnTo>
                  <a:pt x="338" y="142"/>
                </a:lnTo>
                <a:lnTo>
                  <a:pt x="84" y="41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9" name="Line 32"/>
          <p:cNvSpPr>
            <a:spLocks noChangeShapeType="1"/>
          </p:cNvSpPr>
          <p:nvPr/>
        </p:nvSpPr>
        <p:spPr bwMode="auto">
          <a:xfrm>
            <a:off x="7197725" y="3333750"/>
            <a:ext cx="136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40" name="Line 33"/>
          <p:cNvSpPr>
            <a:spLocks noChangeShapeType="1"/>
          </p:cNvSpPr>
          <p:nvPr/>
        </p:nvSpPr>
        <p:spPr bwMode="auto">
          <a:xfrm>
            <a:off x="6442075" y="2778125"/>
            <a:ext cx="892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41" name="Line 34"/>
          <p:cNvSpPr>
            <a:spLocks noChangeShapeType="1"/>
          </p:cNvSpPr>
          <p:nvPr/>
        </p:nvSpPr>
        <p:spPr bwMode="auto">
          <a:xfrm flipH="1">
            <a:off x="6575425" y="2778125"/>
            <a:ext cx="625475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42" name="Line 35"/>
          <p:cNvSpPr>
            <a:spLocks noChangeShapeType="1"/>
          </p:cNvSpPr>
          <p:nvPr/>
        </p:nvSpPr>
        <p:spPr bwMode="auto">
          <a:xfrm>
            <a:off x="5673725" y="2073275"/>
            <a:ext cx="1654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43" name="Line 36"/>
          <p:cNvSpPr>
            <a:spLocks noChangeShapeType="1"/>
          </p:cNvSpPr>
          <p:nvPr/>
        </p:nvSpPr>
        <p:spPr bwMode="auto">
          <a:xfrm flipH="1">
            <a:off x="6391275" y="2073275"/>
            <a:ext cx="809625" cy="292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18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Types</a:t>
            </a:r>
          </a:p>
        </p:txBody>
      </p:sp>
      <p:sp>
        <p:nvSpPr>
          <p:cNvPr id="275458" name="Rectangle 2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Loose connective tissue types</a:t>
            </a:r>
          </a:p>
          <a:p>
            <a:pPr lvl="1" eaLnBrk="1" hangingPunct="1"/>
            <a:r>
              <a:rPr lang="en-US">
                <a:latin typeface="Arial" charset="0"/>
              </a:rPr>
              <a:t>Adipose tissue</a:t>
            </a:r>
          </a:p>
          <a:p>
            <a:pPr lvl="2" eaLnBrk="1" hangingPunct="1"/>
            <a:r>
              <a:rPr lang="en-US">
                <a:latin typeface="Arial" charset="0"/>
              </a:rPr>
              <a:t>Matrix is an areolar tissue in which fat globules predominate</a:t>
            </a:r>
          </a:p>
          <a:p>
            <a:pPr lvl="2" eaLnBrk="1" hangingPunct="1"/>
            <a:r>
              <a:rPr lang="en-US">
                <a:latin typeface="Arial" charset="0"/>
              </a:rPr>
              <a:t>Many cells contain large lipid deposits</a:t>
            </a:r>
          </a:p>
          <a:p>
            <a:pPr lvl="2" eaLnBrk="1" hangingPunct="1"/>
            <a:r>
              <a:rPr lang="en-US">
                <a:latin typeface="Arial" charset="0"/>
              </a:rPr>
              <a:t>Functions</a:t>
            </a:r>
          </a:p>
          <a:p>
            <a:pPr lvl="3" eaLnBrk="1" hangingPunct="1"/>
            <a:r>
              <a:rPr lang="en-US">
                <a:latin typeface="Arial" charset="0"/>
              </a:rPr>
              <a:t>Insulates the body</a:t>
            </a:r>
          </a:p>
          <a:p>
            <a:pPr lvl="3" eaLnBrk="1" hangingPunct="1"/>
            <a:r>
              <a:rPr lang="en-US">
                <a:latin typeface="Arial" charset="0"/>
              </a:rPr>
              <a:t>Protects some organs</a:t>
            </a:r>
          </a:p>
          <a:p>
            <a:pPr lvl="3" eaLnBrk="1" hangingPunct="1"/>
            <a:r>
              <a:rPr lang="en-US">
                <a:latin typeface="Arial" charset="0"/>
              </a:rPr>
              <a:t>Serves as a site of fuel storage</a:t>
            </a:r>
          </a:p>
        </p:txBody>
      </p:sp>
    </p:spTree>
    <p:extLst>
      <p:ext uri="{BB962C8B-B14F-4D97-AF65-F5344CB8AC3E}">
        <p14:creationId xmlns:p14="http://schemas.microsoft.com/office/powerpoint/2010/main" val="1435980100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ext Box 6"/>
          <p:cNvSpPr txBox="1">
            <a:spLocks noChangeArrowheads="1"/>
          </p:cNvSpPr>
          <p:nvPr/>
        </p:nvSpPr>
        <p:spPr bwMode="auto">
          <a:xfrm>
            <a:off x="7848600" y="6477000"/>
            <a:ext cx="1182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3.19f</a:t>
            </a:r>
          </a:p>
        </p:txBody>
      </p:sp>
      <p:pic>
        <p:nvPicPr>
          <p:cNvPr id="277506" name="Picture 23" descr="figure_03_19f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>
            <a:fillRect/>
          </a:stretch>
        </p:blipFill>
        <p:spPr bwMode="auto">
          <a:xfrm>
            <a:off x="274638" y="1435100"/>
            <a:ext cx="85947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7" name="Freeform 4"/>
          <p:cNvSpPr>
            <a:spLocks/>
          </p:cNvSpPr>
          <p:nvPr/>
        </p:nvSpPr>
        <p:spPr bwMode="auto">
          <a:xfrm>
            <a:off x="2587625" y="2146300"/>
            <a:ext cx="463550" cy="1257300"/>
          </a:xfrm>
          <a:custGeom>
            <a:avLst/>
            <a:gdLst>
              <a:gd name="T0" fmla="*/ 0 w 292"/>
              <a:gd name="T1" fmla="*/ 2147483647 h 792"/>
              <a:gd name="T2" fmla="*/ 2147483647 w 292"/>
              <a:gd name="T3" fmla="*/ 0 h 792"/>
              <a:gd name="T4" fmla="*/ 2147483647 w 292"/>
              <a:gd name="T5" fmla="*/ 2147483647 h 792"/>
              <a:gd name="T6" fmla="*/ 0 60000 65536"/>
              <a:gd name="T7" fmla="*/ 0 60000 65536"/>
              <a:gd name="T8" fmla="*/ 0 60000 65536"/>
              <a:gd name="T9" fmla="*/ 0 w 292"/>
              <a:gd name="T10" fmla="*/ 0 h 792"/>
              <a:gd name="T11" fmla="*/ 292 w 292"/>
              <a:gd name="T12" fmla="*/ 792 h 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792">
                <a:moveTo>
                  <a:pt x="0" y="792"/>
                </a:moveTo>
                <a:lnTo>
                  <a:pt x="292" y="0"/>
                </a:lnTo>
                <a:lnTo>
                  <a:pt x="280" y="69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08" name="Line 5"/>
          <p:cNvSpPr>
            <a:spLocks noChangeShapeType="1"/>
          </p:cNvSpPr>
          <p:nvPr/>
        </p:nvSpPr>
        <p:spPr bwMode="auto">
          <a:xfrm>
            <a:off x="3051175" y="2146300"/>
            <a:ext cx="920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09" name="Line 6"/>
          <p:cNvSpPr>
            <a:spLocks noChangeShapeType="1"/>
          </p:cNvSpPr>
          <p:nvPr/>
        </p:nvSpPr>
        <p:spPr bwMode="auto">
          <a:xfrm>
            <a:off x="1241425" y="4035425"/>
            <a:ext cx="508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0" name="Line 7"/>
          <p:cNvSpPr>
            <a:spLocks noChangeShapeType="1"/>
          </p:cNvSpPr>
          <p:nvPr/>
        </p:nvSpPr>
        <p:spPr bwMode="auto">
          <a:xfrm>
            <a:off x="5667375" y="3460750"/>
            <a:ext cx="18224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Line 8"/>
          <p:cNvSpPr>
            <a:spLocks noChangeShapeType="1"/>
          </p:cNvSpPr>
          <p:nvPr/>
        </p:nvSpPr>
        <p:spPr bwMode="auto">
          <a:xfrm flipH="1">
            <a:off x="6978650" y="3460750"/>
            <a:ext cx="387350" cy="511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2" name="Line 9"/>
          <p:cNvSpPr>
            <a:spLocks noChangeShapeType="1"/>
          </p:cNvSpPr>
          <p:nvPr/>
        </p:nvSpPr>
        <p:spPr bwMode="auto">
          <a:xfrm>
            <a:off x="6483350" y="2768600"/>
            <a:ext cx="10096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3" name="Text Box 10"/>
          <p:cNvSpPr txBox="1">
            <a:spLocks noChangeArrowheads="1"/>
          </p:cNvSpPr>
          <p:nvPr/>
        </p:nvSpPr>
        <p:spPr bwMode="auto">
          <a:xfrm>
            <a:off x="3081338" y="2047875"/>
            <a:ext cx="9350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fat cells</a:t>
            </a:r>
          </a:p>
        </p:txBody>
      </p:sp>
      <p:sp>
        <p:nvSpPr>
          <p:cNvPr id="277514" name="Text Box 11"/>
          <p:cNvSpPr txBox="1">
            <a:spLocks noChangeArrowheads="1"/>
          </p:cNvSpPr>
          <p:nvPr/>
        </p:nvSpPr>
        <p:spPr bwMode="auto">
          <a:xfrm>
            <a:off x="439738" y="3914775"/>
            <a:ext cx="1082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Vacuole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containing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fat droplet</a:t>
            </a:r>
          </a:p>
        </p:txBody>
      </p:sp>
      <p:sp>
        <p:nvSpPr>
          <p:cNvPr id="277515" name="Text Box 12"/>
          <p:cNvSpPr txBox="1">
            <a:spLocks noChangeArrowheads="1"/>
          </p:cNvSpPr>
          <p:nvPr/>
        </p:nvSpPr>
        <p:spPr bwMode="auto">
          <a:xfrm>
            <a:off x="1528763" y="4848225"/>
            <a:ext cx="19319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(f) Diagram: Adipose</a:t>
            </a:r>
          </a:p>
        </p:txBody>
      </p:sp>
      <p:sp>
        <p:nvSpPr>
          <p:cNvPr id="277516" name="Text Box 13"/>
          <p:cNvSpPr txBox="1">
            <a:spLocks noChangeArrowheads="1"/>
          </p:cNvSpPr>
          <p:nvPr/>
        </p:nvSpPr>
        <p:spPr bwMode="auto">
          <a:xfrm>
            <a:off x="4310063" y="4848225"/>
            <a:ext cx="39957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Adipose tissue from the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subcutaneous layer beneath the skin (430×).</a:t>
            </a:r>
          </a:p>
        </p:txBody>
      </p:sp>
      <p:sp>
        <p:nvSpPr>
          <p:cNvPr id="277517" name="Text Box 14"/>
          <p:cNvSpPr txBox="1">
            <a:spLocks noChangeArrowheads="1"/>
          </p:cNvSpPr>
          <p:nvPr/>
        </p:nvSpPr>
        <p:spPr bwMode="auto">
          <a:xfrm>
            <a:off x="7450138" y="2681288"/>
            <a:ext cx="1082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Vacuole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containing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fat droplet</a:t>
            </a:r>
          </a:p>
        </p:txBody>
      </p:sp>
      <p:sp>
        <p:nvSpPr>
          <p:cNvPr id="277518" name="Text Box 15"/>
          <p:cNvSpPr txBox="1">
            <a:spLocks noChangeArrowheads="1"/>
          </p:cNvSpPr>
          <p:nvPr/>
        </p:nvSpPr>
        <p:spPr bwMode="auto">
          <a:xfrm>
            <a:off x="7439025" y="3376613"/>
            <a:ext cx="9350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fat cells</a:t>
            </a:r>
          </a:p>
        </p:txBody>
      </p:sp>
      <p:sp>
        <p:nvSpPr>
          <p:cNvPr id="277519" name="Freeform 16"/>
          <p:cNvSpPr>
            <a:spLocks/>
          </p:cNvSpPr>
          <p:nvPr/>
        </p:nvSpPr>
        <p:spPr bwMode="auto">
          <a:xfrm>
            <a:off x="2587625" y="2143125"/>
            <a:ext cx="463550" cy="1257300"/>
          </a:xfrm>
          <a:custGeom>
            <a:avLst/>
            <a:gdLst>
              <a:gd name="T0" fmla="*/ 0 w 292"/>
              <a:gd name="T1" fmla="*/ 2147483647 h 792"/>
              <a:gd name="T2" fmla="*/ 2147483647 w 292"/>
              <a:gd name="T3" fmla="*/ 0 h 792"/>
              <a:gd name="T4" fmla="*/ 2147483647 w 292"/>
              <a:gd name="T5" fmla="*/ 2147483647 h 792"/>
              <a:gd name="T6" fmla="*/ 0 60000 65536"/>
              <a:gd name="T7" fmla="*/ 0 60000 65536"/>
              <a:gd name="T8" fmla="*/ 0 60000 65536"/>
              <a:gd name="T9" fmla="*/ 0 w 292"/>
              <a:gd name="T10" fmla="*/ 0 h 792"/>
              <a:gd name="T11" fmla="*/ 292 w 292"/>
              <a:gd name="T12" fmla="*/ 792 h 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792">
                <a:moveTo>
                  <a:pt x="0" y="792"/>
                </a:moveTo>
                <a:lnTo>
                  <a:pt x="292" y="0"/>
                </a:lnTo>
                <a:lnTo>
                  <a:pt x="280" y="69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0" name="Line 17"/>
          <p:cNvSpPr>
            <a:spLocks noChangeShapeType="1"/>
          </p:cNvSpPr>
          <p:nvPr/>
        </p:nvSpPr>
        <p:spPr bwMode="auto">
          <a:xfrm>
            <a:off x="3051175" y="2143125"/>
            <a:ext cx="920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1" name="Line 18"/>
          <p:cNvSpPr>
            <a:spLocks noChangeShapeType="1"/>
          </p:cNvSpPr>
          <p:nvPr/>
        </p:nvSpPr>
        <p:spPr bwMode="auto">
          <a:xfrm>
            <a:off x="1241425" y="4035425"/>
            <a:ext cx="508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2" name="Line 19"/>
          <p:cNvSpPr>
            <a:spLocks noChangeShapeType="1"/>
          </p:cNvSpPr>
          <p:nvPr/>
        </p:nvSpPr>
        <p:spPr bwMode="auto">
          <a:xfrm>
            <a:off x="5667375" y="3460750"/>
            <a:ext cx="1822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3" name="Line 20"/>
          <p:cNvSpPr>
            <a:spLocks noChangeShapeType="1"/>
          </p:cNvSpPr>
          <p:nvPr/>
        </p:nvSpPr>
        <p:spPr bwMode="auto">
          <a:xfrm flipH="1">
            <a:off x="6978650" y="3460750"/>
            <a:ext cx="387350" cy="511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4" name="Line 21"/>
          <p:cNvSpPr>
            <a:spLocks noChangeShapeType="1"/>
          </p:cNvSpPr>
          <p:nvPr/>
        </p:nvSpPr>
        <p:spPr bwMode="auto">
          <a:xfrm>
            <a:off x="6483350" y="2768600"/>
            <a:ext cx="1009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52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Types</a:t>
            </a:r>
          </a:p>
        </p:txBody>
      </p:sp>
      <p:sp>
        <p:nvSpPr>
          <p:cNvPr id="279554" name="Rectangle 2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Loose connective tissue types</a:t>
            </a:r>
          </a:p>
          <a:p>
            <a:pPr lvl="1" eaLnBrk="1" hangingPunct="1"/>
            <a:r>
              <a:rPr lang="en-US">
                <a:latin typeface="Arial" charset="0"/>
              </a:rPr>
              <a:t>Reticular connective tissue</a:t>
            </a:r>
          </a:p>
          <a:p>
            <a:pPr lvl="2" eaLnBrk="1" hangingPunct="1"/>
            <a:r>
              <a:rPr lang="en-US">
                <a:latin typeface="Arial" charset="0"/>
              </a:rPr>
              <a:t>Delicate network of interwoven fibers</a:t>
            </a:r>
          </a:p>
          <a:p>
            <a:pPr lvl="2" eaLnBrk="1" hangingPunct="1"/>
            <a:r>
              <a:rPr lang="en-US">
                <a:latin typeface="Arial" charset="0"/>
              </a:rPr>
              <a:t>Locations</a:t>
            </a:r>
          </a:p>
          <a:p>
            <a:pPr lvl="3" eaLnBrk="1" hangingPunct="1"/>
            <a:r>
              <a:rPr lang="en-US">
                <a:latin typeface="Arial" charset="0"/>
              </a:rPr>
              <a:t>Forms stroma (internal supporting network) of lymphoid organs</a:t>
            </a:r>
          </a:p>
          <a:p>
            <a:pPr lvl="4" eaLnBrk="1" hangingPunct="1"/>
            <a:r>
              <a:rPr lang="en-US">
                <a:latin typeface="Arial" charset="0"/>
              </a:rPr>
              <a:t>Lymph nodes</a:t>
            </a:r>
          </a:p>
          <a:p>
            <a:pPr lvl="4" eaLnBrk="1" hangingPunct="1"/>
            <a:r>
              <a:rPr lang="en-US">
                <a:latin typeface="Arial" charset="0"/>
              </a:rPr>
              <a:t>Spleen</a:t>
            </a:r>
          </a:p>
          <a:p>
            <a:pPr lvl="4" eaLnBrk="1" hangingPunct="1"/>
            <a:r>
              <a:rPr lang="en-US">
                <a:latin typeface="Arial" charset="0"/>
              </a:rPr>
              <a:t>Bone marrow</a:t>
            </a:r>
          </a:p>
        </p:txBody>
      </p:sp>
    </p:spTree>
    <p:extLst>
      <p:ext uri="{BB962C8B-B14F-4D97-AF65-F5344CB8AC3E}">
        <p14:creationId xmlns:p14="http://schemas.microsoft.com/office/powerpoint/2010/main" val="289845722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15" descr="figure_03_17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>
            <a:fillRect/>
          </a:stretch>
        </p:blipFill>
        <p:spPr bwMode="auto">
          <a:xfrm>
            <a:off x="1593850" y="161925"/>
            <a:ext cx="59563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4" name="Text Box 4"/>
          <p:cNvSpPr txBox="1">
            <a:spLocks noChangeArrowheads="1"/>
          </p:cNvSpPr>
          <p:nvPr/>
        </p:nvSpPr>
        <p:spPr bwMode="auto">
          <a:xfrm>
            <a:off x="4718050" y="211138"/>
            <a:ext cx="1920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Apical surface</a:t>
            </a:r>
          </a:p>
        </p:txBody>
      </p:sp>
      <p:sp>
        <p:nvSpPr>
          <p:cNvPr id="207875" name="Text Box 5"/>
          <p:cNvSpPr txBox="1">
            <a:spLocks noChangeArrowheads="1"/>
          </p:cNvSpPr>
          <p:nvPr/>
        </p:nvSpPr>
        <p:spPr bwMode="auto">
          <a:xfrm>
            <a:off x="2155825" y="1473200"/>
            <a:ext cx="1087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Basal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surface</a:t>
            </a:r>
          </a:p>
        </p:txBody>
      </p:sp>
      <p:sp>
        <p:nvSpPr>
          <p:cNvPr id="207876" name="Text Box 6"/>
          <p:cNvSpPr txBox="1">
            <a:spLocks noChangeArrowheads="1"/>
          </p:cNvSpPr>
          <p:nvPr/>
        </p:nvSpPr>
        <p:spPr bwMode="auto">
          <a:xfrm>
            <a:off x="3533775" y="1546225"/>
            <a:ext cx="1017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Simple</a:t>
            </a:r>
          </a:p>
        </p:txBody>
      </p:sp>
      <p:sp>
        <p:nvSpPr>
          <p:cNvPr id="207877" name="Text Box 7"/>
          <p:cNvSpPr txBox="1">
            <a:spLocks noChangeArrowheads="1"/>
          </p:cNvSpPr>
          <p:nvPr/>
        </p:nvSpPr>
        <p:spPr bwMode="auto">
          <a:xfrm>
            <a:off x="4718050" y="2913063"/>
            <a:ext cx="1920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Apical surface</a:t>
            </a:r>
          </a:p>
        </p:txBody>
      </p:sp>
      <p:sp>
        <p:nvSpPr>
          <p:cNvPr id="207878" name="Text Box 8"/>
          <p:cNvSpPr txBox="1">
            <a:spLocks noChangeArrowheads="1"/>
          </p:cNvSpPr>
          <p:nvPr/>
        </p:nvSpPr>
        <p:spPr bwMode="auto">
          <a:xfrm>
            <a:off x="2139950" y="5546725"/>
            <a:ext cx="1087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Basal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surface</a:t>
            </a:r>
          </a:p>
        </p:txBody>
      </p:sp>
      <p:sp>
        <p:nvSpPr>
          <p:cNvPr id="207879" name="Text Box 9"/>
          <p:cNvSpPr txBox="1">
            <a:spLocks noChangeArrowheads="1"/>
          </p:cNvSpPr>
          <p:nvPr/>
        </p:nvSpPr>
        <p:spPr bwMode="auto">
          <a:xfrm>
            <a:off x="3400425" y="5826125"/>
            <a:ext cx="1284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Stratified</a:t>
            </a:r>
          </a:p>
        </p:txBody>
      </p:sp>
      <p:sp>
        <p:nvSpPr>
          <p:cNvPr id="207880" name="Text Box 10"/>
          <p:cNvSpPr txBox="1">
            <a:spLocks noChangeArrowheads="1"/>
          </p:cNvSpPr>
          <p:nvPr/>
        </p:nvSpPr>
        <p:spPr bwMode="auto">
          <a:xfrm>
            <a:off x="1571625" y="6273800"/>
            <a:ext cx="6013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(a) Classification based on number of cell layers</a:t>
            </a:r>
          </a:p>
        </p:txBody>
      </p:sp>
      <p:sp>
        <p:nvSpPr>
          <p:cNvPr id="207881" name="Freeform 11"/>
          <p:cNvSpPr>
            <a:spLocks/>
          </p:cNvSpPr>
          <p:nvPr/>
        </p:nvSpPr>
        <p:spPr bwMode="auto">
          <a:xfrm>
            <a:off x="4270375" y="3019425"/>
            <a:ext cx="476250" cy="476250"/>
          </a:xfrm>
          <a:custGeom>
            <a:avLst/>
            <a:gdLst>
              <a:gd name="T0" fmla="*/ 0 w 300"/>
              <a:gd name="T1" fmla="*/ 2147483647 h 300"/>
              <a:gd name="T2" fmla="*/ 2147483647 w 300"/>
              <a:gd name="T3" fmla="*/ 0 h 300"/>
              <a:gd name="T4" fmla="*/ 2147483647 w 300"/>
              <a:gd name="T5" fmla="*/ 0 h 300"/>
              <a:gd name="T6" fmla="*/ 0 60000 65536"/>
              <a:gd name="T7" fmla="*/ 0 60000 65536"/>
              <a:gd name="T8" fmla="*/ 0 60000 65536"/>
              <a:gd name="T9" fmla="*/ 0 w 300"/>
              <a:gd name="T10" fmla="*/ 0 h 300"/>
              <a:gd name="T11" fmla="*/ 300 w 30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300">
                <a:moveTo>
                  <a:pt x="0" y="300"/>
                </a:moveTo>
                <a:lnTo>
                  <a:pt x="140" y="0"/>
                </a:lnTo>
                <a:lnTo>
                  <a:pt x="30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2" name="Freeform 12"/>
          <p:cNvSpPr>
            <a:spLocks/>
          </p:cNvSpPr>
          <p:nvPr/>
        </p:nvSpPr>
        <p:spPr bwMode="auto">
          <a:xfrm>
            <a:off x="2955925" y="4953000"/>
            <a:ext cx="498475" cy="698500"/>
          </a:xfrm>
          <a:custGeom>
            <a:avLst/>
            <a:gdLst>
              <a:gd name="T0" fmla="*/ 0 w 314"/>
              <a:gd name="T1" fmla="*/ 2147483647 h 440"/>
              <a:gd name="T2" fmla="*/ 2147483647 w 314"/>
              <a:gd name="T3" fmla="*/ 2147483647 h 440"/>
              <a:gd name="T4" fmla="*/ 2147483647 w 314"/>
              <a:gd name="T5" fmla="*/ 0 h 440"/>
              <a:gd name="T6" fmla="*/ 0 60000 65536"/>
              <a:gd name="T7" fmla="*/ 0 60000 65536"/>
              <a:gd name="T8" fmla="*/ 0 60000 65536"/>
              <a:gd name="T9" fmla="*/ 0 w 314"/>
              <a:gd name="T10" fmla="*/ 0 h 440"/>
              <a:gd name="T11" fmla="*/ 314 w 314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440">
                <a:moveTo>
                  <a:pt x="0" y="440"/>
                </a:moveTo>
                <a:lnTo>
                  <a:pt x="162" y="440"/>
                </a:lnTo>
                <a:lnTo>
                  <a:pt x="31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3" name="Freeform 13"/>
          <p:cNvSpPr>
            <a:spLocks/>
          </p:cNvSpPr>
          <p:nvPr/>
        </p:nvSpPr>
        <p:spPr bwMode="auto">
          <a:xfrm>
            <a:off x="4127500" y="327025"/>
            <a:ext cx="622300" cy="307975"/>
          </a:xfrm>
          <a:custGeom>
            <a:avLst/>
            <a:gdLst>
              <a:gd name="T0" fmla="*/ 0 w 392"/>
              <a:gd name="T1" fmla="*/ 2147483647 h 194"/>
              <a:gd name="T2" fmla="*/ 2147483647 w 392"/>
              <a:gd name="T3" fmla="*/ 0 h 194"/>
              <a:gd name="T4" fmla="*/ 2147483647 w 392"/>
              <a:gd name="T5" fmla="*/ 0 h 194"/>
              <a:gd name="T6" fmla="*/ 0 60000 65536"/>
              <a:gd name="T7" fmla="*/ 0 60000 65536"/>
              <a:gd name="T8" fmla="*/ 0 60000 65536"/>
              <a:gd name="T9" fmla="*/ 0 w 392"/>
              <a:gd name="T10" fmla="*/ 0 h 194"/>
              <a:gd name="T11" fmla="*/ 392 w 392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194">
                <a:moveTo>
                  <a:pt x="0" y="194"/>
                </a:moveTo>
                <a:lnTo>
                  <a:pt x="282" y="0"/>
                </a:lnTo>
                <a:lnTo>
                  <a:pt x="39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4" name="Freeform 14"/>
          <p:cNvSpPr>
            <a:spLocks/>
          </p:cNvSpPr>
          <p:nvPr/>
        </p:nvSpPr>
        <p:spPr bwMode="auto">
          <a:xfrm>
            <a:off x="2959100" y="1162050"/>
            <a:ext cx="311150" cy="419100"/>
          </a:xfrm>
          <a:custGeom>
            <a:avLst/>
            <a:gdLst>
              <a:gd name="T0" fmla="*/ 0 w 196"/>
              <a:gd name="T1" fmla="*/ 2147483647 h 264"/>
              <a:gd name="T2" fmla="*/ 2147483647 w 196"/>
              <a:gd name="T3" fmla="*/ 2147483647 h 264"/>
              <a:gd name="T4" fmla="*/ 2147483647 w 196"/>
              <a:gd name="T5" fmla="*/ 0 h 264"/>
              <a:gd name="T6" fmla="*/ 0 60000 65536"/>
              <a:gd name="T7" fmla="*/ 0 60000 65536"/>
              <a:gd name="T8" fmla="*/ 0 60000 65536"/>
              <a:gd name="T9" fmla="*/ 0 w 196"/>
              <a:gd name="T10" fmla="*/ 0 h 264"/>
              <a:gd name="T11" fmla="*/ 196 w 196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264">
                <a:moveTo>
                  <a:pt x="0" y="264"/>
                </a:moveTo>
                <a:lnTo>
                  <a:pt x="110" y="264"/>
                </a:lnTo>
                <a:lnTo>
                  <a:pt x="19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5" name="Text Box 6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3.17a</a:t>
            </a:r>
          </a:p>
        </p:txBody>
      </p:sp>
    </p:spTree>
    <p:extLst>
      <p:ext uri="{BB962C8B-B14F-4D97-AF65-F5344CB8AC3E}">
        <p14:creationId xmlns:p14="http://schemas.microsoft.com/office/powerpoint/2010/main" val="344262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3.19g</a:t>
            </a:r>
          </a:p>
        </p:txBody>
      </p:sp>
      <p:pic>
        <p:nvPicPr>
          <p:cNvPr id="281602" name="Picture 27" descr="figure_03_19g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>
            <a:fillRect/>
          </a:stretch>
        </p:blipFill>
        <p:spPr bwMode="auto">
          <a:xfrm>
            <a:off x="274638" y="1435100"/>
            <a:ext cx="85947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3" name="Line 4"/>
          <p:cNvSpPr>
            <a:spLocks noChangeShapeType="1"/>
          </p:cNvSpPr>
          <p:nvPr/>
        </p:nvSpPr>
        <p:spPr bwMode="auto">
          <a:xfrm flipV="1">
            <a:off x="1673225" y="2130425"/>
            <a:ext cx="6953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4" name="Freeform 5"/>
          <p:cNvSpPr>
            <a:spLocks/>
          </p:cNvSpPr>
          <p:nvPr/>
        </p:nvSpPr>
        <p:spPr bwMode="auto">
          <a:xfrm>
            <a:off x="1317625" y="3082925"/>
            <a:ext cx="869950" cy="361950"/>
          </a:xfrm>
          <a:custGeom>
            <a:avLst/>
            <a:gdLst>
              <a:gd name="T0" fmla="*/ 0 w 548"/>
              <a:gd name="T1" fmla="*/ 2147483647 h 228"/>
              <a:gd name="T2" fmla="*/ 2147483647 w 548"/>
              <a:gd name="T3" fmla="*/ 2147483647 h 228"/>
              <a:gd name="T4" fmla="*/ 2147483647 w 548"/>
              <a:gd name="T5" fmla="*/ 0 h 228"/>
              <a:gd name="T6" fmla="*/ 0 60000 65536"/>
              <a:gd name="T7" fmla="*/ 0 60000 65536"/>
              <a:gd name="T8" fmla="*/ 0 60000 65536"/>
              <a:gd name="T9" fmla="*/ 0 w 548"/>
              <a:gd name="T10" fmla="*/ 0 h 228"/>
              <a:gd name="T11" fmla="*/ 548 w 54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228">
                <a:moveTo>
                  <a:pt x="0" y="228"/>
                </a:moveTo>
                <a:lnTo>
                  <a:pt x="58" y="228"/>
                </a:lnTo>
                <a:lnTo>
                  <a:pt x="54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5" name="Line 6"/>
          <p:cNvSpPr>
            <a:spLocks noChangeShapeType="1"/>
          </p:cNvSpPr>
          <p:nvPr/>
        </p:nvSpPr>
        <p:spPr bwMode="auto">
          <a:xfrm>
            <a:off x="1117600" y="3870325"/>
            <a:ext cx="5365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6" name="Line 7"/>
          <p:cNvSpPr>
            <a:spLocks noChangeShapeType="1"/>
          </p:cNvSpPr>
          <p:nvPr/>
        </p:nvSpPr>
        <p:spPr bwMode="auto">
          <a:xfrm>
            <a:off x="1323975" y="4362450"/>
            <a:ext cx="6159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7" name="Line 8"/>
          <p:cNvSpPr>
            <a:spLocks noChangeShapeType="1"/>
          </p:cNvSpPr>
          <p:nvPr/>
        </p:nvSpPr>
        <p:spPr bwMode="auto">
          <a:xfrm flipV="1">
            <a:off x="1416050" y="4076700"/>
            <a:ext cx="879475" cy="2857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8" name="Freeform 9"/>
          <p:cNvSpPr>
            <a:spLocks/>
          </p:cNvSpPr>
          <p:nvPr/>
        </p:nvSpPr>
        <p:spPr bwMode="auto">
          <a:xfrm>
            <a:off x="6626225" y="3683000"/>
            <a:ext cx="704850" cy="203200"/>
          </a:xfrm>
          <a:custGeom>
            <a:avLst/>
            <a:gdLst>
              <a:gd name="T0" fmla="*/ 0 w 444"/>
              <a:gd name="T1" fmla="*/ 2147483647 h 128"/>
              <a:gd name="T2" fmla="*/ 2147483647 w 444"/>
              <a:gd name="T3" fmla="*/ 0 h 128"/>
              <a:gd name="T4" fmla="*/ 2147483647 w 444"/>
              <a:gd name="T5" fmla="*/ 0 h 128"/>
              <a:gd name="T6" fmla="*/ 0 60000 65536"/>
              <a:gd name="T7" fmla="*/ 0 60000 65536"/>
              <a:gd name="T8" fmla="*/ 0 60000 65536"/>
              <a:gd name="T9" fmla="*/ 0 w 444"/>
              <a:gd name="T10" fmla="*/ 0 h 128"/>
              <a:gd name="T11" fmla="*/ 444 w 444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" h="128">
                <a:moveTo>
                  <a:pt x="0" y="128"/>
                </a:moveTo>
                <a:lnTo>
                  <a:pt x="382" y="0"/>
                </a:lnTo>
                <a:lnTo>
                  <a:pt x="44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9" name="Freeform 10"/>
          <p:cNvSpPr>
            <a:spLocks/>
          </p:cNvSpPr>
          <p:nvPr/>
        </p:nvSpPr>
        <p:spPr bwMode="auto">
          <a:xfrm>
            <a:off x="6851650" y="3041650"/>
            <a:ext cx="476250" cy="139700"/>
          </a:xfrm>
          <a:custGeom>
            <a:avLst/>
            <a:gdLst>
              <a:gd name="T0" fmla="*/ 0 w 300"/>
              <a:gd name="T1" fmla="*/ 2147483647 h 88"/>
              <a:gd name="T2" fmla="*/ 2147483647 w 300"/>
              <a:gd name="T3" fmla="*/ 0 h 88"/>
              <a:gd name="T4" fmla="*/ 2147483647 w 300"/>
              <a:gd name="T5" fmla="*/ 0 h 88"/>
              <a:gd name="T6" fmla="*/ 0 60000 65536"/>
              <a:gd name="T7" fmla="*/ 0 60000 65536"/>
              <a:gd name="T8" fmla="*/ 0 60000 65536"/>
              <a:gd name="T9" fmla="*/ 0 w 300"/>
              <a:gd name="T10" fmla="*/ 0 h 88"/>
              <a:gd name="T11" fmla="*/ 300 w 30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88">
                <a:moveTo>
                  <a:pt x="0" y="88"/>
                </a:moveTo>
                <a:lnTo>
                  <a:pt x="240" y="0"/>
                </a:lnTo>
                <a:lnTo>
                  <a:pt x="30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0" name="Text Box 11"/>
          <p:cNvSpPr txBox="1">
            <a:spLocks noChangeArrowheads="1"/>
          </p:cNvSpPr>
          <p:nvPr/>
        </p:nvSpPr>
        <p:spPr bwMode="auto">
          <a:xfrm>
            <a:off x="2338388" y="2033588"/>
            <a:ext cx="7667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Spleen</a:t>
            </a:r>
          </a:p>
        </p:txBody>
      </p:sp>
      <p:sp>
        <p:nvSpPr>
          <p:cNvPr id="281611" name="Text Box 12"/>
          <p:cNvSpPr txBox="1">
            <a:spLocks noChangeArrowheads="1"/>
          </p:cNvSpPr>
          <p:nvPr/>
        </p:nvSpPr>
        <p:spPr bwMode="auto">
          <a:xfrm>
            <a:off x="446088" y="3343275"/>
            <a:ext cx="9445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Reticular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</a:t>
            </a:r>
          </a:p>
        </p:txBody>
      </p:sp>
      <p:sp>
        <p:nvSpPr>
          <p:cNvPr id="281612" name="Text Box 13"/>
          <p:cNvSpPr txBox="1">
            <a:spLocks noChangeArrowheads="1"/>
          </p:cNvSpPr>
          <p:nvPr/>
        </p:nvSpPr>
        <p:spPr bwMode="auto">
          <a:xfrm>
            <a:off x="441325" y="4262438"/>
            <a:ext cx="9445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Reticular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fibers</a:t>
            </a:r>
          </a:p>
        </p:txBody>
      </p:sp>
      <p:sp>
        <p:nvSpPr>
          <p:cNvPr id="281613" name="Text Box 14"/>
          <p:cNvSpPr txBox="1">
            <a:spLocks noChangeArrowheads="1"/>
          </p:cNvSpPr>
          <p:nvPr/>
        </p:nvSpPr>
        <p:spPr bwMode="auto">
          <a:xfrm>
            <a:off x="446088" y="3767138"/>
            <a:ext cx="687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Blood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</a:t>
            </a:r>
          </a:p>
        </p:txBody>
      </p:sp>
      <p:sp>
        <p:nvSpPr>
          <p:cNvPr id="281614" name="Text Box 15"/>
          <p:cNvSpPr txBox="1">
            <a:spLocks noChangeArrowheads="1"/>
          </p:cNvSpPr>
          <p:nvPr/>
        </p:nvSpPr>
        <p:spPr bwMode="auto">
          <a:xfrm>
            <a:off x="1385888" y="4852988"/>
            <a:ext cx="2041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(g) Diagram: Reticular</a:t>
            </a:r>
          </a:p>
        </p:txBody>
      </p:sp>
      <p:sp>
        <p:nvSpPr>
          <p:cNvPr id="281615" name="Text Box 16"/>
          <p:cNvSpPr txBox="1">
            <a:spLocks noChangeArrowheads="1"/>
          </p:cNvSpPr>
          <p:nvPr/>
        </p:nvSpPr>
        <p:spPr bwMode="auto">
          <a:xfrm>
            <a:off x="4200525" y="4852988"/>
            <a:ext cx="3641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Dark-staining network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of reticular connective tissue (430×).</a:t>
            </a:r>
          </a:p>
        </p:txBody>
      </p:sp>
      <p:sp>
        <p:nvSpPr>
          <p:cNvPr id="281616" name="Text Box 17"/>
          <p:cNvSpPr txBox="1">
            <a:spLocks noChangeArrowheads="1"/>
          </p:cNvSpPr>
          <p:nvPr/>
        </p:nvSpPr>
        <p:spPr bwMode="auto">
          <a:xfrm>
            <a:off x="7281863" y="2952750"/>
            <a:ext cx="1547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White blood cell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(lymphocyte)</a:t>
            </a:r>
          </a:p>
        </p:txBody>
      </p:sp>
      <p:sp>
        <p:nvSpPr>
          <p:cNvPr id="281617" name="Text Box 18"/>
          <p:cNvSpPr txBox="1">
            <a:spLocks noChangeArrowheads="1"/>
          </p:cNvSpPr>
          <p:nvPr/>
        </p:nvSpPr>
        <p:spPr bwMode="auto">
          <a:xfrm>
            <a:off x="7286625" y="3595688"/>
            <a:ext cx="1477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Reticular fibers</a:t>
            </a:r>
          </a:p>
        </p:txBody>
      </p:sp>
      <p:sp>
        <p:nvSpPr>
          <p:cNvPr id="281618" name="Line 19"/>
          <p:cNvSpPr>
            <a:spLocks noChangeShapeType="1"/>
          </p:cNvSpPr>
          <p:nvPr/>
        </p:nvSpPr>
        <p:spPr bwMode="auto">
          <a:xfrm flipV="1">
            <a:off x="1676400" y="2130425"/>
            <a:ext cx="6953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9" name="Freeform 20"/>
          <p:cNvSpPr>
            <a:spLocks/>
          </p:cNvSpPr>
          <p:nvPr/>
        </p:nvSpPr>
        <p:spPr bwMode="auto">
          <a:xfrm>
            <a:off x="1320800" y="3082925"/>
            <a:ext cx="869950" cy="361950"/>
          </a:xfrm>
          <a:custGeom>
            <a:avLst/>
            <a:gdLst>
              <a:gd name="T0" fmla="*/ 0 w 548"/>
              <a:gd name="T1" fmla="*/ 2147483647 h 228"/>
              <a:gd name="T2" fmla="*/ 2147483647 w 548"/>
              <a:gd name="T3" fmla="*/ 2147483647 h 228"/>
              <a:gd name="T4" fmla="*/ 2147483647 w 548"/>
              <a:gd name="T5" fmla="*/ 0 h 228"/>
              <a:gd name="T6" fmla="*/ 0 60000 65536"/>
              <a:gd name="T7" fmla="*/ 0 60000 65536"/>
              <a:gd name="T8" fmla="*/ 0 60000 65536"/>
              <a:gd name="T9" fmla="*/ 0 w 548"/>
              <a:gd name="T10" fmla="*/ 0 h 228"/>
              <a:gd name="T11" fmla="*/ 548 w 54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228">
                <a:moveTo>
                  <a:pt x="0" y="228"/>
                </a:moveTo>
                <a:lnTo>
                  <a:pt x="58" y="228"/>
                </a:lnTo>
                <a:lnTo>
                  <a:pt x="54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0" name="Freeform 21"/>
          <p:cNvSpPr>
            <a:spLocks/>
          </p:cNvSpPr>
          <p:nvPr/>
        </p:nvSpPr>
        <p:spPr bwMode="auto">
          <a:xfrm>
            <a:off x="1085850" y="3870325"/>
            <a:ext cx="571500" cy="17463"/>
          </a:xfrm>
          <a:custGeom>
            <a:avLst/>
            <a:gdLst>
              <a:gd name="T0" fmla="*/ 0 w 360"/>
              <a:gd name="T1" fmla="*/ 2147483647 h 11"/>
              <a:gd name="T2" fmla="*/ 2147483647 w 360"/>
              <a:gd name="T3" fmla="*/ 0 h 11"/>
              <a:gd name="T4" fmla="*/ 0 60000 65536"/>
              <a:gd name="T5" fmla="*/ 0 60000 65536"/>
              <a:gd name="T6" fmla="*/ 0 w 360"/>
              <a:gd name="T7" fmla="*/ 0 h 11"/>
              <a:gd name="T8" fmla="*/ 360 w 360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11">
                <a:moveTo>
                  <a:pt x="0" y="11"/>
                </a:moveTo>
                <a:lnTo>
                  <a:pt x="36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1" name="Line 22"/>
          <p:cNvSpPr>
            <a:spLocks noChangeShapeType="1"/>
          </p:cNvSpPr>
          <p:nvPr/>
        </p:nvSpPr>
        <p:spPr bwMode="auto">
          <a:xfrm>
            <a:off x="1327150" y="4362450"/>
            <a:ext cx="6159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2" name="Line 23"/>
          <p:cNvSpPr>
            <a:spLocks noChangeShapeType="1"/>
          </p:cNvSpPr>
          <p:nvPr/>
        </p:nvSpPr>
        <p:spPr bwMode="auto">
          <a:xfrm flipV="1">
            <a:off x="1419225" y="4076700"/>
            <a:ext cx="879475" cy="285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3" name="Freeform 24"/>
          <p:cNvSpPr>
            <a:spLocks/>
          </p:cNvSpPr>
          <p:nvPr/>
        </p:nvSpPr>
        <p:spPr bwMode="auto">
          <a:xfrm>
            <a:off x="6629400" y="3683000"/>
            <a:ext cx="704850" cy="203200"/>
          </a:xfrm>
          <a:custGeom>
            <a:avLst/>
            <a:gdLst>
              <a:gd name="T0" fmla="*/ 0 w 444"/>
              <a:gd name="T1" fmla="*/ 2147483647 h 128"/>
              <a:gd name="T2" fmla="*/ 2147483647 w 444"/>
              <a:gd name="T3" fmla="*/ 0 h 128"/>
              <a:gd name="T4" fmla="*/ 2147483647 w 444"/>
              <a:gd name="T5" fmla="*/ 0 h 128"/>
              <a:gd name="T6" fmla="*/ 0 60000 65536"/>
              <a:gd name="T7" fmla="*/ 0 60000 65536"/>
              <a:gd name="T8" fmla="*/ 0 60000 65536"/>
              <a:gd name="T9" fmla="*/ 0 w 444"/>
              <a:gd name="T10" fmla="*/ 0 h 128"/>
              <a:gd name="T11" fmla="*/ 444 w 444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" h="128">
                <a:moveTo>
                  <a:pt x="0" y="128"/>
                </a:moveTo>
                <a:lnTo>
                  <a:pt x="382" y="0"/>
                </a:lnTo>
                <a:lnTo>
                  <a:pt x="44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4" name="Freeform 25"/>
          <p:cNvSpPr>
            <a:spLocks/>
          </p:cNvSpPr>
          <p:nvPr/>
        </p:nvSpPr>
        <p:spPr bwMode="auto">
          <a:xfrm>
            <a:off x="6854825" y="3041650"/>
            <a:ext cx="476250" cy="139700"/>
          </a:xfrm>
          <a:custGeom>
            <a:avLst/>
            <a:gdLst>
              <a:gd name="T0" fmla="*/ 0 w 300"/>
              <a:gd name="T1" fmla="*/ 2147483647 h 88"/>
              <a:gd name="T2" fmla="*/ 2147483647 w 300"/>
              <a:gd name="T3" fmla="*/ 0 h 88"/>
              <a:gd name="T4" fmla="*/ 2147483647 w 300"/>
              <a:gd name="T5" fmla="*/ 0 h 88"/>
              <a:gd name="T6" fmla="*/ 0 60000 65536"/>
              <a:gd name="T7" fmla="*/ 0 60000 65536"/>
              <a:gd name="T8" fmla="*/ 0 60000 65536"/>
              <a:gd name="T9" fmla="*/ 0 w 300"/>
              <a:gd name="T10" fmla="*/ 0 h 88"/>
              <a:gd name="T11" fmla="*/ 300 w 30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88">
                <a:moveTo>
                  <a:pt x="0" y="88"/>
                </a:moveTo>
                <a:lnTo>
                  <a:pt x="240" y="0"/>
                </a:lnTo>
                <a:lnTo>
                  <a:pt x="30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1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Connective Tissue Types</a:t>
            </a:r>
          </a:p>
        </p:txBody>
      </p:sp>
      <p:sp>
        <p:nvSpPr>
          <p:cNvPr id="283650" name="Rectangle 2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Blood (vascular tissue)</a:t>
            </a:r>
          </a:p>
          <a:p>
            <a:pPr lvl="1" eaLnBrk="1" hangingPunct="1"/>
            <a:r>
              <a:rPr lang="en-US">
                <a:latin typeface="Arial" charset="0"/>
              </a:rPr>
              <a:t>Blood cells surrounded by fluid matrix called blood plasma</a:t>
            </a:r>
          </a:p>
          <a:p>
            <a:pPr lvl="1" eaLnBrk="1" hangingPunct="1"/>
            <a:r>
              <a:rPr lang="en-US">
                <a:latin typeface="Arial" charset="0"/>
              </a:rPr>
              <a:t>Fibers are visible during clotting</a:t>
            </a:r>
          </a:p>
          <a:p>
            <a:pPr lvl="1" eaLnBrk="1" hangingPunct="1"/>
            <a:r>
              <a:rPr lang="en-US">
                <a:latin typeface="Arial" charset="0"/>
              </a:rPr>
              <a:t>Functions as the transport vehicle for materials</a:t>
            </a:r>
          </a:p>
        </p:txBody>
      </p:sp>
    </p:spTree>
    <p:extLst>
      <p:ext uri="{BB962C8B-B14F-4D97-AF65-F5344CB8AC3E}">
        <p14:creationId xmlns:p14="http://schemas.microsoft.com/office/powerpoint/2010/main" val="397302123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Text Box 6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3.19h</a:t>
            </a:r>
          </a:p>
        </p:txBody>
      </p:sp>
      <p:pic>
        <p:nvPicPr>
          <p:cNvPr id="285698" name="Picture 31" descr="figure_03_19h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"/>
          <a:stretch>
            <a:fillRect/>
          </a:stretch>
        </p:blipFill>
        <p:spPr bwMode="auto">
          <a:xfrm>
            <a:off x="274638" y="1525588"/>
            <a:ext cx="859472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9" name="Freeform 4"/>
          <p:cNvSpPr>
            <a:spLocks/>
          </p:cNvSpPr>
          <p:nvPr/>
        </p:nvSpPr>
        <p:spPr bwMode="auto">
          <a:xfrm>
            <a:off x="1835150" y="1971675"/>
            <a:ext cx="415925" cy="514350"/>
          </a:xfrm>
          <a:custGeom>
            <a:avLst/>
            <a:gdLst>
              <a:gd name="T0" fmla="*/ 0 w 262"/>
              <a:gd name="T1" fmla="*/ 2147483647 h 330"/>
              <a:gd name="T2" fmla="*/ 2147483647 w 262"/>
              <a:gd name="T3" fmla="*/ 0 h 330"/>
              <a:gd name="T4" fmla="*/ 2147483647 w 262"/>
              <a:gd name="T5" fmla="*/ 2147483647 h 330"/>
              <a:gd name="T6" fmla="*/ 0 60000 65536"/>
              <a:gd name="T7" fmla="*/ 0 60000 65536"/>
              <a:gd name="T8" fmla="*/ 0 60000 65536"/>
              <a:gd name="T9" fmla="*/ 0 w 262"/>
              <a:gd name="T10" fmla="*/ 0 h 330"/>
              <a:gd name="T11" fmla="*/ 262 w 262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330">
                <a:moveTo>
                  <a:pt x="0" y="330"/>
                </a:moveTo>
                <a:lnTo>
                  <a:pt x="262" y="0"/>
                </a:lnTo>
                <a:lnTo>
                  <a:pt x="122" y="32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0" name="Line 5"/>
          <p:cNvSpPr>
            <a:spLocks noChangeShapeType="1"/>
          </p:cNvSpPr>
          <p:nvPr/>
        </p:nvSpPr>
        <p:spPr bwMode="auto">
          <a:xfrm>
            <a:off x="2247900" y="1968500"/>
            <a:ext cx="1714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1" name="Freeform 6"/>
          <p:cNvSpPr>
            <a:spLocks/>
          </p:cNvSpPr>
          <p:nvPr/>
        </p:nvSpPr>
        <p:spPr bwMode="auto">
          <a:xfrm>
            <a:off x="1111250" y="3365500"/>
            <a:ext cx="952500" cy="295275"/>
          </a:xfrm>
          <a:custGeom>
            <a:avLst/>
            <a:gdLst>
              <a:gd name="T0" fmla="*/ 0 w 600"/>
              <a:gd name="T1" fmla="*/ 2147483647 h 186"/>
              <a:gd name="T2" fmla="*/ 2147483647 w 600"/>
              <a:gd name="T3" fmla="*/ 2147483647 h 186"/>
              <a:gd name="T4" fmla="*/ 2147483647 w 600"/>
              <a:gd name="T5" fmla="*/ 0 h 186"/>
              <a:gd name="T6" fmla="*/ 0 60000 65536"/>
              <a:gd name="T7" fmla="*/ 0 60000 65536"/>
              <a:gd name="T8" fmla="*/ 0 60000 65536"/>
              <a:gd name="T9" fmla="*/ 0 w 600"/>
              <a:gd name="T10" fmla="*/ 0 h 186"/>
              <a:gd name="T11" fmla="*/ 600 w 60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186">
                <a:moveTo>
                  <a:pt x="0" y="186"/>
                </a:moveTo>
                <a:lnTo>
                  <a:pt x="96" y="186"/>
                </a:lnTo>
                <a:lnTo>
                  <a:pt x="60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2" name="Line 7"/>
          <p:cNvSpPr>
            <a:spLocks noChangeShapeType="1"/>
          </p:cNvSpPr>
          <p:nvPr/>
        </p:nvSpPr>
        <p:spPr bwMode="auto">
          <a:xfrm>
            <a:off x="990600" y="4511675"/>
            <a:ext cx="9334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3" name="Line 8"/>
          <p:cNvSpPr>
            <a:spLocks noChangeShapeType="1"/>
          </p:cNvSpPr>
          <p:nvPr/>
        </p:nvSpPr>
        <p:spPr bwMode="auto">
          <a:xfrm flipV="1">
            <a:off x="1168400" y="4000500"/>
            <a:ext cx="730250" cy="511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4" name="Line 9"/>
          <p:cNvSpPr>
            <a:spLocks noChangeShapeType="1"/>
          </p:cNvSpPr>
          <p:nvPr/>
        </p:nvSpPr>
        <p:spPr bwMode="auto">
          <a:xfrm>
            <a:off x="5222875" y="2724150"/>
            <a:ext cx="23558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5" name="Line 10"/>
          <p:cNvSpPr>
            <a:spLocks noChangeShapeType="1"/>
          </p:cNvSpPr>
          <p:nvPr/>
        </p:nvSpPr>
        <p:spPr bwMode="auto">
          <a:xfrm>
            <a:off x="6013450" y="3600450"/>
            <a:ext cx="156845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6" name="Line 11"/>
          <p:cNvSpPr>
            <a:spLocks noChangeShapeType="1"/>
          </p:cNvSpPr>
          <p:nvPr/>
        </p:nvSpPr>
        <p:spPr bwMode="auto">
          <a:xfrm flipH="1">
            <a:off x="6372225" y="3600450"/>
            <a:ext cx="514350" cy="2349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7" name="Line 12"/>
          <p:cNvSpPr>
            <a:spLocks noChangeShapeType="1"/>
          </p:cNvSpPr>
          <p:nvPr/>
        </p:nvSpPr>
        <p:spPr bwMode="auto">
          <a:xfrm>
            <a:off x="7092950" y="4314825"/>
            <a:ext cx="4889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8" name="Text Box 13"/>
          <p:cNvSpPr txBox="1">
            <a:spLocks noChangeArrowheads="1"/>
          </p:cNvSpPr>
          <p:nvPr/>
        </p:nvSpPr>
        <p:spPr bwMode="auto">
          <a:xfrm>
            <a:off x="7523163" y="2647950"/>
            <a:ext cx="12303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Neutrophil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(white blood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cell)</a:t>
            </a:r>
          </a:p>
        </p:txBody>
      </p:sp>
      <p:sp>
        <p:nvSpPr>
          <p:cNvPr id="285709" name="Text Box 14"/>
          <p:cNvSpPr txBox="1">
            <a:spLocks noChangeArrowheads="1"/>
          </p:cNvSpPr>
          <p:nvPr/>
        </p:nvSpPr>
        <p:spPr bwMode="auto">
          <a:xfrm>
            <a:off x="7523163" y="3519488"/>
            <a:ext cx="1052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Red blood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cells</a:t>
            </a:r>
          </a:p>
        </p:txBody>
      </p:sp>
      <p:sp>
        <p:nvSpPr>
          <p:cNvPr id="285710" name="Text Box 15"/>
          <p:cNvSpPr txBox="1">
            <a:spLocks noChangeArrowheads="1"/>
          </p:cNvSpPr>
          <p:nvPr/>
        </p:nvSpPr>
        <p:spPr bwMode="auto">
          <a:xfrm>
            <a:off x="7529513" y="4238625"/>
            <a:ext cx="12303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Monocyte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(white blood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cell)</a:t>
            </a:r>
          </a:p>
        </p:txBody>
      </p:sp>
      <p:sp>
        <p:nvSpPr>
          <p:cNvPr id="285711" name="Text Box 16"/>
          <p:cNvSpPr txBox="1">
            <a:spLocks noChangeArrowheads="1"/>
          </p:cNvSpPr>
          <p:nvPr/>
        </p:nvSpPr>
        <p:spPr bwMode="auto">
          <a:xfrm>
            <a:off x="4324350" y="4933950"/>
            <a:ext cx="4591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Smear of human blood (1300×)</a:t>
            </a:r>
          </a:p>
        </p:txBody>
      </p:sp>
      <p:sp>
        <p:nvSpPr>
          <p:cNvPr id="285712" name="Text Box 17"/>
          <p:cNvSpPr txBox="1">
            <a:spLocks noChangeArrowheads="1"/>
          </p:cNvSpPr>
          <p:nvPr/>
        </p:nvSpPr>
        <p:spPr bwMode="auto">
          <a:xfrm>
            <a:off x="1514475" y="4933950"/>
            <a:ext cx="1784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(h) Diagram: Blood</a:t>
            </a:r>
          </a:p>
        </p:txBody>
      </p:sp>
      <p:sp>
        <p:nvSpPr>
          <p:cNvPr id="285713" name="Text Box 18"/>
          <p:cNvSpPr txBox="1">
            <a:spLocks noChangeArrowheads="1"/>
          </p:cNvSpPr>
          <p:nvPr/>
        </p:nvSpPr>
        <p:spPr bwMode="auto">
          <a:xfrm>
            <a:off x="511175" y="3562350"/>
            <a:ext cx="10144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White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blood cell</a:t>
            </a:r>
          </a:p>
        </p:txBody>
      </p:sp>
      <p:sp>
        <p:nvSpPr>
          <p:cNvPr id="285714" name="Text Box 19"/>
          <p:cNvSpPr txBox="1">
            <a:spLocks noChangeArrowheads="1"/>
          </p:cNvSpPr>
          <p:nvPr/>
        </p:nvSpPr>
        <p:spPr bwMode="auto">
          <a:xfrm>
            <a:off x="519113" y="4414838"/>
            <a:ext cx="11128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Red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blood cells</a:t>
            </a:r>
          </a:p>
        </p:txBody>
      </p:sp>
      <p:sp>
        <p:nvSpPr>
          <p:cNvPr id="285715" name="Text Box 20"/>
          <p:cNvSpPr txBox="1">
            <a:spLocks noChangeArrowheads="1"/>
          </p:cNvSpPr>
          <p:nvPr/>
        </p:nvSpPr>
        <p:spPr bwMode="auto">
          <a:xfrm>
            <a:off x="2362200" y="1871663"/>
            <a:ext cx="11318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Blood cells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in capillary</a:t>
            </a:r>
          </a:p>
        </p:txBody>
      </p:sp>
      <p:sp>
        <p:nvSpPr>
          <p:cNvPr id="285716" name="Freeform 21"/>
          <p:cNvSpPr>
            <a:spLocks/>
          </p:cNvSpPr>
          <p:nvPr/>
        </p:nvSpPr>
        <p:spPr bwMode="auto">
          <a:xfrm>
            <a:off x="1835150" y="1971675"/>
            <a:ext cx="415925" cy="514350"/>
          </a:xfrm>
          <a:custGeom>
            <a:avLst/>
            <a:gdLst>
              <a:gd name="T0" fmla="*/ 0 w 262"/>
              <a:gd name="T1" fmla="*/ 2147483647 h 330"/>
              <a:gd name="T2" fmla="*/ 2147483647 w 262"/>
              <a:gd name="T3" fmla="*/ 0 h 330"/>
              <a:gd name="T4" fmla="*/ 2147483647 w 262"/>
              <a:gd name="T5" fmla="*/ 2147483647 h 330"/>
              <a:gd name="T6" fmla="*/ 0 60000 65536"/>
              <a:gd name="T7" fmla="*/ 0 60000 65536"/>
              <a:gd name="T8" fmla="*/ 0 60000 65536"/>
              <a:gd name="T9" fmla="*/ 0 w 262"/>
              <a:gd name="T10" fmla="*/ 0 h 330"/>
              <a:gd name="T11" fmla="*/ 262 w 262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330">
                <a:moveTo>
                  <a:pt x="0" y="330"/>
                </a:moveTo>
                <a:lnTo>
                  <a:pt x="262" y="0"/>
                </a:lnTo>
                <a:lnTo>
                  <a:pt x="122" y="32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17" name="Line 22"/>
          <p:cNvSpPr>
            <a:spLocks noChangeShapeType="1"/>
          </p:cNvSpPr>
          <p:nvPr/>
        </p:nvSpPr>
        <p:spPr bwMode="auto">
          <a:xfrm>
            <a:off x="2244725" y="1968500"/>
            <a:ext cx="171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18" name="Freeform 23"/>
          <p:cNvSpPr>
            <a:spLocks/>
          </p:cNvSpPr>
          <p:nvPr/>
        </p:nvSpPr>
        <p:spPr bwMode="auto">
          <a:xfrm>
            <a:off x="1108075" y="3365500"/>
            <a:ext cx="952500" cy="295275"/>
          </a:xfrm>
          <a:custGeom>
            <a:avLst/>
            <a:gdLst>
              <a:gd name="T0" fmla="*/ 0 w 600"/>
              <a:gd name="T1" fmla="*/ 2147483647 h 186"/>
              <a:gd name="T2" fmla="*/ 2147483647 w 600"/>
              <a:gd name="T3" fmla="*/ 2147483647 h 186"/>
              <a:gd name="T4" fmla="*/ 2147483647 w 600"/>
              <a:gd name="T5" fmla="*/ 0 h 186"/>
              <a:gd name="T6" fmla="*/ 0 60000 65536"/>
              <a:gd name="T7" fmla="*/ 0 60000 65536"/>
              <a:gd name="T8" fmla="*/ 0 60000 65536"/>
              <a:gd name="T9" fmla="*/ 0 w 600"/>
              <a:gd name="T10" fmla="*/ 0 h 186"/>
              <a:gd name="T11" fmla="*/ 600 w 60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186">
                <a:moveTo>
                  <a:pt x="0" y="186"/>
                </a:moveTo>
                <a:lnTo>
                  <a:pt x="96" y="186"/>
                </a:lnTo>
                <a:lnTo>
                  <a:pt x="60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19" name="Line 24"/>
          <p:cNvSpPr>
            <a:spLocks noChangeShapeType="1"/>
          </p:cNvSpPr>
          <p:nvPr/>
        </p:nvSpPr>
        <p:spPr bwMode="auto">
          <a:xfrm>
            <a:off x="987425" y="4511675"/>
            <a:ext cx="933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20" name="Line 25"/>
          <p:cNvSpPr>
            <a:spLocks noChangeShapeType="1"/>
          </p:cNvSpPr>
          <p:nvPr/>
        </p:nvSpPr>
        <p:spPr bwMode="auto">
          <a:xfrm flipV="1">
            <a:off x="1165225" y="4000500"/>
            <a:ext cx="730250" cy="511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21" name="Line 26"/>
          <p:cNvSpPr>
            <a:spLocks noChangeShapeType="1"/>
          </p:cNvSpPr>
          <p:nvPr/>
        </p:nvSpPr>
        <p:spPr bwMode="auto">
          <a:xfrm>
            <a:off x="5219700" y="2724150"/>
            <a:ext cx="23558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22" name="Line 27"/>
          <p:cNvSpPr>
            <a:spLocks noChangeShapeType="1"/>
          </p:cNvSpPr>
          <p:nvPr/>
        </p:nvSpPr>
        <p:spPr bwMode="auto">
          <a:xfrm>
            <a:off x="6010275" y="3600450"/>
            <a:ext cx="156845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23" name="Line 28"/>
          <p:cNvSpPr>
            <a:spLocks noChangeShapeType="1"/>
          </p:cNvSpPr>
          <p:nvPr/>
        </p:nvSpPr>
        <p:spPr bwMode="auto">
          <a:xfrm flipH="1">
            <a:off x="6369050" y="3603625"/>
            <a:ext cx="514350" cy="234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24" name="Line 29"/>
          <p:cNvSpPr>
            <a:spLocks noChangeShapeType="1"/>
          </p:cNvSpPr>
          <p:nvPr/>
        </p:nvSpPr>
        <p:spPr bwMode="auto">
          <a:xfrm>
            <a:off x="7089775" y="4314825"/>
            <a:ext cx="4889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39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Muscle Tissue</a:t>
            </a:r>
          </a:p>
        </p:txBody>
      </p:sp>
      <p:sp>
        <p:nvSpPr>
          <p:cNvPr id="287746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Function is to produce movement</a:t>
            </a:r>
          </a:p>
          <a:p>
            <a:pPr eaLnBrk="1" hangingPunct="1"/>
            <a:r>
              <a:rPr lang="en-US">
                <a:latin typeface="Arial" charset="0"/>
              </a:rPr>
              <a:t>Three types</a:t>
            </a:r>
          </a:p>
          <a:p>
            <a:pPr lvl="1" eaLnBrk="1" hangingPunct="1"/>
            <a:r>
              <a:rPr lang="en-US">
                <a:latin typeface="Arial" charset="0"/>
              </a:rPr>
              <a:t>Skeletal muscle</a:t>
            </a:r>
          </a:p>
          <a:p>
            <a:pPr lvl="1" eaLnBrk="1" hangingPunct="1"/>
            <a:r>
              <a:rPr lang="en-US">
                <a:latin typeface="Arial" charset="0"/>
              </a:rPr>
              <a:t>Cardiac muscle</a:t>
            </a:r>
          </a:p>
          <a:p>
            <a:pPr lvl="1" eaLnBrk="1" hangingPunct="1"/>
            <a:r>
              <a:rPr lang="en-US">
                <a:latin typeface="Arial" charset="0"/>
              </a:rPr>
              <a:t>Smooth muscle</a:t>
            </a:r>
          </a:p>
        </p:txBody>
      </p:sp>
    </p:spTree>
    <p:extLst>
      <p:ext uri="{BB962C8B-B14F-4D97-AF65-F5344CB8AC3E}">
        <p14:creationId xmlns:p14="http://schemas.microsoft.com/office/powerpoint/2010/main" val="870427677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Muscle Tissue Types</a:t>
            </a:r>
          </a:p>
        </p:txBody>
      </p:sp>
      <p:sp>
        <p:nvSpPr>
          <p:cNvPr id="289794" name="Rectangle 2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Skeletal muscle</a:t>
            </a:r>
          </a:p>
          <a:p>
            <a:pPr lvl="1" eaLnBrk="1" hangingPunct="1"/>
            <a:r>
              <a:rPr lang="en-US">
                <a:latin typeface="Arial" charset="0"/>
              </a:rPr>
              <a:t>Under voluntary control</a:t>
            </a:r>
          </a:p>
          <a:p>
            <a:pPr lvl="1" eaLnBrk="1" hangingPunct="1"/>
            <a:r>
              <a:rPr lang="en-US">
                <a:latin typeface="Arial" charset="0"/>
              </a:rPr>
              <a:t>Contracts to pull on bones or skin</a:t>
            </a:r>
          </a:p>
          <a:p>
            <a:pPr lvl="1" eaLnBrk="1" hangingPunct="1"/>
            <a:r>
              <a:rPr lang="en-US">
                <a:latin typeface="Arial" charset="0"/>
              </a:rPr>
              <a:t>Produces gross body movements or facial expressions</a:t>
            </a:r>
          </a:p>
          <a:p>
            <a:pPr lvl="1" eaLnBrk="1" hangingPunct="1"/>
            <a:r>
              <a:rPr lang="en-US">
                <a:latin typeface="Arial" charset="0"/>
              </a:rPr>
              <a:t>Characteristics of skeletal muscle cells</a:t>
            </a:r>
          </a:p>
          <a:p>
            <a:pPr lvl="2" eaLnBrk="1" hangingPunct="1"/>
            <a:r>
              <a:rPr lang="en-US">
                <a:latin typeface="Arial" charset="0"/>
              </a:rPr>
              <a:t>Striated</a:t>
            </a:r>
          </a:p>
          <a:p>
            <a:pPr lvl="2" eaLnBrk="1" hangingPunct="1"/>
            <a:r>
              <a:rPr lang="en-US">
                <a:latin typeface="Arial" charset="0"/>
              </a:rPr>
              <a:t>Multinucleate (more than one nucleus)</a:t>
            </a:r>
          </a:p>
          <a:p>
            <a:pPr lvl="2" eaLnBrk="1" hangingPunct="1"/>
            <a:r>
              <a:rPr lang="en-US">
                <a:latin typeface="Arial" charset="0"/>
              </a:rPr>
              <a:t>Long, cylindrical cells</a:t>
            </a:r>
          </a:p>
        </p:txBody>
      </p:sp>
    </p:spTree>
    <p:extLst>
      <p:ext uri="{BB962C8B-B14F-4D97-AF65-F5344CB8AC3E}">
        <p14:creationId xmlns:p14="http://schemas.microsoft.com/office/powerpoint/2010/main" val="898319806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3.20a</a:t>
            </a:r>
          </a:p>
        </p:txBody>
      </p:sp>
      <p:pic>
        <p:nvPicPr>
          <p:cNvPr id="291842" name="Picture 28" descr="figure_03_20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"/>
          <a:stretch>
            <a:fillRect/>
          </a:stretch>
        </p:blipFill>
        <p:spPr bwMode="auto">
          <a:xfrm>
            <a:off x="274638" y="1598613"/>
            <a:ext cx="8594725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3" name="AutoShape 4"/>
          <p:cNvSpPr>
            <a:spLocks/>
          </p:cNvSpPr>
          <p:nvPr/>
        </p:nvSpPr>
        <p:spPr bwMode="auto">
          <a:xfrm>
            <a:off x="6873875" y="3644900"/>
            <a:ext cx="80963" cy="339725"/>
          </a:xfrm>
          <a:prstGeom prst="rightBracket">
            <a:avLst>
              <a:gd name="adj" fmla="val 0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91844" name="Line 5"/>
          <p:cNvSpPr>
            <a:spLocks noChangeShapeType="1"/>
          </p:cNvSpPr>
          <p:nvPr/>
        </p:nvSpPr>
        <p:spPr bwMode="auto">
          <a:xfrm>
            <a:off x="6965950" y="3810000"/>
            <a:ext cx="1079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5" name="Freeform 6"/>
          <p:cNvSpPr>
            <a:spLocks/>
          </p:cNvSpPr>
          <p:nvPr/>
        </p:nvSpPr>
        <p:spPr bwMode="auto">
          <a:xfrm>
            <a:off x="5540375" y="2346325"/>
            <a:ext cx="1381125" cy="542925"/>
          </a:xfrm>
          <a:custGeom>
            <a:avLst/>
            <a:gdLst>
              <a:gd name="T0" fmla="*/ 2147483647 w 870"/>
              <a:gd name="T1" fmla="*/ 2147483647 h 342"/>
              <a:gd name="T2" fmla="*/ 2147483647 w 870"/>
              <a:gd name="T3" fmla="*/ 0 h 342"/>
              <a:gd name="T4" fmla="*/ 0 w 870"/>
              <a:gd name="T5" fmla="*/ 2147483647 h 342"/>
              <a:gd name="T6" fmla="*/ 0 60000 65536"/>
              <a:gd name="T7" fmla="*/ 0 60000 65536"/>
              <a:gd name="T8" fmla="*/ 0 60000 65536"/>
              <a:gd name="T9" fmla="*/ 0 w 870"/>
              <a:gd name="T10" fmla="*/ 0 h 342"/>
              <a:gd name="T11" fmla="*/ 870 w 870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342">
                <a:moveTo>
                  <a:pt x="267" y="182"/>
                </a:moveTo>
                <a:lnTo>
                  <a:pt x="870" y="0"/>
                </a:lnTo>
                <a:lnTo>
                  <a:pt x="0" y="34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6" name="Text Box 7"/>
          <p:cNvSpPr txBox="1">
            <a:spLocks noChangeArrowheads="1"/>
          </p:cNvSpPr>
          <p:nvPr/>
        </p:nvSpPr>
        <p:spPr bwMode="auto">
          <a:xfrm>
            <a:off x="6975475" y="2260600"/>
            <a:ext cx="717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</a:t>
            </a:r>
          </a:p>
        </p:txBody>
      </p:sp>
      <p:sp>
        <p:nvSpPr>
          <p:cNvPr id="291847" name="Text Box 8"/>
          <p:cNvSpPr txBox="1">
            <a:spLocks noChangeArrowheads="1"/>
          </p:cNvSpPr>
          <p:nvPr/>
        </p:nvSpPr>
        <p:spPr bwMode="auto">
          <a:xfrm>
            <a:off x="7005638" y="3724275"/>
            <a:ext cx="14097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Part of muscle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fiber</a:t>
            </a:r>
          </a:p>
        </p:txBody>
      </p:sp>
      <p:sp>
        <p:nvSpPr>
          <p:cNvPr id="291848" name="Text Box 9"/>
          <p:cNvSpPr txBox="1">
            <a:spLocks noChangeArrowheads="1"/>
          </p:cNvSpPr>
          <p:nvPr/>
        </p:nvSpPr>
        <p:spPr bwMode="auto">
          <a:xfrm>
            <a:off x="1157288" y="4852988"/>
            <a:ext cx="2605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(a) Diagram: Skeletal muscle</a:t>
            </a:r>
          </a:p>
        </p:txBody>
      </p:sp>
      <p:sp>
        <p:nvSpPr>
          <p:cNvPr id="291849" name="Text Box 10"/>
          <p:cNvSpPr txBox="1">
            <a:spLocks noChangeArrowheads="1"/>
          </p:cNvSpPr>
          <p:nvPr/>
        </p:nvSpPr>
        <p:spPr bwMode="auto">
          <a:xfrm>
            <a:off x="3981450" y="4852988"/>
            <a:ext cx="4705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Skeletal muscle (approx. 300×).</a:t>
            </a:r>
          </a:p>
        </p:txBody>
      </p:sp>
      <p:sp>
        <p:nvSpPr>
          <p:cNvPr id="291850" name="Freeform 11"/>
          <p:cNvSpPr>
            <a:spLocks/>
          </p:cNvSpPr>
          <p:nvPr/>
        </p:nvSpPr>
        <p:spPr bwMode="auto">
          <a:xfrm>
            <a:off x="5545138" y="2346325"/>
            <a:ext cx="1381125" cy="542925"/>
          </a:xfrm>
          <a:custGeom>
            <a:avLst/>
            <a:gdLst>
              <a:gd name="T0" fmla="*/ 2147483647 w 870"/>
              <a:gd name="T1" fmla="*/ 2147483647 h 342"/>
              <a:gd name="T2" fmla="*/ 2147483647 w 870"/>
              <a:gd name="T3" fmla="*/ 0 h 342"/>
              <a:gd name="T4" fmla="*/ 0 w 870"/>
              <a:gd name="T5" fmla="*/ 2147483647 h 342"/>
              <a:gd name="T6" fmla="*/ 0 60000 65536"/>
              <a:gd name="T7" fmla="*/ 0 60000 65536"/>
              <a:gd name="T8" fmla="*/ 0 60000 65536"/>
              <a:gd name="T9" fmla="*/ 0 w 870"/>
              <a:gd name="T10" fmla="*/ 0 h 342"/>
              <a:gd name="T11" fmla="*/ 870 w 870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342">
                <a:moveTo>
                  <a:pt x="267" y="182"/>
                </a:moveTo>
                <a:lnTo>
                  <a:pt x="870" y="0"/>
                </a:lnTo>
                <a:lnTo>
                  <a:pt x="0" y="34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1" name="Line 12"/>
          <p:cNvSpPr>
            <a:spLocks noChangeShapeType="1"/>
          </p:cNvSpPr>
          <p:nvPr/>
        </p:nvSpPr>
        <p:spPr bwMode="auto">
          <a:xfrm flipV="1">
            <a:off x="6923088" y="2344738"/>
            <a:ext cx="1016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2" name="AutoShape 13"/>
          <p:cNvSpPr>
            <a:spLocks/>
          </p:cNvSpPr>
          <p:nvPr/>
        </p:nvSpPr>
        <p:spPr bwMode="auto">
          <a:xfrm>
            <a:off x="6873875" y="3622675"/>
            <a:ext cx="80963" cy="3397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/>
          </a:p>
        </p:txBody>
      </p:sp>
      <p:sp>
        <p:nvSpPr>
          <p:cNvPr id="291853" name="Line 14"/>
          <p:cNvSpPr>
            <a:spLocks noChangeShapeType="1"/>
          </p:cNvSpPr>
          <p:nvPr/>
        </p:nvSpPr>
        <p:spPr bwMode="auto">
          <a:xfrm>
            <a:off x="6953250" y="3787775"/>
            <a:ext cx="120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1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Muscle Tissue Types</a:t>
            </a:r>
          </a:p>
        </p:txBody>
      </p:sp>
      <p:sp>
        <p:nvSpPr>
          <p:cNvPr id="293890" name="Rectangle 2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Cardiac muscle</a:t>
            </a:r>
          </a:p>
          <a:p>
            <a:pPr lvl="1" eaLnBrk="1" hangingPunct="1"/>
            <a:r>
              <a:rPr lang="en-US">
                <a:latin typeface="Arial" charset="0"/>
              </a:rPr>
              <a:t>Under involuntary control</a:t>
            </a:r>
          </a:p>
          <a:p>
            <a:pPr lvl="1" eaLnBrk="1" hangingPunct="1"/>
            <a:r>
              <a:rPr lang="en-US">
                <a:latin typeface="Arial" charset="0"/>
              </a:rPr>
              <a:t>Found only in the heart</a:t>
            </a:r>
          </a:p>
          <a:p>
            <a:pPr lvl="1" eaLnBrk="1" hangingPunct="1"/>
            <a:r>
              <a:rPr lang="en-US">
                <a:latin typeface="Arial" charset="0"/>
              </a:rPr>
              <a:t>Function is to pump blood</a:t>
            </a:r>
          </a:p>
          <a:p>
            <a:pPr lvl="1" eaLnBrk="1" hangingPunct="1"/>
            <a:r>
              <a:rPr lang="en-US">
                <a:latin typeface="Arial" charset="0"/>
              </a:rPr>
              <a:t>Characteristics of cardiac muscle cells</a:t>
            </a:r>
          </a:p>
          <a:p>
            <a:pPr lvl="2" eaLnBrk="1" hangingPunct="1"/>
            <a:r>
              <a:rPr lang="en-US">
                <a:latin typeface="Arial" charset="0"/>
              </a:rPr>
              <a:t>Striated</a:t>
            </a:r>
          </a:p>
          <a:p>
            <a:pPr lvl="2" eaLnBrk="1" hangingPunct="1"/>
            <a:r>
              <a:rPr lang="en-US">
                <a:latin typeface="Arial" charset="0"/>
              </a:rPr>
              <a:t>One nucleus per cell</a:t>
            </a:r>
          </a:p>
          <a:p>
            <a:pPr lvl="2" eaLnBrk="1" hangingPunct="1"/>
            <a:r>
              <a:rPr lang="en-US">
                <a:latin typeface="Arial" charset="0"/>
              </a:rPr>
              <a:t>Cells are attached to other cardiac muscle cells at intercalated disks</a:t>
            </a:r>
          </a:p>
        </p:txBody>
      </p:sp>
    </p:spTree>
    <p:extLst>
      <p:ext uri="{BB962C8B-B14F-4D97-AF65-F5344CB8AC3E}">
        <p14:creationId xmlns:p14="http://schemas.microsoft.com/office/powerpoint/2010/main" val="63533838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3.20b</a:t>
            </a:r>
          </a:p>
        </p:txBody>
      </p:sp>
      <p:pic>
        <p:nvPicPr>
          <p:cNvPr id="295938" name="Picture 15" descr="figure_03_20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"/>
          <a:stretch>
            <a:fillRect/>
          </a:stretch>
        </p:blipFill>
        <p:spPr bwMode="auto">
          <a:xfrm>
            <a:off x="274638" y="1541463"/>
            <a:ext cx="859472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39" name="Freeform 4"/>
          <p:cNvSpPr>
            <a:spLocks/>
          </p:cNvSpPr>
          <p:nvPr/>
        </p:nvSpPr>
        <p:spPr bwMode="auto">
          <a:xfrm>
            <a:off x="5746750" y="2892425"/>
            <a:ext cx="1274763" cy="165100"/>
          </a:xfrm>
          <a:custGeom>
            <a:avLst/>
            <a:gdLst>
              <a:gd name="T0" fmla="*/ 0 w 803"/>
              <a:gd name="T1" fmla="*/ 2147483647 h 104"/>
              <a:gd name="T2" fmla="*/ 2147483647 w 803"/>
              <a:gd name="T3" fmla="*/ 0 h 104"/>
              <a:gd name="T4" fmla="*/ 2147483647 w 803"/>
              <a:gd name="T5" fmla="*/ 0 h 104"/>
              <a:gd name="T6" fmla="*/ 0 60000 65536"/>
              <a:gd name="T7" fmla="*/ 0 60000 65536"/>
              <a:gd name="T8" fmla="*/ 0 60000 65536"/>
              <a:gd name="T9" fmla="*/ 0 w 803"/>
              <a:gd name="T10" fmla="*/ 0 h 104"/>
              <a:gd name="T11" fmla="*/ 803 w 803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3" h="104">
                <a:moveTo>
                  <a:pt x="0" y="104"/>
                </a:moveTo>
                <a:lnTo>
                  <a:pt x="731" y="0"/>
                </a:lnTo>
                <a:lnTo>
                  <a:pt x="803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0" name="Line 5"/>
          <p:cNvSpPr>
            <a:spLocks noChangeShapeType="1"/>
          </p:cNvSpPr>
          <p:nvPr/>
        </p:nvSpPr>
        <p:spPr bwMode="auto">
          <a:xfrm flipV="1">
            <a:off x="6186488" y="2892425"/>
            <a:ext cx="733425" cy="5556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1" name="Line 6"/>
          <p:cNvSpPr>
            <a:spLocks noChangeShapeType="1"/>
          </p:cNvSpPr>
          <p:nvPr/>
        </p:nvSpPr>
        <p:spPr bwMode="auto">
          <a:xfrm>
            <a:off x="5772150" y="3803650"/>
            <a:ext cx="12525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2" name="Text Box 7"/>
          <p:cNvSpPr txBox="1">
            <a:spLocks noChangeArrowheads="1"/>
          </p:cNvSpPr>
          <p:nvPr/>
        </p:nvSpPr>
        <p:spPr bwMode="auto">
          <a:xfrm>
            <a:off x="6972300" y="2805113"/>
            <a:ext cx="11826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Intercalated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discs</a:t>
            </a:r>
          </a:p>
        </p:txBody>
      </p:sp>
      <p:sp>
        <p:nvSpPr>
          <p:cNvPr id="295943" name="Text Box 8"/>
          <p:cNvSpPr txBox="1">
            <a:spLocks noChangeArrowheads="1"/>
          </p:cNvSpPr>
          <p:nvPr/>
        </p:nvSpPr>
        <p:spPr bwMode="auto">
          <a:xfrm>
            <a:off x="6977063" y="3709988"/>
            <a:ext cx="876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Nucleus</a:t>
            </a:r>
          </a:p>
        </p:txBody>
      </p:sp>
      <p:sp>
        <p:nvSpPr>
          <p:cNvPr id="295944" name="Text Box 9"/>
          <p:cNvSpPr txBox="1">
            <a:spLocks noChangeArrowheads="1"/>
          </p:cNvSpPr>
          <p:nvPr/>
        </p:nvSpPr>
        <p:spPr bwMode="auto">
          <a:xfrm>
            <a:off x="1133475" y="4929188"/>
            <a:ext cx="25955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(b) Diagram: Cardiac muscle</a:t>
            </a:r>
          </a:p>
        </p:txBody>
      </p:sp>
      <p:sp>
        <p:nvSpPr>
          <p:cNvPr id="295945" name="Text Box 10"/>
          <p:cNvSpPr txBox="1">
            <a:spLocks noChangeArrowheads="1"/>
          </p:cNvSpPr>
          <p:nvPr/>
        </p:nvSpPr>
        <p:spPr bwMode="auto">
          <a:xfrm>
            <a:off x="4003675" y="4929188"/>
            <a:ext cx="41719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Cardiac muscle (430×).</a:t>
            </a:r>
          </a:p>
        </p:txBody>
      </p:sp>
      <p:sp>
        <p:nvSpPr>
          <p:cNvPr id="295946" name="Freeform 11"/>
          <p:cNvSpPr>
            <a:spLocks/>
          </p:cNvSpPr>
          <p:nvPr/>
        </p:nvSpPr>
        <p:spPr bwMode="auto">
          <a:xfrm>
            <a:off x="5753100" y="2890838"/>
            <a:ext cx="1274763" cy="165100"/>
          </a:xfrm>
          <a:custGeom>
            <a:avLst/>
            <a:gdLst>
              <a:gd name="T0" fmla="*/ 0 w 803"/>
              <a:gd name="T1" fmla="*/ 2147483647 h 104"/>
              <a:gd name="T2" fmla="*/ 2147483647 w 803"/>
              <a:gd name="T3" fmla="*/ 0 h 104"/>
              <a:gd name="T4" fmla="*/ 2147483647 w 803"/>
              <a:gd name="T5" fmla="*/ 0 h 104"/>
              <a:gd name="T6" fmla="*/ 0 60000 65536"/>
              <a:gd name="T7" fmla="*/ 0 60000 65536"/>
              <a:gd name="T8" fmla="*/ 0 60000 65536"/>
              <a:gd name="T9" fmla="*/ 0 w 803"/>
              <a:gd name="T10" fmla="*/ 0 h 104"/>
              <a:gd name="T11" fmla="*/ 803 w 803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3" h="104">
                <a:moveTo>
                  <a:pt x="0" y="104"/>
                </a:moveTo>
                <a:lnTo>
                  <a:pt x="731" y="0"/>
                </a:lnTo>
                <a:lnTo>
                  <a:pt x="803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7" name="Line 12"/>
          <p:cNvSpPr>
            <a:spLocks noChangeShapeType="1"/>
          </p:cNvSpPr>
          <p:nvPr/>
        </p:nvSpPr>
        <p:spPr bwMode="auto">
          <a:xfrm flipV="1">
            <a:off x="6192838" y="2890838"/>
            <a:ext cx="733425" cy="555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8" name="Line 13"/>
          <p:cNvSpPr>
            <a:spLocks noChangeShapeType="1"/>
          </p:cNvSpPr>
          <p:nvPr/>
        </p:nvSpPr>
        <p:spPr bwMode="auto">
          <a:xfrm>
            <a:off x="5778500" y="3802063"/>
            <a:ext cx="12525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04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Muscle Tissue Types</a:t>
            </a:r>
          </a:p>
        </p:txBody>
      </p:sp>
      <p:sp>
        <p:nvSpPr>
          <p:cNvPr id="297986" name="Rectangle 1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Smooth muscle</a:t>
            </a:r>
          </a:p>
          <a:p>
            <a:pPr lvl="1" eaLnBrk="1" hangingPunct="1"/>
            <a:r>
              <a:rPr lang="en-US">
                <a:latin typeface="Arial" charset="0"/>
              </a:rPr>
              <a:t>Under involuntary muscle</a:t>
            </a:r>
          </a:p>
          <a:p>
            <a:pPr lvl="1" eaLnBrk="1" hangingPunct="1"/>
            <a:r>
              <a:rPr lang="en-US">
                <a:latin typeface="Arial" charset="0"/>
              </a:rPr>
              <a:t>Found in walls of hollow organs such as stomach, uterus, and blood vessels</a:t>
            </a:r>
          </a:p>
          <a:p>
            <a:pPr lvl="1" eaLnBrk="1" hangingPunct="1"/>
            <a:r>
              <a:rPr lang="en-US">
                <a:latin typeface="Arial" charset="0"/>
              </a:rPr>
              <a:t>Characteristics of smooth muscle cells</a:t>
            </a:r>
          </a:p>
          <a:p>
            <a:pPr lvl="2" eaLnBrk="1" hangingPunct="1"/>
            <a:r>
              <a:rPr lang="en-US">
                <a:latin typeface="Arial" charset="0"/>
              </a:rPr>
              <a:t>No visible striations</a:t>
            </a:r>
          </a:p>
          <a:p>
            <a:pPr lvl="2" eaLnBrk="1" hangingPunct="1"/>
            <a:r>
              <a:rPr lang="en-US">
                <a:latin typeface="Arial" charset="0"/>
              </a:rPr>
              <a:t>One nucleus per cell</a:t>
            </a:r>
          </a:p>
          <a:p>
            <a:pPr lvl="2" eaLnBrk="1" hangingPunct="1"/>
            <a:r>
              <a:rPr lang="en-US">
                <a:latin typeface="Arial" charset="0"/>
              </a:rPr>
              <a:t>Spindle-shaped cells</a:t>
            </a:r>
          </a:p>
        </p:txBody>
      </p:sp>
    </p:spTree>
    <p:extLst>
      <p:ext uri="{BB962C8B-B14F-4D97-AF65-F5344CB8AC3E}">
        <p14:creationId xmlns:p14="http://schemas.microsoft.com/office/powerpoint/2010/main" val="3125998235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3.20c</a:t>
            </a:r>
          </a:p>
        </p:txBody>
      </p:sp>
      <p:pic>
        <p:nvPicPr>
          <p:cNvPr id="300034" name="Picture 15" descr="figure_03_20c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6"/>
          <a:stretch>
            <a:fillRect/>
          </a:stretch>
        </p:blipFill>
        <p:spPr bwMode="auto">
          <a:xfrm>
            <a:off x="447675" y="1660525"/>
            <a:ext cx="85947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Line 15"/>
          <p:cNvSpPr>
            <a:spLocks noChangeShapeType="1"/>
          </p:cNvSpPr>
          <p:nvPr/>
        </p:nvSpPr>
        <p:spPr bwMode="auto">
          <a:xfrm>
            <a:off x="5910263" y="2536825"/>
            <a:ext cx="86836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6" name="Line 16"/>
          <p:cNvSpPr>
            <a:spLocks noChangeShapeType="1"/>
          </p:cNvSpPr>
          <p:nvPr/>
        </p:nvSpPr>
        <p:spPr bwMode="auto">
          <a:xfrm>
            <a:off x="5673725" y="3290888"/>
            <a:ext cx="11176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7" name="Line 17"/>
          <p:cNvSpPr>
            <a:spLocks noChangeShapeType="1"/>
          </p:cNvSpPr>
          <p:nvPr/>
        </p:nvSpPr>
        <p:spPr bwMode="auto">
          <a:xfrm flipH="1" flipV="1">
            <a:off x="6272213" y="2795588"/>
            <a:ext cx="454025" cy="4953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Text Box 18"/>
          <p:cNvSpPr txBox="1">
            <a:spLocks noChangeArrowheads="1"/>
          </p:cNvSpPr>
          <p:nvPr/>
        </p:nvSpPr>
        <p:spPr bwMode="auto">
          <a:xfrm>
            <a:off x="6737350" y="2438400"/>
            <a:ext cx="1143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Smooth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muscle cell</a:t>
            </a:r>
          </a:p>
        </p:txBody>
      </p:sp>
      <p:sp>
        <p:nvSpPr>
          <p:cNvPr id="300039" name="Text Box 19"/>
          <p:cNvSpPr txBox="1">
            <a:spLocks noChangeArrowheads="1"/>
          </p:cNvSpPr>
          <p:nvPr/>
        </p:nvSpPr>
        <p:spPr bwMode="auto">
          <a:xfrm>
            <a:off x="6737350" y="3200400"/>
            <a:ext cx="717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</a:t>
            </a:r>
          </a:p>
        </p:txBody>
      </p:sp>
      <p:sp>
        <p:nvSpPr>
          <p:cNvPr id="300040" name="Text Box 20"/>
          <p:cNvSpPr txBox="1">
            <a:spLocks noChangeArrowheads="1"/>
          </p:cNvSpPr>
          <p:nvPr/>
        </p:nvSpPr>
        <p:spPr bwMode="auto">
          <a:xfrm>
            <a:off x="965200" y="4852988"/>
            <a:ext cx="25955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(c) Diagram: Smooth muscle</a:t>
            </a:r>
          </a:p>
        </p:txBody>
      </p:sp>
      <p:sp>
        <p:nvSpPr>
          <p:cNvPr id="300041" name="Text Box 21"/>
          <p:cNvSpPr txBox="1">
            <a:spLocks noChangeArrowheads="1"/>
          </p:cNvSpPr>
          <p:nvPr/>
        </p:nvSpPr>
        <p:spPr bwMode="auto">
          <a:xfrm>
            <a:off x="3759200" y="4852988"/>
            <a:ext cx="5381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Sheet of smooth muscle (approx. 300×).</a:t>
            </a:r>
          </a:p>
        </p:txBody>
      </p:sp>
      <p:sp>
        <p:nvSpPr>
          <p:cNvPr id="300042" name="Line 22"/>
          <p:cNvSpPr>
            <a:spLocks noChangeShapeType="1"/>
          </p:cNvSpPr>
          <p:nvPr/>
        </p:nvSpPr>
        <p:spPr bwMode="auto">
          <a:xfrm>
            <a:off x="5918200" y="2535238"/>
            <a:ext cx="868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3" name="Line 23"/>
          <p:cNvSpPr>
            <a:spLocks noChangeShapeType="1"/>
          </p:cNvSpPr>
          <p:nvPr/>
        </p:nvSpPr>
        <p:spPr bwMode="auto">
          <a:xfrm>
            <a:off x="5681663" y="3292475"/>
            <a:ext cx="1117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4" name="Line 24"/>
          <p:cNvSpPr>
            <a:spLocks noChangeShapeType="1"/>
          </p:cNvSpPr>
          <p:nvPr/>
        </p:nvSpPr>
        <p:spPr bwMode="auto">
          <a:xfrm flipH="1" flipV="1">
            <a:off x="6273800" y="2797175"/>
            <a:ext cx="454025" cy="495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Classification of Epithelia</a:t>
            </a:r>
          </a:p>
        </p:txBody>
      </p:sp>
      <p:sp>
        <p:nvSpPr>
          <p:cNvPr id="209922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76200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Number of cell layers</a:t>
            </a:r>
          </a:p>
          <a:p>
            <a:pPr lvl="1" eaLnBrk="1" hangingPunct="1"/>
            <a:r>
              <a:rPr lang="en-US">
                <a:latin typeface="Arial" charset="0"/>
              </a:rPr>
              <a:t>Simple—one layer</a:t>
            </a:r>
          </a:p>
          <a:p>
            <a:pPr lvl="1" eaLnBrk="1" hangingPunct="1"/>
            <a:r>
              <a:rPr lang="en-US">
                <a:latin typeface="Arial" charset="0"/>
              </a:rPr>
              <a:t>Stratified—more than one layer</a:t>
            </a:r>
          </a:p>
        </p:txBody>
      </p:sp>
    </p:spTree>
    <p:extLst>
      <p:ext uri="{BB962C8B-B14F-4D97-AF65-F5344CB8AC3E}">
        <p14:creationId xmlns:p14="http://schemas.microsoft.com/office/powerpoint/2010/main" val="585819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Nervous Tissue</a:t>
            </a:r>
          </a:p>
        </p:txBody>
      </p:sp>
      <p:sp>
        <p:nvSpPr>
          <p:cNvPr id="302082" name="Rectangle 2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Composed of neurons and nerve support cells</a:t>
            </a:r>
          </a:p>
          <a:p>
            <a:pPr eaLnBrk="1" hangingPunct="1"/>
            <a:r>
              <a:rPr lang="en-US">
                <a:latin typeface="Arial" charset="0"/>
              </a:rPr>
              <a:t>Function is to send impulses to other areas of the body</a:t>
            </a:r>
          </a:p>
          <a:p>
            <a:pPr lvl="1" eaLnBrk="1" hangingPunct="1"/>
            <a:r>
              <a:rPr lang="en-US">
                <a:latin typeface="Arial" charset="0"/>
              </a:rPr>
              <a:t>Irritability</a:t>
            </a:r>
          </a:p>
          <a:p>
            <a:pPr lvl="1" eaLnBrk="1" hangingPunct="1"/>
            <a:r>
              <a:rPr lang="en-US">
                <a:latin typeface="Arial" charset="0"/>
              </a:rPr>
              <a:t>Conductivity</a:t>
            </a:r>
          </a:p>
          <a:p>
            <a:pPr eaLnBrk="1" hangingPunct="1"/>
            <a:r>
              <a:rPr lang="en-US">
                <a:latin typeface="Arial" charset="0"/>
              </a:rPr>
              <a:t>Support cells called neuroglia insulate, protect, and support neurons</a:t>
            </a:r>
          </a:p>
        </p:txBody>
      </p:sp>
    </p:spTree>
    <p:extLst>
      <p:ext uri="{BB962C8B-B14F-4D97-AF65-F5344CB8AC3E}">
        <p14:creationId xmlns:p14="http://schemas.microsoft.com/office/powerpoint/2010/main" val="465196798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Text Box 5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3.21</a:t>
            </a:r>
          </a:p>
        </p:txBody>
      </p:sp>
      <p:pic>
        <p:nvPicPr>
          <p:cNvPr id="304130" name="Picture 41" descr="figure_03_2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"/>
          <a:stretch>
            <a:fillRect/>
          </a:stretch>
        </p:blipFill>
        <p:spPr bwMode="auto">
          <a:xfrm>
            <a:off x="244475" y="1066800"/>
            <a:ext cx="85947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1" name="Freeform 4"/>
          <p:cNvSpPr>
            <a:spLocks/>
          </p:cNvSpPr>
          <p:nvPr/>
        </p:nvSpPr>
        <p:spPr bwMode="auto">
          <a:xfrm>
            <a:off x="1627188" y="3535363"/>
            <a:ext cx="977900" cy="165100"/>
          </a:xfrm>
          <a:custGeom>
            <a:avLst/>
            <a:gdLst>
              <a:gd name="T0" fmla="*/ 0 w 616"/>
              <a:gd name="T1" fmla="*/ 0 h 104"/>
              <a:gd name="T2" fmla="*/ 2147483647 w 616"/>
              <a:gd name="T3" fmla="*/ 0 h 104"/>
              <a:gd name="T4" fmla="*/ 2147483647 w 616"/>
              <a:gd name="T5" fmla="*/ 2147483647 h 104"/>
              <a:gd name="T6" fmla="*/ 0 60000 65536"/>
              <a:gd name="T7" fmla="*/ 0 60000 65536"/>
              <a:gd name="T8" fmla="*/ 0 60000 65536"/>
              <a:gd name="T9" fmla="*/ 0 w 616"/>
              <a:gd name="T10" fmla="*/ 0 h 104"/>
              <a:gd name="T11" fmla="*/ 616 w 61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104">
                <a:moveTo>
                  <a:pt x="0" y="0"/>
                </a:moveTo>
                <a:lnTo>
                  <a:pt x="134" y="0"/>
                </a:lnTo>
                <a:lnTo>
                  <a:pt x="616" y="10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2" name="Line 5"/>
          <p:cNvSpPr>
            <a:spLocks noChangeShapeType="1"/>
          </p:cNvSpPr>
          <p:nvPr/>
        </p:nvSpPr>
        <p:spPr bwMode="auto">
          <a:xfrm>
            <a:off x="1839913" y="3533775"/>
            <a:ext cx="558800" cy="4524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3" name="Line 6"/>
          <p:cNvSpPr>
            <a:spLocks noChangeShapeType="1"/>
          </p:cNvSpPr>
          <p:nvPr/>
        </p:nvSpPr>
        <p:spPr bwMode="auto">
          <a:xfrm>
            <a:off x="1690688" y="4254500"/>
            <a:ext cx="1401762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4" name="Line 7"/>
          <p:cNvSpPr>
            <a:spLocks noChangeShapeType="1"/>
          </p:cNvSpPr>
          <p:nvPr/>
        </p:nvSpPr>
        <p:spPr bwMode="auto">
          <a:xfrm>
            <a:off x="1504950" y="4889500"/>
            <a:ext cx="309563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5" name="Freeform 8"/>
          <p:cNvSpPr>
            <a:spLocks/>
          </p:cNvSpPr>
          <p:nvPr/>
        </p:nvSpPr>
        <p:spPr bwMode="auto">
          <a:xfrm>
            <a:off x="1814513" y="4749800"/>
            <a:ext cx="1285875" cy="241300"/>
          </a:xfrm>
          <a:custGeom>
            <a:avLst/>
            <a:gdLst>
              <a:gd name="T0" fmla="*/ 2147483647 w 810"/>
              <a:gd name="T1" fmla="*/ 2147483647 h 152"/>
              <a:gd name="T2" fmla="*/ 0 w 810"/>
              <a:gd name="T3" fmla="*/ 2147483647 h 152"/>
              <a:gd name="T4" fmla="*/ 2147483647 w 810"/>
              <a:gd name="T5" fmla="*/ 0 h 152"/>
              <a:gd name="T6" fmla="*/ 0 60000 65536"/>
              <a:gd name="T7" fmla="*/ 0 60000 65536"/>
              <a:gd name="T8" fmla="*/ 0 60000 65536"/>
              <a:gd name="T9" fmla="*/ 0 w 810"/>
              <a:gd name="T10" fmla="*/ 0 h 152"/>
              <a:gd name="T11" fmla="*/ 810 w 81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152">
                <a:moveTo>
                  <a:pt x="810" y="152"/>
                </a:moveTo>
                <a:lnTo>
                  <a:pt x="0" y="88"/>
                </a:lnTo>
                <a:lnTo>
                  <a:pt x="573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6" name="Line 9"/>
          <p:cNvSpPr>
            <a:spLocks noChangeShapeType="1"/>
          </p:cNvSpPr>
          <p:nvPr/>
        </p:nvSpPr>
        <p:spPr bwMode="auto">
          <a:xfrm flipV="1">
            <a:off x="6826250" y="4249738"/>
            <a:ext cx="1054100" cy="50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7" name="Line 10"/>
          <p:cNvSpPr>
            <a:spLocks noChangeShapeType="1"/>
          </p:cNvSpPr>
          <p:nvPr/>
        </p:nvSpPr>
        <p:spPr bwMode="auto">
          <a:xfrm flipH="1" flipV="1">
            <a:off x="7461250" y="3784600"/>
            <a:ext cx="312738" cy="4651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8" name="Freeform 11"/>
          <p:cNvSpPr>
            <a:spLocks/>
          </p:cNvSpPr>
          <p:nvPr/>
        </p:nvSpPr>
        <p:spPr bwMode="auto">
          <a:xfrm>
            <a:off x="7119938" y="3344863"/>
            <a:ext cx="774700" cy="431800"/>
          </a:xfrm>
          <a:custGeom>
            <a:avLst/>
            <a:gdLst>
              <a:gd name="T0" fmla="*/ 0 w 488"/>
              <a:gd name="T1" fmla="*/ 2147483647 h 272"/>
              <a:gd name="T2" fmla="*/ 2147483647 w 488"/>
              <a:gd name="T3" fmla="*/ 0 h 272"/>
              <a:gd name="T4" fmla="*/ 2147483647 w 488"/>
              <a:gd name="T5" fmla="*/ 0 h 272"/>
              <a:gd name="T6" fmla="*/ 0 60000 65536"/>
              <a:gd name="T7" fmla="*/ 0 60000 65536"/>
              <a:gd name="T8" fmla="*/ 0 60000 65536"/>
              <a:gd name="T9" fmla="*/ 0 w 488"/>
              <a:gd name="T10" fmla="*/ 0 h 272"/>
              <a:gd name="T11" fmla="*/ 488 w 488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272">
                <a:moveTo>
                  <a:pt x="0" y="272"/>
                </a:moveTo>
                <a:lnTo>
                  <a:pt x="416" y="0"/>
                </a:lnTo>
                <a:lnTo>
                  <a:pt x="48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9" name="Freeform 12"/>
          <p:cNvSpPr>
            <a:spLocks/>
          </p:cNvSpPr>
          <p:nvPr/>
        </p:nvSpPr>
        <p:spPr bwMode="auto">
          <a:xfrm>
            <a:off x="5589588" y="2357438"/>
            <a:ext cx="2181225" cy="830262"/>
          </a:xfrm>
          <a:custGeom>
            <a:avLst/>
            <a:gdLst>
              <a:gd name="T0" fmla="*/ 0 w 1374"/>
              <a:gd name="T1" fmla="*/ 2147483647 h 523"/>
              <a:gd name="T2" fmla="*/ 2147483647 w 1374"/>
              <a:gd name="T3" fmla="*/ 0 h 523"/>
              <a:gd name="T4" fmla="*/ 2147483647 w 1374"/>
              <a:gd name="T5" fmla="*/ 2147483647 h 523"/>
              <a:gd name="T6" fmla="*/ 0 60000 65536"/>
              <a:gd name="T7" fmla="*/ 0 60000 65536"/>
              <a:gd name="T8" fmla="*/ 0 60000 65536"/>
              <a:gd name="T9" fmla="*/ 0 w 1374"/>
              <a:gd name="T10" fmla="*/ 0 h 523"/>
              <a:gd name="T11" fmla="*/ 1374 w 1374"/>
              <a:gd name="T12" fmla="*/ 523 h 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4" h="523">
                <a:moveTo>
                  <a:pt x="0" y="395"/>
                </a:moveTo>
                <a:lnTo>
                  <a:pt x="1374" y="0"/>
                </a:lnTo>
                <a:lnTo>
                  <a:pt x="120" y="523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0" name="Line 13"/>
          <p:cNvSpPr>
            <a:spLocks noChangeShapeType="1"/>
          </p:cNvSpPr>
          <p:nvPr/>
        </p:nvSpPr>
        <p:spPr bwMode="auto">
          <a:xfrm>
            <a:off x="7770813" y="2362200"/>
            <a:ext cx="10953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1" name="Freeform 14"/>
          <p:cNvSpPr>
            <a:spLocks/>
          </p:cNvSpPr>
          <p:nvPr/>
        </p:nvSpPr>
        <p:spPr bwMode="auto">
          <a:xfrm>
            <a:off x="981075" y="1828800"/>
            <a:ext cx="711200" cy="401638"/>
          </a:xfrm>
          <a:custGeom>
            <a:avLst/>
            <a:gdLst>
              <a:gd name="T0" fmla="*/ 2147483647 w 448"/>
              <a:gd name="T1" fmla="*/ 0 h 253"/>
              <a:gd name="T2" fmla="*/ 0 w 448"/>
              <a:gd name="T3" fmla="*/ 2147483647 h 253"/>
              <a:gd name="T4" fmla="*/ 2147483647 w 448"/>
              <a:gd name="T5" fmla="*/ 2147483647 h 253"/>
              <a:gd name="T6" fmla="*/ 0 60000 65536"/>
              <a:gd name="T7" fmla="*/ 0 60000 65536"/>
              <a:gd name="T8" fmla="*/ 0 60000 65536"/>
              <a:gd name="T9" fmla="*/ 0 w 448"/>
              <a:gd name="T10" fmla="*/ 0 h 253"/>
              <a:gd name="T11" fmla="*/ 448 w 448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253">
                <a:moveTo>
                  <a:pt x="448" y="0"/>
                </a:moveTo>
                <a:lnTo>
                  <a:pt x="0" y="67"/>
                </a:lnTo>
                <a:lnTo>
                  <a:pt x="403" y="253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2" name="Freeform 15"/>
          <p:cNvSpPr>
            <a:spLocks/>
          </p:cNvSpPr>
          <p:nvPr/>
        </p:nvSpPr>
        <p:spPr bwMode="auto">
          <a:xfrm>
            <a:off x="787400" y="1936750"/>
            <a:ext cx="1125538" cy="320675"/>
          </a:xfrm>
          <a:custGeom>
            <a:avLst/>
            <a:gdLst>
              <a:gd name="T0" fmla="*/ 2147483647 w 709"/>
              <a:gd name="T1" fmla="*/ 2147483647 h 202"/>
              <a:gd name="T2" fmla="*/ 2147483647 w 709"/>
              <a:gd name="T3" fmla="*/ 0 h 202"/>
              <a:gd name="T4" fmla="*/ 0 w 709"/>
              <a:gd name="T5" fmla="*/ 0 h 202"/>
              <a:gd name="T6" fmla="*/ 0 60000 65536"/>
              <a:gd name="T7" fmla="*/ 0 60000 65536"/>
              <a:gd name="T8" fmla="*/ 0 60000 65536"/>
              <a:gd name="T9" fmla="*/ 0 w 709"/>
              <a:gd name="T10" fmla="*/ 0 h 202"/>
              <a:gd name="T11" fmla="*/ 709 w 709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" h="202">
                <a:moveTo>
                  <a:pt x="709" y="202"/>
                </a:moveTo>
                <a:lnTo>
                  <a:pt x="122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3" name="Line 16"/>
          <p:cNvSpPr>
            <a:spLocks noChangeShapeType="1"/>
          </p:cNvSpPr>
          <p:nvPr/>
        </p:nvSpPr>
        <p:spPr bwMode="auto">
          <a:xfrm>
            <a:off x="863600" y="2593975"/>
            <a:ext cx="9429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4" name="Text Box 17"/>
          <p:cNvSpPr txBox="1">
            <a:spLocks noChangeArrowheads="1"/>
          </p:cNvSpPr>
          <p:nvPr/>
        </p:nvSpPr>
        <p:spPr bwMode="auto">
          <a:xfrm>
            <a:off x="228600" y="1752600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sz="1400"/>
              <a:t>Brain</a:t>
            </a:r>
          </a:p>
        </p:txBody>
      </p:sp>
      <p:sp>
        <p:nvSpPr>
          <p:cNvPr id="304145" name="Text Box 18"/>
          <p:cNvSpPr txBox="1">
            <a:spLocks noChangeArrowheads="1"/>
          </p:cNvSpPr>
          <p:nvPr/>
        </p:nvSpPr>
        <p:spPr bwMode="auto">
          <a:xfrm>
            <a:off x="223838" y="2495550"/>
            <a:ext cx="717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Spinal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cord</a:t>
            </a:r>
          </a:p>
        </p:txBody>
      </p:sp>
      <p:sp>
        <p:nvSpPr>
          <p:cNvPr id="304146" name="Text Box 19"/>
          <p:cNvSpPr txBox="1">
            <a:spLocks noChangeArrowheads="1"/>
          </p:cNvSpPr>
          <p:nvPr/>
        </p:nvSpPr>
        <p:spPr bwMode="auto">
          <a:xfrm>
            <a:off x="774700" y="3433763"/>
            <a:ext cx="1112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supporting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cells</a:t>
            </a:r>
          </a:p>
        </p:txBody>
      </p:sp>
      <p:sp>
        <p:nvSpPr>
          <p:cNvPr id="304147" name="Text Box 20"/>
          <p:cNvSpPr txBox="1">
            <a:spLocks noChangeArrowheads="1"/>
          </p:cNvSpPr>
          <p:nvPr/>
        </p:nvSpPr>
        <p:spPr bwMode="auto">
          <a:xfrm>
            <a:off x="790575" y="4152900"/>
            <a:ext cx="1003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 body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of neuron</a:t>
            </a:r>
          </a:p>
        </p:txBody>
      </p:sp>
      <p:sp>
        <p:nvSpPr>
          <p:cNvPr id="304148" name="Text Box 21"/>
          <p:cNvSpPr txBox="1">
            <a:spLocks noChangeArrowheads="1"/>
          </p:cNvSpPr>
          <p:nvPr/>
        </p:nvSpPr>
        <p:spPr bwMode="auto">
          <a:xfrm>
            <a:off x="781050" y="4795838"/>
            <a:ext cx="1063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Neuron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processes</a:t>
            </a:r>
          </a:p>
        </p:txBody>
      </p:sp>
      <p:sp>
        <p:nvSpPr>
          <p:cNvPr id="304149" name="Text Box 22"/>
          <p:cNvSpPr txBox="1">
            <a:spLocks noChangeArrowheads="1"/>
          </p:cNvSpPr>
          <p:nvPr/>
        </p:nvSpPr>
        <p:spPr bwMode="auto">
          <a:xfrm>
            <a:off x="1882775" y="5297488"/>
            <a:ext cx="22796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Diagram: Nervous tissue</a:t>
            </a:r>
          </a:p>
        </p:txBody>
      </p:sp>
      <p:sp>
        <p:nvSpPr>
          <p:cNvPr id="304150" name="Text Box 23"/>
          <p:cNvSpPr txBox="1">
            <a:spLocks noChangeArrowheads="1"/>
          </p:cNvSpPr>
          <p:nvPr/>
        </p:nvSpPr>
        <p:spPr bwMode="auto">
          <a:xfrm>
            <a:off x="4533900" y="5302250"/>
            <a:ext cx="3238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Photomicrograph: Neurons (150×)</a:t>
            </a:r>
          </a:p>
        </p:txBody>
      </p:sp>
      <p:sp>
        <p:nvSpPr>
          <p:cNvPr id="304151" name="Text Box 24"/>
          <p:cNvSpPr txBox="1">
            <a:spLocks noChangeArrowheads="1"/>
          </p:cNvSpPr>
          <p:nvPr/>
        </p:nvSpPr>
        <p:spPr bwMode="auto">
          <a:xfrm>
            <a:off x="7834313" y="2265363"/>
            <a:ext cx="11128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Nuclei of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supporting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cells</a:t>
            </a:r>
          </a:p>
        </p:txBody>
      </p:sp>
      <p:sp>
        <p:nvSpPr>
          <p:cNvPr id="304152" name="Text Box 25"/>
          <p:cNvSpPr txBox="1">
            <a:spLocks noChangeArrowheads="1"/>
          </p:cNvSpPr>
          <p:nvPr/>
        </p:nvSpPr>
        <p:spPr bwMode="auto">
          <a:xfrm>
            <a:off x="7834313" y="3257550"/>
            <a:ext cx="1003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Cell body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of neuron</a:t>
            </a:r>
          </a:p>
        </p:txBody>
      </p:sp>
      <p:sp>
        <p:nvSpPr>
          <p:cNvPr id="304153" name="Text Box 26"/>
          <p:cNvSpPr txBox="1">
            <a:spLocks noChangeArrowheads="1"/>
          </p:cNvSpPr>
          <p:nvPr/>
        </p:nvSpPr>
        <p:spPr bwMode="auto">
          <a:xfrm>
            <a:off x="7832725" y="4162425"/>
            <a:ext cx="1063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Neuron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1400"/>
              <a:t>processes</a:t>
            </a:r>
          </a:p>
        </p:txBody>
      </p:sp>
      <p:sp>
        <p:nvSpPr>
          <p:cNvPr id="304154" name="Freeform 27"/>
          <p:cNvSpPr>
            <a:spLocks/>
          </p:cNvSpPr>
          <p:nvPr/>
        </p:nvSpPr>
        <p:spPr bwMode="auto">
          <a:xfrm>
            <a:off x="985838" y="1828800"/>
            <a:ext cx="711200" cy="401638"/>
          </a:xfrm>
          <a:custGeom>
            <a:avLst/>
            <a:gdLst>
              <a:gd name="T0" fmla="*/ 2147483647 w 448"/>
              <a:gd name="T1" fmla="*/ 0 h 253"/>
              <a:gd name="T2" fmla="*/ 0 w 448"/>
              <a:gd name="T3" fmla="*/ 2147483647 h 253"/>
              <a:gd name="T4" fmla="*/ 2147483647 w 448"/>
              <a:gd name="T5" fmla="*/ 2147483647 h 253"/>
              <a:gd name="T6" fmla="*/ 0 60000 65536"/>
              <a:gd name="T7" fmla="*/ 0 60000 65536"/>
              <a:gd name="T8" fmla="*/ 0 60000 65536"/>
              <a:gd name="T9" fmla="*/ 0 w 448"/>
              <a:gd name="T10" fmla="*/ 0 h 253"/>
              <a:gd name="T11" fmla="*/ 448 w 448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253">
                <a:moveTo>
                  <a:pt x="448" y="0"/>
                </a:moveTo>
                <a:lnTo>
                  <a:pt x="0" y="67"/>
                </a:lnTo>
                <a:lnTo>
                  <a:pt x="403" y="25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5" name="Freeform 28"/>
          <p:cNvSpPr>
            <a:spLocks/>
          </p:cNvSpPr>
          <p:nvPr/>
        </p:nvSpPr>
        <p:spPr bwMode="auto">
          <a:xfrm>
            <a:off x="788988" y="1936750"/>
            <a:ext cx="1125537" cy="320675"/>
          </a:xfrm>
          <a:custGeom>
            <a:avLst/>
            <a:gdLst>
              <a:gd name="T0" fmla="*/ 2147483647 w 709"/>
              <a:gd name="T1" fmla="*/ 2147483647 h 202"/>
              <a:gd name="T2" fmla="*/ 2147483647 w 709"/>
              <a:gd name="T3" fmla="*/ 0 h 202"/>
              <a:gd name="T4" fmla="*/ 0 w 709"/>
              <a:gd name="T5" fmla="*/ 0 h 202"/>
              <a:gd name="T6" fmla="*/ 0 60000 65536"/>
              <a:gd name="T7" fmla="*/ 0 60000 65536"/>
              <a:gd name="T8" fmla="*/ 0 60000 65536"/>
              <a:gd name="T9" fmla="*/ 0 w 709"/>
              <a:gd name="T10" fmla="*/ 0 h 202"/>
              <a:gd name="T11" fmla="*/ 709 w 709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" h="202">
                <a:moveTo>
                  <a:pt x="709" y="202"/>
                </a:moveTo>
                <a:lnTo>
                  <a:pt x="12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6" name="Line 29"/>
          <p:cNvSpPr>
            <a:spLocks noChangeShapeType="1"/>
          </p:cNvSpPr>
          <p:nvPr/>
        </p:nvSpPr>
        <p:spPr bwMode="auto">
          <a:xfrm>
            <a:off x="868363" y="2593975"/>
            <a:ext cx="942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7" name="Freeform 30"/>
          <p:cNvSpPr>
            <a:spLocks/>
          </p:cNvSpPr>
          <p:nvPr/>
        </p:nvSpPr>
        <p:spPr bwMode="auto">
          <a:xfrm>
            <a:off x="1643063" y="3538538"/>
            <a:ext cx="977900" cy="165100"/>
          </a:xfrm>
          <a:custGeom>
            <a:avLst/>
            <a:gdLst>
              <a:gd name="T0" fmla="*/ 0 w 616"/>
              <a:gd name="T1" fmla="*/ 0 h 104"/>
              <a:gd name="T2" fmla="*/ 2147483647 w 616"/>
              <a:gd name="T3" fmla="*/ 0 h 104"/>
              <a:gd name="T4" fmla="*/ 2147483647 w 616"/>
              <a:gd name="T5" fmla="*/ 2147483647 h 104"/>
              <a:gd name="T6" fmla="*/ 0 60000 65536"/>
              <a:gd name="T7" fmla="*/ 0 60000 65536"/>
              <a:gd name="T8" fmla="*/ 0 60000 65536"/>
              <a:gd name="T9" fmla="*/ 0 w 616"/>
              <a:gd name="T10" fmla="*/ 0 h 104"/>
              <a:gd name="T11" fmla="*/ 616 w 61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104">
                <a:moveTo>
                  <a:pt x="0" y="0"/>
                </a:moveTo>
                <a:lnTo>
                  <a:pt x="134" y="0"/>
                </a:lnTo>
                <a:lnTo>
                  <a:pt x="616" y="10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8" name="Line 31"/>
          <p:cNvSpPr>
            <a:spLocks noChangeShapeType="1"/>
          </p:cNvSpPr>
          <p:nvPr/>
        </p:nvSpPr>
        <p:spPr bwMode="auto">
          <a:xfrm>
            <a:off x="1846263" y="3540125"/>
            <a:ext cx="558800" cy="452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9" name="Line 32"/>
          <p:cNvSpPr>
            <a:spLocks noChangeShapeType="1"/>
          </p:cNvSpPr>
          <p:nvPr/>
        </p:nvSpPr>
        <p:spPr bwMode="auto">
          <a:xfrm>
            <a:off x="1693863" y="4254500"/>
            <a:ext cx="14017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0" name="Line 33"/>
          <p:cNvSpPr>
            <a:spLocks noChangeShapeType="1"/>
          </p:cNvSpPr>
          <p:nvPr/>
        </p:nvSpPr>
        <p:spPr bwMode="auto">
          <a:xfrm>
            <a:off x="1511300" y="4889500"/>
            <a:ext cx="309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1" name="Freeform 34"/>
          <p:cNvSpPr>
            <a:spLocks/>
          </p:cNvSpPr>
          <p:nvPr/>
        </p:nvSpPr>
        <p:spPr bwMode="auto">
          <a:xfrm>
            <a:off x="1820863" y="4749800"/>
            <a:ext cx="1285875" cy="241300"/>
          </a:xfrm>
          <a:custGeom>
            <a:avLst/>
            <a:gdLst>
              <a:gd name="T0" fmla="*/ 2147483647 w 810"/>
              <a:gd name="T1" fmla="*/ 2147483647 h 152"/>
              <a:gd name="T2" fmla="*/ 0 w 810"/>
              <a:gd name="T3" fmla="*/ 2147483647 h 152"/>
              <a:gd name="T4" fmla="*/ 2147483647 w 810"/>
              <a:gd name="T5" fmla="*/ 0 h 152"/>
              <a:gd name="T6" fmla="*/ 0 60000 65536"/>
              <a:gd name="T7" fmla="*/ 0 60000 65536"/>
              <a:gd name="T8" fmla="*/ 0 60000 65536"/>
              <a:gd name="T9" fmla="*/ 0 w 810"/>
              <a:gd name="T10" fmla="*/ 0 h 152"/>
              <a:gd name="T11" fmla="*/ 810 w 81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152">
                <a:moveTo>
                  <a:pt x="810" y="152"/>
                </a:moveTo>
                <a:lnTo>
                  <a:pt x="0" y="88"/>
                </a:lnTo>
                <a:lnTo>
                  <a:pt x="573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2" name="Line 35"/>
          <p:cNvSpPr>
            <a:spLocks noChangeShapeType="1"/>
          </p:cNvSpPr>
          <p:nvPr/>
        </p:nvSpPr>
        <p:spPr bwMode="auto">
          <a:xfrm flipV="1">
            <a:off x="6832600" y="4249738"/>
            <a:ext cx="1054100" cy="50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3" name="Line 36"/>
          <p:cNvSpPr>
            <a:spLocks noChangeShapeType="1"/>
          </p:cNvSpPr>
          <p:nvPr/>
        </p:nvSpPr>
        <p:spPr bwMode="auto">
          <a:xfrm flipH="1" flipV="1">
            <a:off x="7461250" y="3784600"/>
            <a:ext cx="312738" cy="465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4" name="Freeform 37"/>
          <p:cNvSpPr>
            <a:spLocks/>
          </p:cNvSpPr>
          <p:nvPr/>
        </p:nvSpPr>
        <p:spPr bwMode="auto">
          <a:xfrm>
            <a:off x="7116763" y="3348038"/>
            <a:ext cx="774700" cy="431800"/>
          </a:xfrm>
          <a:custGeom>
            <a:avLst/>
            <a:gdLst>
              <a:gd name="T0" fmla="*/ 0 w 488"/>
              <a:gd name="T1" fmla="*/ 2147483647 h 272"/>
              <a:gd name="T2" fmla="*/ 2147483647 w 488"/>
              <a:gd name="T3" fmla="*/ 0 h 272"/>
              <a:gd name="T4" fmla="*/ 2147483647 w 488"/>
              <a:gd name="T5" fmla="*/ 0 h 272"/>
              <a:gd name="T6" fmla="*/ 0 60000 65536"/>
              <a:gd name="T7" fmla="*/ 0 60000 65536"/>
              <a:gd name="T8" fmla="*/ 0 60000 65536"/>
              <a:gd name="T9" fmla="*/ 0 w 488"/>
              <a:gd name="T10" fmla="*/ 0 h 272"/>
              <a:gd name="T11" fmla="*/ 488 w 488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272">
                <a:moveTo>
                  <a:pt x="0" y="272"/>
                </a:moveTo>
                <a:lnTo>
                  <a:pt x="416" y="0"/>
                </a:lnTo>
                <a:lnTo>
                  <a:pt x="48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5" name="Freeform 38"/>
          <p:cNvSpPr>
            <a:spLocks/>
          </p:cNvSpPr>
          <p:nvPr/>
        </p:nvSpPr>
        <p:spPr bwMode="auto">
          <a:xfrm>
            <a:off x="5595938" y="2354263"/>
            <a:ext cx="2181225" cy="830262"/>
          </a:xfrm>
          <a:custGeom>
            <a:avLst/>
            <a:gdLst>
              <a:gd name="T0" fmla="*/ 0 w 1374"/>
              <a:gd name="T1" fmla="*/ 2147483647 h 523"/>
              <a:gd name="T2" fmla="*/ 2147483647 w 1374"/>
              <a:gd name="T3" fmla="*/ 0 h 523"/>
              <a:gd name="T4" fmla="*/ 2147483647 w 1374"/>
              <a:gd name="T5" fmla="*/ 2147483647 h 523"/>
              <a:gd name="T6" fmla="*/ 0 60000 65536"/>
              <a:gd name="T7" fmla="*/ 0 60000 65536"/>
              <a:gd name="T8" fmla="*/ 0 60000 65536"/>
              <a:gd name="T9" fmla="*/ 0 w 1374"/>
              <a:gd name="T10" fmla="*/ 0 h 523"/>
              <a:gd name="T11" fmla="*/ 1374 w 1374"/>
              <a:gd name="T12" fmla="*/ 523 h 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4" h="523">
                <a:moveTo>
                  <a:pt x="0" y="395"/>
                </a:moveTo>
                <a:lnTo>
                  <a:pt x="1374" y="0"/>
                </a:lnTo>
                <a:lnTo>
                  <a:pt x="120" y="52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6" name="Line 39"/>
          <p:cNvSpPr>
            <a:spLocks noChangeShapeType="1"/>
          </p:cNvSpPr>
          <p:nvPr/>
        </p:nvSpPr>
        <p:spPr bwMode="auto">
          <a:xfrm>
            <a:off x="7777163" y="2355850"/>
            <a:ext cx="1095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07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7" name="Picture 35" descr="figure_03_22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"/>
          <a:stretch>
            <a:fillRect/>
          </a:stretch>
        </p:blipFill>
        <p:spPr bwMode="auto">
          <a:xfrm>
            <a:off x="1736725" y="139700"/>
            <a:ext cx="7102475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8" name="Line 8"/>
          <p:cNvSpPr>
            <a:spLocks noChangeShapeType="1"/>
          </p:cNvSpPr>
          <p:nvPr/>
        </p:nvSpPr>
        <p:spPr bwMode="auto">
          <a:xfrm>
            <a:off x="3001963" y="465138"/>
            <a:ext cx="946150" cy="222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79" name="Freeform 9"/>
          <p:cNvSpPr>
            <a:spLocks/>
          </p:cNvSpPr>
          <p:nvPr/>
        </p:nvSpPr>
        <p:spPr bwMode="auto">
          <a:xfrm>
            <a:off x="3246438" y="690563"/>
            <a:ext cx="704850" cy="647700"/>
          </a:xfrm>
          <a:custGeom>
            <a:avLst/>
            <a:gdLst>
              <a:gd name="T0" fmla="*/ 0 w 444"/>
              <a:gd name="T1" fmla="*/ 2147483647 h 408"/>
              <a:gd name="T2" fmla="*/ 2147483647 w 444"/>
              <a:gd name="T3" fmla="*/ 0 h 408"/>
              <a:gd name="T4" fmla="*/ 0 60000 65536"/>
              <a:gd name="T5" fmla="*/ 0 60000 65536"/>
              <a:gd name="T6" fmla="*/ 0 w 444"/>
              <a:gd name="T7" fmla="*/ 0 h 408"/>
              <a:gd name="T8" fmla="*/ 444 w 444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408">
                <a:moveTo>
                  <a:pt x="0" y="408"/>
                </a:moveTo>
                <a:lnTo>
                  <a:pt x="44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0" name="Line 10"/>
          <p:cNvSpPr>
            <a:spLocks noChangeShapeType="1"/>
          </p:cNvSpPr>
          <p:nvPr/>
        </p:nvSpPr>
        <p:spPr bwMode="auto">
          <a:xfrm flipV="1">
            <a:off x="3043238" y="687388"/>
            <a:ext cx="908050" cy="33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Line 11"/>
          <p:cNvSpPr>
            <a:spLocks noChangeShapeType="1"/>
          </p:cNvSpPr>
          <p:nvPr/>
        </p:nvSpPr>
        <p:spPr bwMode="auto">
          <a:xfrm>
            <a:off x="3951288" y="687388"/>
            <a:ext cx="273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Line 12"/>
          <p:cNvSpPr>
            <a:spLocks noChangeShapeType="1"/>
          </p:cNvSpPr>
          <p:nvPr/>
        </p:nvSpPr>
        <p:spPr bwMode="auto">
          <a:xfrm flipV="1">
            <a:off x="3557588" y="1801813"/>
            <a:ext cx="393700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Line 13"/>
          <p:cNvSpPr>
            <a:spLocks noChangeShapeType="1"/>
          </p:cNvSpPr>
          <p:nvPr/>
        </p:nvSpPr>
        <p:spPr bwMode="auto">
          <a:xfrm>
            <a:off x="3951288" y="1801813"/>
            <a:ext cx="269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4" name="Line 14"/>
          <p:cNvSpPr>
            <a:spLocks noChangeShapeType="1"/>
          </p:cNvSpPr>
          <p:nvPr/>
        </p:nvSpPr>
        <p:spPr bwMode="auto">
          <a:xfrm flipV="1">
            <a:off x="2951163" y="1954213"/>
            <a:ext cx="1270000" cy="34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5" name="Line 15"/>
          <p:cNvSpPr>
            <a:spLocks noChangeShapeType="1"/>
          </p:cNvSpPr>
          <p:nvPr/>
        </p:nvSpPr>
        <p:spPr bwMode="auto">
          <a:xfrm flipV="1">
            <a:off x="3198813" y="2103438"/>
            <a:ext cx="752475" cy="231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Line 16"/>
          <p:cNvSpPr>
            <a:spLocks noChangeShapeType="1"/>
          </p:cNvSpPr>
          <p:nvPr/>
        </p:nvSpPr>
        <p:spPr bwMode="auto">
          <a:xfrm>
            <a:off x="3948113" y="2103438"/>
            <a:ext cx="269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7" name="Line 17"/>
          <p:cNvSpPr>
            <a:spLocks noChangeShapeType="1"/>
          </p:cNvSpPr>
          <p:nvPr/>
        </p:nvSpPr>
        <p:spPr bwMode="auto">
          <a:xfrm flipV="1">
            <a:off x="3176588" y="2881313"/>
            <a:ext cx="7778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8" name="Line 18"/>
          <p:cNvSpPr>
            <a:spLocks noChangeShapeType="1"/>
          </p:cNvSpPr>
          <p:nvPr/>
        </p:nvSpPr>
        <p:spPr bwMode="auto">
          <a:xfrm>
            <a:off x="3954463" y="2881313"/>
            <a:ext cx="266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9" name="Line 19"/>
          <p:cNvSpPr>
            <a:spLocks noChangeShapeType="1"/>
          </p:cNvSpPr>
          <p:nvPr/>
        </p:nvSpPr>
        <p:spPr bwMode="auto">
          <a:xfrm flipV="1">
            <a:off x="3773488" y="3033713"/>
            <a:ext cx="171450" cy="34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0" name="Line 20"/>
          <p:cNvSpPr>
            <a:spLocks noChangeShapeType="1"/>
          </p:cNvSpPr>
          <p:nvPr/>
        </p:nvSpPr>
        <p:spPr bwMode="auto">
          <a:xfrm>
            <a:off x="3944938" y="3033713"/>
            <a:ext cx="273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1" name="Line 21"/>
          <p:cNvSpPr>
            <a:spLocks noChangeShapeType="1"/>
          </p:cNvSpPr>
          <p:nvPr/>
        </p:nvSpPr>
        <p:spPr bwMode="auto">
          <a:xfrm>
            <a:off x="3306763" y="4351338"/>
            <a:ext cx="650875" cy="10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2" name="Line 22"/>
          <p:cNvSpPr>
            <a:spLocks noChangeShapeType="1"/>
          </p:cNvSpPr>
          <p:nvPr/>
        </p:nvSpPr>
        <p:spPr bwMode="auto">
          <a:xfrm>
            <a:off x="3957638" y="4452938"/>
            <a:ext cx="260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3" name="Line 23"/>
          <p:cNvSpPr>
            <a:spLocks noChangeShapeType="1"/>
          </p:cNvSpPr>
          <p:nvPr/>
        </p:nvSpPr>
        <p:spPr bwMode="auto">
          <a:xfrm>
            <a:off x="2576513" y="4551363"/>
            <a:ext cx="1647825" cy="60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4" name="Line 24"/>
          <p:cNvSpPr>
            <a:spLocks noChangeShapeType="1"/>
          </p:cNvSpPr>
          <p:nvPr/>
        </p:nvSpPr>
        <p:spPr bwMode="auto">
          <a:xfrm flipV="1">
            <a:off x="3398838" y="4757738"/>
            <a:ext cx="555625" cy="48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5" name="Line 25"/>
          <p:cNvSpPr>
            <a:spLocks noChangeShapeType="1"/>
          </p:cNvSpPr>
          <p:nvPr/>
        </p:nvSpPr>
        <p:spPr bwMode="auto">
          <a:xfrm>
            <a:off x="3954463" y="4757738"/>
            <a:ext cx="266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6" name="Rectangle 29"/>
          <p:cNvSpPr>
            <a:spLocks noChangeArrowheads="1"/>
          </p:cNvSpPr>
          <p:nvPr/>
        </p:nvSpPr>
        <p:spPr bwMode="auto">
          <a:xfrm>
            <a:off x="4173538" y="549275"/>
            <a:ext cx="26463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300"/>
              <a:t>• Brain, spinal cord, and nerves</a:t>
            </a:r>
          </a:p>
        </p:txBody>
      </p:sp>
      <p:sp>
        <p:nvSpPr>
          <p:cNvPr id="306197" name="Rectangle 30"/>
          <p:cNvSpPr>
            <a:spLocks noChangeArrowheads="1"/>
          </p:cNvSpPr>
          <p:nvPr/>
        </p:nvSpPr>
        <p:spPr bwMode="auto">
          <a:xfrm>
            <a:off x="4175125" y="465138"/>
            <a:ext cx="33305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30000"/>
              </a:spcBef>
            </a:pPr>
            <a:r>
              <a:rPr lang="en-US" sz="1300"/>
              <a:t>Nervous tissue: Internal communication</a:t>
            </a:r>
          </a:p>
        </p:txBody>
      </p:sp>
      <p:sp>
        <p:nvSpPr>
          <p:cNvPr id="306198" name="Rectangle 31"/>
          <p:cNvSpPr>
            <a:spLocks noChangeArrowheads="1"/>
          </p:cNvSpPr>
          <p:nvPr/>
        </p:nvSpPr>
        <p:spPr bwMode="auto">
          <a:xfrm>
            <a:off x="4167188" y="1489075"/>
            <a:ext cx="37258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300"/>
              <a:t>Muscle tissue: Contracts to cause movement</a:t>
            </a:r>
          </a:p>
        </p:txBody>
      </p:sp>
      <p:sp>
        <p:nvSpPr>
          <p:cNvPr id="306199" name="Rectangle 32"/>
          <p:cNvSpPr>
            <a:spLocks noChangeArrowheads="1"/>
          </p:cNvSpPr>
          <p:nvPr/>
        </p:nvSpPr>
        <p:spPr bwMode="auto">
          <a:xfrm>
            <a:off x="4165600" y="1728788"/>
            <a:ext cx="31591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30000"/>
              </a:spcBef>
            </a:pPr>
            <a:r>
              <a:rPr lang="en-US" sz="1300"/>
              <a:t>• Muscles attached to bones (skeletal)</a:t>
            </a:r>
          </a:p>
        </p:txBody>
      </p:sp>
      <p:sp>
        <p:nvSpPr>
          <p:cNvPr id="306200" name="Rectangle 33"/>
          <p:cNvSpPr>
            <a:spLocks noChangeArrowheads="1"/>
          </p:cNvSpPr>
          <p:nvPr/>
        </p:nvSpPr>
        <p:spPr bwMode="auto">
          <a:xfrm>
            <a:off x="4165600" y="1817688"/>
            <a:ext cx="2324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300"/>
              <a:t>• Muscles of heart (cardiac)</a:t>
            </a:r>
          </a:p>
        </p:txBody>
      </p:sp>
      <p:sp>
        <p:nvSpPr>
          <p:cNvPr id="306201" name="Rectangle 34"/>
          <p:cNvSpPr>
            <a:spLocks noChangeArrowheads="1"/>
          </p:cNvSpPr>
          <p:nvPr/>
        </p:nvSpPr>
        <p:spPr bwMode="auto">
          <a:xfrm>
            <a:off x="4170363" y="1976438"/>
            <a:ext cx="37099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300"/>
              <a:t>• Muscles of walls of hollow organs (smooth)</a:t>
            </a:r>
          </a:p>
        </p:txBody>
      </p:sp>
      <p:sp>
        <p:nvSpPr>
          <p:cNvPr id="306202" name="Rectangle 36"/>
          <p:cNvSpPr>
            <a:spLocks noChangeArrowheads="1"/>
          </p:cNvSpPr>
          <p:nvPr/>
        </p:nvSpPr>
        <p:spPr bwMode="auto">
          <a:xfrm>
            <a:off x="4159250" y="2435225"/>
            <a:ext cx="4394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300"/>
              <a:t>Epithelial tissue: Forms boundaries between different</a:t>
            </a:r>
          </a:p>
          <a:p>
            <a:pPr eaLnBrk="1" hangingPunct="1">
              <a:lnSpc>
                <a:spcPct val="80000"/>
              </a:lnSpc>
            </a:pPr>
            <a:r>
              <a:rPr lang="en-US" sz="1300"/>
              <a:t>environments, protects, secretes, absorbs, filters</a:t>
            </a:r>
          </a:p>
        </p:txBody>
      </p:sp>
      <p:sp>
        <p:nvSpPr>
          <p:cNvPr id="306203" name="Rectangle 38"/>
          <p:cNvSpPr>
            <a:spLocks noChangeArrowheads="1"/>
          </p:cNvSpPr>
          <p:nvPr/>
        </p:nvSpPr>
        <p:spPr bwMode="auto">
          <a:xfrm>
            <a:off x="4159250" y="2808288"/>
            <a:ext cx="41671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30000"/>
              </a:spcBef>
            </a:pPr>
            <a:r>
              <a:rPr lang="en-US" sz="1300"/>
              <a:t>• Lining of GI tract organs and other hollow organs</a:t>
            </a:r>
          </a:p>
        </p:txBody>
      </p:sp>
      <p:sp>
        <p:nvSpPr>
          <p:cNvPr id="306204" name="Rectangle 39"/>
          <p:cNvSpPr>
            <a:spLocks noChangeArrowheads="1"/>
          </p:cNvSpPr>
          <p:nvPr/>
        </p:nvSpPr>
        <p:spPr bwMode="auto">
          <a:xfrm>
            <a:off x="4159250" y="2973388"/>
            <a:ext cx="220503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30000"/>
              </a:spcBef>
            </a:pPr>
            <a:r>
              <a:rPr lang="en-US" sz="1300"/>
              <a:t>• Skin surface (epidermis)</a:t>
            </a:r>
          </a:p>
        </p:txBody>
      </p:sp>
      <p:sp>
        <p:nvSpPr>
          <p:cNvPr id="306205" name="Rectangle 40"/>
          <p:cNvSpPr>
            <a:spLocks noChangeArrowheads="1"/>
          </p:cNvSpPr>
          <p:nvPr/>
        </p:nvSpPr>
        <p:spPr bwMode="auto">
          <a:xfrm>
            <a:off x="4157663" y="4024313"/>
            <a:ext cx="36972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300"/>
              <a:t>Connective tissue: Supports, protects, binds</a:t>
            </a:r>
          </a:p>
          <a:p>
            <a:pPr eaLnBrk="1" hangingPunct="1">
              <a:lnSpc>
                <a:spcPct val="80000"/>
              </a:lnSpc>
            </a:pPr>
            <a:r>
              <a:rPr lang="en-US" sz="1300"/>
              <a:t>other tissues together</a:t>
            </a:r>
          </a:p>
        </p:txBody>
      </p:sp>
      <p:sp>
        <p:nvSpPr>
          <p:cNvPr id="306206" name="Rectangle 42"/>
          <p:cNvSpPr>
            <a:spLocks noChangeArrowheads="1"/>
          </p:cNvSpPr>
          <p:nvPr/>
        </p:nvSpPr>
        <p:spPr bwMode="auto">
          <a:xfrm>
            <a:off x="4159250" y="4300538"/>
            <a:ext cx="7921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300"/>
              <a:t>• Bones</a:t>
            </a:r>
          </a:p>
        </p:txBody>
      </p:sp>
      <p:sp>
        <p:nvSpPr>
          <p:cNvPr id="306207" name="Rectangle 43"/>
          <p:cNvSpPr>
            <a:spLocks noChangeArrowheads="1"/>
          </p:cNvSpPr>
          <p:nvPr/>
        </p:nvSpPr>
        <p:spPr bwMode="auto">
          <a:xfrm>
            <a:off x="4165600" y="4460875"/>
            <a:ext cx="9763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300"/>
              <a:t>• Tendons</a:t>
            </a:r>
          </a:p>
        </p:txBody>
      </p:sp>
      <p:sp>
        <p:nvSpPr>
          <p:cNvPr id="306208" name="Rectangle 44"/>
          <p:cNvSpPr>
            <a:spLocks noChangeArrowheads="1"/>
          </p:cNvSpPr>
          <p:nvPr/>
        </p:nvSpPr>
        <p:spPr bwMode="auto">
          <a:xfrm>
            <a:off x="4162425" y="4624388"/>
            <a:ext cx="28924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300"/>
              <a:t>• Fat and other soft padding tissue</a:t>
            </a:r>
          </a:p>
        </p:txBody>
      </p:sp>
      <p:sp>
        <p:nvSpPr>
          <p:cNvPr id="306209" name="Text Box 5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3.22</a:t>
            </a:r>
          </a:p>
        </p:txBody>
      </p:sp>
    </p:spTree>
    <p:extLst>
      <p:ext uri="{BB962C8B-B14F-4D97-AF65-F5344CB8AC3E}">
        <p14:creationId xmlns:p14="http://schemas.microsoft.com/office/powerpoint/2010/main" val="24289679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Tissue Repair (Wound Healing)</a:t>
            </a:r>
          </a:p>
        </p:txBody>
      </p:sp>
      <p:sp>
        <p:nvSpPr>
          <p:cNvPr id="308226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Regeneration</a:t>
            </a:r>
          </a:p>
          <a:p>
            <a:pPr lvl="1" eaLnBrk="1" hangingPunct="1"/>
            <a:r>
              <a:rPr lang="en-US">
                <a:latin typeface="Arial" charset="0"/>
              </a:rPr>
              <a:t>Replacement of destroyed tissue by the same kind of cells</a:t>
            </a:r>
          </a:p>
          <a:p>
            <a:pPr eaLnBrk="1" hangingPunct="1"/>
            <a:r>
              <a:rPr lang="en-US">
                <a:latin typeface="Arial" charset="0"/>
              </a:rPr>
              <a:t>Fibrosis</a:t>
            </a:r>
          </a:p>
          <a:p>
            <a:pPr lvl="1" eaLnBrk="1" hangingPunct="1"/>
            <a:r>
              <a:rPr lang="en-US">
                <a:latin typeface="Arial" charset="0"/>
              </a:rPr>
              <a:t>Repair by dense (fibrous) connective tissue (scar tissue)</a:t>
            </a:r>
          </a:p>
          <a:p>
            <a:pPr eaLnBrk="1" hangingPunct="1"/>
            <a:r>
              <a:rPr lang="en-US">
                <a:latin typeface="Arial" charset="0"/>
              </a:rPr>
              <a:t>Whether regeneration or fibrosis occurs depends on:</a:t>
            </a:r>
          </a:p>
          <a:p>
            <a:pPr lvl="1" eaLnBrk="1" hangingPunct="1"/>
            <a:r>
              <a:rPr lang="en-US">
                <a:latin typeface="Arial" charset="0"/>
              </a:rPr>
              <a:t>Type of tissue damaged</a:t>
            </a:r>
          </a:p>
          <a:p>
            <a:pPr lvl="1" eaLnBrk="1" hangingPunct="1"/>
            <a:r>
              <a:rPr lang="en-US">
                <a:latin typeface="Arial" charset="0"/>
              </a:rPr>
              <a:t>Severity of the injury</a:t>
            </a:r>
          </a:p>
        </p:txBody>
      </p:sp>
    </p:spTree>
    <p:extLst>
      <p:ext uri="{BB962C8B-B14F-4D97-AF65-F5344CB8AC3E}">
        <p14:creationId xmlns:p14="http://schemas.microsoft.com/office/powerpoint/2010/main" val="1063900829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Events in Tissue Repair</a:t>
            </a:r>
          </a:p>
        </p:txBody>
      </p:sp>
      <p:sp>
        <p:nvSpPr>
          <p:cNvPr id="310274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Inflammation</a:t>
            </a:r>
          </a:p>
          <a:p>
            <a:pPr lvl="1" eaLnBrk="1" hangingPunct="1"/>
            <a:r>
              <a:rPr lang="en-US">
                <a:latin typeface="Arial" charset="0"/>
              </a:rPr>
              <a:t>Capillaries become very permeable</a:t>
            </a:r>
          </a:p>
          <a:p>
            <a:pPr lvl="1" eaLnBrk="1" hangingPunct="1"/>
            <a:r>
              <a:rPr lang="en-US">
                <a:latin typeface="Arial" charset="0"/>
              </a:rPr>
              <a:t>Clotting proteins migrate into the area from the blood stream</a:t>
            </a:r>
          </a:p>
          <a:p>
            <a:pPr lvl="1" eaLnBrk="1" hangingPunct="1"/>
            <a:r>
              <a:rPr lang="en-US">
                <a:latin typeface="Arial" charset="0"/>
              </a:rPr>
              <a:t>A clot walls off the injured area</a:t>
            </a:r>
          </a:p>
          <a:p>
            <a:pPr eaLnBrk="1" hangingPunct="1"/>
            <a:r>
              <a:rPr lang="en-US">
                <a:latin typeface="Arial" charset="0"/>
              </a:rPr>
              <a:t>Granulation tissue forms</a:t>
            </a:r>
          </a:p>
          <a:p>
            <a:pPr lvl="1" eaLnBrk="1" hangingPunct="1"/>
            <a:r>
              <a:rPr lang="en-US">
                <a:latin typeface="Arial" charset="0"/>
              </a:rPr>
              <a:t>Growth of new capillaries</a:t>
            </a:r>
          </a:p>
          <a:p>
            <a:pPr lvl="1" eaLnBrk="1" hangingPunct="1"/>
            <a:r>
              <a:rPr lang="en-US">
                <a:latin typeface="Arial" charset="0"/>
              </a:rPr>
              <a:t>Rebuild collagen fibers</a:t>
            </a:r>
          </a:p>
          <a:p>
            <a:pPr eaLnBrk="1" hangingPunct="1"/>
            <a:r>
              <a:rPr lang="en-US">
                <a:latin typeface="Arial" charset="0"/>
              </a:rPr>
              <a:t>Regeneration of surface epithelium</a:t>
            </a:r>
          </a:p>
          <a:p>
            <a:pPr lvl="1" eaLnBrk="1" hangingPunct="1"/>
            <a:r>
              <a:rPr lang="en-US">
                <a:latin typeface="Arial" charset="0"/>
              </a:rPr>
              <a:t>Scab detaches</a:t>
            </a:r>
          </a:p>
        </p:txBody>
      </p:sp>
    </p:spTree>
    <p:extLst>
      <p:ext uri="{BB962C8B-B14F-4D97-AF65-F5344CB8AC3E}">
        <p14:creationId xmlns:p14="http://schemas.microsoft.com/office/powerpoint/2010/main" val="4072216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Regeneration of Tissues</a:t>
            </a:r>
          </a:p>
        </p:txBody>
      </p:sp>
      <p:sp>
        <p:nvSpPr>
          <p:cNvPr id="312322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6868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Tissues that regenerate easily</a:t>
            </a:r>
          </a:p>
          <a:p>
            <a:pPr lvl="1" eaLnBrk="1" hangingPunct="1"/>
            <a:r>
              <a:rPr lang="en-US">
                <a:latin typeface="Arial" charset="0"/>
              </a:rPr>
              <a:t>Epithelial tissue (skin and mucous membranes)</a:t>
            </a:r>
          </a:p>
          <a:p>
            <a:pPr lvl="1" eaLnBrk="1" hangingPunct="1"/>
            <a:r>
              <a:rPr lang="en-US">
                <a:latin typeface="Arial" charset="0"/>
              </a:rPr>
              <a:t>Fibrous connective tissues and bone</a:t>
            </a:r>
          </a:p>
          <a:p>
            <a:pPr eaLnBrk="1" hangingPunct="1"/>
            <a:r>
              <a:rPr lang="en-US">
                <a:latin typeface="Arial" charset="0"/>
              </a:rPr>
              <a:t>Tissues that regenerate poorly</a:t>
            </a:r>
          </a:p>
          <a:p>
            <a:pPr lvl="1" eaLnBrk="1" hangingPunct="1"/>
            <a:r>
              <a:rPr lang="en-US">
                <a:latin typeface="Arial" charset="0"/>
              </a:rPr>
              <a:t>Skeletal muscle</a:t>
            </a:r>
          </a:p>
          <a:p>
            <a:pPr eaLnBrk="1" hangingPunct="1"/>
            <a:r>
              <a:rPr lang="en-US">
                <a:latin typeface="Arial" charset="0"/>
              </a:rPr>
              <a:t>Tissues that are replaced largely with scar tissue</a:t>
            </a:r>
          </a:p>
          <a:p>
            <a:pPr lvl="1" eaLnBrk="1" hangingPunct="1"/>
            <a:r>
              <a:rPr lang="en-US">
                <a:latin typeface="Arial" charset="0"/>
              </a:rPr>
              <a:t>Cardiac muscle</a:t>
            </a:r>
          </a:p>
          <a:p>
            <a:pPr lvl="1" eaLnBrk="1" hangingPunct="1"/>
            <a:r>
              <a:rPr lang="en-US">
                <a:latin typeface="Arial" charset="0"/>
              </a:rPr>
              <a:t>Nervous tissue within the brain and spinal cord</a:t>
            </a:r>
          </a:p>
        </p:txBody>
      </p:sp>
    </p:spTree>
    <p:extLst>
      <p:ext uri="{BB962C8B-B14F-4D97-AF65-F5344CB8AC3E}">
        <p14:creationId xmlns:p14="http://schemas.microsoft.com/office/powerpoint/2010/main" val="607899073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Developmental Aspects of Tissue</a:t>
            </a:r>
          </a:p>
        </p:txBody>
      </p:sp>
      <p:sp>
        <p:nvSpPr>
          <p:cNvPr id="314370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Epithelial tissue arises from all three primary germ layers</a:t>
            </a:r>
          </a:p>
          <a:p>
            <a:pPr eaLnBrk="1" hangingPunct="1"/>
            <a:r>
              <a:rPr lang="en-US">
                <a:latin typeface="Arial" charset="0"/>
              </a:rPr>
              <a:t>Muscle and connective tissue arise from the mesoderm</a:t>
            </a:r>
          </a:p>
          <a:p>
            <a:pPr eaLnBrk="1" hangingPunct="1"/>
            <a:r>
              <a:rPr lang="en-US">
                <a:latin typeface="Arial" charset="0"/>
              </a:rPr>
              <a:t>Nervous tissue arises from the ectoderm</a:t>
            </a:r>
          </a:p>
          <a:p>
            <a:pPr eaLnBrk="1" hangingPunct="1"/>
            <a:r>
              <a:rPr lang="en-US">
                <a:latin typeface="Arial" charset="0"/>
              </a:rPr>
              <a:t>With old age, there is a decrease in mass and viability in most tissues</a:t>
            </a:r>
          </a:p>
        </p:txBody>
      </p:sp>
    </p:spTree>
    <p:extLst>
      <p:ext uri="{BB962C8B-B14F-4D97-AF65-F5344CB8AC3E}">
        <p14:creationId xmlns:p14="http://schemas.microsoft.com/office/powerpoint/2010/main" val="3855267905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5" descr="figure_03_17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>
            <a:fillRect/>
          </a:stretch>
        </p:blipFill>
        <p:spPr bwMode="auto">
          <a:xfrm>
            <a:off x="1593850" y="161925"/>
            <a:ext cx="59563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Text Box 4"/>
          <p:cNvSpPr txBox="1">
            <a:spLocks noChangeArrowheads="1"/>
          </p:cNvSpPr>
          <p:nvPr/>
        </p:nvSpPr>
        <p:spPr bwMode="auto">
          <a:xfrm>
            <a:off x="4718050" y="211138"/>
            <a:ext cx="1920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Apical surface</a:t>
            </a:r>
          </a:p>
        </p:txBody>
      </p:sp>
      <p:sp>
        <p:nvSpPr>
          <p:cNvPr id="211971" name="Text Box 5"/>
          <p:cNvSpPr txBox="1">
            <a:spLocks noChangeArrowheads="1"/>
          </p:cNvSpPr>
          <p:nvPr/>
        </p:nvSpPr>
        <p:spPr bwMode="auto">
          <a:xfrm>
            <a:off x="2155825" y="1473200"/>
            <a:ext cx="1087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Basal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surface</a:t>
            </a:r>
          </a:p>
        </p:txBody>
      </p:sp>
      <p:sp>
        <p:nvSpPr>
          <p:cNvPr id="211972" name="Text Box 6"/>
          <p:cNvSpPr txBox="1">
            <a:spLocks noChangeArrowheads="1"/>
          </p:cNvSpPr>
          <p:nvPr/>
        </p:nvSpPr>
        <p:spPr bwMode="auto">
          <a:xfrm>
            <a:off x="3533775" y="1546225"/>
            <a:ext cx="1017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Simple</a:t>
            </a:r>
          </a:p>
        </p:txBody>
      </p:sp>
      <p:sp>
        <p:nvSpPr>
          <p:cNvPr id="211973" name="Text Box 7"/>
          <p:cNvSpPr txBox="1">
            <a:spLocks noChangeArrowheads="1"/>
          </p:cNvSpPr>
          <p:nvPr/>
        </p:nvSpPr>
        <p:spPr bwMode="auto">
          <a:xfrm>
            <a:off x="4718050" y="2913063"/>
            <a:ext cx="1920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Apical surface</a:t>
            </a:r>
          </a:p>
        </p:txBody>
      </p:sp>
      <p:sp>
        <p:nvSpPr>
          <p:cNvPr id="211974" name="Text Box 8"/>
          <p:cNvSpPr txBox="1">
            <a:spLocks noChangeArrowheads="1"/>
          </p:cNvSpPr>
          <p:nvPr/>
        </p:nvSpPr>
        <p:spPr bwMode="auto">
          <a:xfrm>
            <a:off x="2139950" y="5546725"/>
            <a:ext cx="1087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Basal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surface</a:t>
            </a:r>
          </a:p>
        </p:txBody>
      </p:sp>
      <p:sp>
        <p:nvSpPr>
          <p:cNvPr id="211975" name="Text Box 9"/>
          <p:cNvSpPr txBox="1">
            <a:spLocks noChangeArrowheads="1"/>
          </p:cNvSpPr>
          <p:nvPr/>
        </p:nvSpPr>
        <p:spPr bwMode="auto">
          <a:xfrm>
            <a:off x="3400425" y="5826125"/>
            <a:ext cx="1284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Stratified</a:t>
            </a:r>
          </a:p>
        </p:txBody>
      </p:sp>
      <p:sp>
        <p:nvSpPr>
          <p:cNvPr id="211976" name="Text Box 10"/>
          <p:cNvSpPr txBox="1">
            <a:spLocks noChangeArrowheads="1"/>
          </p:cNvSpPr>
          <p:nvPr/>
        </p:nvSpPr>
        <p:spPr bwMode="auto">
          <a:xfrm>
            <a:off x="1571625" y="6273800"/>
            <a:ext cx="6013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en-US" sz="2000"/>
              <a:t>(a) Classification based on number of cell layers</a:t>
            </a:r>
          </a:p>
        </p:txBody>
      </p:sp>
      <p:sp>
        <p:nvSpPr>
          <p:cNvPr id="211977" name="Freeform 11"/>
          <p:cNvSpPr>
            <a:spLocks/>
          </p:cNvSpPr>
          <p:nvPr/>
        </p:nvSpPr>
        <p:spPr bwMode="auto">
          <a:xfrm>
            <a:off x="4270375" y="3019425"/>
            <a:ext cx="476250" cy="476250"/>
          </a:xfrm>
          <a:custGeom>
            <a:avLst/>
            <a:gdLst>
              <a:gd name="T0" fmla="*/ 0 w 300"/>
              <a:gd name="T1" fmla="*/ 2147483647 h 300"/>
              <a:gd name="T2" fmla="*/ 2147483647 w 300"/>
              <a:gd name="T3" fmla="*/ 0 h 300"/>
              <a:gd name="T4" fmla="*/ 2147483647 w 300"/>
              <a:gd name="T5" fmla="*/ 0 h 300"/>
              <a:gd name="T6" fmla="*/ 0 60000 65536"/>
              <a:gd name="T7" fmla="*/ 0 60000 65536"/>
              <a:gd name="T8" fmla="*/ 0 60000 65536"/>
              <a:gd name="T9" fmla="*/ 0 w 300"/>
              <a:gd name="T10" fmla="*/ 0 h 300"/>
              <a:gd name="T11" fmla="*/ 300 w 30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300">
                <a:moveTo>
                  <a:pt x="0" y="300"/>
                </a:moveTo>
                <a:lnTo>
                  <a:pt x="140" y="0"/>
                </a:lnTo>
                <a:lnTo>
                  <a:pt x="30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8" name="Freeform 12"/>
          <p:cNvSpPr>
            <a:spLocks/>
          </p:cNvSpPr>
          <p:nvPr/>
        </p:nvSpPr>
        <p:spPr bwMode="auto">
          <a:xfrm>
            <a:off x="2955925" y="4953000"/>
            <a:ext cx="498475" cy="698500"/>
          </a:xfrm>
          <a:custGeom>
            <a:avLst/>
            <a:gdLst>
              <a:gd name="T0" fmla="*/ 0 w 314"/>
              <a:gd name="T1" fmla="*/ 2147483647 h 440"/>
              <a:gd name="T2" fmla="*/ 2147483647 w 314"/>
              <a:gd name="T3" fmla="*/ 2147483647 h 440"/>
              <a:gd name="T4" fmla="*/ 2147483647 w 314"/>
              <a:gd name="T5" fmla="*/ 0 h 440"/>
              <a:gd name="T6" fmla="*/ 0 60000 65536"/>
              <a:gd name="T7" fmla="*/ 0 60000 65536"/>
              <a:gd name="T8" fmla="*/ 0 60000 65536"/>
              <a:gd name="T9" fmla="*/ 0 w 314"/>
              <a:gd name="T10" fmla="*/ 0 h 440"/>
              <a:gd name="T11" fmla="*/ 314 w 314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440">
                <a:moveTo>
                  <a:pt x="0" y="440"/>
                </a:moveTo>
                <a:lnTo>
                  <a:pt x="162" y="440"/>
                </a:lnTo>
                <a:lnTo>
                  <a:pt x="31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Freeform 13"/>
          <p:cNvSpPr>
            <a:spLocks/>
          </p:cNvSpPr>
          <p:nvPr/>
        </p:nvSpPr>
        <p:spPr bwMode="auto">
          <a:xfrm>
            <a:off x="4127500" y="327025"/>
            <a:ext cx="622300" cy="307975"/>
          </a:xfrm>
          <a:custGeom>
            <a:avLst/>
            <a:gdLst>
              <a:gd name="T0" fmla="*/ 0 w 392"/>
              <a:gd name="T1" fmla="*/ 2147483647 h 194"/>
              <a:gd name="T2" fmla="*/ 2147483647 w 392"/>
              <a:gd name="T3" fmla="*/ 0 h 194"/>
              <a:gd name="T4" fmla="*/ 2147483647 w 392"/>
              <a:gd name="T5" fmla="*/ 0 h 194"/>
              <a:gd name="T6" fmla="*/ 0 60000 65536"/>
              <a:gd name="T7" fmla="*/ 0 60000 65536"/>
              <a:gd name="T8" fmla="*/ 0 60000 65536"/>
              <a:gd name="T9" fmla="*/ 0 w 392"/>
              <a:gd name="T10" fmla="*/ 0 h 194"/>
              <a:gd name="T11" fmla="*/ 392 w 392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194">
                <a:moveTo>
                  <a:pt x="0" y="194"/>
                </a:moveTo>
                <a:lnTo>
                  <a:pt x="282" y="0"/>
                </a:lnTo>
                <a:lnTo>
                  <a:pt x="39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0" name="Freeform 14"/>
          <p:cNvSpPr>
            <a:spLocks/>
          </p:cNvSpPr>
          <p:nvPr/>
        </p:nvSpPr>
        <p:spPr bwMode="auto">
          <a:xfrm>
            <a:off x="2959100" y="1162050"/>
            <a:ext cx="311150" cy="419100"/>
          </a:xfrm>
          <a:custGeom>
            <a:avLst/>
            <a:gdLst>
              <a:gd name="T0" fmla="*/ 0 w 196"/>
              <a:gd name="T1" fmla="*/ 2147483647 h 264"/>
              <a:gd name="T2" fmla="*/ 2147483647 w 196"/>
              <a:gd name="T3" fmla="*/ 2147483647 h 264"/>
              <a:gd name="T4" fmla="*/ 2147483647 w 196"/>
              <a:gd name="T5" fmla="*/ 0 h 264"/>
              <a:gd name="T6" fmla="*/ 0 60000 65536"/>
              <a:gd name="T7" fmla="*/ 0 60000 65536"/>
              <a:gd name="T8" fmla="*/ 0 60000 65536"/>
              <a:gd name="T9" fmla="*/ 0 w 196"/>
              <a:gd name="T10" fmla="*/ 0 h 264"/>
              <a:gd name="T11" fmla="*/ 196 w 196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264">
                <a:moveTo>
                  <a:pt x="0" y="264"/>
                </a:moveTo>
                <a:lnTo>
                  <a:pt x="110" y="264"/>
                </a:lnTo>
                <a:lnTo>
                  <a:pt x="19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1" name="Text Box 20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3.17a</a:t>
            </a:r>
          </a:p>
        </p:txBody>
      </p:sp>
    </p:spTree>
    <p:extLst>
      <p:ext uri="{BB962C8B-B14F-4D97-AF65-F5344CB8AC3E}">
        <p14:creationId xmlns:p14="http://schemas.microsoft.com/office/powerpoint/2010/main" val="4253791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Classification of Epithelia</a:t>
            </a:r>
          </a:p>
        </p:txBody>
      </p:sp>
      <p:sp>
        <p:nvSpPr>
          <p:cNvPr id="214018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3843338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Shape of cells</a:t>
            </a:r>
          </a:p>
          <a:p>
            <a:pPr lvl="1" eaLnBrk="1" hangingPunct="1"/>
            <a:r>
              <a:rPr lang="en-US">
                <a:latin typeface="Arial" charset="0"/>
              </a:rPr>
              <a:t>Squamous</a:t>
            </a:r>
          </a:p>
          <a:p>
            <a:pPr lvl="2" eaLnBrk="1" hangingPunct="1"/>
            <a:r>
              <a:rPr lang="en-US">
                <a:latin typeface="Arial" charset="0"/>
              </a:rPr>
              <a:t>flattened</a:t>
            </a:r>
          </a:p>
          <a:p>
            <a:pPr lvl="1" eaLnBrk="1" hangingPunct="1"/>
            <a:r>
              <a:rPr lang="en-US">
                <a:latin typeface="Arial" charset="0"/>
              </a:rPr>
              <a:t>Cuboidal</a:t>
            </a:r>
          </a:p>
          <a:p>
            <a:pPr lvl="2" eaLnBrk="1" hangingPunct="1"/>
            <a:r>
              <a:rPr lang="en-US">
                <a:latin typeface="Arial" charset="0"/>
              </a:rPr>
              <a:t>cube-shaped</a:t>
            </a:r>
          </a:p>
          <a:p>
            <a:pPr lvl="1" eaLnBrk="1" hangingPunct="1"/>
            <a:r>
              <a:rPr lang="en-US">
                <a:latin typeface="Arial" charset="0"/>
              </a:rPr>
              <a:t>Columnar</a:t>
            </a:r>
          </a:p>
          <a:p>
            <a:pPr lvl="2" eaLnBrk="1" hangingPunct="1"/>
            <a:r>
              <a:rPr lang="en-US">
                <a:latin typeface="Arial" charset="0"/>
              </a:rPr>
              <a:t>column-like</a:t>
            </a:r>
          </a:p>
        </p:txBody>
      </p:sp>
    </p:spTree>
    <p:extLst>
      <p:ext uri="{BB962C8B-B14F-4D97-AF65-F5344CB8AC3E}">
        <p14:creationId xmlns:p14="http://schemas.microsoft.com/office/powerpoint/2010/main" val="3156990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16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Figure 3.17b</a:t>
            </a:r>
          </a:p>
        </p:txBody>
      </p:sp>
      <p:pic>
        <p:nvPicPr>
          <p:cNvPr id="216066" name="Picture 4" descr="figure_03_17b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"/>
          <a:stretch>
            <a:fillRect/>
          </a:stretch>
        </p:blipFill>
        <p:spPr bwMode="auto">
          <a:xfrm>
            <a:off x="2181225" y="130175"/>
            <a:ext cx="4779963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86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/>
          <a:lstStyle/>
          <a:p>
            <a:pPr eaLnBrk="1" hangingPunct="1"/>
            <a:r>
              <a:rPr lang="en-US">
                <a:latin typeface="Arial" charset="0"/>
              </a:rPr>
              <a:t>Simple Epithelia</a:t>
            </a:r>
          </a:p>
        </p:txBody>
      </p:sp>
      <p:sp>
        <p:nvSpPr>
          <p:cNvPr id="218114" name="Rectangle 2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06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Simple squamous</a:t>
            </a:r>
          </a:p>
          <a:p>
            <a:pPr lvl="1" eaLnBrk="1" hangingPunct="1"/>
            <a:r>
              <a:rPr lang="en-US">
                <a:latin typeface="Arial" charset="0"/>
              </a:rPr>
              <a:t>Single layer of flat cells</a:t>
            </a:r>
          </a:p>
          <a:p>
            <a:pPr lvl="1" eaLnBrk="1" hangingPunct="1"/>
            <a:r>
              <a:rPr lang="en-US">
                <a:latin typeface="Arial" charset="0"/>
              </a:rPr>
              <a:t>Location - usually forms membranes</a:t>
            </a:r>
          </a:p>
          <a:p>
            <a:pPr lvl="2" eaLnBrk="1" hangingPunct="1"/>
            <a:r>
              <a:rPr lang="en-US">
                <a:latin typeface="Arial" charset="0"/>
              </a:rPr>
              <a:t>Lines body cavities</a:t>
            </a:r>
          </a:p>
          <a:p>
            <a:pPr lvl="2" eaLnBrk="1" hangingPunct="1"/>
            <a:r>
              <a:rPr lang="en-US">
                <a:latin typeface="Arial" charset="0"/>
              </a:rPr>
              <a:t>Lines lungs and capillaries</a:t>
            </a:r>
          </a:p>
          <a:p>
            <a:pPr lvl="1" eaLnBrk="1" hangingPunct="1"/>
            <a:r>
              <a:rPr lang="en-US">
                <a:latin typeface="Arial" charset="0"/>
              </a:rPr>
              <a:t>Functions in diffusion, filtration, or secretion in membranes</a:t>
            </a:r>
          </a:p>
        </p:txBody>
      </p:sp>
    </p:spTree>
    <p:extLst>
      <p:ext uri="{BB962C8B-B14F-4D97-AF65-F5344CB8AC3E}">
        <p14:creationId xmlns:p14="http://schemas.microsoft.com/office/powerpoint/2010/main" val="1886439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1945</Words>
  <Application>Microsoft Macintosh PowerPoint</Application>
  <PresentationFormat>On-screen Show (4:3)</PresentationFormat>
  <Paragraphs>544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Body Tissues</vt:lpstr>
      <vt:lpstr>Epithelial Tissues</vt:lpstr>
      <vt:lpstr>Epithelium Characteristics</vt:lpstr>
      <vt:lpstr>PowerPoint Presentation</vt:lpstr>
      <vt:lpstr>Classification of Epithelia</vt:lpstr>
      <vt:lpstr>PowerPoint Presentation</vt:lpstr>
      <vt:lpstr>Classification of Epithelia</vt:lpstr>
      <vt:lpstr>PowerPoint Presentation</vt:lpstr>
      <vt:lpstr>Simple Epithelia</vt:lpstr>
      <vt:lpstr>PowerPoint Presentation</vt:lpstr>
      <vt:lpstr>Simple Epithelia</vt:lpstr>
      <vt:lpstr>PowerPoint Presentation</vt:lpstr>
      <vt:lpstr>Simple Epithelia</vt:lpstr>
      <vt:lpstr>PowerPoint Presentation</vt:lpstr>
      <vt:lpstr>Simple Epithelia</vt:lpstr>
      <vt:lpstr>PowerPoint Presentation</vt:lpstr>
      <vt:lpstr>Stratified Epithelia</vt:lpstr>
      <vt:lpstr>PowerPoint Presentation</vt:lpstr>
      <vt:lpstr>Stratified Epithelia</vt:lpstr>
      <vt:lpstr>Stratified Epithelia</vt:lpstr>
      <vt:lpstr>PowerPoint Presentation</vt:lpstr>
      <vt:lpstr>Glandular Epithelium</vt:lpstr>
      <vt:lpstr>Glandular Epithelium</vt:lpstr>
      <vt:lpstr>Connective Tissue</vt:lpstr>
      <vt:lpstr>Connective Tissue Characteristics</vt:lpstr>
      <vt:lpstr>Extracellular Matrix</vt:lpstr>
      <vt:lpstr>Connective Tissue Types</vt:lpstr>
      <vt:lpstr>PowerPoint Presentation</vt:lpstr>
      <vt:lpstr>Connective Tissue Types</vt:lpstr>
      <vt:lpstr>PowerPoint Presentation</vt:lpstr>
      <vt:lpstr>Connective Tissue Types</vt:lpstr>
      <vt:lpstr>PowerPoint Presentation</vt:lpstr>
      <vt:lpstr>Connective Tissue Types</vt:lpstr>
      <vt:lpstr>PowerPoint Presentation</vt:lpstr>
      <vt:lpstr>Connective Tissue Types</vt:lpstr>
      <vt:lpstr>PowerPoint Presentation</vt:lpstr>
      <vt:lpstr>Connective Tissue Types</vt:lpstr>
      <vt:lpstr>PowerPoint Presentation</vt:lpstr>
      <vt:lpstr>Connective Tissue Types</vt:lpstr>
      <vt:lpstr>PowerPoint Presentation</vt:lpstr>
      <vt:lpstr>Connective Tissue Types</vt:lpstr>
      <vt:lpstr>PowerPoint Presentation</vt:lpstr>
      <vt:lpstr>Muscle Tissue</vt:lpstr>
      <vt:lpstr>Muscle Tissue Types</vt:lpstr>
      <vt:lpstr>PowerPoint Presentation</vt:lpstr>
      <vt:lpstr>Muscle Tissue Types</vt:lpstr>
      <vt:lpstr>PowerPoint Presentation</vt:lpstr>
      <vt:lpstr>Muscle Tissue Types</vt:lpstr>
      <vt:lpstr>PowerPoint Presentation</vt:lpstr>
      <vt:lpstr>Nervous Tissue</vt:lpstr>
      <vt:lpstr>PowerPoint Presentation</vt:lpstr>
      <vt:lpstr>PowerPoint Presentation</vt:lpstr>
      <vt:lpstr>Tissue Repair (Wound Healing)</vt:lpstr>
      <vt:lpstr>Events in Tissue Repair</vt:lpstr>
      <vt:lpstr>Regeneration of Tissues</vt:lpstr>
      <vt:lpstr>Developmental Aspects of Tissue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Tissues</dc:title>
  <dc:creator>Betty Lampe</dc:creator>
  <cp:lastModifiedBy>Betty Lampe</cp:lastModifiedBy>
  <cp:revision>1</cp:revision>
  <dcterms:created xsi:type="dcterms:W3CDTF">2014-09-09T19:49:19Z</dcterms:created>
  <dcterms:modified xsi:type="dcterms:W3CDTF">2014-09-09T19:50:00Z</dcterms:modified>
</cp:coreProperties>
</file>