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3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158F2-EF40-C442-886D-AB74269592D5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13487-2B80-FF4C-91A1-C279FFFD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4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7895-3304-8649-BD98-77D0683BBA6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C982-A1FC-FD49-AED0-0D5E0446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hyperlink" Target="apflix_mitosis.m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Solutions and Transport</a:t>
            </a:r>
          </a:p>
        </p:txBody>
      </p:sp>
      <p:sp>
        <p:nvSpPr>
          <p:cNvPr id="89090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Arial" charset="0"/>
              </a:rPr>
              <a:t>Solution—homogeneous mixture of two or more components</a:t>
            </a:r>
          </a:p>
          <a:p>
            <a:pPr lvl="1" eaLnBrk="1" hangingPunct="1"/>
            <a:r>
              <a:rPr lang="en-US">
                <a:latin typeface="Arial" charset="0"/>
              </a:rPr>
              <a:t>Solvent—dissolving medium; typically water in the body</a:t>
            </a:r>
          </a:p>
          <a:p>
            <a:pPr lvl="1" eaLnBrk="1" hangingPunct="1"/>
            <a:r>
              <a:rPr lang="en-US">
                <a:latin typeface="Arial" charset="0"/>
              </a:rPr>
              <a:t>Solutes—components in smaller quantities within a solution</a:t>
            </a:r>
          </a:p>
          <a:p>
            <a:pPr eaLnBrk="1" hangingPunct="1"/>
            <a:r>
              <a:rPr lang="en-US">
                <a:latin typeface="Arial" charset="0"/>
              </a:rPr>
              <a:t>Intracellular fluid—nucleoplasm and cytosol</a:t>
            </a:r>
          </a:p>
          <a:p>
            <a:pPr eaLnBrk="1" hangingPunct="1"/>
            <a:r>
              <a:rPr lang="en-US">
                <a:latin typeface="Arial" charset="0"/>
              </a:rPr>
              <a:t>Interstitial fluid—fluid on the exterior of the cell</a:t>
            </a:r>
          </a:p>
        </p:txBody>
      </p:sp>
    </p:spTree>
    <p:extLst>
      <p:ext uri="{BB962C8B-B14F-4D97-AF65-F5344CB8AC3E}">
        <p14:creationId xmlns:p14="http://schemas.microsoft.com/office/powerpoint/2010/main" val="3467396003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Passive Processes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Facilitated diffusion</a:t>
            </a:r>
          </a:p>
          <a:p>
            <a:pPr lvl="2" eaLnBrk="1" hangingPunct="1"/>
            <a:r>
              <a:rPr lang="en-US">
                <a:latin typeface="Arial" charset="0"/>
              </a:rPr>
              <a:t>Substances require a protein carrier for passive transport</a:t>
            </a:r>
          </a:p>
          <a:p>
            <a:pPr lvl="2" eaLnBrk="1" hangingPunct="1"/>
            <a:r>
              <a:rPr lang="en-US">
                <a:latin typeface="Arial" charset="0"/>
              </a:rPr>
              <a:t>Transports lipid-insoluble and large substances</a:t>
            </a:r>
          </a:p>
        </p:txBody>
      </p:sp>
    </p:spTree>
    <p:extLst>
      <p:ext uri="{BB962C8B-B14F-4D97-AF65-F5344CB8AC3E}">
        <p14:creationId xmlns:p14="http://schemas.microsoft.com/office/powerpoint/2010/main" val="228913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31" descr="figure_03_10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5"/>
          <a:stretch>
            <a:fillRect/>
          </a:stretch>
        </p:blipFill>
        <p:spPr bwMode="auto">
          <a:xfrm>
            <a:off x="887413" y="152400"/>
            <a:ext cx="3760787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Freeform 12"/>
          <p:cNvSpPr>
            <a:spLocks/>
          </p:cNvSpPr>
          <p:nvPr/>
        </p:nvSpPr>
        <p:spPr bwMode="auto">
          <a:xfrm>
            <a:off x="1922463" y="347663"/>
            <a:ext cx="873125" cy="444500"/>
          </a:xfrm>
          <a:custGeom>
            <a:avLst/>
            <a:gdLst>
              <a:gd name="T0" fmla="*/ 0 w 550"/>
              <a:gd name="T1" fmla="*/ 2147483647 h 280"/>
              <a:gd name="T2" fmla="*/ 2147483647 w 550"/>
              <a:gd name="T3" fmla="*/ 2147483647 h 280"/>
              <a:gd name="T4" fmla="*/ 2147483647 w 550"/>
              <a:gd name="T5" fmla="*/ 0 h 280"/>
              <a:gd name="T6" fmla="*/ 0 60000 65536"/>
              <a:gd name="T7" fmla="*/ 0 60000 65536"/>
              <a:gd name="T8" fmla="*/ 0 60000 65536"/>
              <a:gd name="T9" fmla="*/ 0 w 550"/>
              <a:gd name="T10" fmla="*/ 0 h 280"/>
              <a:gd name="T11" fmla="*/ 550 w 550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280">
                <a:moveTo>
                  <a:pt x="0" y="280"/>
                </a:moveTo>
                <a:lnTo>
                  <a:pt x="385" y="2"/>
                </a:lnTo>
                <a:lnTo>
                  <a:pt x="55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Line 5"/>
          <p:cNvSpPr>
            <a:spLocks noChangeShapeType="1"/>
          </p:cNvSpPr>
          <p:nvPr/>
        </p:nvSpPr>
        <p:spPr bwMode="auto">
          <a:xfrm flipV="1">
            <a:off x="2132013" y="354013"/>
            <a:ext cx="403225" cy="1025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Freeform 6"/>
          <p:cNvSpPr>
            <a:spLocks/>
          </p:cNvSpPr>
          <p:nvPr/>
        </p:nvSpPr>
        <p:spPr bwMode="auto">
          <a:xfrm>
            <a:off x="1922463" y="347663"/>
            <a:ext cx="873125" cy="444500"/>
          </a:xfrm>
          <a:custGeom>
            <a:avLst/>
            <a:gdLst>
              <a:gd name="T0" fmla="*/ 0 w 550"/>
              <a:gd name="T1" fmla="*/ 2147483647 h 280"/>
              <a:gd name="T2" fmla="*/ 2147483647 w 550"/>
              <a:gd name="T3" fmla="*/ 2147483647 h 280"/>
              <a:gd name="T4" fmla="*/ 2147483647 w 550"/>
              <a:gd name="T5" fmla="*/ 0 h 280"/>
              <a:gd name="T6" fmla="*/ 0 60000 65536"/>
              <a:gd name="T7" fmla="*/ 0 60000 65536"/>
              <a:gd name="T8" fmla="*/ 0 60000 65536"/>
              <a:gd name="T9" fmla="*/ 0 w 550"/>
              <a:gd name="T10" fmla="*/ 0 h 280"/>
              <a:gd name="T11" fmla="*/ 550 w 550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280">
                <a:moveTo>
                  <a:pt x="0" y="280"/>
                </a:moveTo>
                <a:lnTo>
                  <a:pt x="385" y="2"/>
                </a:lnTo>
                <a:lnTo>
                  <a:pt x="55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Line 7"/>
          <p:cNvSpPr>
            <a:spLocks noChangeShapeType="1"/>
          </p:cNvSpPr>
          <p:nvPr/>
        </p:nvSpPr>
        <p:spPr bwMode="auto">
          <a:xfrm flipV="1">
            <a:off x="2132013" y="357188"/>
            <a:ext cx="403225" cy="1025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8"/>
          <p:cNvSpPr txBox="1">
            <a:spLocks noChangeArrowheads="1"/>
          </p:cNvSpPr>
          <p:nvPr/>
        </p:nvSpPr>
        <p:spPr bwMode="auto">
          <a:xfrm>
            <a:off x="833438" y="4892675"/>
            <a:ext cx="3790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(b) </a:t>
            </a:r>
            <a:r>
              <a:rPr lang="en-US" sz="500"/>
              <a:t> </a:t>
            </a:r>
            <a:r>
              <a:rPr lang="en-US" sz="1900"/>
              <a:t>Carrier-mediated facilitated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diffusion via protein carrier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specific for one chemical;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binding of substrate causes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shape change in transport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protein</a:t>
            </a: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2752725" y="207963"/>
            <a:ext cx="17446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Font typeface="Arial" charset="0"/>
              <a:buNone/>
            </a:pPr>
            <a:r>
              <a:rPr lang="en-US" sz="1900"/>
              <a:t>Lipid-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n-US" sz="1900"/>
              <a:t>insoluble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n-US" sz="1900"/>
              <a:t>solutes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n-US" sz="1900"/>
          </a:p>
        </p:txBody>
      </p:sp>
      <p:pic>
        <p:nvPicPr>
          <p:cNvPr id="109576" name="Picture 24" descr="figure_03_10c_unlabe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 bwMode="auto">
          <a:xfrm>
            <a:off x="5238750" y="152400"/>
            <a:ext cx="2722563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Freeform 4"/>
          <p:cNvSpPr>
            <a:spLocks/>
          </p:cNvSpPr>
          <p:nvPr/>
        </p:nvSpPr>
        <p:spPr bwMode="auto">
          <a:xfrm>
            <a:off x="6359525" y="1049338"/>
            <a:ext cx="327025" cy="320675"/>
          </a:xfrm>
          <a:custGeom>
            <a:avLst/>
            <a:gdLst>
              <a:gd name="T0" fmla="*/ 0 w 206"/>
              <a:gd name="T1" fmla="*/ 2147483647 h 202"/>
              <a:gd name="T2" fmla="*/ 2147483647 w 206"/>
              <a:gd name="T3" fmla="*/ 2147483647 h 202"/>
              <a:gd name="T4" fmla="*/ 2147483647 w 206"/>
              <a:gd name="T5" fmla="*/ 0 h 202"/>
              <a:gd name="T6" fmla="*/ 0 60000 65536"/>
              <a:gd name="T7" fmla="*/ 0 60000 65536"/>
              <a:gd name="T8" fmla="*/ 0 60000 65536"/>
              <a:gd name="T9" fmla="*/ 0 w 206"/>
              <a:gd name="T10" fmla="*/ 0 h 202"/>
              <a:gd name="T11" fmla="*/ 206 w 206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202">
                <a:moveTo>
                  <a:pt x="0" y="202"/>
                </a:moveTo>
                <a:lnTo>
                  <a:pt x="206" y="86"/>
                </a:lnTo>
                <a:lnTo>
                  <a:pt x="20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Line 6"/>
          <p:cNvSpPr>
            <a:spLocks noChangeShapeType="1"/>
          </p:cNvSpPr>
          <p:nvPr/>
        </p:nvSpPr>
        <p:spPr bwMode="auto">
          <a:xfrm flipV="1">
            <a:off x="6643688" y="1295400"/>
            <a:ext cx="17462" cy="762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Text Box 7"/>
          <p:cNvSpPr txBox="1">
            <a:spLocks noChangeArrowheads="1"/>
          </p:cNvSpPr>
          <p:nvPr/>
        </p:nvSpPr>
        <p:spPr bwMode="auto">
          <a:xfrm>
            <a:off x="5181600" y="4926013"/>
            <a:ext cx="27495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800"/>
              <a:t>(c) </a:t>
            </a:r>
            <a:r>
              <a:rPr lang="en-US" sz="500"/>
              <a:t>  </a:t>
            </a:r>
            <a:r>
              <a:rPr lang="en-US" sz="1800"/>
              <a:t>Channel-mediated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800"/>
              <a:t>      facilitated diffusion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800"/>
              <a:t>      through a channel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800"/>
              <a:t>      protein; mostly ions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800"/>
              <a:t>      selected on basis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800"/>
              <a:t>      of size and charge</a:t>
            </a:r>
          </a:p>
        </p:txBody>
      </p:sp>
      <p:sp>
        <p:nvSpPr>
          <p:cNvPr id="109580" name="Text Box 8"/>
          <p:cNvSpPr txBox="1">
            <a:spLocks noChangeArrowheads="1"/>
          </p:cNvSpPr>
          <p:nvPr/>
        </p:nvSpPr>
        <p:spPr bwMode="auto">
          <a:xfrm>
            <a:off x="6000750" y="212725"/>
            <a:ext cx="2057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Small lipid-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insoluble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/>
              <a:t>solutes</a:t>
            </a:r>
          </a:p>
        </p:txBody>
      </p:sp>
      <p:sp>
        <p:nvSpPr>
          <p:cNvPr id="109581" name="Line 9"/>
          <p:cNvSpPr>
            <a:spLocks noChangeShapeType="1"/>
          </p:cNvSpPr>
          <p:nvPr/>
        </p:nvSpPr>
        <p:spPr bwMode="auto">
          <a:xfrm flipV="1">
            <a:off x="6619875" y="1185863"/>
            <a:ext cx="66675" cy="292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Freeform 5"/>
          <p:cNvSpPr>
            <a:spLocks/>
          </p:cNvSpPr>
          <p:nvPr/>
        </p:nvSpPr>
        <p:spPr bwMode="auto">
          <a:xfrm>
            <a:off x="6359525" y="1049338"/>
            <a:ext cx="327025" cy="320675"/>
          </a:xfrm>
          <a:custGeom>
            <a:avLst/>
            <a:gdLst>
              <a:gd name="T0" fmla="*/ 0 w 206"/>
              <a:gd name="T1" fmla="*/ 2147483647 h 202"/>
              <a:gd name="T2" fmla="*/ 2147483647 w 206"/>
              <a:gd name="T3" fmla="*/ 2147483647 h 202"/>
              <a:gd name="T4" fmla="*/ 2147483647 w 206"/>
              <a:gd name="T5" fmla="*/ 0 h 202"/>
              <a:gd name="T6" fmla="*/ 0 60000 65536"/>
              <a:gd name="T7" fmla="*/ 0 60000 65536"/>
              <a:gd name="T8" fmla="*/ 0 60000 65536"/>
              <a:gd name="T9" fmla="*/ 0 w 206"/>
              <a:gd name="T10" fmla="*/ 0 h 202"/>
              <a:gd name="T11" fmla="*/ 206 w 206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202">
                <a:moveTo>
                  <a:pt x="0" y="202"/>
                </a:moveTo>
                <a:lnTo>
                  <a:pt x="206" y="86"/>
                </a:lnTo>
                <a:lnTo>
                  <a:pt x="20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Text Box 6"/>
          <p:cNvSpPr txBox="1">
            <a:spLocks noChangeArrowheads="1"/>
          </p:cNvSpPr>
          <p:nvPr/>
        </p:nvSpPr>
        <p:spPr bwMode="auto">
          <a:xfrm>
            <a:off x="7620000" y="6477000"/>
            <a:ext cx="142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3.10b–c</a:t>
            </a:r>
          </a:p>
        </p:txBody>
      </p:sp>
    </p:spTree>
    <p:extLst>
      <p:ext uri="{BB962C8B-B14F-4D97-AF65-F5344CB8AC3E}">
        <p14:creationId xmlns:p14="http://schemas.microsoft.com/office/powerpoint/2010/main" val="2591851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Passive Processes</a:t>
            </a:r>
          </a:p>
        </p:txBody>
      </p:sp>
      <p:sp>
        <p:nvSpPr>
          <p:cNvPr id="11161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Filtration</a:t>
            </a:r>
          </a:p>
          <a:p>
            <a:pPr marL="682625" lvl="1" indent="-284163" eaLnBrk="1" hangingPunct="1"/>
            <a:r>
              <a:rPr lang="en-US">
                <a:latin typeface="Arial" charset="0"/>
              </a:rPr>
              <a:t>Water and solutes are forced through a membrane by fluid, or hydrostatic pressure</a:t>
            </a:r>
          </a:p>
          <a:p>
            <a:pPr marL="682625" lvl="1" indent="-284163" eaLnBrk="1" hangingPunct="1"/>
            <a:r>
              <a:rPr lang="en-US">
                <a:latin typeface="Arial" charset="0"/>
              </a:rPr>
              <a:t>A pressure gradient must exist</a:t>
            </a:r>
          </a:p>
          <a:p>
            <a:pPr marL="1138238" lvl="2" indent="-341313" eaLnBrk="1" hangingPunct="1"/>
            <a:r>
              <a:rPr lang="en-US">
                <a:latin typeface="Arial" charset="0"/>
              </a:rPr>
              <a:t>Solute-containing fluid is pushed from a high-pressure area to a lower pressure area</a:t>
            </a:r>
          </a:p>
        </p:txBody>
      </p:sp>
    </p:spTree>
    <p:extLst>
      <p:ext uri="{BB962C8B-B14F-4D97-AF65-F5344CB8AC3E}">
        <p14:creationId xmlns:p14="http://schemas.microsoft.com/office/powerpoint/2010/main" val="959233112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Active Processes</a:t>
            </a:r>
          </a:p>
        </p:txBody>
      </p:sp>
      <p:sp>
        <p:nvSpPr>
          <p:cNvPr id="113667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Substances are transported that are unable to pass by diffusion </a:t>
            </a:r>
          </a:p>
          <a:p>
            <a:pPr lvl="1" eaLnBrk="1" hangingPunct="1"/>
            <a:r>
              <a:rPr lang="en-US">
                <a:latin typeface="Arial" charset="0"/>
              </a:rPr>
              <a:t>Substances may be too large</a:t>
            </a:r>
          </a:p>
          <a:p>
            <a:pPr lvl="1" eaLnBrk="1" hangingPunct="1"/>
            <a:r>
              <a:rPr lang="en-US">
                <a:latin typeface="Arial" charset="0"/>
              </a:rPr>
              <a:t>Substances may not be able to dissolve in the fat core of the membrane</a:t>
            </a:r>
          </a:p>
          <a:p>
            <a:pPr lvl="1" eaLnBrk="1" hangingPunct="1"/>
            <a:r>
              <a:rPr lang="en-US">
                <a:latin typeface="Arial" charset="0"/>
              </a:rPr>
              <a:t>Substances may have to move against a concentration gradient</a:t>
            </a:r>
          </a:p>
          <a:p>
            <a:pPr eaLnBrk="1" hangingPunct="1"/>
            <a:r>
              <a:rPr lang="en-US">
                <a:latin typeface="Arial" charset="0"/>
              </a:rPr>
              <a:t>ATP is used for transport</a:t>
            </a:r>
          </a:p>
        </p:txBody>
      </p:sp>
    </p:spTree>
    <p:extLst>
      <p:ext uri="{BB962C8B-B14F-4D97-AF65-F5344CB8AC3E}">
        <p14:creationId xmlns:p14="http://schemas.microsoft.com/office/powerpoint/2010/main" val="3697713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Active Processes</a:t>
            </a:r>
          </a:p>
        </p:txBody>
      </p:sp>
      <p:sp>
        <p:nvSpPr>
          <p:cNvPr id="11571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Two common forms of active transport</a:t>
            </a:r>
          </a:p>
          <a:p>
            <a:pPr lvl="1" eaLnBrk="1" hangingPunct="1"/>
            <a:r>
              <a:rPr lang="en-US">
                <a:latin typeface="Arial" charset="0"/>
              </a:rPr>
              <a:t>Active transport (solute pumping)</a:t>
            </a:r>
          </a:p>
          <a:p>
            <a:pPr lvl="1" eaLnBrk="1" hangingPunct="1"/>
            <a:r>
              <a:rPr lang="en-US">
                <a:latin typeface="Arial" charset="0"/>
              </a:rPr>
              <a:t>Vesicular transport</a:t>
            </a:r>
          </a:p>
          <a:p>
            <a:pPr lvl="2" eaLnBrk="1" hangingPunct="1"/>
            <a:r>
              <a:rPr lang="en-US">
                <a:latin typeface="Arial" charset="0"/>
              </a:rPr>
              <a:t>Exocytosis </a:t>
            </a:r>
          </a:p>
          <a:p>
            <a:pPr lvl="2" eaLnBrk="1" hangingPunct="1"/>
            <a:r>
              <a:rPr lang="en-US">
                <a:latin typeface="Arial" charset="0"/>
              </a:rPr>
              <a:t>Endocytosis</a:t>
            </a:r>
          </a:p>
          <a:p>
            <a:pPr lvl="3" eaLnBrk="1" hangingPunct="1"/>
            <a:r>
              <a:rPr lang="en-US">
                <a:latin typeface="Arial" charset="0"/>
              </a:rPr>
              <a:t>Phagocytosis</a:t>
            </a:r>
          </a:p>
          <a:p>
            <a:pPr lvl="3" eaLnBrk="1" hangingPunct="1"/>
            <a:r>
              <a:rPr lang="en-US">
                <a:latin typeface="Arial" charset="0"/>
              </a:rPr>
              <a:t>Pinocytosis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6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Active Processes</a:t>
            </a:r>
          </a:p>
        </p:txBody>
      </p:sp>
      <p:sp>
        <p:nvSpPr>
          <p:cNvPr id="11776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Active transport (solute pumping)</a:t>
            </a:r>
          </a:p>
          <a:p>
            <a:pPr lvl="1" eaLnBrk="1" hangingPunct="1"/>
            <a:r>
              <a:rPr lang="en-US">
                <a:latin typeface="Arial" charset="0"/>
              </a:rPr>
              <a:t>Amino acids, some sugars, and ions are transported by protein carriers called solute pumps</a:t>
            </a:r>
          </a:p>
          <a:p>
            <a:pPr lvl="1" eaLnBrk="1" hangingPunct="1"/>
            <a:r>
              <a:rPr lang="en-US">
                <a:latin typeface="Arial" charset="0"/>
              </a:rPr>
              <a:t>ATP energizes protein carriers</a:t>
            </a:r>
          </a:p>
          <a:p>
            <a:pPr lvl="1" eaLnBrk="1" hangingPunct="1"/>
            <a:r>
              <a:rPr lang="en-US">
                <a:latin typeface="Arial" charset="0"/>
              </a:rPr>
              <a:t>In most cases, substances are moved against concentration gradients</a:t>
            </a:r>
          </a:p>
        </p:txBody>
      </p:sp>
    </p:spTree>
    <p:extLst>
      <p:ext uri="{BB962C8B-B14F-4D97-AF65-F5344CB8AC3E}">
        <p14:creationId xmlns:p14="http://schemas.microsoft.com/office/powerpoint/2010/main" val="762782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3.11</a:t>
            </a:r>
          </a:p>
        </p:txBody>
      </p:sp>
      <p:pic>
        <p:nvPicPr>
          <p:cNvPr id="119810" name="Picture 36" descr="figure_03_11_labeled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>
            <a:fillRect/>
          </a:stretch>
        </p:blipFill>
        <p:spPr bwMode="auto">
          <a:xfrm>
            <a:off x="292100" y="455613"/>
            <a:ext cx="859472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430213" y="554038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Extracellular fluid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1390650" y="398145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ADP</a:t>
            </a:r>
            <a:endParaRPr lang="en-US" sz="1400" i="1">
              <a:cs typeface="Arial" charset="0"/>
            </a:endParaRP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519113" y="353853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ATP</a:t>
            </a:r>
            <a:endParaRPr lang="en-US" sz="1400" i="1">
              <a:cs typeface="Arial" charset="0"/>
            </a:endParaRPr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477838" y="4562475"/>
            <a:ext cx="2971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Binding of cytoplasmic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to the pump protein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stimulates phosphorylation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by ATP, which causes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pump protein to change its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shape.</a:t>
            </a:r>
            <a:endParaRPr lang="en-US" sz="1400" i="1" smtClean="0">
              <a:cs typeface="Arial" charset="0"/>
            </a:endParaRPr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3276600" y="4554538"/>
            <a:ext cx="29718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The shape change expels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to the outside.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Extracellular K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binds,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causing release of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phosphate group.</a:t>
            </a:r>
            <a:endParaRPr lang="en-US" sz="1400" i="1" smtClean="0">
              <a:cs typeface="Arial" charset="0"/>
            </a:endParaRP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6188075" y="4557713"/>
            <a:ext cx="27432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Loss of phosphate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restores the original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conformation of the pump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protein. K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is released to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cytoplasm and 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sites are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ready to bind 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again;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cycle repeats.</a:t>
            </a:r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1492250" y="2201863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1422400" y="2517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2" name="Text Box 46"/>
          <p:cNvSpPr txBox="1">
            <a:spLocks noChangeArrowheads="1"/>
          </p:cNvSpPr>
          <p:nvPr/>
        </p:nvSpPr>
        <p:spPr bwMode="auto">
          <a:xfrm>
            <a:off x="1939925" y="3533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3421063" y="1066800"/>
            <a:ext cx="4143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4" name="Text Box 48"/>
          <p:cNvSpPr txBox="1">
            <a:spLocks noChangeArrowheads="1"/>
          </p:cNvSpPr>
          <p:nvPr/>
        </p:nvSpPr>
        <p:spPr bwMode="auto">
          <a:xfrm>
            <a:off x="3692525" y="158432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5" name="Text Box 49"/>
          <p:cNvSpPr txBox="1">
            <a:spLocks noChangeArrowheads="1"/>
          </p:cNvSpPr>
          <p:nvPr/>
        </p:nvSpPr>
        <p:spPr bwMode="auto">
          <a:xfrm>
            <a:off x="3946525" y="89852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6" name="Text Box 50"/>
          <p:cNvSpPr txBox="1">
            <a:spLocks noChangeArrowheads="1"/>
          </p:cNvSpPr>
          <p:nvPr/>
        </p:nvSpPr>
        <p:spPr bwMode="auto">
          <a:xfrm>
            <a:off x="4608513" y="1127125"/>
            <a:ext cx="328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7" name="Text Box 51"/>
          <p:cNvSpPr txBox="1">
            <a:spLocks noChangeArrowheads="1"/>
          </p:cNvSpPr>
          <p:nvPr/>
        </p:nvSpPr>
        <p:spPr bwMode="auto">
          <a:xfrm>
            <a:off x="4083050" y="2682875"/>
            <a:ext cx="328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08" name="Text Box 52"/>
          <p:cNvSpPr txBox="1">
            <a:spLocks noChangeArrowheads="1"/>
          </p:cNvSpPr>
          <p:nvPr/>
        </p:nvSpPr>
        <p:spPr bwMode="auto">
          <a:xfrm>
            <a:off x="1279525" y="2995613"/>
            <a:ext cx="2778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P</a:t>
            </a:r>
          </a:p>
        </p:txBody>
      </p:sp>
      <p:sp>
        <p:nvSpPr>
          <p:cNvPr id="70709" name="Text Box 53"/>
          <p:cNvSpPr txBox="1">
            <a:spLocks noChangeArrowheads="1"/>
          </p:cNvSpPr>
          <p:nvPr/>
        </p:nvSpPr>
        <p:spPr bwMode="auto">
          <a:xfrm>
            <a:off x="3371850" y="3314700"/>
            <a:ext cx="2778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P</a:t>
            </a:r>
          </a:p>
        </p:txBody>
      </p:sp>
      <p:sp>
        <p:nvSpPr>
          <p:cNvPr id="70710" name="Text Box 54"/>
          <p:cNvSpPr txBox="1">
            <a:spLocks noChangeArrowheads="1"/>
          </p:cNvSpPr>
          <p:nvPr/>
        </p:nvSpPr>
        <p:spPr bwMode="auto">
          <a:xfrm>
            <a:off x="6529388" y="3298825"/>
            <a:ext cx="328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0711" name="Text Box 55"/>
          <p:cNvSpPr txBox="1">
            <a:spLocks noChangeArrowheads="1"/>
          </p:cNvSpPr>
          <p:nvPr/>
        </p:nvSpPr>
        <p:spPr bwMode="auto">
          <a:xfrm>
            <a:off x="7315200" y="3725863"/>
            <a:ext cx="328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119829" name="Oval 24"/>
          <p:cNvSpPr>
            <a:spLocks noChangeArrowheads="1"/>
          </p:cNvSpPr>
          <p:nvPr/>
        </p:nvSpPr>
        <p:spPr bwMode="auto">
          <a:xfrm>
            <a:off x="631666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19830" name="Text Box 25"/>
          <p:cNvSpPr txBox="1">
            <a:spLocks noChangeArrowheads="1"/>
          </p:cNvSpPr>
          <p:nvPr/>
        </p:nvSpPr>
        <p:spPr bwMode="auto">
          <a:xfrm>
            <a:off x="6292850" y="3665538"/>
            <a:ext cx="261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>
                <a:solidFill>
                  <a:srgbClr val="4266A5"/>
                </a:solidFill>
              </a:rPr>
              <a:t>3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19831" name="Oval 24"/>
          <p:cNvSpPr>
            <a:spLocks noChangeArrowheads="1"/>
          </p:cNvSpPr>
          <p:nvPr/>
        </p:nvSpPr>
        <p:spPr bwMode="auto">
          <a:xfrm>
            <a:off x="6265863" y="4597400"/>
            <a:ext cx="201612" cy="2016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19832" name="Text Box 25"/>
          <p:cNvSpPr txBox="1">
            <a:spLocks noChangeArrowheads="1"/>
          </p:cNvSpPr>
          <p:nvPr/>
        </p:nvSpPr>
        <p:spPr bwMode="auto">
          <a:xfrm>
            <a:off x="6227763" y="45450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4266A5"/>
                </a:solidFill>
              </a:rPr>
              <a:t>3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19833" name="Oval 24"/>
          <p:cNvSpPr>
            <a:spLocks noChangeArrowheads="1"/>
          </p:cNvSpPr>
          <p:nvPr/>
        </p:nvSpPr>
        <p:spPr bwMode="auto">
          <a:xfrm>
            <a:off x="403701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19834" name="Text Box 25"/>
          <p:cNvSpPr txBox="1">
            <a:spLocks noChangeArrowheads="1"/>
          </p:cNvSpPr>
          <p:nvPr/>
        </p:nvSpPr>
        <p:spPr bwMode="auto">
          <a:xfrm>
            <a:off x="4010025" y="36591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4266A5"/>
                </a:solidFill>
              </a:rPr>
              <a:t>2</a:t>
            </a:r>
          </a:p>
        </p:txBody>
      </p:sp>
      <p:sp>
        <p:nvSpPr>
          <p:cNvPr id="119835" name="Oval 24"/>
          <p:cNvSpPr>
            <a:spLocks noChangeArrowheads="1"/>
          </p:cNvSpPr>
          <p:nvPr/>
        </p:nvSpPr>
        <p:spPr bwMode="auto">
          <a:xfrm>
            <a:off x="241776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19836" name="Text Box 25"/>
          <p:cNvSpPr txBox="1">
            <a:spLocks noChangeArrowheads="1"/>
          </p:cNvSpPr>
          <p:nvPr/>
        </p:nvSpPr>
        <p:spPr bwMode="auto">
          <a:xfrm>
            <a:off x="2392363" y="3668713"/>
            <a:ext cx="261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>
                <a:solidFill>
                  <a:srgbClr val="4266A5"/>
                </a:solidFill>
              </a:rPr>
              <a:t>1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19837" name="Oval 24"/>
          <p:cNvSpPr>
            <a:spLocks noChangeArrowheads="1"/>
          </p:cNvSpPr>
          <p:nvPr/>
        </p:nvSpPr>
        <p:spPr bwMode="auto">
          <a:xfrm>
            <a:off x="3351213" y="4579938"/>
            <a:ext cx="201612" cy="2016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19838" name="Text Box 25"/>
          <p:cNvSpPr txBox="1">
            <a:spLocks noChangeArrowheads="1"/>
          </p:cNvSpPr>
          <p:nvPr/>
        </p:nvSpPr>
        <p:spPr bwMode="auto">
          <a:xfrm>
            <a:off x="3308350" y="45243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4266A5"/>
                </a:solidFill>
              </a:rPr>
              <a:t>2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19839" name="Oval 24"/>
          <p:cNvSpPr>
            <a:spLocks noChangeArrowheads="1"/>
          </p:cNvSpPr>
          <p:nvPr/>
        </p:nvSpPr>
        <p:spPr bwMode="auto">
          <a:xfrm>
            <a:off x="557213" y="4597400"/>
            <a:ext cx="201612" cy="2016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19840" name="Text Box 25"/>
          <p:cNvSpPr txBox="1">
            <a:spLocks noChangeArrowheads="1"/>
          </p:cNvSpPr>
          <p:nvPr/>
        </p:nvSpPr>
        <p:spPr bwMode="auto">
          <a:xfrm>
            <a:off x="523875" y="456247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4266A5"/>
                </a:solidFill>
              </a:rPr>
              <a:t>1</a:t>
            </a:r>
          </a:p>
        </p:txBody>
      </p:sp>
      <p:sp>
        <p:nvSpPr>
          <p:cNvPr id="70724" name="Text Box 68"/>
          <p:cNvSpPr txBox="1">
            <a:spLocks noChangeArrowheads="1"/>
          </p:cNvSpPr>
          <p:nvPr/>
        </p:nvSpPr>
        <p:spPr bwMode="auto">
          <a:xfrm>
            <a:off x="7696200" y="5900738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3330017361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3.11, step 1</a:t>
            </a:r>
          </a:p>
        </p:txBody>
      </p:sp>
      <p:pic>
        <p:nvPicPr>
          <p:cNvPr id="121858" name="Picture 17" descr="figure_03_11_labeled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>
            <a:fillRect/>
          </a:stretch>
        </p:blipFill>
        <p:spPr bwMode="auto">
          <a:xfrm>
            <a:off x="292100" y="455613"/>
            <a:ext cx="859472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430213" y="554038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Extracellular fluid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1390650" y="398145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ADP</a:t>
            </a:r>
            <a:endParaRPr lang="en-US" sz="1400" i="1">
              <a:cs typeface="Arial" charset="0"/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519113" y="353853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ATP</a:t>
            </a:r>
            <a:endParaRPr lang="en-US" sz="1400" i="1">
              <a:cs typeface="Arial" charset="0"/>
            </a:endParaRP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477838" y="4562475"/>
            <a:ext cx="2971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Binding of cytoplasmic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to the pump protein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stimulates phosphorylation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by ATP, which causes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pump protein to change its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shape.</a:t>
            </a:r>
            <a:endParaRPr lang="en-US" sz="1400" i="1" smtClean="0">
              <a:cs typeface="Arial" charset="0"/>
            </a:endParaRP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92250" y="2201863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1422400" y="2517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1939925" y="3533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121866" name="Oval 24"/>
          <p:cNvSpPr>
            <a:spLocks noChangeArrowheads="1"/>
          </p:cNvSpPr>
          <p:nvPr/>
        </p:nvSpPr>
        <p:spPr bwMode="auto">
          <a:xfrm>
            <a:off x="557213" y="4597400"/>
            <a:ext cx="201612" cy="2016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7696200" y="5900738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Cytoplasm</a:t>
            </a:r>
          </a:p>
        </p:txBody>
      </p:sp>
      <p:sp>
        <p:nvSpPr>
          <p:cNvPr id="121868" name="Oval 24"/>
          <p:cNvSpPr>
            <a:spLocks noChangeArrowheads="1"/>
          </p:cNvSpPr>
          <p:nvPr/>
        </p:nvSpPr>
        <p:spPr bwMode="auto">
          <a:xfrm>
            <a:off x="241776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1869" name="Text Box 25"/>
          <p:cNvSpPr txBox="1">
            <a:spLocks noChangeArrowheads="1"/>
          </p:cNvSpPr>
          <p:nvPr/>
        </p:nvSpPr>
        <p:spPr bwMode="auto">
          <a:xfrm>
            <a:off x="2392363" y="3668713"/>
            <a:ext cx="261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>
                <a:solidFill>
                  <a:srgbClr val="4266A5"/>
                </a:solidFill>
              </a:rPr>
              <a:t>1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1279525" y="2995613"/>
            <a:ext cx="2778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P</a:t>
            </a:r>
          </a:p>
        </p:txBody>
      </p:sp>
      <p:sp>
        <p:nvSpPr>
          <p:cNvPr id="121871" name="Text Box 25"/>
          <p:cNvSpPr txBox="1">
            <a:spLocks noChangeArrowheads="1"/>
          </p:cNvSpPr>
          <p:nvPr/>
        </p:nvSpPr>
        <p:spPr bwMode="auto">
          <a:xfrm>
            <a:off x="523875" y="456247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4266A5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3517290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3.11, step 2</a:t>
            </a:r>
          </a:p>
        </p:txBody>
      </p:sp>
      <p:pic>
        <p:nvPicPr>
          <p:cNvPr id="123906" name="Picture 28" descr="figure_03_11_labeled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>
            <a:fillRect/>
          </a:stretch>
        </p:blipFill>
        <p:spPr bwMode="auto">
          <a:xfrm>
            <a:off x="292100" y="455613"/>
            <a:ext cx="859472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430213" y="554038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Extracellular fluid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7696200" y="5900738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Cytoplasm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1390650" y="398145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ADP</a:t>
            </a:r>
            <a:endParaRPr lang="en-US" sz="1400" i="1">
              <a:cs typeface="Arial" charset="0"/>
            </a:endParaRP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519113" y="353853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ATP</a:t>
            </a:r>
            <a:endParaRPr lang="en-US" sz="1400" i="1">
              <a:cs typeface="Arial" charset="0"/>
            </a:endParaRP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477838" y="4562475"/>
            <a:ext cx="2971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Binding of cytoplasmic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to the pump protein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stimulates phosphorylation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by ATP, which causes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pump protein to change its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shape.</a:t>
            </a:r>
            <a:endParaRPr lang="en-US" sz="1400" i="1" smtClean="0">
              <a:cs typeface="Arial" charset="0"/>
            </a:endParaRP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276600" y="4554538"/>
            <a:ext cx="29718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The shape change expels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to the outside.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Extracellular K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binds,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causing release of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phosphate group.</a:t>
            </a:r>
            <a:endParaRPr lang="en-US" sz="1400" i="1" smtClean="0">
              <a:cs typeface="Arial" charset="0"/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1492250" y="2201863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1422400" y="2517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1939925" y="3533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3421063" y="1066800"/>
            <a:ext cx="4143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3692525" y="158432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3946525" y="89852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4608513" y="1127125"/>
            <a:ext cx="328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4083050" y="2682875"/>
            <a:ext cx="328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123921" name="Oval 24"/>
          <p:cNvSpPr>
            <a:spLocks noChangeArrowheads="1"/>
          </p:cNvSpPr>
          <p:nvPr/>
        </p:nvSpPr>
        <p:spPr bwMode="auto">
          <a:xfrm>
            <a:off x="3351213" y="4579938"/>
            <a:ext cx="201612" cy="2016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3922" name="Oval 24"/>
          <p:cNvSpPr>
            <a:spLocks noChangeArrowheads="1"/>
          </p:cNvSpPr>
          <p:nvPr/>
        </p:nvSpPr>
        <p:spPr bwMode="auto">
          <a:xfrm>
            <a:off x="557213" y="4597400"/>
            <a:ext cx="201612" cy="2016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3923" name="Oval 24"/>
          <p:cNvSpPr>
            <a:spLocks noChangeArrowheads="1"/>
          </p:cNvSpPr>
          <p:nvPr/>
        </p:nvSpPr>
        <p:spPr bwMode="auto">
          <a:xfrm>
            <a:off x="403701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3924" name="Text Box 25"/>
          <p:cNvSpPr txBox="1">
            <a:spLocks noChangeArrowheads="1"/>
          </p:cNvSpPr>
          <p:nvPr/>
        </p:nvSpPr>
        <p:spPr bwMode="auto">
          <a:xfrm>
            <a:off x="4010025" y="36591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4266A5"/>
                </a:solidFill>
              </a:rPr>
              <a:t>2</a:t>
            </a:r>
          </a:p>
        </p:txBody>
      </p:sp>
      <p:sp>
        <p:nvSpPr>
          <p:cNvPr id="123925" name="Oval 24"/>
          <p:cNvSpPr>
            <a:spLocks noChangeArrowheads="1"/>
          </p:cNvSpPr>
          <p:nvPr/>
        </p:nvSpPr>
        <p:spPr bwMode="auto">
          <a:xfrm>
            <a:off x="241776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3926" name="Text Box 25"/>
          <p:cNvSpPr txBox="1">
            <a:spLocks noChangeArrowheads="1"/>
          </p:cNvSpPr>
          <p:nvPr/>
        </p:nvSpPr>
        <p:spPr bwMode="auto">
          <a:xfrm>
            <a:off x="2392363" y="3668713"/>
            <a:ext cx="261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>
                <a:solidFill>
                  <a:srgbClr val="4266A5"/>
                </a:solidFill>
              </a:rPr>
              <a:t>1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1279525" y="2995613"/>
            <a:ext cx="2778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P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3371850" y="3314700"/>
            <a:ext cx="2778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P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523875" y="456247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4266A5"/>
                </a:solidFill>
              </a:rPr>
              <a:t>1</a:t>
            </a:r>
          </a:p>
        </p:txBody>
      </p:sp>
      <p:sp>
        <p:nvSpPr>
          <p:cNvPr id="123930" name="Text Box 25"/>
          <p:cNvSpPr txBox="1">
            <a:spLocks noChangeArrowheads="1"/>
          </p:cNvSpPr>
          <p:nvPr/>
        </p:nvSpPr>
        <p:spPr bwMode="auto">
          <a:xfrm>
            <a:off x="3308350" y="45243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4266A5"/>
                </a:solidFill>
              </a:rPr>
              <a:t>2</a:t>
            </a:r>
            <a:endParaRPr lang="en-US" sz="1200">
              <a:solidFill>
                <a:srgbClr val="426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8242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3.11, step 3</a:t>
            </a:r>
          </a:p>
        </p:txBody>
      </p:sp>
      <p:pic>
        <p:nvPicPr>
          <p:cNvPr id="125954" name="Picture 35" descr="figure_03_11_labeled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>
            <a:fillRect/>
          </a:stretch>
        </p:blipFill>
        <p:spPr bwMode="auto">
          <a:xfrm>
            <a:off x="292100" y="455613"/>
            <a:ext cx="859472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430213" y="554038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Extracellular fluid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1390650" y="398145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ADP</a:t>
            </a:r>
            <a:endParaRPr lang="en-US" sz="1400" i="1">
              <a:cs typeface="Arial" charset="0"/>
            </a:endParaRP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519113" y="353853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>
                <a:cs typeface="Arial" charset="0"/>
              </a:rPr>
              <a:t>ATP</a:t>
            </a:r>
            <a:endParaRPr lang="en-US" sz="1400" i="1">
              <a:cs typeface="Arial" charset="0"/>
            </a:endParaRPr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auto">
          <a:xfrm>
            <a:off x="477838" y="4562475"/>
            <a:ext cx="2971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Binding of cytoplasmic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to the pump protein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stimulates phosphorylation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by ATP, which causes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pump protein to change its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shape.</a:t>
            </a:r>
            <a:endParaRPr lang="en-US" sz="1400" i="1" smtClean="0">
              <a:cs typeface="Arial" charset="0"/>
            </a:endParaRPr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3276600" y="4554538"/>
            <a:ext cx="29718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The shape change expels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to the outside.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Extracellular K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binds,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causing release of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phosphate group.</a:t>
            </a:r>
            <a:endParaRPr lang="en-US" sz="1400" i="1" smtClean="0">
              <a:cs typeface="Arial" charset="0"/>
            </a:endParaRP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6188075" y="4557713"/>
            <a:ext cx="27432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018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400" smtClean="0">
                <a:cs typeface="Arial" charset="0"/>
              </a:rPr>
              <a:t>Loss of phosphate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restores the original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conformation of the pump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protein. K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is released to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cytoplasm and 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sites are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ready to bind Na</a:t>
            </a:r>
            <a:r>
              <a:rPr lang="en-US" sz="1400" baseline="30000" smtClean="0">
                <a:cs typeface="Arial" charset="0"/>
              </a:rPr>
              <a:t>+</a:t>
            </a:r>
            <a:r>
              <a:rPr lang="en-US" sz="1400" smtClean="0">
                <a:cs typeface="Arial" charset="0"/>
              </a:rPr>
              <a:t> again; the</a:t>
            </a:r>
            <a:br>
              <a:rPr lang="en-US" sz="1400" smtClean="0">
                <a:cs typeface="Arial" charset="0"/>
              </a:rPr>
            </a:br>
            <a:r>
              <a:rPr lang="en-US" sz="1400" smtClean="0">
                <a:cs typeface="Arial" charset="0"/>
              </a:rPr>
              <a:t>cycle repeats.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1492250" y="2201863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1422400" y="2517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2" name="Text Box 44"/>
          <p:cNvSpPr txBox="1">
            <a:spLocks noChangeArrowheads="1"/>
          </p:cNvSpPr>
          <p:nvPr/>
        </p:nvSpPr>
        <p:spPr bwMode="auto">
          <a:xfrm>
            <a:off x="1939925" y="353377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3" name="Text Box 45"/>
          <p:cNvSpPr txBox="1">
            <a:spLocks noChangeArrowheads="1"/>
          </p:cNvSpPr>
          <p:nvPr/>
        </p:nvSpPr>
        <p:spPr bwMode="auto">
          <a:xfrm>
            <a:off x="3421063" y="1066800"/>
            <a:ext cx="4143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4" name="Text Box 46"/>
          <p:cNvSpPr txBox="1">
            <a:spLocks noChangeArrowheads="1"/>
          </p:cNvSpPr>
          <p:nvPr/>
        </p:nvSpPr>
        <p:spPr bwMode="auto">
          <a:xfrm>
            <a:off x="3692525" y="158432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5" name="Text Box 47"/>
          <p:cNvSpPr txBox="1">
            <a:spLocks noChangeArrowheads="1"/>
          </p:cNvSpPr>
          <p:nvPr/>
        </p:nvSpPr>
        <p:spPr bwMode="auto">
          <a:xfrm>
            <a:off x="3946525" y="898525"/>
            <a:ext cx="414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Na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6" name="Text Box 48"/>
          <p:cNvSpPr txBox="1">
            <a:spLocks noChangeArrowheads="1"/>
          </p:cNvSpPr>
          <p:nvPr/>
        </p:nvSpPr>
        <p:spPr bwMode="auto">
          <a:xfrm>
            <a:off x="4608513" y="1127125"/>
            <a:ext cx="328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7" name="Text Box 49"/>
          <p:cNvSpPr txBox="1">
            <a:spLocks noChangeArrowheads="1"/>
          </p:cNvSpPr>
          <p:nvPr/>
        </p:nvSpPr>
        <p:spPr bwMode="auto">
          <a:xfrm>
            <a:off x="4083050" y="2682875"/>
            <a:ext cx="328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8" name="Text Box 50"/>
          <p:cNvSpPr txBox="1">
            <a:spLocks noChangeArrowheads="1"/>
          </p:cNvSpPr>
          <p:nvPr/>
        </p:nvSpPr>
        <p:spPr bwMode="auto">
          <a:xfrm>
            <a:off x="6529388" y="3298825"/>
            <a:ext cx="328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73779" name="Text Box 51"/>
          <p:cNvSpPr txBox="1">
            <a:spLocks noChangeArrowheads="1"/>
          </p:cNvSpPr>
          <p:nvPr/>
        </p:nvSpPr>
        <p:spPr bwMode="auto">
          <a:xfrm>
            <a:off x="7315200" y="3725863"/>
            <a:ext cx="328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K</a:t>
            </a:r>
            <a:r>
              <a:rPr lang="en-US" sz="1100" b="0" baseline="30000">
                <a:cs typeface="Arial" charset="0"/>
              </a:rPr>
              <a:t>+</a:t>
            </a:r>
            <a:endParaRPr lang="en-US" sz="1100" b="0">
              <a:cs typeface="Arial" charset="0"/>
            </a:endParaRPr>
          </a:p>
        </p:txBody>
      </p:sp>
      <p:sp>
        <p:nvSpPr>
          <p:cNvPr id="125971" name="Oval 24"/>
          <p:cNvSpPr>
            <a:spLocks noChangeArrowheads="1"/>
          </p:cNvSpPr>
          <p:nvPr/>
        </p:nvSpPr>
        <p:spPr bwMode="auto">
          <a:xfrm>
            <a:off x="631666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5972" name="Text Box 25"/>
          <p:cNvSpPr txBox="1">
            <a:spLocks noChangeArrowheads="1"/>
          </p:cNvSpPr>
          <p:nvPr/>
        </p:nvSpPr>
        <p:spPr bwMode="auto">
          <a:xfrm>
            <a:off x="6292850" y="3665538"/>
            <a:ext cx="261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>
                <a:solidFill>
                  <a:srgbClr val="4266A5"/>
                </a:solidFill>
              </a:rPr>
              <a:t>3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25973" name="Oval 24"/>
          <p:cNvSpPr>
            <a:spLocks noChangeArrowheads="1"/>
          </p:cNvSpPr>
          <p:nvPr/>
        </p:nvSpPr>
        <p:spPr bwMode="auto">
          <a:xfrm>
            <a:off x="6265863" y="4597400"/>
            <a:ext cx="201612" cy="2016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5974" name="Text Box 25"/>
          <p:cNvSpPr txBox="1">
            <a:spLocks noChangeArrowheads="1"/>
          </p:cNvSpPr>
          <p:nvPr/>
        </p:nvSpPr>
        <p:spPr bwMode="auto">
          <a:xfrm>
            <a:off x="6227763" y="4541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4266A5"/>
                </a:solidFill>
              </a:rPr>
              <a:t>3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25975" name="Oval 24"/>
          <p:cNvSpPr>
            <a:spLocks noChangeArrowheads="1"/>
          </p:cNvSpPr>
          <p:nvPr/>
        </p:nvSpPr>
        <p:spPr bwMode="auto">
          <a:xfrm>
            <a:off x="3351213" y="4579938"/>
            <a:ext cx="201612" cy="2016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73785" name="Text Box 57"/>
          <p:cNvSpPr txBox="1">
            <a:spLocks noChangeArrowheads="1"/>
          </p:cNvSpPr>
          <p:nvPr/>
        </p:nvSpPr>
        <p:spPr bwMode="auto">
          <a:xfrm>
            <a:off x="7696200" y="5900738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i="1">
                <a:cs typeface="Arial" charset="0"/>
              </a:rPr>
              <a:t>Cytoplasm</a:t>
            </a:r>
          </a:p>
        </p:txBody>
      </p:sp>
      <p:sp>
        <p:nvSpPr>
          <p:cNvPr id="125977" name="Oval 24"/>
          <p:cNvSpPr>
            <a:spLocks noChangeArrowheads="1"/>
          </p:cNvSpPr>
          <p:nvPr/>
        </p:nvSpPr>
        <p:spPr bwMode="auto">
          <a:xfrm>
            <a:off x="241776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5978" name="Text Box 25"/>
          <p:cNvSpPr txBox="1">
            <a:spLocks noChangeArrowheads="1"/>
          </p:cNvSpPr>
          <p:nvPr/>
        </p:nvSpPr>
        <p:spPr bwMode="auto">
          <a:xfrm>
            <a:off x="2392363" y="3668713"/>
            <a:ext cx="261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>
                <a:solidFill>
                  <a:srgbClr val="4266A5"/>
                </a:solidFill>
              </a:rPr>
              <a:t>1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25979" name="Oval 24"/>
          <p:cNvSpPr>
            <a:spLocks noChangeArrowheads="1"/>
          </p:cNvSpPr>
          <p:nvPr/>
        </p:nvSpPr>
        <p:spPr bwMode="auto">
          <a:xfrm>
            <a:off x="4037013" y="3690938"/>
            <a:ext cx="207962" cy="2143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25980" name="Text Box 25"/>
          <p:cNvSpPr txBox="1">
            <a:spLocks noChangeArrowheads="1"/>
          </p:cNvSpPr>
          <p:nvPr/>
        </p:nvSpPr>
        <p:spPr bwMode="auto">
          <a:xfrm>
            <a:off x="4010025" y="36591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4266A5"/>
                </a:solidFill>
              </a:rPr>
              <a:t>2</a:t>
            </a:r>
          </a:p>
        </p:txBody>
      </p:sp>
      <p:sp>
        <p:nvSpPr>
          <p:cNvPr id="125981" name="Oval 24"/>
          <p:cNvSpPr>
            <a:spLocks noChangeArrowheads="1"/>
          </p:cNvSpPr>
          <p:nvPr/>
        </p:nvSpPr>
        <p:spPr bwMode="auto">
          <a:xfrm>
            <a:off x="557213" y="4597400"/>
            <a:ext cx="201612" cy="2016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1279525" y="2995613"/>
            <a:ext cx="2778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P</a:t>
            </a: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3371850" y="3314700"/>
            <a:ext cx="2778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b="0">
                <a:cs typeface="Arial" charset="0"/>
              </a:rPr>
              <a:t>P</a:t>
            </a:r>
          </a:p>
        </p:txBody>
      </p:sp>
      <p:sp>
        <p:nvSpPr>
          <p:cNvPr id="125984" name="Text Box 25"/>
          <p:cNvSpPr txBox="1">
            <a:spLocks noChangeArrowheads="1"/>
          </p:cNvSpPr>
          <p:nvPr/>
        </p:nvSpPr>
        <p:spPr bwMode="auto">
          <a:xfrm>
            <a:off x="523875" y="456247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rgbClr val="4266A5"/>
                </a:solidFill>
              </a:rPr>
              <a:t>1</a:t>
            </a:r>
          </a:p>
        </p:txBody>
      </p:sp>
      <p:sp>
        <p:nvSpPr>
          <p:cNvPr id="125985" name="Text Box 25"/>
          <p:cNvSpPr txBox="1">
            <a:spLocks noChangeArrowheads="1"/>
          </p:cNvSpPr>
          <p:nvPr/>
        </p:nvSpPr>
        <p:spPr bwMode="auto">
          <a:xfrm>
            <a:off x="3308350" y="45243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4266A5"/>
                </a:solidFill>
              </a:rPr>
              <a:t>2</a:t>
            </a:r>
            <a:endParaRPr lang="en-US" sz="1200">
              <a:solidFill>
                <a:srgbClr val="426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2004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Selective Permeability</a:t>
            </a:r>
          </a:p>
        </p:txBody>
      </p:sp>
      <p:sp>
        <p:nvSpPr>
          <p:cNvPr id="91138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plasma membrane allows some materials to pass while excluding others.</a:t>
            </a:r>
          </a:p>
          <a:p>
            <a:pPr eaLnBrk="1" hangingPunct="1"/>
            <a:r>
              <a:rPr lang="en-US">
                <a:latin typeface="Arial" charset="0"/>
              </a:rPr>
              <a:t>This permeability influences movement both into and out of the cell.</a:t>
            </a:r>
          </a:p>
        </p:txBody>
      </p:sp>
    </p:spTree>
    <p:extLst>
      <p:ext uri="{BB962C8B-B14F-4D97-AF65-F5344CB8AC3E}">
        <p14:creationId xmlns:p14="http://schemas.microsoft.com/office/powerpoint/2010/main" val="193941473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Active Processes</a:t>
            </a:r>
          </a:p>
        </p:txBody>
      </p:sp>
      <p:sp>
        <p:nvSpPr>
          <p:cNvPr id="128002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Vesicular transport</a:t>
            </a:r>
          </a:p>
          <a:p>
            <a:pPr lvl="1" eaLnBrk="1" hangingPunct="1"/>
            <a:r>
              <a:rPr lang="en-US">
                <a:latin typeface="Arial" charset="0"/>
              </a:rPr>
              <a:t>Exocytosis</a:t>
            </a:r>
          </a:p>
          <a:p>
            <a:pPr lvl="2" eaLnBrk="1" hangingPunct="1"/>
            <a:r>
              <a:rPr lang="en-US">
                <a:latin typeface="Arial" charset="0"/>
              </a:rPr>
              <a:t>Moves materials out of the cell</a:t>
            </a:r>
          </a:p>
          <a:p>
            <a:pPr lvl="2" eaLnBrk="1" hangingPunct="1"/>
            <a:r>
              <a:rPr lang="en-US">
                <a:latin typeface="Arial" charset="0"/>
              </a:rPr>
              <a:t>Material is carried in a membranous vesicle</a:t>
            </a:r>
          </a:p>
          <a:p>
            <a:pPr lvl="2" eaLnBrk="1" hangingPunct="1"/>
            <a:r>
              <a:rPr lang="en-US">
                <a:latin typeface="Arial" charset="0"/>
              </a:rPr>
              <a:t>Vesicle migrates to plasma membrane</a:t>
            </a:r>
          </a:p>
          <a:p>
            <a:pPr lvl="2" eaLnBrk="1" hangingPunct="1"/>
            <a:r>
              <a:rPr lang="en-US">
                <a:latin typeface="Arial" charset="0"/>
              </a:rPr>
              <a:t>Vesicle combines with plasma membrane</a:t>
            </a:r>
          </a:p>
          <a:p>
            <a:pPr lvl="2" eaLnBrk="1" hangingPunct="1"/>
            <a:r>
              <a:rPr lang="en-US">
                <a:latin typeface="Arial" charset="0"/>
              </a:rPr>
              <a:t>Material is emptied to the outside</a:t>
            </a:r>
          </a:p>
        </p:txBody>
      </p:sp>
    </p:spTree>
    <p:extLst>
      <p:ext uri="{BB962C8B-B14F-4D97-AF65-F5344CB8AC3E}">
        <p14:creationId xmlns:p14="http://schemas.microsoft.com/office/powerpoint/2010/main" val="276459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8" descr="figure_03_12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"/>
          <a:stretch>
            <a:fillRect/>
          </a:stretch>
        </p:blipFill>
        <p:spPr bwMode="auto">
          <a:xfrm>
            <a:off x="2836863" y="146050"/>
            <a:ext cx="34686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2851150" y="201613"/>
            <a:ext cx="1022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i="1"/>
              <a:t>Extracellular</a:t>
            </a:r>
            <a:endParaRPr lang="en-US" sz="1200" i="1"/>
          </a:p>
          <a:p>
            <a:pPr>
              <a:lnSpc>
                <a:spcPct val="90000"/>
              </a:lnSpc>
            </a:pPr>
            <a:r>
              <a:rPr lang="en-US" sz="1200" i="1"/>
              <a:t>fluid</a:t>
            </a:r>
          </a:p>
        </p:txBody>
      </p:sp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4017963" y="1836738"/>
            <a:ext cx="782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/>
              <a:t>Molecule</a:t>
            </a:r>
          </a:p>
          <a:p>
            <a:pPr>
              <a:lnSpc>
                <a:spcPts val="1200"/>
              </a:lnSpc>
            </a:pPr>
            <a:r>
              <a:rPr lang="en-US" sz="1100"/>
              <a:t>to be</a:t>
            </a:r>
          </a:p>
          <a:p>
            <a:pPr>
              <a:lnSpc>
                <a:spcPts val="1200"/>
              </a:lnSpc>
            </a:pPr>
            <a:r>
              <a:rPr lang="en-US" sz="1100"/>
              <a:t>secreted</a:t>
            </a: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2867025" y="2303463"/>
            <a:ext cx="828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/>
              <a:t>Secretory</a:t>
            </a:r>
          </a:p>
          <a:p>
            <a:pPr>
              <a:lnSpc>
                <a:spcPct val="90000"/>
              </a:lnSpc>
            </a:pPr>
            <a:r>
              <a:rPr lang="en-US" sz="1100"/>
              <a:t>vesicle</a:t>
            </a:r>
          </a:p>
        </p:txBody>
      </p: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4010025" y="2444750"/>
            <a:ext cx="898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 i="1"/>
              <a:t>Cytoplasm</a:t>
            </a:r>
          </a:p>
        </p:txBody>
      </p:sp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3251200" y="2901950"/>
            <a:ext cx="1495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/>
              <a:t>Fusion pore formed</a:t>
            </a:r>
          </a:p>
        </p:txBody>
      </p:sp>
      <p:sp>
        <p:nvSpPr>
          <p:cNvPr id="130055" name="Text Box 9"/>
          <p:cNvSpPr txBox="1">
            <a:spLocks noChangeArrowheads="1"/>
          </p:cNvSpPr>
          <p:nvPr/>
        </p:nvSpPr>
        <p:spPr bwMode="auto">
          <a:xfrm>
            <a:off x="2863850" y="3873500"/>
            <a:ext cx="7508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/>
              <a:t>Fused</a:t>
            </a:r>
          </a:p>
          <a:p>
            <a:r>
              <a:rPr lang="en-US" sz="1100"/>
              <a:t>SNAREs</a:t>
            </a:r>
          </a:p>
        </p:txBody>
      </p:sp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2800350" y="6330950"/>
            <a:ext cx="21478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/>
              <a:t>(a) The process of exocytosis</a:t>
            </a:r>
          </a:p>
        </p:txBody>
      </p:sp>
      <p:sp>
        <p:nvSpPr>
          <p:cNvPr id="130057" name="Text Box 11"/>
          <p:cNvSpPr txBox="1">
            <a:spLocks noChangeArrowheads="1"/>
          </p:cNvSpPr>
          <p:nvPr/>
        </p:nvSpPr>
        <p:spPr bwMode="auto">
          <a:xfrm>
            <a:off x="4854575" y="1095375"/>
            <a:ext cx="1489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/>
              <a:t>      The membrane-</a:t>
            </a:r>
          </a:p>
          <a:p>
            <a:pPr>
              <a:lnSpc>
                <a:spcPct val="90000"/>
              </a:lnSpc>
            </a:pPr>
            <a:r>
              <a:rPr lang="en-US" sz="1100"/>
              <a:t>bound vesicle</a:t>
            </a:r>
          </a:p>
          <a:p>
            <a:pPr>
              <a:lnSpc>
                <a:spcPct val="90000"/>
              </a:lnSpc>
            </a:pPr>
            <a:r>
              <a:rPr lang="en-US" sz="1100"/>
              <a:t>migrates to the</a:t>
            </a:r>
          </a:p>
          <a:p>
            <a:pPr>
              <a:lnSpc>
                <a:spcPct val="90000"/>
              </a:lnSpc>
            </a:pPr>
            <a:r>
              <a:rPr lang="en-US" sz="1100"/>
              <a:t>plasma membrane. </a:t>
            </a:r>
          </a:p>
        </p:txBody>
      </p:sp>
      <p:sp>
        <p:nvSpPr>
          <p:cNvPr id="130058" name="Rectangle 12"/>
          <p:cNvSpPr>
            <a:spLocks noChangeArrowheads="1"/>
          </p:cNvSpPr>
          <p:nvPr/>
        </p:nvSpPr>
        <p:spPr bwMode="auto">
          <a:xfrm>
            <a:off x="4864100" y="3165475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/>
              <a:t>      There,</a:t>
            </a:r>
          </a:p>
          <a:p>
            <a:pPr>
              <a:lnSpc>
                <a:spcPts val="1200"/>
              </a:lnSpc>
            </a:pPr>
            <a:r>
              <a:rPr lang="en-US" sz="1100"/>
              <a:t>v-SNAREs bind</a:t>
            </a:r>
          </a:p>
          <a:p>
            <a:pPr>
              <a:lnSpc>
                <a:spcPts val="1200"/>
              </a:lnSpc>
            </a:pPr>
            <a:r>
              <a:rPr lang="en-US" sz="1100"/>
              <a:t>with t-SNAREs, the</a:t>
            </a:r>
          </a:p>
          <a:p>
            <a:pPr>
              <a:lnSpc>
                <a:spcPts val="1200"/>
              </a:lnSpc>
            </a:pPr>
            <a:r>
              <a:rPr lang="en-US" sz="1100"/>
              <a:t>vesicle and plasma</a:t>
            </a:r>
          </a:p>
          <a:p>
            <a:pPr>
              <a:lnSpc>
                <a:spcPts val="1200"/>
              </a:lnSpc>
            </a:pPr>
            <a:r>
              <a:rPr lang="en-US" sz="1100"/>
              <a:t>membrane fuse,</a:t>
            </a:r>
          </a:p>
          <a:p>
            <a:pPr>
              <a:lnSpc>
                <a:spcPts val="1200"/>
              </a:lnSpc>
            </a:pPr>
            <a:r>
              <a:rPr lang="en-US" sz="1100"/>
              <a:t>and a pore opens</a:t>
            </a:r>
          </a:p>
          <a:p>
            <a:pPr>
              <a:lnSpc>
                <a:spcPts val="1200"/>
              </a:lnSpc>
            </a:pPr>
            <a:r>
              <a:rPr lang="en-US" sz="1100"/>
              <a:t>up.</a:t>
            </a:r>
          </a:p>
        </p:txBody>
      </p:sp>
      <p:sp>
        <p:nvSpPr>
          <p:cNvPr id="130059" name="Rectangle 13"/>
          <p:cNvSpPr>
            <a:spLocks noChangeArrowheads="1"/>
          </p:cNvSpPr>
          <p:nvPr/>
        </p:nvSpPr>
        <p:spPr bwMode="auto">
          <a:xfrm>
            <a:off x="4857750" y="5181600"/>
            <a:ext cx="11699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      Vesicle</a:t>
            </a:r>
          </a:p>
          <a:p>
            <a:pPr>
              <a:lnSpc>
                <a:spcPct val="90000"/>
              </a:lnSpc>
            </a:pPr>
            <a:r>
              <a:rPr lang="en-US" sz="1100"/>
              <a:t>contents are</a:t>
            </a:r>
          </a:p>
          <a:p>
            <a:pPr>
              <a:lnSpc>
                <a:spcPct val="90000"/>
              </a:lnSpc>
            </a:pPr>
            <a:r>
              <a:rPr lang="en-US" sz="1100"/>
              <a:t>released to the</a:t>
            </a:r>
          </a:p>
          <a:p>
            <a:pPr>
              <a:lnSpc>
                <a:spcPct val="90000"/>
              </a:lnSpc>
            </a:pPr>
            <a:r>
              <a:rPr lang="en-US" sz="1100"/>
              <a:t>cell exterior.</a:t>
            </a:r>
          </a:p>
        </p:txBody>
      </p:sp>
      <p:sp>
        <p:nvSpPr>
          <p:cNvPr id="130060" name="Oval 15"/>
          <p:cNvSpPr>
            <a:spLocks noChangeArrowheads="1"/>
          </p:cNvSpPr>
          <p:nvPr/>
        </p:nvSpPr>
        <p:spPr bwMode="auto">
          <a:xfrm>
            <a:off x="4956175" y="5197475"/>
            <a:ext cx="176213" cy="1809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30061" name="Text Box 16"/>
          <p:cNvSpPr txBox="1">
            <a:spLocks noChangeArrowheads="1"/>
          </p:cNvSpPr>
          <p:nvPr/>
        </p:nvSpPr>
        <p:spPr bwMode="auto">
          <a:xfrm>
            <a:off x="4916488" y="5165725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>
                <a:solidFill>
                  <a:srgbClr val="4266A5"/>
                </a:solidFill>
              </a:rPr>
              <a:t>3</a:t>
            </a:r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30062" name="Freeform 17"/>
          <p:cNvSpPr>
            <a:spLocks/>
          </p:cNvSpPr>
          <p:nvPr/>
        </p:nvSpPr>
        <p:spPr bwMode="auto">
          <a:xfrm>
            <a:off x="3136900" y="3568700"/>
            <a:ext cx="428625" cy="346075"/>
          </a:xfrm>
          <a:custGeom>
            <a:avLst/>
            <a:gdLst>
              <a:gd name="T0" fmla="*/ 2147483647 w 270"/>
              <a:gd name="T1" fmla="*/ 0 h 218"/>
              <a:gd name="T2" fmla="*/ 2147483647 w 270"/>
              <a:gd name="T3" fmla="*/ 2147483647 h 218"/>
              <a:gd name="T4" fmla="*/ 0 w 270"/>
              <a:gd name="T5" fmla="*/ 2147483647 h 218"/>
              <a:gd name="T6" fmla="*/ 0 60000 65536"/>
              <a:gd name="T7" fmla="*/ 0 60000 65536"/>
              <a:gd name="T8" fmla="*/ 0 60000 65536"/>
              <a:gd name="T9" fmla="*/ 0 w 270"/>
              <a:gd name="T10" fmla="*/ 0 h 218"/>
              <a:gd name="T11" fmla="*/ 270 w 270"/>
              <a:gd name="T12" fmla="*/ 218 h 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218">
                <a:moveTo>
                  <a:pt x="270" y="0"/>
                </a:moveTo>
                <a:lnTo>
                  <a:pt x="2" y="120"/>
                </a:lnTo>
                <a:lnTo>
                  <a:pt x="0" y="21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18"/>
          <p:cNvSpPr>
            <a:spLocks/>
          </p:cNvSpPr>
          <p:nvPr/>
        </p:nvSpPr>
        <p:spPr bwMode="auto">
          <a:xfrm>
            <a:off x="3025775" y="2171700"/>
            <a:ext cx="180975" cy="123825"/>
          </a:xfrm>
          <a:custGeom>
            <a:avLst/>
            <a:gdLst>
              <a:gd name="T0" fmla="*/ 2147483647 w 114"/>
              <a:gd name="T1" fmla="*/ 0 h 78"/>
              <a:gd name="T2" fmla="*/ 0 w 114"/>
              <a:gd name="T3" fmla="*/ 2147483647 h 78"/>
              <a:gd name="T4" fmla="*/ 0 60000 65536"/>
              <a:gd name="T5" fmla="*/ 0 60000 65536"/>
              <a:gd name="T6" fmla="*/ 0 w 114"/>
              <a:gd name="T7" fmla="*/ 0 h 78"/>
              <a:gd name="T8" fmla="*/ 114 w 114"/>
              <a:gd name="T9" fmla="*/ 78 h 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" h="78">
                <a:moveTo>
                  <a:pt x="114" y="0"/>
                </a:moveTo>
                <a:lnTo>
                  <a:pt x="0" y="7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Freeform 19"/>
          <p:cNvSpPr>
            <a:spLocks/>
          </p:cNvSpPr>
          <p:nvPr/>
        </p:nvSpPr>
        <p:spPr bwMode="auto">
          <a:xfrm>
            <a:off x="3965575" y="879475"/>
            <a:ext cx="450850" cy="206375"/>
          </a:xfrm>
          <a:custGeom>
            <a:avLst/>
            <a:gdLst>
              <a:gd name="T0" fmla="*/ 2147483647 w 284"/>
              <a:gd name="T1" fmla="*/ 0 h 130"/>
              <a:gd name="T2" fmla="*/ 0 w 284"/>
              <a:gd name="T3" fmla="*/ 2147483647 h 130"/>
              <a:gd name="T4" fmla="*/ 0 60000 65536"/>
              <a:gd name="T5" fmla="*/ 0 60000 65536"/>
              <a:gd name="T6" fmla="*/ 0 w 284"/>
              <a:gd name="T7" fmla="*/ 0 h 130"/>
              <a:gd name="T8" fmla="*/ 284 w 28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4" h="130">
                <a:moveTo>
                  <a:pt x="284" y="0"/>
                </a:moveTo>
                <a:lnTo>
                  <a:pt x="0" y="13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Freeform 20"/>
          <p:cNvSpPr>
            <a:spLocks/>
          </p:cNvSpPr>
          <p:nvPr/>
        </p:nvSpPr>
        <p:spPr bwMode="auto">
          <a:xfrm>
            <a:off x="3816350" y="1438275"/>
            <a:ext cx="250825" cy="66675"/>
          </a:xfrm>
          <a:custGeom>
            <a:avLst/>
            <a:gdLst>
              <a:gd name="T0" fmla="*/ 2147483647 w 158"/>
              <a:gd name="T1" fmla="*/ 0 h 42"/>
              <a:gd name="T2" fmla="*/ 2147483647 w 158"/>
              <a:gd name="T3" fmla="*/ 2147483647 h 42"/>
              <a:gd name="T4" fmla="*/ 0 w 158"/>
              <a:gd name="T5" fmla="*/ 2147483647 h 42"/>
              <a:gd name="T6" fmla="*/ 0 60000 65536"/>
              <a:gd name="T7" fmla="*/ 0 60000 65536"/>
              <a:gd name="T8" fmla="*/ 0 60000 65536"/>
              <a:gd name="T9" fmla="*/ 0 w 158"/>
              <a:gd name="T10" fmla="*/ 0 h 42"/>
              <a:gd name="T11" fmla="*/ 158 w 15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42">
                <a:moveTo>
                  <a:pt x="158" y="0"/>
                </a:moveTo>
                <a:lnTo>
                  <a:pt x="70" y="2"/>
                </a:lnTo>
                <a:lnTo>
                  <a:pt x="0" y="4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Oval 22"/>
          <p:cNvSpPr>
            <a:spLocks noChangeArrowheads="1"/>
          </p:cNvSpPr>
          <p:nvPr/>
        </p:nvSpPr>
        <p:spPr bwMode="auto">
          <a:xfrm>
            <a:off x="4957763" y="3175000"/>
            <a:ext cx="176212" cy="1809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30067" name="Text Box 23"/>
          <p:cNvSpPr txBox="1">
            <a:spLocks noChangeArrowheads="1"/>
          </p:cNvSpPr>
          <p:nvPr/>
        </p:nvSpPr>
        <p:spPr bwMode="auto">
          <a:xfrm>
            <a:off x="4919663" y="314325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>
                <a:solidFill>
                  <a:srgbClr val="4266A5"/>
                </a:solidFill>
              </a:rPr>
              <a:t>2</a:t>
            </a:r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30068" name="Oval 24"/>
          <p:cNvSpPr>
            <a:spLocks noChangeArrowheads="1"/>
          </p:cNvSpPr>
          <p:nvPr/>
        </p:nvSpPr>
        <p:spPr bwMode="auto">
          <a:xfrm>
            <a:off x="4957763" y="1123950"/>
            <a:ext cx="176212" cy="1809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4266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solidFill>
                <a:srgbClr val="CB221B"/>
              </a:solidFill>
            </a:endParaRPr>
          </a:p>
        </p:txBody>
      </p:sp>
      <p:sp>
        <p:nvSpPr>
          <p:cNvPr id="130069" name="Text Box 25"/>
          <p:cNvSpPr txBox="1">
            <a:spLocks noChangeArrowheads="1"/>
          </p:cNvSpPr>
          <p:nvPr/>
        </p:nvSpPr>
        <p:spPr bwMode="auto">
          <a:xfrm>
            <a:off x="4918075" y="1092200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>
                <a:solidFill>
                  <a:srgbClr val="4266A5"/>
                </a:solidFill>
              </a:rPr>
              <a:t>1</a:t>
            </a:r>
            <a:endParaRPr lang="en-US" sz="1200">
              <a:solidFill>
                <a:srgbClr val="4266A5"/>
              </a:solidFill>
            </a:endParaRPr>
          </a:p>
        </p:txBody>
      </p:sp>
      <p:sp>
        <p:nvSpPr>
          <p:cNvPr id="130070" name="Text Box 26"/>
          <p:cNvSpPr txBox="1">
            <a:spLocks noChangeArrowheads="1"/>
          </p:cNvSpPr>
          <p:nvPr/>
        </p:nvSpPr>
        <p:spPr bwMode="auto">
          <a:xfrm>
            <a:off x="4008438" y="1323975"/>
            <a:ext cx="89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/>
              <a:t>Vesicle</a:t>
            </a:r>
          </a:p>
          <a:p>
            <a:pPr>
              <a:lnSpc>
                <a:spcPts val="1200"/>
              </a:lnSpc>
            </a:pPr>
            <a:r>
              <a:rPr lang="en-US" sz="1100"/>
              <a:t>SNARE</a:t>
            </a:r>
          </a:p>
          <a:p>
            <a:pPr>
              <a:lnSpc>
                <a:spcPts val="1200"/>
              </a:lnSpc>
            </a:pPr>
            <a:r>
              <a:rPr lang="en-US" sz="1100"/>
              <a:t>(v-SNARE)</a:t>
            </a:r>
          </a:p>
          <a:p>
            <a:pPr>
              <a:lnSpc>
                <a:spcPts val="1200"/>
              </a:lnSpc>
            </a:pPr>
            <a:endParaRPr lang="en-US" sz="1100"/>
          </a:p>
        </p:txBody>
      </p:sp>
      <p:sp>
        <p:nvSpPr>
          <p:cNvPr id="130071" name="Text Box 27"/>
          <p:cNvSpPr txBox="1">
            <a:spLocks noChangeArrowheads="1"/>
          </p:cNvSpPr>
          <p:nvPr/>
        </p:nvSpPr>
        <p:spPr bwMode="auto">
          <a:xfrm>
            <a:off x="4014788" y="209550"/>
            <a:ext cx="8905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/>
              <a:t>Plasma</a:t>
            </a:r>
          </a:p>
          <a:p>
            <a:pPr>
              <a:lnSpc>
                <a:spcPct val="90000"/>
              </a:lnSpc>
            </a:pPr>
            <a:r>
              <a:rPr lang="en-US" sz="1100"/>
              <a:t>membrane</a:t>
            </a:r>
          </a:p>
          <a:p>
            <a:pPr>
              <a:lnSpc>
                <a:spcPct val="90000"/>
              </a:lnSpc>
            </a:pPr>
            <a:r>
              <a:rPr lang="en-US" sz="1100"/>
              <a:t>SNARE</a:t>
            </a:r>
          </a:p>
          <a:p>
            <a:pPr>
              <a:lnSpc>
                <a:spcPct val="90000"/>
              </a:lnSpc>
            </a:pPr>
            <a:r>
              <a:rPr lang="en-US" sz="1100"/>
              <a:t>(t-SNARE)</a:t>
            </a:r>
          </a:p>
        </p:txBody>
      </p:sp>
      <p:sp>
        <p:nvSpPr>
          <p:cNvPr id="130072" name="Freeform 28"/>
          <p:cNvSpPr>
            <a:spLocks/>
          </p:cNvSpPr>
          <p:nvPr/>
        </p:nvSpPr>
        <p:spPr bwMode="auto">
          <a:xfrm>
            <a:off x="3594100" y="1955800"/>
            <a:ext cx="479425" cy="1588"/>
          </a:xfrm>
          <a:custGeom>
            <a:avLst/>
            <a:gdLst>
              <a:gd name="T0" fmla="*/ 0 w 302"/>
              <a:gd name="T1" fmla="*/ 0 h 1"/>
              <a:gd name="T2" fmla="*/ 2147483647 w 302"/>
              <a:gd name="T3" fmla="*/ 0 h 1"/>
              <a:gd name="T4" fmla="*/ 0 60000 65536"/>
              <a:gd name="T5" fmla="*/ 0 60000 65536"/>
              <a:gd name="T6" fmla="*/ 0 w 302"/>
              <a:gd name="T7" fmla="*/ 0 h 1"/>
              <a:gd name="T8" fmla="*/ 302 w 30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2" h="1">
                <a:moveTo>
                  <a:pt x="0" y="0"/>
                </a:moveTo>
                <a:lnTo>
                  <a:pt x="30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3" name="Freeform 29"/>
          <p:cNvSpPr>
            <a:spLocks/>
          </p:cNvSpPr>
          <p:nvPr/>
        </p:nvSpPr>
        <p:spPr bwMode="auto">
          <a:xfrm>
            <a:off x="3943350" y="3124200"/>
            <a:ext cx="3175" cy="225425"/>
          </a:xfrm>
          <a:custGeom>
            <a:avLst/>
            <a:gdLst>
              <a:gd name="T0" fmla="*/ 2147483647 w 2"/>
              <a:gd name="T1" fmla="*/ 0 h 142"/>
              <a:gd name="T2" fmla="*/ 0 w 2"/>
              <a:gd name="T3" fmla="*/ 2147483647 h 142"/>
              <a:gd name="T4" fmla="*/ 0 60000 65536"/>
              <a:gd name="T5" fmla="*/ 0 60000 65536"/>
              <a:gd name="T6" fmla="*/ 0 w 2"/>
              <a:gd name="T7" fmla="*/ 0 h 142"/>
              <a:gd name="T8" fmla="*/ 2 w 2"/>
              <a:gd name="T9" fmla="*/ 142 h 1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42">
                <a:moveTo>
                  <a:pt x="2" y="0"/>
                </a:moveTo>
                <a:lnTo>
                  <a:pt x="0" y="14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Text Box 1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3.12a</a:t>
            </a:r>
          </a:p>
        </p:txBody>
      </p:sp>
    </p:spTree>
    <p:extLst>
      <p:ext uri="{BB962C8B-B14F-4D97-AF65-F5344CB8AC3E}">
        <p14:creationId xmlns:p14="http://schemas.microsoft.com/office/powerpoint/2010/main" val="934173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5" descr="figure_03_12b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>
            <a:fillRect/>
          </a:stretch>
        </p:blipFill>
        <p:spPr bwMode="auto">
          <a:xfrm>
            <a:off x="376238" y="142875"/>
            <a:ext cx="841375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3.12b</a:t>
            </a:r>
          </a:p>
        </p:txBody>
      </p:sp>
    </p:spTree>
    <p:extLst>
      <p:ext uri="{BB962C8B-B14F-4D97-AF65-F5344CB8AC3E}">
        <p14:creationId xmlns:p14="http://schemas.microsoft.com/office/powerpoint/2010/main" val="302510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Active Processes</a:t>
            </a:r>
          </a:p>
        </p:txBody>
      </p:sp>
      <p:sp>
        <p:nvSpPr>
          <p:cNvPr id="134146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Vesicular transport (continued)</a:t>
            </a:r>
          </a:p>
          <a:p>
            <a:pPr lvl="1" eaLnBrk="1" hangingPunct="1"/>
            <a:r>
              <a:rPr lang="en-US">
                <a:latin typeface="Arial" charset="0"/>
              </a:rPr>
              <a:t>Endocytosis</a:t>
            </a:r>
          </a:p>
          <a:p>
            <a:pPr lvl="2" eaLnBrk="1" hangingPunct="1"/>
            <a:r>
              <a:rPr lang="en-US">
                <a:latin typeface="Arial" charset="0"/>
              </a:rPr>
              <a:t>Extracellular substances are engulfed by being enclosed in a membranous vescicle</a:t>
            </a:r>
          </a:p>
          <a:p>
            <a:pPr lvl="1" eaLnBrk="1" hangingPunct="1"/>
            <a:r>
              <a:rPr lang="en-US">
                <a:latin typeface="Arial" charset="0"/>
              </a:rPr>
              <a:t>Types of endocytosis</a:t>
            </a:r>
          </a:p>
          <a:p>
            <a:pPr lvl="2" eaLnBrk="1" hangingPunct="1"/>
            <a:r>
              <a:rPr lang="en-US">
                <a:latin typeface="Arial" charset="0"/>
              </a:rPr>
              <a:t>Phagocytosis—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cell eating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lvl="2" eaLnBrk="1" hangingPunct="1"/>
            <a:r>
              <a:rPr lang="en-US">
                <a:latin typeface="Arial" charset="0"/>
              </a:rPr>
              <a:t>Pinocytosis—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cell drinking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1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54" descr="figure_03_13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6"/>
          <a:stretch>
            <a:fillRect/>
          </a:stretch>
        </p:blipFill>
        <p:spPr bwMode="auto">
          <a:xfrm>
            <a:off x="977900" y="419100"/>
            <a:ext cx="72231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Text Box 4"/>
          <p:cNvSpPr txBox="1">
            <a:spLocks noChangeArrowheads="1"/>
          </p:cNvSpPr>
          <p:nvPr/>
        </p:nvSpPr>
        <p:spPr bwMode="auto">
          <a:xfrm>
            <a:off x="984250" y="461963"/>
            <a:ext cx="1555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1"/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800" i="1"/>
              <a:t>fluid</a:t>
            </a:r>
          </a:p>
        </p:txBody>
      </p: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2444750" y="1416050"/>
            <a:ext cx="1568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en-US" sz="1800"/>
              <a:t>      Vesicle</a:t>
            </a:r>
          </a:p>
          <a:p>
            <a:pPr>
              <a:lnSpc>
                <a:spcPts val="1900"/>
              </a:lnSpc>
            </a:pPr>
            <a:r>
              <a:rPr lang="en-US" sz="1800"/>
              <a:t>fusing with</a:t>
            </a:r>
          </a:p>
          <a:p>
            <a:pPr>
              <a:lnSpc>
                <a:spcPts val="1900"/>
              </a:lnSpc>
            </a:pPr>
            <a:r>
              <a:rPr lang="en-US" sz="1800"/>
              <a:t>lysosome</a:t>
            </a:r>
          </a:p>
          <a:p>
            <a:pPr>
              <a:lnSpc>
                <a:spcPts val="1900"/>
              </a:lnSpc>
            </a:pPr>
            <a:r>
              <a:rPr lang="en-US" sz="1800"/>
              <a:t>for digestion</a:t>
            </a: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2544763" y="2413000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Ingested</a:t>
            </a:r>
          </a:p>
          <a:p>
            <a:pPr>
              <a:lnSpc>
                <a:spcPct val="90000"/>
              </a:lnSpc>
            </a:pPr>
            <a:r>
              <a:rPr lang="en-US" sz="1800"/>
              <a:t>substance</a:t>
            </a:r>
          </a:p>
        </p:txBody>
      </p:sp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1730375" y="529431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Pit</a:t>
            </a:r>
          </a:p>
        </p:txBody>
      </p:sp>
      <p:sp>
        <p:nvSpPr>
          <p:cNvPr id="136198" name="Text Box 9"/>
          <p:cNvSpPr txBox="1">
            <a:spLocks noChangeArrowheads="1"/>
          </p:cNvSpPr>
          <p:nvPr/>
        </p:nvSpPr>
        <p:spPr bwMode="auto">
          <a:xfrm>
            <a:off x="3460750" y="4765675"/>
            <a:ext cx="24701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      Membranes and</a:t>
            </a:r>
          </a:p>
          <a:p>
            <a:pPr>
              <a:lnSpc>
                <a:spcPct val="90000"/>
              </a:lnSpc>
            </a:pPr>
            <a:r>
              <a:rPr lang="en-US" sz="1800"/>
              <a:t>receptors (if present)</a:t>
            </a:r>
          </a:p>
          <a:p>
            <a:pPr>
              <a:lnSpc>
                <a:spcPct val="90000"/>
              </a:lnSpc>
            </a:pPr>
            <a:r>
              <a:rPr lang="en-US" sz="1800"/>
              <a:t>recycled to 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sp>
        <p:nvSpPr>
          <p:cNvPr id="136199" name="Text Box 10"/>
          <p:cNvSpPr txBox="1">
            <a:spLocks noChangeArrowheads="1"/>
          </p:cNvSpPr>
          <p:nvPr/>
        </p:nvSpPr>
        <p:spPr bwMode="auto">
          <a:xfrm>
            <a:off x="4495800" y="3616325"/>
            <a:ext cx="2343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Detached vesicle</a:t>
            </a:r>
          </a:p>
          <a:p>
            <a:pPr>
              <a:lnSpc>
                <a:spcPct val="90000"/>
              </a:lnSpc>
            </a:pPr>
            <a:r>
              <a:rPr lang="en-US" sz="1800"/>
              <a:t>containing ingested</a:t>
            </a:r>
          </a:p>
          <a:p>
            <a:pPr>
              <a:lnSpc>
                <a:spcPct val="90000"/>
              </a:lnSpc>
            </a:pPr>
            <a:r>
              <a:rPr lang="en-US" sz="1800"/>
              <a:t>material</a:t>
            </a:r>
          </a:p>
        </p:txBody>
      </p:sp>
      <p:sp>
        <p:nvSpPr>
          <p:cNvPr id="136200" name="Text Box 11"/>
          <p:cNvSpPr txBox="1">
            <a:spLocks noChangeArrowheads="1"/>
          </p:cNvSpPr>
          <p:nvPr/>
        </p:nvSpPr>
        <p:spPr bwMode="auto">
          <a:xfrm>
            <a:off x="4343400" y="2701925"/>
            <a:ext cx="30559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      Transport to 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 and exocytosis</a:t>
            </a:r>
          </a:p>
          <a:p>
            <a:pPr>
              <a:lnSpc>
                <a:spcPct val="90000"/>
              </a:lnSpc>
            </a:pPr>
            <a:r>
              <a:rPr lang="en-US" sz="1800"/>
              <a:t>of vesicle contents</a:t>
            </a:r>
          </a:p>
        </p:txBody>
      </p:sp>
      <p:sp>
        <p:nvSpPr>
          <p:cNvPr id="136201" name="Text Box 12"/>
          <p:cNvSpPr txBox="1">
            <a:spLocks noChangeArrowheads="1"/>
          </p:cNvSpPr>
          <p:nvPr/>
        </p:nvSpPr>
        <p:spPr bwMode="auto">
          <a:xfrm>
            <a:off x="5816600" y="1831975"/>
            <a:ext cx="1416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Release of</a:t>
            </a:r>
          </a:p>
          <a:p>
            <a:pPr>
              <a:lnSpc>
                <a:spcPct val="90000"/>
              </a:lnSpc>
            </a:pPr>
            <a:r>
              <a:rPr lang="en-US" sz="1800"/>
              <a:t>contents to</a:t>
            </a:r>
          </a:p>
          <a:p>
            <a:pPr>
              <a:lnSpc>
                <a:spcPct val="90000"/>
              </a:lnSpc>
            </a:pPr>
            <a:r>
              <a:rPr lang="en-US" sz="1800"/>
              <a:t>cytosol</a:t>
            </a:r>
          </a:p>
        </p:txBody>
      </p:sp>
      <p:sp>
        <p:nvSpPr>
          <p:cNvPr id="136202" name="Text Box 14"/>
          <p:cNvSpPr txBox="1">
            <a:spLocks noChangeArrowheads="1"/>
          </p:cNvSpPr>
          <p:nvPr/>
        </p:nvSpPr>
        <p:spPr bwMode="auto">
          <a:xfrm>
            <a:off x="4095750" y="708025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i="1"/>
              <a:t>Cytosol</a:t>
            </a:r>
          </a:p>
        </p:txBody>
      </p:sp>
      <p:sp>
        <p:nvSpPr>
          <p:cNvPr id="136203" name="Text Box 15"/>
          <p:cNvSpPr txBox="1">
            <a:spLocks noChangeArrowheads="1"/>
          </p:cNvSpPr>
          <p:nvPr/>
        </p:nvSpPr>
        <p:spPr bwMode="auto">
          <a:xfrm>
            <a:off x="6742113" y="673100"/>
            <a:ext cx="13398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</a:t>
            </a:r>
          </a:p>
          <a:p>
            <a:pPr>
              <a:lnSpc>
                <a:spcPct val="90000"/>
              </a:lnSpc>
            </a:pPr>
            <a:r>
              <a:rPr lang="en-US" sz="1800"/>
              <a:t>     </a:t>
            </a:r>
          </a:p>
        </p:txBody>
      </p:sp>
      <p:sp>
        <p:nvSpPr>
          <p:cNvPr id="136204" name="Oval 16"/>
          <p:cNvSpPr>
            <a:spLocks noChangeArrowheads="1"/>
          </p:cNvSpPr>
          <p:nvPr/>
        </p:nvSpPr>
        <p:spPr bwMode="auto">
          <a:xfrm>
            <a:off x="2560638" y="1430338"/>
            <a:ext cx="295275" cy="2714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36205" name="Freeform 17"/>
          <p:cNvSpPr>
            <a:spLocks/>
          </p:cNvSpPr>
          <p:nvPr/>
        </p:nvSpPr>
        <p:spPr bwMode="auto">
          <a:xfrm>
            <a:off x="2130425" y="2573338"/>
            <a:ext cx="457200" cy="839787"/>
          </a:xfrm>
          <a:custGeom>
            <a:avLst/>
            <a:gdLst>
              <a:gd name="T0" fmla="*/ 2147483647 w 288"/>
              <a:gd name="T1" fmla="*/ 0 h 529"/>
              <a:gd name="T2" fmla="*/ 2147483647 w 288"/>
              <a:gd name="T3" fmla="*/ 0 h 529"/>
              <a:gd name="T4" fmla="*/ 2147483647 w 288"/>
              <a:gd name="T5" fmla="*/ 2147483647 h 529"/>
              <a:gd name="T6" fmla="*/ 0 w 288"/>
              <a:gd name="T7" fmla="*/ 2147483647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29"/>
              <a:gd name="T14" fmla="*/ 288 w 288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29">
                <a:moveTo>
                  <a:pt x="288" y="0"/>
                </a:moveTo>
                <a:lnTo>
                  <a:pt x="178" y="0"/>
                </a:lnTo>
                <a:lnTo>
                  <a:pt x="138" y="125"/>
                </a:lnTo>
                <a:lnTo>
                  <a:pt x="0" y="529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Freeform 18"/>
          <p:cNvSpPr>
            <a:spLocks/>
          </p:cNvSpPr>
          <p:nvPr/>
        </p:nvSpPr>
        <p:spPr bwMode="auto">
          <a:xfrm>
            <a:off x="1970088" y="2578100"/>
            <a:ext cx="442912" cy="742950"/>
          </a:xfrm>
          <a:custGeom>
            <a:avLst/>
            <a:gdLst>
              <a:gd name="T0" fmla="*/ 0 w 279"/>
              <a:gd name="T1" fmla="*/ 2147483647 h 468"/>
              <a:gd name="T2" fmla="*/ 2147483647 w 279"/>
              <a:gd name="T3" fmla="*/ 0 h 468"/>
              <a:gd name="T4" fmla="*/ 0 60000 65536"/>
              <a:gd name="T5" fmla="*/ 0 60000 65536"/>
              <a:gd name="T6" fmla="*/ 0 w 279"/>
              <a:gd name="T7" fmla="*/ 0 h 468"/>
              <a:gd name="T8" fmla="*/ 279 w 279"/>
              <a:gd name="T9" fmla="*/ 468 h 4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9" h="468">
                <a:moveTo>
                  <a:pt x="0" y="468"/>
                </a:moveTo>
                <a:lnTo>
                  <a:pt x="27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Freeform 19"/>
          <p:cNvSpPr>
            <a:spLocks/>
          </p:cNvSpPr>
          <p:nvPr/>
        </p:nvSpPr>
        <p:spPr bwMode="auto">
          <a:xfrm>
            <a:off x="4029075" y="3760788"/>
            <a:ext cx="527050" cy="1587"/>
          </a:xfrm>
          <a:custGeom>
            <a:avLst/>
            <a:gdLst>
              <a:gd name="T0" fmla="*/ 0 w 332"/>
              <a:gd name="T1" fmla="*/ 0 h 1"/>
              <a:gd name="T2" fmla="*/ 2147483647 w 332"/>
              <a:gd name="T3" fmla="*/ 0 h 1"/>
              <a:gd name="T4" fmla="*/ 0 60000 65536"/>
              <a:gd name="T5" fmla="*/ 0 60000 65536"/>
              <a:gd name="T6" fmla="*/ 0 w 332"/>
              <a:gd name="T7" fmla="*/ 0 h 1"/>
              <a:gd name="T8" fmla="*/ 332 w 3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" h="1">
                <a:moveTo>
                  <a:pt x="0" y="0"/>
                </a:moveTo>
                <a:lnTo>
                  <a:pt x="33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Freeform 20"/>
          <p:cNvSpPr>
            <a:spLocks/>
          </p:cNvSpPr>
          <p:nvPr/>
        </p:nvSpPr>
        <p:spPr bwMode="auto">
          <a:xfrm>
            <a:off x="4681538" y="1362075"/>
            <a:ext cx="3175" cy="206375"/>
          </a:xfrm>
          <a:custGeom>
            <a:avLst/>
            <a:gdLst>
              <a:gd name="T0" fmla="*/ 0 w 2"/>
              <a:gd name="T1" fmla="*/ 0 h 130"/>
              <a:gd name="T2" fmla="*/ 2147483647 w 2"/>
              <a:gd name="T3" fmla="*/ 2147483647 h 130"/>
              <a:gd name="T4" fmla="*/ 0 60000 65536"/>
              <a:gd name="T5" fmla="*/ 0 60000 65536"/>
              <a:gd name="T6" fmla="*/ 0 w 2"/>
              <a:gd name="T7" fmla="*/ 0 h 130"/>
              <a:gd name="T8" fmla="*/ 2 w 2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30">
                <a:moveTo>
                  <a:pt x="0" y="0"/>
                </a:moveTo>
                <a:lnTo>
                  <a:pt x="2" y="13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Freeform 21"/>
          <p:cNvSpPr>
            <a:spLocks/>
          </p:cNvSpPr>
          <p:nvPr/>
        </p:nvSpPr>
        <p:spPr bwMode="auto">
          <a:xfrm>
            <a:off x="5948363" y="827088"/>
            <a:ext cx="854075" cy="1587"/>
          </a:xfrm>
          <a:custGeom>
            <a:avLst/>
            <a:gdLst>
              <a:gd name="T0" fmla="*/ 0 w 538"/>
              <a:gd name="T1" fmla="*/ 0 h 1"/>
              <a:gd name="T2" fmla="*/ 2147483647 w 538"/>
              <a:gd name="T3" fmla="*/ 2147483647 h 1"/>
              <a:gd name="T4" fmla="*/ 0 60000 65536"/>
              <a:gd name="T5" fmla="*/ 0 60000 65536"/>
              <a:gd name="T6" fmla="*/ 0 w 538"/>
              <a:gd name="T7" fmla="*/ 0 h 1"/>
              <a:gd name="T8" fmla="*/ 538 w 53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8" h="1">
                <a:moveTo>
                  <a:pt x="0" y="0"/>
                </a:moveTo>
                <a:lnTo>
                  <a:pt x="538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0" name="Text Box 22"/>
          <p:cNvSpPr txBox="1">
            <a:spLocks noChangeArrowheads="1"/>
          </p:cNvSpPr>
          <p:nvPr/>
        </p:nvSpPr>
        <p:spPr bwMode="auto">
          <a:xfrm>
            <a:off x="6883400" y="1184275"/>
            <a:ext cx="131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Lysosome</a:t>
            </a:r>
          </a:p>
        </p:txBody>
      </p:sp>
      <p:sp>
        <p:nvSpPr>
          <p:cNvPr id="136211" name="Oval 23"/>
          <p:cNvSpPr>
            <a:spLocks noChangeArrowheads="1"/>
          </p:cNvSpPr>
          <p:nvPr/>
        </p:nvSpPr>
        <p:spPr bwMode="auto">
          <a:xfrm>
            <a:off x="4440238" y="2724150"/>
            <a:ext cx="295275" cy="2714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36212" name="Oval 24"/>
          <p:cNvSpPr>
            <a:spLocks noChangeArrowheads="1"/>
          </p:cNvSpPr>
          <p:nvPr/>
        </p:nvSpPr>
        <p:spPr bwMode="auto">
          <a:xfrm>
            <a:off x="3567113" y="4789488"/>
            <a:ext cx="295275" cy="2714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36213" name="Freeform 25"/>
          <p:cNvSpPr>
            <a:spLocks/>
          </p:cNvSpPr>
          <p:nvPr/>
        </p:nvSpPr>
        <p:spPr bwMode="auto">
          <a:xfrm>
            <a:off x="5740400" y="1331913"/>
            <a:ext cx="1189038" cy="203200"/>
          </a:xfrm>
          <a:custGeom>
            <a:avLst/>
            <a:gdLst>
              <a:gd name="T0" fmla="*/ 0 w 749"/>
              <a:gd name="T1" fmla="*/ 2147483647 h 128"/>
              <a:gd name="T2" fmla="*/ 2147483647 w 749"/>
              <a:gd name="T3" fmla="*/ 2147483647 h 128"/>
              <a:gd name="T4" fmla="*/ 2147483647 w 749"/>
              <a:gd name="T5" fmla="*/ 0 h 128"/>
              <a:gd name="T6" fmla="*/ 0 60000 65536"/>
              <a:gd name="T7" fmla="*/ 0 60000 65536"/>
              <a:gd name="T8" fmla="*/ 0 60000 65536"/>
              <a:gd name="T9" fmla="*/ 0 w 749"/>
              <a:gd name="T10" fmla="*/ 0 h 128"/>
              <a:gd name="T11" fmla="*/ 749 w 749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128">
                <a:moveTo>
                  <a:pt x="0" y="128"/>
                </a:moveTo>
                <a:lnTo>
                  <a:pt x="672" y="3"/>
                </a:lnTo>
                <a:lnTo>
                  <a:pt x="74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Text Box 26"/>
          <p:cNvSpPr txBox="1">
            <a:spLocks noChangeArrowheads="1"/>
          </p:cNvSpPr>
          <p:nvPr/>
        </p:nvSpPr>
        <p:spPr bwMode="auto">
          <a:xfrm>
            <a:off x="4438650" y="2673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36215" name="Text Box 27"/>
          <p:cNvSpPr txBox="1">
            <a:spLocks noChangeArrowheads="1"/>
          </p:cNvSpPr>
          <p:nvPr/>
        </p:nvSpPr>
        <p:spPr bwMode="auto">
          <a:xfrm>
            <a:off x="2554288" y="13890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36216" name="Text Box 28"/>
          <p:cNvSpPr txBox="1">
            <a:spLocks noChangeArrowheads="1"/>
          </p:cNvSpPr>
          <p:nvPr/>
        </p:nvSpPr>
        <p:spPr bwMode="auto">
          <a:xfrm>
            <a:off x="3562350" y="47418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3</a:t>
            </a:r>
          </a:p>
        </p:txBody>
      </p:sp>
      <p:sp>
        <p:nvSpPr>
          <p:cNvPr id="136217" name="Text Box 29"/>
          <p:cNvSpPr txBox="1">
            <a:spLocks noChangeArrowheads="1"/>
          </p:cNvSpPr>
          <p:nvPr/>
        </p:nvSpPr>
        <p:spPr bwMode="auto">
          <a:xfrm>
            <a:off x="4187825" y="10541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Vesicle</a:t>
            </a:r>
          </a:p>
        </p:txBody>
      </p:sp>
      <p:sp>
        <p:nvSpPr>
          <p:cNvPr id="136218" name="Text Box 1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3.13a</a:t>
            </a:r>
          </a:p>
        </p:txBody>
      </p:sp>
    </p:spTree>
    <p:extLst>
      <p:ext uri="{BB962C8B-B14F-4D97-AF65-F5344CB8AC3E}">
        <p14:creationId xmlns:p14="http://schemas.microsoft.com/office/powerpoint/2010/main" val="783919264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3" descr="figure_03_13a_unlabeled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6"/>
          <a:stretch>
            <a:fillRect/>
          </a:stretch>
        </p:blipFill>
        <p:spPr bwMode="auto">
          <a:xfrm>
            <a:off x="977900" y="419100"/>
            <a:ext cx="72231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984250" y="461963"/>
            <a:ext cx="1555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1"/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800" i="1"/>
              <a:t>fluid</a:t>
            </a:r>
          </a:p>
        </p:txBody>
      </p:sp>
      <p:sp>
        <p:nvSpPr>
          <p:cNvPr id="138243" name="Text Box 5"/>
          <p:cNvSpPr txBox="1">
            <a:spLocks noChangeArrowheads="1"/>
          </p:cNvSpPr>
          <p:nvPr/>
        </p:nvSpPr>
        <p:spPr bwMode="auto">
          <a:xfrm>
            <a:off x="2444750" y="1416050"/>
            <a:ext cx="1568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en-US" sz="1800"/>
              <a:t>      Vesicle</a:t>
            </a:r>
          </a:p>
          <a:p>
            <a:pPr>
              <a:lnSpc>
                <a:spcPts val="1900"/>
              </a:lnSpc>
            </a:pPr>
            <a:r>
              <a:rPr lang="en-US" sz="1800"/>
              <a:t>fusing with</a:t>
            </a:r>
          </a:p>
          <a:p>
            <a:pPr>
              <a:lnSpc>
                <a:spcPts val="1900"/>
              </a:lnSpc>
            </a:pPr>
            <a:r>
              <a:rPr lang="en-US" sz="1800"/>
              <a:t>lysosome</a:t>
            </a:r>
          </a:p>
          <a:p>
            <a:pPr>
              <a:lnSpc>
                <a:spcPts val="1900"/>
              </a:lnSpc>
            </a:pPr>
            <a:r>
              <a:rPr lang="en-US" sz="1800"/>
              <a:t>for digestion</a:t>
            </a:r>
          </a:p>
        </p:txBody>
      </p:sp>
      <p:sp>
        <p:nvSpPr>
          <p:cNvPr id="138244" name="Text Box 6"/>
          <p:cNvSpPr txBox="1">
            <a:spLocks noChangeArrowheads="1"/>
          </p:cNvSpPr>
          <p:nvPr/>
        </p:nvSpPr>
        <p:spPr bwMode="auto">
          <a:xfrm>
            <a:off x="2544763" y="2413000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Ingested</a:t>
            </a:r>
          </a:p>
          <a:p>
            <a:pPr>
              <a:lnSpc>
                <a:spcPct val="90000"/>
              </a:lnSpc>
            </a:pPr>
            <a:r>
              <a:rPr lang="en-US" sz="1800"/>
              <a:t>substance</a:t>
            </a:r>
          </a:p>
        </p:txBody>
      </p:sp>
      <p:sp>
        <p:nvSpPr>
          <p:cNvPr id="138245" name="Text Box 15"/>
          <p:cNvSpPr txBox="1">
            <a:spLocks noChangeArrowheads="1"/>
          </p:cNvSpPr>
          <p:nvPr/>
        </p:nvSpPr>
        <p:spPr bwMode="auto">
          <a:xfrm>
            <a:off x="6742113" y="673100"/>
            <a:ext cx="13398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</a:t>
            </a:r>
          </a:p>
          <a:p>
            <a:pPr>
              <a:lnSpc>
                <a:spcPct val="90000"/>
              </a:lnSpc>
            </a:pPr>
            <a:r>
              <a:rPr lang="en-US" sz="1800"/>
              <a:t>     </a:t>
            </a:r>
          </a:p>
        </p:txBody>
      </p:sp>
      <p:sp>
        <p:nvSpPr>
          <p:cNvPr id="138246" name="Freeform 17"/>
          <p:cNvSpPr>
            <a:spLocks/>
          </p:cNvSpPr>
          <p:nvPr/>
        </p:nvSpPr>
        <p:spPr bwMode="auto">
          <a:xfrm>
            <a:off x="2130425" y="2573338"/>
            <a:ext cx="457200" cy="839787"/>
          </a:xfrm>
          <a:custGeom>
            <a:avLst/>
            <a:gdLst>
              <a:gd name="T0" fmla="*/ 2147483647 w 288"/>
              <a:gd name="T1" fmla="*/ 0 h 529"/>
              <a:gd name="T2" fmla="*/ 2147483647 w 288"/>
              <a:gd name="T3" fmla="*/ 0 h 529"/>
              <a:gd name="T4" fmla="*/ 2147483647 w 288"/>
              <a:gd name="T5" fmla="*/ 2147483647 h 529"/>
              <a:gd name="T6" fmla="*/ 0 w 288"/>
              <a:gd name="T7" fmla="*/ 2147483647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29"/>
              <a:gd name="T14" fmla="*/ 288 w 288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29">
                <a:moveTo>
                  <a:pt x="288" y="0"/>
                </a:moveTo>
                <a:lnTo>
                  <a:pt x="178" y="0"/>
                </a:lnTo>
                <a:lnTo>
                  <a:pt x="138" y="125"/>
                </a:lnTo>
                <a:lnTo>
                  <a:pt x="0" y="529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Freeform 18"/>
          <p:cNvSpPr>
            <a:spLocks/>
          </p:cNvSpPr>
          <p:nvPr/>
        </p:nvSpPr>
        <p:spPr bwMode="auto">
          <a:xfrm>
            <a:off x="1970088" y="2578100"/>
            <a:ext cx="442912" cy="742950"/>
          </a:xfrm>
          <a:custGeom>
            <a:avLst/>
            <a:gdLst>
              <a:gd name="T0" fmla="*/ 0 w 279"/>
              <a:gd name="T1" fmla="*/ 2147483647 h 468"/>
              <a:gd name="T2" fmla="*/ 2147483647 w 279"/>
              <a:gd name="T3" fmla="*/ 0 h 468"/>
              <a:gd name="T4" fmla="*/ 0 60000 65536"/>
              <a:gd name="T5" fmla="*/ 0 60000 65536"/>
              <a:gd name="T6" fmla="*/ 0 w 279"/>
              <a:gd name="T7" fmla="*/ 0 h 468"/>
              <a:gd name="T8" fmla="*/ 279 w 279"/>
              <a:gd name="T9" fmla="*/ 468 h 4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9" h="468">
                <a:moveTo>
                  <a:pt x="0" y="468"/>
                </a:moveTo>
                <a:lnTo>
                  <a:pt x="27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Freeform 21"/>
          <p:cNvSpPr>
            <a:spLocks/>
          </p:cNvSpPr>
          <p:nvPr/>
        </p:nvSpPr>
        <p:spPr bwMode="auto">
          <a:xfrm>
            <a:off x="5948363" y="827088"/>
            <a:ext cx="854075" cy="1587"/>
          </a:xfrm>
          <a:custGeom>
            <a:avLst/>
            <a:gdLst>
              <a:gd name="T0" fmla="*/ 0 w 538"/>
              <a:gd name="T1" fmla="*/ 0 h 1"/>
              <a:gd name="T2" fmla="*/ 2147483647 w 538"/>
              <a:gd name="T3" fmla="*/ 2147483647 h 1"/>
              <a:gd name="T4" fmla="*/ 0 60000 65536"/>
              <a:gd name="T5" fmla="*/ 0 60000 65536"/>
              <a:gd name="T6" fmla="*/ 0 w 538"/>
              <a:gd name="T7" fmla="*/ 0 h 1"/>
              <a:gd name="T8" fmla="*/ 538 w 53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8" h="1">
                <a:moveTo>
                  <a:pt x="0" y="0"/>
                </a:moveTo>
                <a:lnTo>
                  <a:pt x="538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Oval 16"/>
          <p:cNvSpPr>
            <a:spLocks noChangeArrowheads="1"/>
          </p:cNvSpPr>
          <p:nvPr/>
        </p:nvSpPr>
        <p:spPr bwMode="auto">
          <a:xfrm>
            <a:off x="2560638" y="1430338"/>
            <a:ext cx="295275" cy="2714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>
            <a:off x="2554288" y="13890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38251" name="Text Box 3"/>
          <p:cNvSpPr txBox="1">
            <a:spLocks noChangeArrowheads="1"/>
          </p:cNvSpPr>
          <p:nvPr/>
        </p:nvSpPr>
        <p:spPr bwMode="auto">
          <a:xfrm>
            <a:off x="7162800" y="64770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3.13a, step 1</a:t>
            </a:r>
          </a:p>
        </p:txBody>
      </p:sp>
    </p:spTree>
    <p:extLst>
      <p:ext uri="{BB962C8B-B14F-4D97-AF65-F5344CB8AC3E}">
        <p14:creationId xmlns:p14="http://schemas.microsoft.com/office/powerpoint/2010/main" val="2257444412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24" descr="figure_03_13a_unlabeled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977900" y="419100"/>
            <a:ext cx="72231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Text Box 4"/>
          <p:cNvSpPr txBox="1">
            <a:spLocks noChangeArrowheads="1"/>
          </p:cNvSpPr>
          <p:nvPr/>
        </p:nvSpPr>
        <p:spPr bwMode="auto">
          <a:xfrm>
            <a:off x="984250" y="461963"/>
            <a:ext cx="1555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1"/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800" i="1"/>
              <a:t>fluid</a:t>
            </a:r>
          </a:p>
        </p:txBody>
      </p:sp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2444750" y="1416050"/>
            <a:ext cx="1568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en-US" sz="1800"/>
              <a:t>      Vesicle</a:t>
            </a:r>
          </a:p>
          <a:p>
            <a:pPr>
              <a:lnSpc>
                <a:spcPts val="1900"/>
              </a:lnSpc>
            </a:pPr>
            <a:r>
              <a:rPr lang="en-US" sz="1800"/>
              <a:t>fusing with</a:t>
            </a:r>
          </a:p>
          <a:p>
            <a:pPr>
              <a:lnSpc>
                <a:spcPts val="1900"/>
              </a:lnSpc>
            </a:pPr>
            <a:r>
              <a:rPr lang="en-US" sz="1800"/>
              <a:t>lysosome</a:t>
            </a:r>
          </a:p>
          <a:p>
            <a:pPr>
              <a:lnSpc>
                <a:spcPts val="1900"/>
              </a:lnSpc>
            </a:pPr>
            <a:r>
              <a:rPr lang="en-US" sz="1800"/>
              <a:t>for digestion</a:t>
            </a:r>
          </a:p>
        </p:txBody>
      </p:sp>
      <p:sp>
        <p:nvSpPr>
          <p:cNvPr id="140292" name="Text Box 6"/>
          <p:cNvSpPr txBox="1">
            <a:spLocks noChangeArrowheads="1"/>
          </p:cNvSpPr>
          <p:nvPr/>
        </p:nvSpPr>
        <p:spPr bwMode="auto">
          <a:xfrm>
            <a:off x="2544763" y="2413000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Ingested</a:t>
            </a:r>
          </a:p>
          <a:p>
            <a:pPr>
              <a:lnSpc>
                <a:spcPct val="90000"/>
              </a:lnSpc>
            </a:pPr>
            <a:r>
              <a:rPr lang="en-US" sz="1800"/>
              <a:t>substance</a:t>
            </a:r>
          </a:p>
        </p:txBody>
      </p:sp>
      <p:sp>
        <p:nvSpPr>
          <p:cNvPr id="140293" name="Text Box 10"/>
          <p:cNvSpPr txBox="1">
            <a:spLocks noChangeArrowheads="1"/>
          </p:cNvSpPr>
          <p:nvPr/>
        </p:nvSpPr>
        <p:spPr bwMode="auto">
          <a:xfrm>
            <a:off x="4495800" y="3616325"/>
            <a:ext cx="2343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Detached vesicle</a:t>
            </a:r>
          </a:p>
          <a:p>
            <a:pPr>
              <a:lnSpc>
                <a:spcPct val="90000"/>
              </a:lnSpc>
            </a:pPr>
            <a:r>
              <a:rPr lang="en-US" sz="1800"/>
              <a:t>containing ingested</a:t>
            </a:r>
          </a:p>
          <a:p>
            <a:pPr>
              <a:lnSpc>
                <a:spcPct val="90000"/>
              </a:lnSpc>
            </a:pPr>
            <a:r>
              <a:rPr lang="en-US" sz="1800"/>
              <a:t>material</a:t>
            </a:r>
          </a:p>
        </p:txBody>
      </p:sp>
      <p:sp>
        <p:nvSpPr>
          <p:cNvPr id="140294" name="Text Box 11"/>
          <p:cNvSpPr txBox="1">
            <a:spLocks noChangeArrowheads="1"/>
          </p:cNvSpPr>
          <p:nvPr/>
        </p:nvSpPr>
        <p:spPr bwMode="auto">
          <a:xfrm>
            <a:off x="4343400" y="2701925"/>
            <a:ext cx="30559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      Transport to 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 and exocytosis</a:t>
            </a:r>
          </a:p>
          <a:p>
            <a:pPr>
              <a:lnSpc>
                <a:spcPct val="90000"/>
              </a:lnSpc>
            </a:pPr>
            <a:r>
              <a:rPr lang="en-US" sz="1800"/>
              <a:t>of vesicle contents</a:t>
            </a:r>
          </a:p>
        </p:txBody>
      </p:sp>
      <p:sp>
        <p:nvSpPr>
          <p:cNvPr id="140295" name="Text Box 12"/>
          <p:cNvSpPr txBox="1">
            <a:spLocks noChangeArrowheads="1"/>
          </p:cNvSpPr>
          <p:nvPr/>
        </p:nvSpPr>
        <p:spPr bwMode="auto">
          <a:xfrm>
            <a:off x="5816600" y="1831975"/>
            <a:ext cx="1416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Release of</a:t>
            </a:r>
          </a:p>
          <a:p>
            <a:pPr>
              <a:lnSpc>
                <a:spcPct val="90000"/>
              </a:lnSpc>
            </a:pPr>
            <a:r>
              <a:rPr lang="en-US" sz="1800"/>
              <a:t>contents to</a:t>
            </a:r>
          </a:p>
          <a:p>
            <a:pPr>
              <a:lnSpc>
                <a:spcPct val="90000"/>
              </a:lnSpc>
            </a:pPr>
            <a:r>
              <a:rPr lang="en-US" sz="1800"/>
              <a:t>cytosol</a:t>
            </a:r>
          </a:p>
        </p:txBody>
      </p:sp>
      <p:sp>
        <p:nvSpPr>
          <p:cNvPr id="140296" name="Text Box 14"/>
          <p:cNvSpPr txBox="1">
            <a:spLocks noChangeArrowheads="1"/>
          </p:cNvSpPr>
          <p:nvPr/>
        </p:nvSpPr>
        <p:spPr bwMode="auto">
          <a:xfrm>
            <a:off x="4095750" y="708025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i="1"/>
              <a:t>Cytosol</a:t>
            </a:r>
          </a:p>
        </p:txBody>
      </p:sp>
      <p:sp>
        <p:nvSpPr>
          <p:cNvPr id="140297" name="Text Box 15"/>
          <p:cNvSpPr txBox="1">
            <a:spLocks noChangeArrowheads="1"/>
          </p:cNvSpPr>
          <p:nvPr/>
        </p:nvSpPr>
        <p:spPr bwMode="auto">
          <a:xfrm>
            <a:off x="6742113" y="673100"/>
            <a:ext cx="13398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</a:t>
            </a:r>
          </a:p>
          <a:p>
            <a:pPr>
              <a:lnSpc>
                <a:spcPct val="90000"/>
              </a:lnSpc>
            </a:pPr>
            <a:r>
              <a:rPr lang="en-US" sz="1800"/>
              <a:t>     </a:t>
            </a:r>
          </a:p>
        </p:txBody>
      </p:sp>
      <p:sp>
        <p:nvSpPr>
          <p:cNvPr id="140298" name="Freeform 17"/>
          <p:cNvSpPr>
            <a:spLocks/>
          </p:cNvSpPr>
          <p:nvPr/>
        </p:nvSpPr>
        <p:spPr bwMode="auto">
          <a:xfrm>
            <a:off x="2130425" y="2573338"/>
            <a:ext cx="457200" cy="839787"/>
          </a:xfrm>
          <a:custGeom>
            <a:avLst/>
            <a:gdLst>
              <a:gd name="T0" fmla="*/ 2147483647 w 288"/>
              <a:gd name="T1" fmla="*/ 0 h 529"/>
              <a:gd name="T2" fmla="*/ 2147483647 w 288"/>
              <a:gd name="T3" fmla="*/ 0 h 529"/>
              <a:gd name="T4" fmla="*/ 2147483647 w 288"/>
              <a:gd name="T5" fmla="*/ 2147483647 h 529"/>
              <a:gd name="T6" fmla="*/ 0 w 288"/>
              <a:gd name="T7" fmla="*/ 2147483647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29"/>
              <a:gd name="T14" fmla="*/ 288 w 288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29">
                <a:moveTo>
                  <a:pt x="288" y="0"/>
                </a:moveTo>
                <a:lnTo>
                  <a:pt x="178" y="0"/>
                </a:lnTo>
                <a:lnTo>
                  <a:pt x="138" y="125"/>
                </a:lnTo>
                <a:lnTo>
                  <a:pt x="0" y="529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Freeform 18"/>
          <p:cNvSpPr>
            <a:spLocks/>
          </p:cNvSpPr>
          <p:nvPr/>
        </p:nvSpPr>
        <p:spPr bwMode="auto">
          <a:xfrm>
            <a:off x="1970088" y="2578100"/>
            <a:ext cx="442912" cy="742950"/>
          </a:xfrm>
          <a:custGeom>
            <a:avLst/>
            <a:gdLst>
              <a:gd name="T0" fmla="*/ 0 w 279"/>
              <a:gd name="T1" fmla="*/ 2147483647 h 468"/>
              <a:gd name="T2" fmla="*/ 2147483647 w 279"/>
              <a:gd name="T3" fmla="*/ 0 h 468"/>
              <a:gd name="T4" fmla="*/ 0 60000 65536"/>
              <a:gd name="T5" fmla="*/ 0 60000 65536"/>
              <a:gd name="T6" fmla="*/ 0 w 279"/>
              <a:gd name="T7" fmla="*/ 0 h 468"/>
              <a:gd name="T8" fmla="*/ 279 w 279"/>
              <a:gd name="T9" fmla="*/ 468 h 4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9" h="468">
                <a:moveTo>
                  <a:pt x="0" y="468"/>
                </a:moveTo>
                <a:lnTo>
                  <a:pt x="27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Freeform 19"/>
          <p:cNvSpPr>
            <a:spLocks/>
          </p:cNvSpPr>
          <p:nvPr/>
        </p:nvSpPr>
        <p:spPr bwMode="auto">
          <a:xfrm>
            <a:off x="4029075" y="3760788"/>
            <a:ext cx="527050" cy="1587"/>
          </a:xfrm>
          <a:custGeom>
            <a:avLst/>
            <a:gdLst>
              <a:gd name="T0" fmla="*/ 0 w 332"/>
              <a:gd name="T1" fmla="*/ 0 h 1"/>
              <a:gd name="T2" fmla="*/ 2147483647 w 332"/>
              <a:gd name="T3" fmla="*/ 0 h 1"/>
              <a:gd name="T4" fmla="*/ 0 60000 65536"/>
              <a:gd name="T5" fmla="*/ 0 60000 65536"/>
              <a:gd name="T6" fmla="*/ 0 w 332"/>
              <a:gd name="T7" fmla="*/ 0 h 1"/>
              <a:gd name="T8" fmla="*/ 332 w 3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" h="1">
                <a:moveTo>
                  <a:pt x="0" y="0"/>
                </a:moveTo>
                <a:lnTo>
                  <a:pt x="33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Freeform 20"/>
          <p:cNvSpPr>
            <a:spLocks/>
          </p:cNvSpPr>
          <p:nvPr/>
        </p:nvSpPr>
        <p:spPr bwMode="auto">
          <a:xfrm>
            <a:off x="4681538" y="1362075"/>
            <a:ext cx="3175" cy="206375"/>
          </a:xfrm>
          <a:custGeom>
            <a:avLst/>
            <a:gdLst>
              <a:gd name="T0" fmla="*/ 0 w 2"/>
              <a:gd name="T1" fmla="*/ 0 h 130"/>
              <a:gd name="T2" fmla="*/ 2147483647 w 2"/>
              <a:gd name="T3" fmla="*/ 2147483647 h 130"/>
              <a:gd name="T4" fmla="*/ 0 60000 65536"/>
              <a:gd name="T5" fmla="*/ 0 60000 65536"/>
              <a:gd name="T6" fmla="*/ 0 w 2"/>
              <a:gd name="T7" fmla="*/ 0 h 130"/>
              <a:gd name="T8" fmla="*/ 2 w 2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30">
                <a:moveTo>
                  <a:pt x="0" y="0"/>
                </a:moveTo>
                <a:lnTo>
                  <a:pt x="2" y="13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Freeform 21"/>
          <p:cNvSpPr>
            <a:spLocks/>
          </p:cNvSpPr>
          <p:nvPr/>
        </p:nvSpPr>
        <p:spPr bwMode="auto">
          <a:xfrm>
            <a:off x="5948363" y="827088"/>
            <a:ext cx="854075" cy="1587"/>
          </a:xfrm>
          <a:custGeom>
            <a:avLst/>
            <a:gdLst>
              <a:gd name="T0" fmla="*/ 0 w 538"/>
              <a:gd name="T1" fmla="*/ 0 h 1"/>
              <a:gd name="T2" fmla="*/ 2147483647 w 538"/>
              <a:gd name="T3" fmla="*/ 2147483647 h 1"/>
              <a:gd name="T4" fmla="*/ 0 60000 65536"/>
              <a:gd name="T5" fmla="*/ 0 60000 65536"/>
              <a:gd name="T6" fmla="*/ 0 w 538"/>
              <a:gd name="T7" fmla="*/ 0 h 1"/>
              <a:gd name="T8" fmla="*/ 538 w 53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8" h="1">
                <a:moveTo>
                  <a:pt x="0" y="0"/>
                </a:moveTo>
                <a:lnTo>
                  <a:pt x="538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Text Box 22"/>
          <p:cNvSpPr txBox="1">
            <a:spLocks noChangeArrowheads="1"/>
          </p:cNvSpPr>
          <p:nvPr/>
        </p:nvSpPr>
        <p:spPr bwMode="auto">
          <a:xfrm>
            <a:off x="6883400" y="1184275"/>
            <a:ext cx="131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Lysosome</a:t>
            </a:r>
          </a:p>
        </p:txBody>
      </p:sp>
      <p:sp>
        <p:nvSpPr>
          <p:cNvPr id="140304" name="Freeform 25"/>
          <p:cNvSpPr>
            <a:spLocks/>
          </p:cNvSpPr>
          <p:nvPr/>
        </p:nvSpPr>
        <p:spPr bwMode="auto">
          <a:xfrm>
            <a:off x="5740400" y="1331913"/>
            <a:ext cx="1189038" cy="203200"/>
          </a:xfrm>
          <a:custGeom>
            <a:avLst/>
            <a:gdLst>
              <a:gd name="T0" fmla="*/ 0 w 749"/>
              <a:gd name="T1" fmla="*/ 2147483647 h 128"/>
              <a:gd name="T2" fmla="*/ 2147483647 w 749"/>
              <a:gd name="T3" fmla="*/ 2147483647 h 128"/>
              <a:gd name="T4" fmla="*/ 2147483647 w 749"/>
              <a:gd name="T5" fmla="*/ 0 h 128"/>
              <a:gd name="T6" fmla="*/ 0 60000 65536"/>
              <a:gd name="T7" fmla="*/ 0 60000 65536"/>
              <a:gd name="T8" fmla="*/ 0 60000 65536"/>
              <a:gd name="T9" fmla="*/ 0 w 749"/>
              <a:gd name="T10" fmla="*/ 0 h 128"/>
              <a:gd name="T11" fmla="*/ 749 w 749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128">
                <a:moveTo>
                  <a:pt x="0" y="128"/>
                </a:moveTo>
                <a:lnTo>
                  <a:pt x="672" y="3"/>
                </a:lnTo>
                <a:lnTo>
                  <a:pt x="74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Text Box 29"/>
          <p:cNvSpPr txBox="1">
            <a:spLocks noChangeArrowheads="1"/>
          </p:cNvSpPr>
          <p:nvPr/>
        </p:nvSpPr>
        <p:spPr bwMode="auto">
          <a:xfrm>
            <a:off x="4187825" y="10541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Vesicle</a:t>
            </a:r>
          </a:p>
        </p:txBody>
      </p:sp>
      <p:sp>
        <p:nvSpPr>
          <p:cNvPr id="140306" name="Oval 23"/>
          <p:cNvSpPr>
            <a:spLocks noChangeArrowheads="1"/>
          </p:cNvSpPr>
          <p:nvPr/>
        </p:nvSpPr>
        <p:spPr bwMode="auto">
          <a:xfrm>
            <a:off x="4440238" y="2724150"/>
            <a:ext cx="295275" cy="2714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40307" name="Text Box 26"/>
          <p:cNvSpPr txBox="1">
            <a:spLocks noChangeArrowheads="1"/>
          </p:cNvSpPr>
          <p:nvPr/>
        </p:nvSpPr>
        <p:spPr bwMode="auto">
          <a:xfrm>
            <a:off x="4438650" y="2673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40308" name="Oval 16"/>
          <p:cNvSpPr>
            <a:spLocks noChangeArrowheads="1"/>
          </p:cNvSpPr>
          <p:nvPr/>
        </p:nvSpPr>
        <p:spPr bwMode="auto">
          <a:xfrm>
            <a:off x="2560638" y="1430338"/>
            <a:ext cx="295275" cy="2714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40309" name="Text Box 27"/>
          <p:cNvSpPr txBox="1">
            <a:spLocks noChangeArrowheads="1"/>
          </p:cNvSpPr>
          <p:nvPr/>
        </p:nvSpPr>
        <p:spPr bwMode="auto">
          <a:xfrm>
            <a:off x="2554288" y="13890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40310" name="Text Box 3"/>
          <p:cNvSpPr txBox="1">
            <a:spLocks noChangeArrowheads="1"/>
          </p:cNvSpPr>
          <p:nvPr/>
        </p:nvSpPr>
        <p:spPr bwMode="auto">
          <a:xfrm>
            <a:off x="7162800" y="64770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3.13a, step 2</a:t>
            </a:r>
          </a:p>
        </p:txBody>
      </p:sp>
    </p:spTree>
    <p:extLst>
      <p:ext uri="{BB962C8B-B14F-4D97-AF65-F5344CB8AC3E}">
        <p14:creationId xmlns:p14="http://schemas.microsoft.com/office/powerpoint/2010/main" val="3685955545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8" descr="figure_03_13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6"/>
          <a:stretch>
            <a:fillRect/>
          </a:stretch>
        </p:blipFill>
        <p:spPr bwMode="auto">
          <a:xfrm>
            <a:off x="977900" y="419100"/>
            <a:ext cx="72231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Text Box 4"/>
          <p:cNvSpPr txBox="1">
            <a:spLocks noChangeArrowheads="1"/>
          </p:cNvSpPr>
          <p:nvPr/>
        </p:nvSpPr>
        <p:spPr bwMode="auto">
          <a:xfrm>
            <a:off x="984250" y="461963"/>
            <a:ext cx="1555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i="1"/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800" i="1"/>
              <a:t>fluid</a:t>
            </a:r>
          </a:p>
        </p:txBody>
      </p:sp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2444750" y="1416050"/>
            <a:ext cx="1568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900"/>
              </a:lnSpc>
            </a:pPr>
            <a:r>
              <a:rPr lang="en-US" sz="1800"/>
              <a:t>      Vesicle</a:t>
            </a:r>
          </a:p>
          <a:p>
            <a:pPr>
              <a:lnSpc>
                <a:spcPts val="1900"/>
              </a:lnSpc>
            </a:pPr>
            <a:r>
              <a:rPr lang="en-US" sz="1800"/>
              <a:t>fusing with</a:t>
            </a:r>
          </a:p>
          <a:p>
            <a:pPr>
              <a:lnSpc>
                <a:spcPts val="1900"/>
              </a:lnSpc>
            </a:pPr>
            <a:r>
              <a:rPr lang="en-US" sz="1800"/>
              <a:t>lysosome</a:t>
            </a:r>
          </a:p>
          <a:p>
            <a:pPr>
              <a:lnSpc>
                <a:spcPts val="1900"/>
              </a:lnSpc>
            </a:pPr>
            <a:r>
              <a:rPr lang="en-US" sz="1800"/>
              <a:t>for digestion</a:t>
            </a: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2544763" y="2413000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Ingested</a:t>
            </a:r>
          </a:p>
          <a:p>
            <a:pPr>
              <a:lnSpc>
                <a:spcPct val="90000"/>
              </a:lnSpc>
            </a:pPr>
            <a:r>
              <a:rPr lang="en-US" sz="1800"/>
              <a:t>substance</a:t>
            </a:r>
          </a:p>
        </p:txBody>
      </p:sp>
      <p:sp>
        <p:nvSpPr>
          <p:cNvPr id="142341" name="Text Box 7"/>
          <p:cNvSpPr txBox="1">
            <a:spLocks noChangeArrowheads="1"/>
          </p:cNvSpPr>
          <p:nvPr/>
        </p:nvSpPr>
        <p:spPr bwMode="auto">
          <a:xfrm>
            <a:off x="1730375" y="529431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Pit</a:t>
            </a:r>
          </a:p>
        </p:txBody>
      </p:sp>
      <p:sp>
        <p:nvSpPr>
          <p:cNvPr id="142342" name="Text Box 9"/>
          <p:cNvSpPr txBox="1">
            <a:spLocks noChangeArrowheads="1"/>
          </p:cNvSpPr>
          <p:nvPr/>
        </p:nvSpPr>
        <p:spPr bwMode="auto">
          <a:xfrm>
            <a:off x="3460750" y="4765675"/>
            <a:ext cx="24701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      Membranes and</a:t>
            </a:r>
          </a:p>
          <a:p>
            <a:pPr>
              <a:lnSpc>
                <a:spcPct val="90000"/>
              </a:lnSpc>
            </a:pPr>
            <a:r>
              <a:rPr lang="en-US" sz="1800"/>
              <a:t>receptors (if present)</a:t>
            </a:r>
          </a:p>
          <a:p>
            <a:pPr>
              <a:lnSpc>
                <a:spcPct val="90000"/>
              </a:lnSpc>
            </a:pPr>
            <a:r>
              <a:rPr lang="en-US" sz="1800"/>
              <a:t>recycled to 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sp>
        <p:nvSpPr>
          <p:cNvPr id="142343" name="Text Box 10"/>
          <p:cNvSpPr txBox="1">
            <a:spLocks noChangeArrowheads="1"/>
          </p:cNvSpPr>
          <p:nvPr/>
        </p:nvSpPr>
        <p:spPr bwMode="auto">
          <a:xfrm>
            <a:off x="4495800" y="3616325"/>
            <a:ext cx="2343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Detached vesicle</a:t>
            </a:r>
          </a:p>
          <a:p>
            <a:pPr>
              <a:lnSpc>
                <a:spcPct val="90000"/>
              </a:lnSpc>
            </a:pPr>
            <a:r>
              <a:rPr lang="en-US" sz="1800"/>
              <a:t>containing ingested</a:t>
            </a:r>
          </a:p>
          <a:p>
            <a:pPr>
              <a:lnSpc>
                <a:spcPct val="90000"/>
              </a:lnSpc>
            </a:pPr>
            <a:r>
              <a:rPr lang="en-US" sz="1800"/>
              <a:t>material</a:t>
            </a:r>
          </a:p>
        </p:txBody>
      </p:sp>
      <p:sp>
        <p:nvSpPr>
          <p:cNvPr id="142344" name="Text Box 11"/>
          <p:cNvSpPr txBox="1">
            <a:spLocks noChangeArrowheads="1"/>
          </p:cNvSpPr>
          <p:nvPr/>
        </p:nvSpPr>
        <p:spPr bwMode="auto">
          <a:xfrm>
            <a:off x="4343400" y="2701925"/>
            <a:ext cx="30559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      Transport to 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 and exocytosis</a:t>
            </a:r>
          </a:p>
          <a:p>
            <a:pPr>
              <a:lnSpc>
                <a:spcPct val="90000"/>
              </a:lnSpc>
            </a:pPr>
            <a:r>
              <a:rPr lang="en-US" sz="1800"/>
              <a:t>of vesicle contents</a:t>
            </a:r>
          </a:p>
        </p:txBody>
      </p:sp>
      <p:sp>
        <p:nvSpPr>
          <p:cNvPr id="142345" name="Text Box 12"/>
          <p:cNvSpPr txBox="1">
            <a:spLocks noChangeArrowheads="1"/>
          </p:cNvSpPr>
          <p:nvPr/>
        </p:nvSpPr>
        <p:spPr bwMode="auto">
          <a:xfrm>
            <a:off x="5816600" y="1831975"/>
            <a:ext cx="1416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Release of</a:t>
            </a:r>
          </a:p>
          <a:p>
            <a:pPr>
              <a:lnSpc>
                <a:spcPct val="90000"/>
              </a:lnSpc>
            </a:pPr>
            <a:r>
              <a:rPr lang="en-US" sz="1800"/>
              <a:t>contents to</a:t>
            </a:r>
          </a:p>
          <a:p>
            <a:pPr>
              <a:lnSpc>
                <a:spcPct val="90000"/>
              </a:lnSpc>
            </a:pPr>
            <a:r>
              <a:rPr lang="en-US" sz="1800"/>
              <a:t>cytosol</a:t>
            </a:r>
          </a:p>
        </p:txBody>
      </p:sp>
      <p:sp>
        <p:nvSpPr>
          <p:cNvPr id="142346" name="Text Box 14"/>
          <p:cNvSpPr txBox="1">
            <a:spLocks noChangeArrowheads="1"/>
          </p:cNvSpPr>
          <p:nvPr/>
        </p:nvSpPr>
        <p:spPr bwMode="auto">
          <a:xfrm>
            <a:off x="4095750" y="708025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i="1"/>
              <a:t>Cytosol</a:t>
            </a:r>
          </a:p>
        </p:txBody>
      </p:sp>
      <p:sp>
        <p:nvSpPr>
          <p:cNvPr id="142347" name="Text Box 15"/>
          <p:cNvSpPr txBox="1">
            <a:spLocks noChangeArrowheads="1"/>
          </p:cNvSpPr>
          <p:nvPr/>
        </p:nvSpPr>
        <p:spPr bwMode="auto">
          <a:xfrm>
            <a:off x="6742113" y="673100"/>
            <a:ext cx="13398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Plasma</a:t>
            </a:r>
          </a:p>
          <a:p>
            <a:pPr>
              <a:lnSpc>
                <a:spcPct val="90000"/>
              </a:lnSpc>
            </a:pPr>
            <a:r>
              <a:rPr lang="en-US" sz="1800"/>
              <a:t>membrane</a:t>
            </a:r>
          </a:p>
          <a:p>
            <a:pPr>
              <a:lnSpc>
                <a:spcPct val="90000"/>
              </a:lnSpc>
            </a:pPr>
            <a:r>
              <a:rPr lang="en-US" sz="1800"/>
              <a:t>     </a:t>
            </a:r>
          </a:p>
        </p:txBody>
      </p:sp>
      <p:sp>
        <p:nvSpPr>
          <p:cNvPr id="142348" name="Oval 16"/>
          <p:cNvSpPr>
            <a:spLocks noChangeArrowheads="1"/>
          </p:cNvSpPr>
          <p:nvPr/>
        </p:nvSpPr>
        <p:spPr bwMode="auto">
          <a:xfrm>
            <a:off x="2560638" y="1430338"/>
            <a:ext cx="295275" cy="2714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42349" name="Freeform 17"/>
          <p:cNvSpPr>
            <a:spLocks/>
          </p:cNvSpPr>
          <p:nvPr/>
        </p:nvSpPr>
        <p:spPr bwMode="auto">
          <a:xfrm>
            <a:off x="2130425" y="2573338"/>
            <a:ext cx="457200" cy="839787"/>
          </a:xfrm>
          <a:custGeom>
            <a:avLst/>
            <a:gdLst>
              <a:gd name="T0" fmla="*/ 2147483647 w 288"/>
              <a:gd name="T1" fmla="*/ 0 h 529"/>
              <a:gd name="T2" fmla="*/ 2147483647 w 288"/>
              <a:gd name="T3" fmla="*/ 0 h 529"/>
              <a:gd name="T4" fmla="*/ 2147483647 w 288"/>
              <a:gd name="T5" fmla="*/ 2147483647 h 529"/>
              <a:gd name="T6" fmla="*/ 0 w 288"/>
              <a:gd name="T7" fmla="*/ 2147483647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29"/>
              <a:gd name="T14" fmla="*/ 288 w 288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29">
                <a:moveTo>
                  <a:pt x="288" y="0"/>
                </a:moveTo>
                <a:lnTo>
                  <a:pt x="178" y="0"/>
                </a:lnTo>
                <a:lnTo>
                  <a:pt x="138" y="125"/>
                </a:lnTo>
                <a:lnTo>
                  <a:pt x="0" y="529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Freeform 18"/>
          <p:cNvSpPr>
            <a:spLocks/>
          </p:cNvSpPr>
          <p:nvPr/>
        </p:nvSpPr>
        <p:spPr bwMode="auto">
          <a:xfrm>
            <a:off x="1970088" y="2578100"/>
            <a:ext cx="442912" cy="742950"/>
          </a:xfrm>
          <a:custGeom>
            <a:avLst/>
            <a:gdLst>
              <a:gd name="T0" fmla="*/ 0 w 279"/>
              <a:gd name="T1" fmla="*/ 2147483647 h 468"/>
              <a:gd name="T2" fmla="*/ 2147483647 w 279"/>
              <a:gd name="T3" fmla="*/ 0 h 468"/>
              <a:gd name="T4" fmla="*/ 0 60000 65536"/>
              <a:gd name="T5" fmla="*/ 0 60000 65536"/>
              <a:gd name="T6" fmla="*/ 0 w 279"/>
              <a:gd name="T7" fmla="*/ 0 h 468"/>
              <a:gd name="T8" fmla="*/ 279 w 279"/>
              <a:gd name="T9" fmla="*/ 468 h 4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9" h="468">
                <a:moveTo>
                  <a:pt x="0" y="468"/>
                </a:moveTo>
                <a:lnTo>
                  <a:pt x="27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Freeform 19"/>
          <p:cNvSpPr>
            <a:spLocks/>
          </p:cNvSpPr>
          <p:nvPr/>
        </p:nvSpPr>
        <p:spPr bwMode="auto">
          <a:xfrm>
            <a:off x="4029075" y="3760788"/>
            <a:ext cx="527050" cy="1587"/>
          </a:xfrm>
          <a:custGeom>
            <a:avLst/>
            <a:gdLst>
              <a:gd name="T0" fmla="*/ 0 w 332"/>
              <a:gd name="T1" fmla="*/ 0 h 1"/>
              <a:gd name="T2" fmla="*/ 2147483647 w 332"/>
              <a:gd name="T3" fmla="*/ 0 h 1"/>
              <a:gd name="T4" fmla="*/ 0 60000 65536"/>
              <a:gd name="T5" fmla="*/ 0 60000 65536"/>
              <a:gd name="T6" fmla="*/ 0 w 332"/>
              <a:gd name="T7" fmla="*/ 0 h 1"/>
              <a:gd name="T8" fmla="*/ 332 w 3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" h="1">
                <a:moveTo>
                  <a:pt x="0" y="0"/>
                </a:moveTo>
                <a:lnTo>
                  <a:pt x="33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Freeform 20"/>
          <p:cNvSpPr>
            <a:spLocks/>
          </p:cNvSpPr>
          <p:nvPr/>
        </p:nvSpPr>
        <p:spPr bwMode="auto">
          <a:xfrm>
            <a:off x="4681538" y="1362075"/>
            <a:ext cx="3175" cy="206375"/>
          </a:xfrm>
          <a:custGeom>
            <a:avLst/>
            <a:gdLst>
              <a:gd name="T0" fmla="*/ 0 w 2"/>
              <a:gd name="T1" fmla="*/ 0 h 130"/>
              <a:gd name="T2" fmla="*/ 2147483647 w 2"/>
              <a:gd name="T3" fmla="*/ 2147483647 h 130"/>
              <a:gd name="T4" fmla="*/ 0 60000 65536"/>
              <a:gd name="T5" fmla="*/ 0 60000 65536"/>
              <a:gd name="T6" fmla="*/ 0 w 2"/>
              <a:gd name="T7" fmla="*/ 0 h 130"/>
              <a:gd name="T8" fmla="*/ 2 w 2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30">
                <a:moveTo>
                  <a:pt x="0" y="0"/>
                </a:moveTo>
                <a:lnTo>
                  <a:pt x="2" y="13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Freeform 21"/>
          <p:cNvSpPr>
            <a:spLocks/>
          </p:cNvSpPr>
          <p:nvPr/>
        </p:nvSpPr>
        <p:spPr bwMode="auto">
          <a:xfrm>
            <a:off x="5948363" y="827088"/>
            <a:ext cx="854075" cy="1587"/>
          </a:xfrm>
          <a:custGeom>
            <a:avLst/>
            <a:gdLst>
              <a:gd name="T0" fmla="*/ 0 w 538"/>
              <a:gd name="T1" fmla="*/ 0 h 1"/>
              <a:gd name="T2" fmla="*/ 2147483647 w 538"/>
              <a:gd name="T3" fmla="*/ 2147483647 h 1"/>
              <a:gd name="T4" fmla="*/ 0 60000 65536"/>
              <a:gd name="T5" fmla="*/ 0 60000 65536"/>
              <a:gd name="T6" fmla="*/ 0 w 538"/>
              <a:gd name="T7" fmla="*/ 0 h 1"/>
              <a:gd name="T8" fmla="*/ 538 w 53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8" h="1">
                <a:moveTo>
                  <a:pt x="0" y="0"/>
                </a:moveTo>
                <a:lnTo>
                  <a:pt x="538" y="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Text Box 22"/>
          <p:cNvSpPr txBox="1">
            <a:spLocks noChangeArrowheads="1"/>
          </p:cNvSpPr>
          <p:nvPr/>
        </p:nvSpPr>
        <p:spPr bwMode="auto">
          <a:xfrm>
            <a:off x="6883400" y="1184275"/>
            <a:ext cx="131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/>
              <a:t>Lysosome</a:t>
            </a:r>
          </a:p>
        </p:txBody>
      </p:sp>
      <p:sp>
        <p:nvSpPr>
          <p:cNvPr id="142355" name="Oval 23"/>
          <p:cNvSpPr>
            <a:spLocks noChangeArrowheads="1"/>
          </p:cNvSpPr>
          <p:nvPr/>
        </p:nvSpPr>
        <p:spPr bwMode="auto">
          <a:xfrm>
            <a:off x="4440238" y="2724150"/>
            <a:ext cx="295275" cy="2714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42356" name="Freeform 25"/>
          <p:cNvSpPr>
            <a:spLocks/>
          </p:cNvSpPr>
          <p:nvPr/>
        </p:nvSpPr>
        <p:spPr bwMode="auto">
          <a:xfrm>
            <a:off x="5740400" y="1331913"/>
            <a:ext cx="1189038" cy="203200"/>
          </a:xfrm>
          <a:custGeom>
            <a:avLst/>
            <a:gdLst>
              <a:gd name="T0" fmla="*/ 0 w 749"/>
              <a:gd name="T1" fmla="*/ 2147483647 h 128"/>
              <a:gd name="T2" fmla="*/ 2147483647 w 749"/>
              <a:gd name="T3" fmla="*/ 2147483647 h 128"/>
              <a:gd name="T4" fmla="*/ 2147483647 w 749"/>
              <a:gd name="T5" fmla="*/ 0 h 128"/>
              <a:gd name="T6" fmla="*/ 0 60000 65536"/>
              <a:gd name="T7" fmla="*/ 0 60000 65536"/>
              <a:gd name="T8" fmla="*/ 0 60000 65536"/>
              <a:gd name="T9" fmla="*/ 0 w 749"/>
              <a:gd name="T10" fmla="*/ 0 h 128"/>
              <a:gd name="T11" fmla="*/ 749 w 749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128">
                <a:moveTo>
                  <a:pt x="0" y="128"/>
                </a:moveTo>
                <a:lnTo>
                  <a:pt x="672" y="3"/>
                </a:lnTo>
                <a:lnTo>
                  <a:pt x="74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Text Box 26"/>
          <p:cNvSpPr txBox="1">
            <a:spLocks noChangeArrowheads="1"/>
          </p:cNvSpPr>
          <p:nvPr/>
        </p:nvSpPr>
        <p:spPr bwMode="auto">
          <a:xfrm>
            <a:off x="4438650" y="2673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42358" name="Text Box 27"/>
          <p:cNvSpPr txBox="1">
            <a:spLocks noChangeArrowheads="1"/>
          </p:cNvSpPr>
          <p:nvPr/>
        </p:nvSpPr>
        <p:spPr bwMode="auto">
          <a:xfrm>
            <a:off x="2554288" y="13890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42359" name="Text Box 29"/>
          <p:cNvSpPr txBox="1">
            <a:spLocks noChangeArrowheads="1"/>
          </p:cNvSpPr>
          <p:nvPr/>
        </p:nvSpPr>
        <p:spPr bwMode="auto">
          <a:xfrm>
            <a:off x="4187825" y="10541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Vesicle</a:t>
            </a: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67113" y="4789488"/>
            <a:ext cx="295275" cy="2714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3D8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3D81"/>
              </a:solidFill>
            </a:endParaRPr>
          </a:p>
        </p:txBody>
      </p:sp>
      <p:sp>
        <p:nvSpPr>
          <p:cNvPr id="142361" name="Text Box 28"/>
          <p:cNvSpPr txBox="1">
            <a:spLocks noChangeArrowheads="1"/>
          </p:cNvSpPr>
          <p:nvPr/>
        </p:nvSpPr>
        <p:spPr bwMode="auto">
          <a:xfrm>
            <a:off x="3562350" y="47418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3D81"/>
                </a:solidFill>
              </a:rPr>
              <a:t>3</a:t>
            </a:r>
          </a:p>
        </p:txBody>
      </p:sp>
      <p:sp>
        <p:nvSpPr>
          <p:cNvPr id="142362" name="Text Box 3"/>
          <p:cNvSpPr txBox="1">
            <a:spLocks noChangeArrowheads="1"/>
          </p:cNvSpPr>
          <p:nvPr/>
        </p:nvSpPr>
        <p:spPr bwMode="auto">
          <a:xfrm>
            <a:off x="7162800" y="64770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3.13a, step 3</a:t>
            </a:r>
          </a:p>
        </p:txBody>
      </p:sp>
    </p:spTree>
    <p:extLst>
      <p:ext uri="{BB962C8B-B14F-4D97-AF65-F5344CB8AC3E}">
        <p14:creationId xmlns:p14="http://schemas.microsoft.com/office/powerpoint/2010/main" val="2801408608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1" descr="figure_03_13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6"/>
          <a:stretch>
            <a:fillRect/>
          </a:stretch>
        </p:blipFill>
        <p:spPr bwMode="auto">
          <a:xfrm>
            <a:off x="739775" y="200025"/>
            <a:ext cx="767556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Text Box 4"/>
          <p:cNvSpPr txBox="1">
            <a:spLocks noChangeArrowheads="1"/>
          </p:cNvSpPr>
          <p:nvPr/>
        </p:nvSpPr>
        <p:spPr bwMode="auto">
          <a:xfrm>
            <a:off x="698500" y="5973763"/>
            <a:ext cx="800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/>
              <a:t>(b)</a:t>
            </a:r>
          </a:p>
        </p:txBody>
      </p: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1047750" y="5006975"/>
            <a:ext cx="28114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/>
              <a:t>Pseudopod</a:t>
            </a:r>
          </a:p>
        </p:txBody>
      </p:sp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5791200" y="1417638"/>
            <a:ext cx="25447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7000"/>
              </a:lnSpc>
            </a:pPr>
            <a:r>
              <a:rPr lang="en-US" sz="3800"/>
              <a:t>Bacterium</a:t>
            </a:r>
          </a:p>
          <a:p>
            <a:pPr>
              <a:lnSpc>
                <a:spcPct val="87000"/>
              </a:lnSpc>
            </a:pPr>
            <a:r>
              <a:rPr lang="en-US" sz="3800"/>
              <a:t>or other</a:t>
            </a:r>
          </a:p>
          <a:p>
            <a:pPr>
              <a:lnSpc>
                <a:spcPct val="87000"/>
              </a:lnSpc>
            </a:pPr>
            <a:r>
              <a:rPr lang="en-US" sz="3800"/>
              <a:t>particle</a:t>
            </a:r>
          </a:p>
        </p:txBody>
      </p:sp>
      <p:sp>
        <p:nvSpPr>
          <p:cNvPr id="144389" name="Text Box 7"/>
          <p:cNvSpPr txBox="1">
            <a:spLocks noChangeArrowheads="1"/>
          </p:cNvSpPr>
          <p:nvPr/>
        </p:nvSpPr>
        <p:spPr bwMode="auto">
          <a:xfrm>
            <a:off x="5740400" y="295275"/>
            <a:ext cx="26511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 i="1"/>
              <a:t>Cytoplasm</a:t>
            </a:r>
          </a:p>
        </p:txBody>
      </p:sp>
      <p:sp>
        <p:nvSpPr>
          <p:cNvPr id="144390" name="Text Box 8"/>
          <p:cNvSpPr txBox="1">
            <a:spLocks noChangeArrowheads="1"/>
          </p:cNvSpPr>
          <p:nvPr/>
        </p:nvSpPr>
        <p:spPr bwMode="auto">
          <a:xfrm>
            <a:off x="923925" y="557213"/>
            <a:ext cx="308133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800" i="1"/>
              <a:t>Extracellular</a:t>
            </a:r>
          </a:p>
          <a:p>
            <a:pPr>
              <a:lnSpc>
                <a:spcPct val="90000"/>
              </a:lnSpc>
            </a:pPr>
            <a:r>
              <a:rPr lang="en-US" sz="3800" i="1"/>
              <a:t>fluid</a:t>
            </a:r>
          </a:p>
        </p:txBody>
      </p:sp>
      <p:sp>
        <p:nvSpPr>
          <p:cNvPr id="144391" name="Freeform 9"/>
          <p:cNvSpPr>
            <a:spLocks/>
          </p:cNvSpPr>
          <p:nvPr/>
        </p:nvSpPr>
        <p:spPr bwMode="auto">
          <a:xfrm>
            <a:off x="2317750" y="4003675"/>
            <a:ext cx="482600" cy="1149350"/>
          </a:xfrm>
          <a:custGeom>
            <a:avLst/>
            <a:gdLst>
              <a:gd name="T0" fmla="*/ 2147483647 w 304"/>
              <a:gd name="T1" fmla="*/ 0 h 724"/>
              <a:gd name="T2" fmla="*/ 2147483647 w 304"/>
              <a:gd name="T3" fmla="*/ 2147483647 h 724"/>
              <a:gd name="T4" fmla="*/ 0 w 304"/>
              <a:gd name="T5" fmla="*/ 2147483647 h 724"/>
              <a:gd name="T6" fmla="*/ 0 60000 65536"/>
              <a:gd name="T7" fmla="*/ 0 60000 65536"/>
              <a:gd name="T8" fmla="*/ 0 60000 65536"/>
              <a:gd name="T9" fmla="*/ 0 w 304"/>
              <a:gd name="T10" fmla="*/ 0 h 724"/>
              <a:gd name="T11" fmla="*/ 304 w 304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724">
                <a:moveTo>
                  <a:pt x="304" y="0"/>
                </a:moveTo>
                <a:lnTo>
                  <a:pt x="4" y="608"/>
                </a:lnTo>
                <a:lnTo>
                  <a:pt x="0" y="72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Freeform 10"/>
          <p:cNvSpPr>
            <a:spLocks/>
          </p:cNvSpPr>
          <p:nvPr/>
        </p:nvSpPr>
        <p:spPr bwMode="auto">
          <a:xfrm>
            <a:off x="4260850" y="1692275"/>
            <a:ext cx="1543050" cy="1231900"/>
          </a:xfrm>
          <a:custGeom>
            <a:avLst/>
            <a:gdLst>
              <a:gd name="T0" fmla="*/ 2147483647 w 972"/>
              <a:gd name="T1" fmla="*/ 0 h 776"/>
              <a:gd name="T2" fmla="*/ 2147483647 w 972"/>
              <a:gd name="T3" fmla="*/ 2147483647 h 776"/>
              <a:gd name="T4" fmla="*/ 0 w 972"/>
              <a:gd name="T5" fmla="*/ 2147483647 h 776"/>
              <a:gd name="T6" fmla="*/ 0 60000 65536"/>
              <a:gd name="T7" fmla="*/ 0 60000 65536"/>
              <a:gd name="T8" fmla="*/ 0 60000 65536"/>
              <a:gd name="T9" fmla="*/ 0 w 972"/>
              <a:gd name="T10" fmla="*/ 0 h 776"/>
              <a:gd name="T11" fmla="*/ 972 w 972"/>
              <a:gd name="T12" fmla="*/ 776 h 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776">
                <a:moveTo>
                  <a:pt x="972" y="0"/>
                </a:moveTo>
                <a:lnTo>
                  <a:pt x="808" y="4"/>
                </a:lnTo>
                <a:lnTo>
                  <a:pt x="0" y="77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3.13b</a:t>
            </a:r>
          </a:p>
        </p:txBody>
      </p:sp>
    </p:spTree>
    <p:extLst>
      <p:ext uri="{BB962C8B-B14F-4D97-AF65-F5344CB8AC3E}">
        <p14:creationId xmlns:p14="http://schemas.microsoft.com/office/powerpoint/2010/main" val="202427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7" descr="figure_03_13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>
            <a:fillRect/>
          </a:stretch>
        </p:blipFill>
        <p:spPr bwMode="auto">
          <a:xfrm>
            <a:off x="739775" y="219075"/>
            <a:ext cx="764381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 Box 4"/>
          <p:cNvSpPr txBox="1">
            <a:spLocks noChangeArrowheads="1"/>
          </p:cNvSpPr>
          <p:nvPr/>
        </p:nvSpPr>
        <p:spPr bwMode="auto">
          <a:xfrm>
            <a:off x="725488" y="5881688"/>
            <a:ext cx="7747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/>
              <a:t>(c)</a:t>
            </a:r>
          </a:p>
        </p:txBody>
      </p:sp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908050" y="879475"/>
            <a:ext cx="25971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800"/>
              <a:t>Membrane</a:t>
            </a:r>
          </a:p>
          <a:p>
            <a:pPr>
              <a:lnSpc>
                <a:spcPct val="90000"/>
              </a:lnSpc>
            </a:pPr>
            <a:r>
              <a:rPr lang="en-US" sz="3800"/>
              <a:t>receptor</a:t>
            </a:r>
          </a:p>
        </p:txBody>
      </p:sp>
      <p:sp>
        <p:nvSpPr>
          <p:cNvPr id="146436" name="Freeform 6"/>
          <p:cNvSpPr>
            <a:spLocks/>
          </p:cNvSpPr>
          <p:nvPr/>
        </p:nvSpPr>
        <p:spPr bwMode="auto">
          <a:xfrm>
            <a:off x="3498850" y="1155700"/>
            <a:ext cx="301625" cy="1588"/>
          </a:xfrm>
          <a:custGeom>
            <a:avLst/>
            <a:gdLst>
              <a:gd name="T0" fmla="*/ 2147483647 w 208"/>
              <a:gd name="T1" fmla="*/ 0 h 1"/>
              <a:gd name="T2" fmla="*/ 0 w 208"/>
              <a:gd name="T3" fmla="*/ 0 h 1"/>
              <a:gd name="T4" fmla="*/ 0 60000 65536"/>
              <a:gd name="T5" fmla="*/ 0 60000 65536"/>
              <a:gd name="T6" fmla="*/ 0 w 208"/>
              <a:gd name="T7" fmla="*/ 0 h 1"/>
              <a:gd name="T8" fmla="*/ 208 w 20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8" h="1">
                <a:moveTo>
                  <a:pt x="208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3.13c</a:t>
            </a:r>
          </a:p>
        </p:txBody>
      </p:sp>
    </p:spTree>
    <p:extLst>
      <p:ext uri="{BB962C8B-B14F-4D97-AF65-F5344CB8AC3E}">
        <p14:creationId xmlns:p14="http://schemas.microsoft.com/office/powerpoint/2010/main" val="252862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Cell Physiology: Membrane Transport</a:t>
            </a:r>
          </a:p>
        </p:txBody>
      </p:sp>
      <p:sp>
        <p:nvSpPr>
          <p:cNvPr id="93186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Arial" charset="0"/>
              </a:rPr>
              <a:t>Membrane transport—movement of substances into and out of the cell</a:t>
            </a:r>
          </a:p>
          <a:p>
            <a:pPr eaLnBrk="1" hangingPunct="1"/>
            <a:r>
              <a:rPr lang="en-US">
                <a:latin typeface="Arial" charset="0"/>
              </a:rPr>
              <a:t>Cell membranes are selectively permeable (some substances can pass through but others cannot)</a:t>
            </a:r>
          </a:p>
          <a:p>
            <a:pPr eaLnBrk="1" hangingPunct="1"/>
            <a:r>
              <a:rPr lang="en-US">
                <a:latin typeface="Arial" charset="0"/>
              </a:rPr>
              <a:t>Two basic methods of transport</a:t>
            </a:r>
          </a:p>
          <a:p>
            <a:pPr lvl="1" eaLnBrk="1" hangingPunct="1"/>
            <a:r>
              <a:rPr lang="en-US">
                <a:latin typeface="Arial" charset="0"/>
              </a:rPr>
              <a:t>Passive processes</a:t>
            </a:r>
          </a:p>
          <a:p>
            <a:pPr lvl="2" eaLnBrk="1" hangingPunct="1"/>
            <a:r>
              <a:rPr lang="en-US">
                <a:latin typeface="Arial" charset="0"/>
              </a:rPr>
              <a:t>No energy is required</a:t>
            </a:r>
          </a:p>
          <a:p>
            <a:pPr lvl="1" eaLnBrk="1" hangingPunct="1"/>
            <a:r>
              <a:rPr lang="en-US">
                <a:latin typeface="Arial" charset="0"/>
              </a:rPr>
              <a:t>Active processes</a:t>
            </a:r>
          </a:p>
          <a:p>
            <a:pPr lvl="2" eaLnBrk="1" hangingPunct="1"/>
            <a:r>
              <a:rPr lang="en-US">
                <a:latin typeface="Arial" charset="0"/>
              </a:rPr>
              <a:t>Cell must provide metabolic energy (ATP)</a:t>
            </a:r>
          </a:p>
        </p:txBody>
      </p:sp>
    </p:spTree>
    <p:extLst>
      <p:ext uri="{BB962C8B-B14F-4D97-AF65-F5344CB8AC3E}">
        <p14:creationId xmlns:p14="http://schemas.microsoft.com/office/powerpoint/2010/main" val="1308228744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Cell Life Cycle</a:t>
            </a:r>
          </a:p>
        </p:txBody>
      </p:sp>
      <p:sp>
        <p:nvSpPr>
          <p:cNvPr id="148482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Cells have two major periods</a:t>
            </a:r>
          </a:p>
          <a:p>
            <a:pPr lvl="1" eaLnBrk="1" hangingPunct="1"/>
            <a:r>
              <a:rPr lang="en-US">
                <a:latin typeface="Arial" charset="0"/>
              </a:rPr>
              <a:t>Interphase</a:t>
            </a:r>
          </a:p>
          <a:p>
            <a:pPr lvl="2" eaLnBrk="1" hangingPunct="1"/>
            <a:r>
              <a:rPr lang="en-US">
                <a:latin typeface="Arial" charset="0"/>
              </a:rPr>
              <a:t>Cell grows</a:t>
            </a:r>
          </a:p>
          <a:p>
            <a:pPr lvl="2" eaLnBrk="1" hangingPunct="1"/>
            <a:r>
              <a:rPr lang="en-US">
                <a:latin typeface="Arial" charset="0"/>
              </a:rPr>
              <a:t>Cell carries on metabolic processes</a:t>
            </a:r>
          </a:p>
          <a:p>
            <a:pPr lvl="1" eaLnBrk="1" hangingPunct="1"/>
            <a:r>
              <a:rPr lang="en-US">
                <a:latin typeface="Arial" charset="0"/>
              </a:rPr>
              <a:t>Cell division </a:t>
            </a:r>
          </a:p>
          <a:p>
            <a:pPr lvl="2" eaLnBrk="1" hangingPunct="1"/>
            <a:r>
              <a:rPr lang="en-US">
                <a:latin typeface="Arial" charset="0"/>
              </a:rPr>
              <a:t>Cell replicates itself</a:t>
            </a:r>
          </a:p>
          <a:p>
            <a:pPr lvl="2" eaLnBrk="1" hangingPunct="1"/>
            <a:r>
              <a:rPr lang="en-US">
                <a:latin typeface="Arial" charset="0"/>
              </a:rPr>
              <a:t>Function is to produce more cells for growth and repair processes</a:t>
            </a:r>
          </a:p>
        </p:txBody>
      </p:sp>
    </p:spTree>
    <p:extLst>
      <p:ext uri="{BB962C8B-B14F-4D97-AF65-F5344CB8AC3E}">
        <p14:creationId xmlns:p14="http://schemas.microsoft.com/office/powerpoint/2010/main" val="524002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DNA Replication</a:t>
            </a:r>
          </a:p>
        </p:txBody>
      </p:sp>
      <p:sp>
        <p:nvSpPr>
          <p:cNvPr id="150530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Genetic material is duplicated and readies a cell for division into two cells</a:t>
            </a:r>
          </a:p>
          <a:p>
            <a:pPr eaLnBrk="1" hangingPunct="1"/>
            <a:r>
              <a:rPr lang="en-US">
                <a:latin typeface="Arial" charset="0"/>
              </a:rPr>
              <a:t>Occurs toward the end of interphase</a:t>
            </a:r>
          </a:p>
          <a:p>
            <a:pPr eaLnBrk="1" hangingPunct="1"/>
            <a:r>
              <a:rPr lang="en-US">
                <a:latin typeface="Arial" charset="0"/>
              </a:rPr>
              <a:t>DNA uncoils and each side serves as a template</a:t>
            </a:r>
          </a:p>
        </p:txBody>
      </p:sp>
    </p:spTree>
    <p:extLst>
      <p:ext uri="{BB962C8B-B14F-4D97-AF65-F5344CB8AC3E}">
        <p14:creationId xmlns:p14="http://schemas.microsoft.com/office/powerpoint/2010/main" val="1520532440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78" descr="figure_03_1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"/>
          <a:stretch>
            <a:fillRect/>
          </a:stretch>
        </p:blipFill>
        <p:spPr bwMode="auto">
          <a:xfrm>
            <a:off x="2359025" y="219075"/>
            <a:ext cx="442595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Text Box 4"/>
          <p:cNvSpPr txBox="1">
            <a:spLocks noChangeArrowheads="1"/>
          </p:cNvSpPr>
          <p:nvPr/>
        </p:nvSpPr>
        <p:spPr bwMode="auto">
          <a:xfrm>
            <a:off x="2338388" y="1425575"/>
            <a:ext cx="5699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Key:</a:t>
            </a:r>
          </a:p>
        </p:txBody>
      </p:sp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2720975" y="1682750"/>
            <a:ext cx="1241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= Adenine</a:t>
            </a:r>
          </a:p>
        </p:txBody>
      </p:sp>
      <p:sp>
        <p:nvSpPr>
          <p:cNvPr id="152580" name="Text Box 6"/>
          <p:cNvSpPr txBox="1">
            <a:spLocks noChangeArrowheads="1"/>
          </p:cNvSpPr>
          <p:nvPr/>
        </p:nvSpPr>
        <p:spPr bwMode="auto">
          <a:xfrm>
            <a:off x="2724150" y="1955800"/>
            <a:ext cx="10683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= Thymine</a:t>
            </a:r>
          </a:p>
        </p:txBody>
      </p:sp>
      <p:sp>
        <p:nvSpPr>
          <p:cNvPr id="152581" name="Text Box 7"/>
          <p:cNvSpPr txBox="1">
            <a:spLocks noChangeArrowheads="1"/>
          </p:cNvSpPr>
          <p:nvPr/>
        </p:nvSpPr>
        <p:spPr bwMode="auto">
          <a:xfrm>
            <a:off x="2724150" y="2193925"/>
            <a:ext cx="10890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= Cytosine</a:t>
            </a:r>
          </a:p>
        </p:txBody>
      </p:sp>
      <p:sp>
        <p:nvSpPr>
          <p:cNvPr id="152582" name="Text Box 8"/>
          <p:cNvSpPr txBox="1">
            <a:spLocks noChangeArrowheads="1"/>
          </p:cNvSpPr>
          <p:nvPr/>
        </p:nvSpPr>
        <p:spPr bwMode="auto">
          <a:xfrm>
            <a:off x="2724150" y="2441575"/>
            <a:ext cx="10493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= Guanine</a:t>
            </a:r>
          </a:p>
        </p:txBody>
      </p:sp>
      <p:sp>
        <p:nvSpPr>
          <p:cNvPr id="152583" name="Text Box 9"/>
          <p:cNvSpPr txBox="1">
            <a:spLocks noChangeArrowheads="1"/>
          </p:cNvSpPr>
          <p:nvPr/>
        </p:nvSpPr>
        <p:spPr bwMode="auto">
          <a:xfrm>
            <a:off x="2305050" y="5797550"/>
            <a:ext cx="1035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Old</a:t>
            </a:r>
          </a:p>
          <a:p>
            <a:pPr algn="r"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(template)</a:t>
            </a:r>
          </a:p>
          <a:p>
            <a:pPr algn="r"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strand</a:t>
            </a:r>
          </a:p>
        </p:txBody>
      </p:sp>
      <p:sp>
        <p:nvSpPr>
          <p:cNvPr id="152584" name="Text Box 10"/>
          <p:cNvSpPr txBox="1">
            <a:spLocks noChangeArrowheads="1"/>
          </p:cNvSpPr>
          <p:nvPr/>
        </p:nvSpPr>
        <p:spPr bwMode="auto">
          <a:xfrm>
            <a:off x="3365500" y="5800725"/>
            <a:ext cx="12017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Newly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synthesized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strand</a:t>
            </a:r>
          </a:p>
        </p:txBody>
      </p:sp>
      <p:sp>
        <p:nvSpPr>
          <p:cNvPr id="152585" name="Text Box 11"/>
          <p:cNvSpPr txBox="1">
            <a:spLocks noChangeArrowheads="1"/>
          </p:cNvSpPr>
          <p:nvPr/>
        </p:nvSpPr>
        <p:spPr bwMode="auto">
          <a:xfrm>
            <a:off x="4676775" y="5800725"/>
            <a:ext cx="8461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New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strand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forming</a:t>
            </a:r>
          </a:p>
        </p:txBody>
      </p:sp>
      <p:sp>
        <p:nvSpPr>
          <p:cNvPr id="152586" name="Text Box 12"/>
          <p:cNvSpPr txBox="1">
            <a:spLocks noChangeArrowheads="1"/>
          </p:cNvSpPr>
          <p:nvPr/>
        </p:nvSpPr>
        <p:spPr bwMode="auto">
          <a:xfrm>
            <a:off x="5441950" y="5800725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Old (template)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strand</a:t>
            </a:r>
          </a:p>
        </p:txBody>
      </p:sp>
      <p:sp>
        <p:nvSpPr>
          <p:cNvPr id="152587" name="Text Box 13"/>
          <p:cNvSpPr txBox="1">
            <a:spLocks noChangeArrowheads="1"/>
          </p:cNvSpPr>
          <p:nvPr/>
        </p:nvSpPr>
        <p:spPr bwMode="auto">
          <a:xfrm>
            <a:off x="4638675" y="6483350"/>
            <a:ext cx="2060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DNA of one chromatid</a:t>
            </a:r>
          </a:p>
        </p:txBody>
      </p:sp>
      <p:sp>
        <p:nvSpPr>
          <p:cNvPr id="152588" name="Text Box 14"/>
          <p:cNvSpPr txBox="1">
            <a:spLocks noChangeArrowheads="1"/>
          </p:cNvSpPr>
          <p:nvPr/>
        </p:nvSpPr>
        <p:spPr bwMode="auto">
          <a:xfrm>
            <a:off x="4298950" y="395288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589" name="Text Box 15"/>
          <p:cNvSpPr txBox="1">
            <a:spLocks noChangeArrowheads="1"/>
          </p:cNvSpPr>
          <p:nvPr/>
        </p:nvSpPr>
        <p:spPr bwMode="auto">
          <a:xfrm>
            <a:off x="4676775" y="40005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590" name="Text Box 16"/>
          <p:cNvSpPr txBox="1">
            <a:spLocks noChangeArrowheads="1"/>
          </p:cNvSpPr>
          <p:nvPr/>
        </p:nvSpPr>
        <p:spPr bwMode="auto">
          <a:xfrm>
            <a:off x="4029075" y="619125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591" name="Text Box 17"/>
          <p:cNvSpPr txBox="1">
            <a:spLocks noChangeArrowheads="1"/>
          </p:cNvSpPr>
          <p:nvPr/>
        </p:nvSpPr>
        <p:spPr bwMode="auto">
          <a:xfrm>
            <a:off x="4435475" y="6286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592" name="Text Box 18"/>
          <p:cNvSpPr txBox="1">
            <a:spLocks noChangeArrowheads="1"/>
          </p:cNvSpPr>
          <p:nvPr/>
        </p:nvSpPr>
        <p:spPr bwMode="auto">
          <a:xfrm>
            <a:off x="3863975" y="130492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593" name="Text Box 19"/>
          <p:cNvSpPr txBox="1">
            <a:spLocks noChangeArrowheads="1"/>
          </p:cNvSpPr>
          <p:nvPr/>
        </p:nvSpPr>
        <p:spPr bwMode="auto">
          <a:xfrm>
            <a:off x="3813175" y="827088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594" name="Text Box 20"/>
          <p:cNvSpPr txBox="1">
            <a:spLocks noChangeArrowheads="1"/>
          </p:cNvSpPr>
          <p:nvPr/>
        </p:nvSpPr>
        <p:spPr bwMode="auto">
          <a:xfrm>
            <a:off x="4133850" y="82550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595" name="Text Box 21"/>
          <p:cNvSpPr txBox="1">
            <a:spLocks noChangeArrowheads="1"/>
          </p:cNvSpPr>
          <p:nvPr/>
        </p:nvSpPr>
        <p:spPr bwMode="auto">
          <a:xfrm>
            <a:off x="4216400" y="1298575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596" name="Text Box 22"/>
          <p:cNvSpPr txBox="1">
            <a:spLocks noChangeArrowheads="1"/>
          </p:cNvSpPr>
          <p:nvPr/>
        </p:nvSpPr>
        <p:spPr bwMode="auto">
          <a:xfrm>
            <a:off x="4067175" y="1495425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597" name="Text Box 23"/>
          <p:cNvSpPr txBox="1">
            <a:spLocks noChangeArrowheads="1"/>
          </p:cNvSpPr>
          <p:nvPr/>
        </p:nvSpPr>
        <p:spPr bwMode="auto">
          <a:xfrm>
            <a:off x="4416425" y="148907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598" name="Text Box 24"/>
          <p:cNvSpPr txBox="1">
            <a:spLocks noChangeArrowheads="1"/>
          </p:cNvSpPr>
          <p:nvPr/>
        </p:nvSpPr>
        <p:spPr bwMode="auto">
          <a:xfrm>
            <a:off x="4584700" y="171450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599" name="Text Box 25"/>
          <p:cNvSpPr txBox="1">
            <a:spLocks noChangeArrowheads="1"/>
          </p:cNvSpPr>
          <p:nvPr/>
        </p:nvSpPr>
        <p:spPr bwMode="auto">
          <a:xfrm>
            <a:off x="4206875" y="17081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00" name="Text Box 26"/>
          <p:cNvSpPr txBox="1">
            <a:spLocks noChangeArrowheads="1"/>
          </p:cNvSpPr>
          <p:nvPr/>
        </p:nvSpPr>
        <p:spPr bwMode="auto">
          <a:xfrm>
            <a:off x="4438650" y="193357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01" name="Text Box 27"/>
          <p:cNvSpPr txBox="1">
            <a:spLocks noChangeArrowheads="1"/>
          </p:cNvSpPr>
          <p:nvPr/>
        </p:nvSpPr>
        <p:spPr bwMode="auto">
          <a:xfrm>
            <a:off x="4765675" y="193040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02" name="Text Box 28"/>
          <p:cNvSpPr txBox="1">
            <a:spLocks noChangeArrowheads="1"/>
          </p:cNvSpPr>
          <p:nvPr/>
        </p:nvSpPr>
        <p:spPr bwMode="auto">
          <a:xfrm>
            <a:off x="4568825" y="237172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03" name="Text Box 29"/>
          <p:cNvSpPr txBox="1">
            <a:spLocks noChangeArrowheads="1"/>
          </p:cNvSpPr>
          <p:nvPr/>
        </p:nvSpPr>
        <p:spPr bwMode="auto">
          <a:xfrm>
            <a:off x="4911725" y="235585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04" name="Text Box 30"/>
          <p:cNvSpPr txBox="1">
            <a:spLocks noChangeArrowheads="1"/>
          </p:cNvSpPr>
          <p:nvPr/>
        </p:nvSpPr>
        <p:spPr bwMode="auto">
          <a:xfrm>
            <a:off x="4270375" y="2574925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05" name="Text Box 31"/>
          <p:cNvSpPr txBox="1">
            <a:spLocks noChangeArrowheads="1"/>
          </p:cNvSpPr>
          <p:nvPr/>
        </p:nvSpPr>
        <p:spPr bwMode="auto">
          <a:xfrm>
            <a:off x="5105400" y="25717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06" name="Text Box 32"/>
          <p:cNvSpPr txBox="1">
            <a:spLocks noChangeArrowheads="1"/>
          </p:cNvSpPr>
          <p:nvPr/>
        </p:nvSpPr>
        <p:spPr bwMode="auto">
          <a:xfrm>
            <a:off x="3895725" y="280352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07" name="Text Box 33"/>
          <p:cNvSpPr txBox="1">
            <a:spLocks noChangeArrowheads="1"/>
          </p:cNvSpPr>
          <p:nvPr/>
        </p:nvSpPr>
        <p:spPr bwMode="auto">
          <a:xfrm>
            <a:off x="5153025" y="300990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08" name="Text Box 34"/>
          <p:cNvSpPr txBox="1">
            <a:spLocks noChangeArrowheads="1"/>
          </p:cNvSpPr>
          <p:nvPr/>
        </p:nvSpPr>
        <p:spPr bwMode="auto">
          <a:xfrm>
            <a:off x="5245100" y="2790825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09" name="Text Box 35"/>
          <p:cNvSpPr txBox="1">
            <a:spLocks noChangeArrowheads="1"/>
          </p:cNvSpPr>
          <p:nvPr/>
        </p:nvSpPr>
        <p:spPr bwMode="auto">
          <a:xfrm>
            <a:off x="4822825" y="344487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10" name="Text Box 36"/>
          <p:cNvSpPr txBox="1">
            <a:spLocks noChangeArrowheads="1"/>
          </p:cNvSpPr>
          <p:nvPr/>
        </p:nvSpPr>
        <p:spPr bwMode="auto">
          <a:xfrm>
            <a:off x="3587750" y="300672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11" name="Text Box 37"/>
          <p:cNvSpPr txBox="1">
            <a:spLocks noChangeArrowheads="1"/>
          </p:cNvSpPr>
          <p:nvPr/>
        </p:nvSpPr>
        <p:spPr bwMode="auto">
          <a:xfrm>
            <a:off x="4927600" y="32321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12" name="Text Box 38"/>
          <p:cNvSpPr txBox="1">
            <a:spLocks noChangeArrowheads="1"/>
          </p:cNvSpPr>
          <p:nvPr/>
        </p:nvSpPr>
        <p:spPr bwMode="auto">
          <a:xfrm>
            <a:off x="4070350" y="306705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13" name="Text Box 39"/>
          <p:cNvSpPr txBox="1">
            <a:spLocks noChangeArrowheads="1"/>
          </p:cNvSpPr>
          <p:nvPr/>
        </p:nvSpPr>
        <p:spPr bwMode="auto">
          <a:xfrm rot="1996677">
            <a:off x="3810000" y="327977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14" name="Text Box 40"/>
          <p:cNvSpPr txBox="1">
            <a:spLocks noChangeArrowheads="1"/>
          </p:cNvSpPr>
          <p:nvPr/>
        </p:nvSpPr>
        <p:spPr bwMode="auto">
          <a:xfrm>
            <a:off x="3311525" y="320675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15" name="Text Box 41"/>
          <p:cNvSpPr txBox="1">
            <a:spLocks noChangeArrowheads="1"/>
          </p:cNvSpPr>
          <p:nvPr/>
        </p:nvSpPr>
        <p:spPr bwMode="auto">
          <a:xfrm>
            <a:off x="4556125" y="344170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16" name="Text Box 42"/>
          <p:cNvSpPr txBox="1">
            <a:spLocks noChangeArrowheads="1"/>
          </p:cNvSpPr>
          <p:nvPr/>
        </p:nvSpPr>
        <p:spPr bwMode="auto">
          <a:xfrm>
            <a:off x="3136900" y="3425825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17" name="Text Box 43"/>
          <p:cNvSpPr txBox="1">
            <a:spLocks noChangeArrowheads="1"/>
          </p:cNvSpPr>
          <p:nvPr/>
        </p:nvSpPr>
        <p:spPr bwMode="auto">
          <a:xfrm>
            <a:off x="3403600" y="343217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18" name="Text Box 44"/>
          <p:cNvSpPr txBox="1">
            <a:spLocks noChangeArrowheads="1"/>
          </p:cNvSpPr>
          <p:nvPr/>
        </p:nvSpPr>
        <p:spPr bwMode="auto">
          <a:xfrm>
            <a:off x="4578350" y="388937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19" name="Text Box 45"/>
          <p:cNvSpPr txBox="1">
            <a:spLocks noChangeArrowheads="1"/>
          </p:cNvSpPr>
          <p:nvPr/>
        </p:nvSpPr>
        <p:spPr bwMode="auto">
          <a:xfrm>
            <a:off x="4975225" y="410210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20" name="Text Box 46"/>
          <p:cNvSpPr txBox="1">
            <a:spLocks noChangeArrowheads="1"/>
          </p:cNvSpPr>
          <p:nvPr/>
        </p:nvSpPr>
        <p:spPr bwMode="auto">
          <a:xfrm>
            <a:off x="4886325" y="387985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21" name="Text Box 47"/>
          <p:cNvSpPr txBox="1">
            <a:spLocks noChangeArrowheads="1"/>
          </p:cNvSpPr>
          <p:nvPr/>
        </p:nvSpPr>
        <p:spPr bwMode="auto">
          <a:xfrm>
            <a:off x="4648200" y="408940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22" name="Text Box 48"/>
          <p:cNvSpPr txBox="1">
            <a:spLocks noChangeArrowheads="1"/>
          </p:cNvSpPr>
          <p:nvPr/>
        </p:nvSpPr>
        <p:spPr bwMode="auto">
          <a:xfrm>
            <a:off x="4841875" y="429577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23" name="Text Box 49"/>
          <p:cNvSpPr txBox="1">
            <a:spLocks noChangeArrowheads="1"/>
          </p:cNvSpPr>
          <p:nvPr/>
        </p:nvSpPr>
        <p:spPr bwMode="auto">
          <a:xfrm>
            <a:off x="5232400" y="4289425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24" name="Text Box 50"/>
          <p:cNvSpPr txBox="1">
            <a:spLocks noChangeArrowheads="1"/>
          </p:cNvSpPr>
          <p:nvPr/>
        </p:nvSpPr>
        <p:spPr bwMode="auto">
          <a:xfrm>
            <a:off x="5121275" y="449580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25" name="Text Box 51"/>
          <p:cNvSpPr txBox="1">
            <a:spLocks noChangeArrowheads="1"/>
          </p:cNvSpPr>
          <p:nvPr/>
        </p:nvSpPr>
        <p:spPr bwMode="auto">
          <a:xfrm>
            <a:off x="5432425" y="450532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26" name="Text Box 52"/>
          <p:cNvSpPr txBox="1">
            <a:spLocks noChangeArrowheads="1"/>
          </p:cNvSpPr>
          <p:nvPr/>
        </p:nvSpPr>
        <p:spPr bwMode="auto">
          <a:xfrm>
            <a:off x="3162300" y="389572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27" name="Text Box 53"/>
          <p:cNvSpPr txBox="1">
            <a:spLocks noChangeArrowheads="1"/>
          </p:cNvSpPr>
          <p:nvPr/>
        </p:nvSpPr>
        <p:spPr bwMode="auto">
          <a:xfrm>
            <a:off x="3565525" y="40957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28" name="Text Box 54"/>
          <p:cNvSpPr txBox="1">
            <a:spLocks noChangeArrowheads="1"/>
          </p:cNvSpPr>
          <p:nvPr/>
        </p:nvSpPr>
        <p:spPr bwMode="auto">
          <a:xfrm>
            <a:off x="3495675" y="3883025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29" name="Text Box 55"/>
          <p:cNvSpPr txBox="1">
            <a:spLocks noChangeArrowheads="1"/>
          </p:cNvSpPr>
          <p:nvPr/>
        </p:nvSpPr>
        <p:spPr bwMode="auto">
          <a:xfrm>
            <a:off x="3238500" y="4086225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30" name="Text Box 56"/>
          <p:cNvSpPr txBox="1">
            <a:spLocks noChangeArrowheads="1"/>
          </p:cNvSpPr>
          <p:nvPr/>
        </p:nvSpPr>
        <p:spPr bwMode="auto">
          <a:xfrm>
            <a:off x="3406775" y="42989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31" name="Text Box 57"/>
          <p:cNvSpPr txBox="1">
            <a:spLocks noChangeArrowheads="1"/>
          </p:cNvSpPr>
          <p:nvPr/>
        </p:nvSpPr>
        <p:spPr bwMode="auto">
          <a:xfrm>
            <a:off x="3810000" y="4302125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32" name="Text Box 58"/>
          <p:cNvSpPr txBox="1">
            <a:spLocks noChangeArrowheads="1"/>
          </p:cNvSpPr>
          <p:nvPr/>
        </p:nvSpPr>
        <p:spPr bwMode="auto">
          <a:xfrm>
            <a:off x="3698875" y="450215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33" name="Text Box 59"/>
          <p:cNvSpPr txBox="1">
            <a:spLocks noChangeArrowheads="1"/>
          </p:cNvSpPr>
          <p:nvPr/>
        </p:nvSpPr>
        <p:spPr bwMode="auto">
          <a:xfrm>
            <a:off x="4019550" y="45021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34" name="Text Box 60"/>
          <p:cNvSpPr txBox="1">
            <a:spLocks noChangeArrowheads="1"/>
          </p:cNvSpPr>
          <p:nvPr/>
        </p:nvSpPr>
        <p:spPr bwMode="auto">
          <a:xfrm>
            <a:off x="3406775" y="5384800"/>
            <a:ext cx="254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T</a:t>
            </a:r>
          </a:p>
        </p:txBody>
      </p:sp>
      <p:sp>
        <p:nvSpPr>
          <p:cNvPr id="152635" name="Text Box 61"/>
          <p:cNvSpPr txBox="1">
            <a:spLocks noChangeArrowheads="1"/>
          </p:cNvSpPr>
          <p:nvPr/>
        </p:nvSpPr>
        <p:spPr bwMode="auto">
          <a:xfrm>
            <a:off x="3740150" y="53784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36" name="Text Box 62"/>
          <p:cNvSpPr txBox="1">
            <a:spLocks noChangeArrowheads="1"/>
          </p:cNvSpPr>
          <p:nvPr/>
        </p:nvSpPr>
        <p:spPr bwMode="auto">
          <a:xfrm>
            <a:off x="3587750" y="517525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37" name="Text Box 63"/>
          <p:cNvSpPr txBox="1">
            <a:spLocks noChangeArrowheads="1"/>
          </p:cNvSpPr>
          <p:nvPr/>
        </p:nvSpPr>
        <p:spPr bwMode="auto">
          <a:xfrm>
            <a:off x="3930650" y="51752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38" name="Text Box 64"/>
          <p:cNvSpPr txBox="1">
            <a:spLocks noChangeArrowheads="1"/>
          </p:cNvSpPr>
          <p:nvPr/>
        </p:nvSpPr>
        <p:spPr bwMode="auto">
          <a:xfrm>
            <a:off x="3797300" y="4949825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39" name="Text Box 65"/>
          <p:cNvSpPr txBox="1">
            <a:spLocks noChangeArrowheads="1"/>
          </p:cNvSpPr>
          <p:nvPr/>
        </p:nvSpPr>
        <p:spPr bwMode="auto">
          <a:xfrm>
            <a:off x="4086225" y="4937125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40" name="Text Box 66"/>
          <p:cNvSpPr txBox="1">
            <a:spLocks noChangeArrowheads="1"/>
          </p:cNvSpPr>
          <p:nvPr/>
        </p:nvSpPr>
        <p:spPr bwMode="auto">
          <a:xfrm>
            <a:off x="4899025" y="5048250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41" name="Text Box 67"/>
          <p:cNvSpPr txBox="1">
            <a:spLocks noChangeArrowheads="1"/>
          </p:cNvSpPr>
          <p:nvPr/>
        </p:nvSpPr>
        <p:spPr bwMode="auto">
          <a:xfrm>
            <a:off x="5524500" y="49339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42" name="Text Box 68"/>
          <p:cNvSpPr txBox="1">
            <a:spLocks noChangeArrowheads="1"/>
          </p:cNvSpPr>
          <p:nvPr/>
        </p:nvSpPr>
        <p:spPr bwMode="auto">
          <a:xfrm>
            <a:off x="4638675" y="5305425"/>
            <a:ext cx="2730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G</a:t>
            </a:r>
          </a:p>
        </p:txBody>
      </p:sp>
      <p:sp>
        <p:nvSpPr>
          <p:cNvPr id="152643" name="Text Box 69"/>
          <p:cNvSpPr txBox="1">
            <a:spLocks noChangeArrowheads="1"/>
          </p:cNvSpPr>
          <p:nvPr/>
        </p:nvSpPr>
        <p:spPr bwMode="auto">
          <a:xfrm>
            <a:off x="5362575" y="517525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C</a:t>
            </a:r>
          </a:p>
        </p:txBody>
      </p:sp>
      <p:sp>
        <p:nvSpPr>
          <p:cNvPr id="152644" name="Text Box 70"/>
          <p:cNvSpPr txBox="1">
            <a:spLocks noChangeArrowheads="1"/>
          </p:cNvSpPr>
          <p:nvPr/>
        </p:nvSpPr>
        <p:spPr bwMode="auto">
          <a:xfrm>
            <a:off x="5165725" y="5384800"/>
            <a:ext cx="266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900"/>
              <a:t>A</a:t>
            </a:r>
          </a:p>
        </p:txBody>
      </p:sp>
      <p:sp>
        <p:nvSpPr>
          <p:cNvPr id="152645" name="Freeform 71"/>
          <p:cNvSpPr>
            <a:spLocks/>
          </p:cNvSpPr>
          <p:nvPr/>
        </p:nvSpPr>
        <p:spPr bwMode="auto">
          <a:xfrm>
            <a:off x="3165475" y="5413375"/>
            <a:ext cx="146050" cy="457200"/>
          </a:xfrm>
          <a:custGeom>
            <a:avLst/>
            <a:gdLst>
              <a:gd name="T0" fmla="*/ 0 w 92"/>
              <a:gd name="T1" fmla="*/ 0 h 288"/>
              <a:gd name="T2" fmla="*/ 2147483647 w 92"/>
              <a:gd name="T3" fmla="*/ 2147483647 h 288"/>
              <a:gd name="T4" fmla="*/ 2147483647 w 92"/>
              <a:gd name="T5" fmla="*/ 2147483647 h 288"/>
              <a:gd name="T6" fmla="*/ 0 60000 65536"/>
              <a:gd name="T7" fmla="*/ 0 60000 65536"/>
              <a:gd name="T8" fmla="*/ 0 60000 65536"/>
              <a:gd name="T9" fmla="*/ 0 w 92"/>
              <a:gd name="T10" fmla="*/ 0 h 288"/>
              <a:gd name="T11" fmla="*/ 92 w 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288">
                <a:moveTo>
                  <a:pt x="0" y="0"/>
                </a:moveTo>
                <a:lnTo>
                  <a:pt x="92" y="288"/>
                </a:lnTo>
                <a:lnTo>
                  <a:pt x="62" y="28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46" name="Freeform 72"/>
          <p:cNvSpPr>
            <a:spLocks/>
          </p:cNvSpPr>
          <p:nvPr/>
        </p:nvSpPr>
        <p:spPr bwMode="auto">
          <a:xfrm>
            <a:off x="3984625" y="5572125"/>
            <a:ext cx="69850" cy="317500"/>
          </a:xfrm>
          <a:custGeom>
            <a:avLst/>
            <a:gdLst>
              <a:gd name="T0" fmla="*/ 0 w 44"/>
              <a:gd name="T1" fmla="*/ 0 h 200"/>
              <a:gd name="T2" fmla="*/ 2147483647 w 44"/>
              <a:gd name="T3" fmla="*/ 2147483647 h 200"/>
              <a:gd name="T4" fmla="*/ 2147483647 w 44"/>
              <a:gd name="T5" fmla="*/ 2147483647 h 200"/>
              <a:gd name="T6" fmla="*/ 0 60000 65536"/>
              <a:gd name="T7" fmla="*/ 0 60000 65536"/>
              <a:gd name="T8" fmla="*/ 0 60000 65536"/>
              <a:gd name="T9" fmla="*/ 0 w 44"/>
              <a:gd name="T10" fmla="*/ 0 h 200"/>
              <a:gd name="T11" fmla="*/ 44 w 44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200">
                <a:moveTo>
                  <a:pt x="0" y="0"/>
                </a:moveTo>
                <a:lnTo>
                  <a:pt x="44" y="200"/>
                </a:lnTo>
                <a:lnTo>
                  <a:pt x="8" y="2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47" name="Freeform 73"/>
          <p:cNvSpPr>
            <a:spLocks/>
          </p:cNvSpPr>
          <p:nvPr/>
        </p:nvSpPr>
        <p:spPr bwMode="auto">
          <a:xfrm>
            <a:off x="4572000" y="5416550"/>
            <a:ext cx="158750" cy="457200"/>
          </a:xfrm>
          <a:custGeom>
            <a:avLst/>
            <a:gdLst>
              <a:gd name="T0" fmla="*/ 0 w 100"/>
              <a:gd name="T1" fmla="*/ 0 h 288"/>
              <a:gd name="T2" fmla="*/ 2147483647 w 100"/>
              <a:gd name="T3" fmla="*/ 2147483647 h 288"/>
              <a:gd name="T4" fmla="*/ 2147483647 w 100"/>
              <a:gd name="T5" fmla="*/ 2147483647 h 288"/>
              <a:gd name="T6" fmla="*/ 0 60000 65536"/>
              <a:gd name="T7" fmla="*/ 0 60000 65536"/>
              <a:gd name="T8" fmla="*/ 0 60000 65536"/>
              <a:gd name="T9" fmla="*/ 0 w 100"/>
              <a:gd name="T10" fmla="*/ 0 h 288"/>
              <a:gd name="T11" fmla="*/ 100 w 10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288">
                <a:moveTo>
                  <a:pt x="0" y="0"/>
                </a:moveTo>
                <a:lnTo>
                  <a:pt x="56" y="288"/>
                </a:lnTo>
                <a:lnTo>
                  <a:pt x="100" y="28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48" name="Freeform 74"/>
          <p:cNvSpPr>
            <a:spLocks/>
          </p:cNvSpPr>
          <p:nvPr/>
        </p:nvSpPr>
        <p:spPr bwMode="auto">
          <a:xfrm>
            <a:off x="5381625" y="5549900"/>
            <a:ext cx="117475" cy="307975"/>
          </a:xfrm>
          <a:custGeom>
            <a:avLst/>
            <a:gdLst>
              <a:gd name="T0" fmla="*/ 0 w 74"/>
              <a:gd name="T1" fmla="*/ 0 h 194"/>
              <a:gd name="T2" fmla="*/ 2147483647 w 74"/>
              <a:gd name="T3" fmla="*/ 2147483647 h 194"/>
              <a:gd name="T4" fmla="*/ 2147483647 w 74"/>
              <a:gd name="T5" fmla="*/ 2147483647 h 194"/>
              <a:gd name="T6" fmla="*/ 0 60000 65536"/>
              <a:gd name="T7" fmla="*/ 0 60000 65536"/>
              <a:gd name="T8" fmla="*/ 0 60000 65536"/>
              <a:gd name="T9" fmla="*/ 0 w 74"/>
              <a:gd name="T10" fmla="*/ 0 h 194"/>
              <a:gd name="T11" fmla="*/ 74 w 74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" h="194">
                <a:moveTo>
                  <a:pt x="0" y="0"/>
                </a:moveTo>
                <a:lnTo>
                  <a:pt x="42" y="194"/>
                </a:lnTo>
                <a:lnTo>
                  <a:pt x="74" y="19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49" name="Freeform 75"/>
          <p:cNvSpPr>
            <a:spLocks/>
          </p:cNvSpPr>
          <p:nvPr/>
        </p:nvSpPr>
        <p:spPr bwMode="auto">
          <a:xfrm>
            <a:off x="4648200" y="6323013"/>
            <a:ext cx="1981200" cy="74612"/>
          </a:xfrm>
          <a:custGeom>
            <a:avLst/>
            <a:gdLst>
              <a:gd name="T0" fmla="*/ 0 w 854"/>
              <a:gd name="T1" fmla="*/ 0 h 42"/>
              <a:gd name="T2" fmla="*/ 0 w 854"/>
              <a:gd name="T3" fmla="*/ 2147483647 h 42"/>
              <a:gd name="T4" fmla="*/ 2147483647 w 854"/>
              <a:gd name="T5" fmla="*/ 2147483647 h 42"/>
              <a:gd name="T6" fmla="*/ 2147483647 w 854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854"/>
              <a:gd name="T13" fmla="*/ 0 h 42"/>
              <a:gd name="T14" fmla="*/ 854 w 85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4" h="42">
                <a:moveTo>
                  <a:pt x="0" y="0"/>
                </a:moveTo>
                <a:lnTo>
                  <a:pt x="0" y="42"/>
                </a:lnTo>
                <a:lnTo>
                  <a:pt x="854" y="42"/>
                </a:lnTo>
                <a:lnTo>
                  <a:pt x="85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50" name="Line 76"/>
          <p:cNvSpPr>
            <a:spLocks noChangeShapeType="1"/>
          </p:cNvSpPr>
          <p:nvPr/>
        </p:nvSpPr>
        <p:spPr bwMode="auto">
          <a:xfrm>
            <a:off x="5715000" y="6400800"/>
            <a:ext cx="0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51" name="Text Box 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3.14</a:t>
            </a:r>
          </a:p>
        </p:txBody>
      </p:sp>
    </p:spTree>
    <p:extLst>
      <p:ext uri="{BB962C8B-B14F-4D97-AF65-F5344CB8AC3E}">
        <p14:creationId xmlns:p14="http://schemas.microsoft.com/office/powerpoint/2010/main" val="703574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Events of Cell Division</a:t>
            </a:r>
          </a:p>
        </p:txBody>
      </p:sp>
      <p:sp>
        <p:nvSpPr>
          <p:cNvPr id="154626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39846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Mitosis—division of the nucleus</a:t>
            </a:r>
          </a:p>
          <a:p>
            <a:pPr lvl="1" eaLnBrk="1" hangingPunct="1"/>
            <a:r>
              <a:rPr lang="en-US">
                <a:latin typeface="Arial" charset="0"/>
              </a:rPr>
              <a:t>Results in the formation of two daughter nuclei</a:t>
            </a:r>
          </a:p>
          <a:p>
            <a:pPr eaLnBrk="1" hangingPunct="1"/>
            <a:r>
              <a:rPr lang="en-US">
                <a:latin typeface="Arial" charset="0"/>
              </a:rPr>
              <a:t>Cytokinesis—division of the cytoplasm</a:t>
            </a:r>
          </a:p>
          <a:p>
            <a:pPr lvl="1" eaLnBrk="1" hangingPunct="1"/>
            <a:r>
              <a:rPr lang="en-US">
                <a:latin typeface="Arial" charset="0"/>
              </a:rPr>
              <a:t>Begins when mitosis is near completion</a:t>
            </a:r>
          </a:p>
          <a:p>
            <a:pPr lvl="1" eaLnBrk="1" hangingPunct="1"/>
            <a:r>
              <a:rPr lang="en-US">
                <a:latin typeface="Arial" charset="0"/>
              </a:rPr>
              <a:t>Results in the formation of two daughter cells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  <p:sp>
        <p:nvSpPr>
          <p:cNvPr id="154627" name="Oval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595563" y="5334000"/>
            <a:ext cx="762000" cy="457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6086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A5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PLAY</a:t>
            </a:r>
          </a:p>
        </p:txBody>
      </p:sp>
      <p:sp>
        <p:nvSpPr>
          <p:cNvPr id="154628" name="Text Box 5"/>
          <p:cNvSpPr txBox="1">
            <a:spLocks noChangeArrowheads="1"/>
          </p:cNvSpPr>
          <p:nvPr/>
        </p:nvSpPr>
        <p:spPr bwMode="auto">
          <a:xfrm>
            <a:off x="3509963" y="5357813"/>
            <a:ext cx="2513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A&amp;P Flix</a:t>
            </a:r>
            <a:r>
              <a:rPr lang="en-US" sz="2000"/>
              <a:t>™: Mitosis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961204710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Stages of Mitosis</a:t>
            </a:r>
          </a:p>
        </p:txBody>
      </p:sp>
      <p:sp>
        <p:nvSpPr>
          <p:cNvPr id="156674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Prophase</a:t>
            </a:r>
          </a:p>
          <a:p>
            <a:pPr lvl="1" eaLnBrk="1" hangingPunct="1"/>
            <a:r>
              <a:rPr lang="en-US">
                <a:latin typeface="Arial" charset="0"/>
              </a:rPr>
              <a:t>First part of cell division</a:t>
            </a:r>
          </a:p>
          <a:p>
            <a:pPr lvl="1" eaLnBrk="1" hangingPunct="1"/>
            <a:r>
              <a:rPr lang="en-US">
                <a:latin typeface="Arial" charset="0"/>
              </a:rPr>
              <a:t>Centrioles migrate to the poles to direct assembly of mitotic spindle fibers</a:t>
            </a:r>
          </a:p>
          <a:p>
            <a:pPr lvl="1" eaLnBrk="1" hangingPunct="1"/>
            <a:r>
              <a:rPr lang="en-US">
                <a:latin typeface="Arial" charset="0"/>
              </a:rPr>
              <a:t>DNA appears as double-stranded chromosomes</a:t>
            </a:r>
          </a:p>
          <a:p>
            <a:pPr lvl="1" eaLnBrk="1" hangingPunct="1"/>
            <a:r>
              <a:rPr lang="en-US">
                <a:latin typeface="Arial" charset="0"/>
              </a:rPr>
              <a:t>Nuclear envelope breaks down and disappears</a:t>
            </a:r>
          </a:p>
        </p:txBody>
      </p:sp>
    </p:spTree>
    <p:extLst>
      <p:ext uri="{BB962C8B-B14F-4D97-AF65-F5344CB8AC3E}">
        <p14:creationId xmlns:p14="http://schemas.microsoft.com/office/powerpoint/2010/main" val="1723185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Stages of Mitosis</a:t>
            </a:r>
          </a:p>
        </p:txBody>
      </p:sp>
      <p:sp>
        <p:nvSpPr>
          <p:cNvPr id="15872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Metaphase</a:t>
            </a:r>
          </a:p>
          <a:p>
            <a:pPr lvl="1" eaLnBrk="1" hangingPunct="1"/>
            <a:r>
              <a:rPr lang="en-US">
                <a:latin typeface="Arial" charset="0"/>
              </a:rPr>
              <a:t>Chromosomes are aligned in the center of the cell on the metaphase plate</a:t>
            </a:r>
          </a:p>
        </p:txBody>
      </p:sp>
    </p:spTree>
    <p:extLst>
      <p:ext uri="{BB962C8B-B14F-4D97-AF65-F5344CB8AC3E}">
        <p14:creationId xmlns:p14="http://schemas.microsoft.com/office/powerpoint/2010/main" val="1878513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Stages of Mitosis</a:t>
            </a:r>
          </a:p>
        </p:txBody>
      </p:sp>
      <p:sp>
        <p:nvSpPr>
          <p:cNvPr id="160770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64978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Anaphase</a:t>
            </a:r>
          </a:p>
          <a:p>
            <a:pPr lvl="1" eaLnBrk="1" hangingPunct="1"/>
            <a:r>
              <a:rPr lang="en-US">
                <a:latin typeface="Arial" charset="0"/>
              </a:rPr>
              <a:t>Chromosomes are pulled apart and toward the opposite ends of the cell</a:t>
            </a:r>
          </a:p>
          <a:p>
            <a:pPr lvl="1" eaLnBrk="1" hangingPunct="1"/>
            <a:r>
              <a:rPr lang="en-US">
                <a:latin typeface="Arial" charset="0"/>
              </a:rPr>
              <a:t>Cell begins to elongate</a:t>
            </a:r>
          </a:p>
        </p:txBody>
      </p:sp>
    </p:spTree>
    <p:extLst>
      <p:ext uri="{BB962C8B-B14F-4D97-AF65-F5344CB8AC3E}">
        <p14:creationId xmlns:p14="http://schemas.microsoft.com/office/powerpoint/2010/main" val="697072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Stages of Mitosis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Telophase</a:t>
            </a:r>
          </a:p>
          <a:p>
            <a:pPr lvl="1" eaLnBrk="1" hangingPunct="1"/>
            <a:r>
              <a:rPr lang="en-US">
                <a:latin typeface="Arial" charset="0"/>
              </a:rPr>
              <a:t>Chromosomes uncoil to become chromatin</a:t>
            </a:r>
          </a:p>
          <a:p>
            <a:pPr lvl="1" eaLnBrk="1" hangingPunct="1"/>
            <a:r>
              <a:rPr lang="en-US">
                <a:latin typeface="Arial" charset="0"/>
              </a:rPr>
              <a:t>Nuclear envelope reforms around chromatin </a:t>
            </a:r>
          </a:p>
          <a:p>
            <a:pPr lvl="1" eaLnBrk="1" hangingPunct="1"/>
            <a:r>
              <a:rPr lang="en-US">
                <a:latin typeface="Arial" charset="0"/>
              </a:rPr>
              <a:t>Spindles break down and disappear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0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Stages of Mitosis	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Cytokinesis</a:t>
            </a:r>
          </a:p>
          <a:p>
            <a:pPr lvl="1" eaLnBrk="1" hangingPunct="1"/>
            <a:r>
              <a:rPr lang="en-US">
                <a:latin typeface="Arial" charset="0"/>
              </a:rPr>
              <a:t>Begins during late anaphase and completes during telophase</a:t>
            </a:r>
          </a:p>
          <a:p>
            <a:pPr lvl="1" eaLnBrk="1" hangingPunct="1"/>
            <a:r>
              <a:rPr lang="en-US">
                <a:latin typeface="Arial" charset="0"/>
              </a:rPr>
              <a:t>A cleavage furrow forms to pinch the cells into two parts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25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51" name="Picture 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"/>
          <a:stretch>
            <a:fillRect/>
          </a:stretch>
        </p:blipFill>
        <p:spPr bwMode="auto">
          <a:xfrm>
            <a:off x="1014413" y="117475"/>
            <a:ext cx="76866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3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4352" name="Freeform 144"/>
          <p:cNvSpPr>
            <a:spLocks noChangeArrowheads="1"/>
          </p:cNvSpPr>
          <p:nvPr/>
        </p:nvSpPr>
        <p:spPr bwMode="auto">
          <a:xfrm>
            <a:off x="1700213" y="449263"/>
            <a:ext cx="307975" cy="868362"/>
          </a:xfrm>
          <a:custGeom>
            <a:avLst/>
            <a:gdLst>
              <a:gd name="T0" fmla="*/ 146169066 w 194"/>
              <a:gd name="T1" fmla="*/ 1378526838 h 547"/>
              <a:gd name="T2" fmla="*/ 0 w 194"/>
              <a:gd name="T3" fmla="*/ 0 h 547"/>
              <a:gd name="T4" fmla="*/ 488910357 w 194"/>
              <a:gd name="T5" fmla="*/ 1287801201 h 547"/>
              <a:gd name="T6" fmla="*/ 0 w 194"/>
              <a:gd name="T7" fmla="*/ 0 h 547"/>
              <a:gd name="T8" fmla="*/ 194 w 194"/>
              <a:gd name="T9" fmla="*/ 547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94" h="547">
                <a:moveTo>
                  <a:pt x="58" y="547"/>
                </a:moveTo>
                <a:lnTo>
                  <a:pt x="0" y="0"/>
                </a:lnTo>
                <a:lnTo>
                  <a:pt x="194" y="511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53" name="Freeform 145"/>
          <p:cNvSpPr>
            <a:spLocks noChangeArrowheads="1"/>
          </p:cNvSpPr>
          <p:nvPr/>
        </p:nvSpPr>
        <p:spPr bwMode="auto">
          <a:xfrm>
            <a:off x="2163763" y="250825"/>
            <a:ext cx="561975" cy="1371600"/>
          </a:xfrm>
          <a:custGeom>
            <a:avLst/>
            <a:gdLst>
              <a:gd name="T0" fmla="*/ 0 w 354"/>
              <a:gd name="T1" fmla="*/ 2147483647 h 864"/>
              <a:gd name="T2" fmla="*/ 645159976 w 354"/>
              <a:gd name="T3" fmla="*/ 0 h 864"/>
              <a:gd name="T4" fmla="*/ 892135402 w 354"/>
              <a:gd name="T5" fmla="*/ 0 h 864"/>
              <a:gd name="T6" fmla="*/ 0 w 354"/>
              <a:gd name="T7" fmla="*/ 0 h 864"/>
              <a:gd name="T8" fmla="*/ 354 w 354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54" h="864">
                <a:moveTo>
                  <a:pt x="0" y="864"/>
                </a:moveTo>
                <a:lnTo>
                  <a:pt x="256" y="0"/>
                </a:lnTo>
                <a:lnTo>
                  <a:pt x="354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54" name="Freeform 146"/>
          <p:cNvSpPr>
            <a:spLocks noChangeArrowheads="1"/>
          </p:cNvSpPr>
          <p:nvPr/>
        </p:nvSpPr>
        <p:spPr bwMode="auto">
          <a:xfrm>
            <a:off x="1731963" y="2406650"/>
            <a:ext cx="196850" cy="165100"/>
          </a:xfrm>
          <a:custGeom>
            <a:avLst/>
            <a:gdLst>
              <a:gd name="T0" fmla="*/ 0 w 124"/>
              <a:gd name="T1" fmla="*/ 262096272 h 104"/>
              <a:gd name="T2" fmla="*/ 156249699 w 124"/>
              <a:gd name="T3" fmla="*/ 262096272 h 104"/>
              <a:gd name="T4" fmla="*/ 312499397 w 124"/>
              <a:gd name="T5" fmla="*/ 0 h 104"/>
              <a:gd name="T6" fmla="*/ 0 w 124"/>
              <a:gd name="T7" fmla="*/ 0 h 104"/>
              <a:gd name="T8" fmla="*/ 124 w 124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4" h="104">
                <a:moveTo>
                  <a:pt x="0" y="104"/>
                </a:moveTo>
                <a:lnTo>
                  <a:pt x="62" y="104"/>
                </a:lnTo>
                <a:lnTo>
                  <a:pt x="124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55" name="Freeform 147"/>
          <p:cNvSpPr>
            <a:spLocks noChangeArrowheads="1"/>
          </p:cNvSpPr>
          <p:nvPr/>
        </p:nvSpPr>
        <p:spPr bwMode="auto">
          <a:xfrm>
            <a:off x="1938338" y="1676400"/>
            <a:ext cx="619125" cy="1295400"/>
          </a:xfrm>
          <a:custGeom>
            <a:avLst/>
            <a:gdLst>
              <a:gd name="T0" fmla="*/ 0 w 390"/>
              <a:gd name="T1" fmla="*/ 0 h 816"/>
              <a:gd name="T2" fmla="*/ 705643728 w 390"/>
              <a:gd name="T3" fmla="*/ 2056447678 h 816"/>
              <a:gd name="T4" fmla="*/ 982861027 w 390"/>
              <a:gd name="T5" fmla="*/ 2056447678 h 816"/>
              <a:gd name="T6" fmla="*/ 0 w 390"/>
              <a:gd name="T7" fmla="*/ 0 h 816"/>
              <a:gd name="T8" fmla="*/ 390 w 390"/>
              <a:gd name="T9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90" h="816">
                <a:moveTo>
                  <a:pt x="0" y="0"/>
                </a:moveTo>
                <a:lnTo>
                  <a:pt x="280" y="816"/>
                </a:lnTo>
                <a:lnTo>
                  <a:pt x="390" y="816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56" name="Freeform 148"/>
          <p:cNvSpPr>
            <a:spLocks noChangeArrowheads="1"/>
          </p:cNvSpPr>
          <p:nvPr/>
        </p:nvSpPr>
        <p:spPr bwMode="auto">
          <a:xfrm>
            <a:off x="2173288" y="2092325"/>
            <a:ext cx="396875" cy="482600"/>
          </a:xfrm>
          <a:custGeom>
            <a:avLst/>
            <a:gdLst>
              <a:gd name="T0" fmla="*/ 0 w 250"/>
              <a:gd name="T1" fmla="*/ 0 h 304"/>
              <a:gd name="T2" fmla="*/ 362902511 w 250"/>
              <a:gd name="T3" fmla="*/ 766127391 h 304"/>
              <a:gd name="T4" fmla="*/ 630039107 w 250"/>
              <a:gd name="T5" fmla="*/ 766127391 h 304"/>
              <a:gd name="T6" fmla="*/ 0 w 250"/>
              <a:gd name="T7" fmla="*/ 0 h 304"/>
              <a:gd name="T8" fmla="*/ 250 w 250"/>
              <a:gd name="T9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50" h="304">
                <a:moveTo>
                  <a:pt x="0" y="0"/>
                </a:moveTo>
                <a:lnTo>
                  <a:pt x="144" y="304"/>
                </a:lnTo>
                <a:lnTo>
                  <a:pt x="250" y="304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57" name="Freeform 149"/>
          <p:cNvSpPr>
            <a:spLocks noChangeArrowheads="1"/>
          </p:cNvSpPr>
          <p:nvPr/>
        </p:nvSpPr>
        <p:spPr bwMode="auto">
          <a:xfrm>
            <a:off x="1677988" y="4810125"/>
            <a:ext cx="396875" cy="1209675"/>
          </a:xfrm>
          <a:custGeom>
            <a:avLst/>
            <a:gdLst>
              <a:gd name="T0" fmla="*/ 0 w 250"/>
              <a:gd name="T1" fmla="*/ 85685310 h 762"/>
              <a:gd name="T2" fmla="*/ 630039107 w 250"/>
              <a:gd name="T3" fmla="*/ 1920359241 h 762"/>
              <a:gd name="T4" fmla="*/ 110886898 w 250"/>
              <a:gd name="T5" fmla="*/ 0 h 762"/>
              <a:gd name="T6" fmla="*/ 0 w 250"/>
              <a:gd name="T7" fmla="*/ 0 h 762"/>
              <a:gd name="T8" fmla="*/ 250 w 250"/>
              <a:gd name="T9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50" h="762">
                <a:moveTo>
                  <a:pt x="0" y="34"/>
                </a:moveTo>
                <a:lnTo>
                  <a:pt x="250" y="762"/>
                </a:lnTo>
                <a:lnTo>
                  <a:pt x="44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58" name="Freeform 150"/>
          <p:cNvSpPr>
            <a:spLocks noChangeArrowheads="1"/>
          </p:cNvSpPr>
          <p:nvPr/>
        </p:nvSpPr>
        <p:spPr bwMode="auto">
          <a:xfrm>
            <a:off x="4367213" y="4502150"/>
            <a:ext cx="215900" cy="1517650"/>
          </a:xfrm>
          <a:custGeom>
            <a:avLst/>
            <a:gdLst>
              <a:gd name="T0" fmla="*/ 262096232 w 136"/>
              <a:gd name="T1" fmla="*/ 0 h 956"/>
              <a:gd name="T2" fmla="*/ 0 w 136"/>
              <a:gd name="T3" fmla="*/ 2147483647 h 956"/>
              <a:gd name="T4" fmla="*/ 342741195 w 136"/>
              <a:gd name="T5" fmla="*/ 962699839 h 956"/>
              <a:gd name="T6" fmla="*/ 0 w 136"/>
              <a:gd name="T7" fmla="*/ 0 h 956"/>
              <a:gd name="T8" fmla="*/ 136 w 136"/>
              <a:gd name="T9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6" h="956">
                <a:moveTo>
                  <a:pt x="104" y="0"/>
                </a:moveTo>
                <a:lnTo>
                  <a:pt x="0" y="956"/>
                </a:lnTo>
                <a:lnTo>
                  <a:pt x="136" y="382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59" name="Freeform 151"/>
          <p:cNvSpPr>
            <a:spLocks noChangeArrowheads="1"/>
          </p:cNvSpPr>
          <p:nvPr/>
        </p:nvSpPr>
        <p:spPr bwMode="auto">
          <a:xfrm>
            <a:off x="6888163" y="5559425"/>
            <a:ext cx="695325" cy="311150"/>
          </a:xfrm>
          <a:custGeom>
            <a:avLst/>
            <a:gdLst>
              <a:gd name="T0" fmla="*/ 0 w 432"/>
              <a:gd name="T1" fmla="*/ 493950670 h 196"/>
              <a:gd name="T2" fmla="*/ 290151737 w 432"/>
              <a:gd name="T3" fmla="*/ 493950670 h 196"/>
              <a:gd name="T4" fmla="*/ 1119159474 w 432"/>
              <a:gd name="T5" fmla="*/ 0 h 196"/>
              <a:gd name="T6" fmla="*/ 0 w 432"/>
              <a:gd name="T7" fmla="*/ 0 h 196"/>
              <a:gd name="T8" fmla="*/ 432 w 432"/>
              <a:gd name="T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32" h="196">
                <a:moveTo>
                  <a:pt x="0" y="196"/>
                </a:moveTo>
                <a:cubicBezTo>
                  <a:pt x="37" y="196"/>
                  <a:pt x="74" y="196"/>
                  <a:pt x="112" y="196"/>
                </a:cubicBezTo>
                <a:lnTo>
                  <a:pt x="432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0" name="Freeform 152"/>
          <p:cNvSpPr>
            <a:spLocks noChangeArrowheads="1"/>
          </p:cNvSpPr>
          <p:nvPr/>
        </p:nvSpPr>
        <p:spPr bwMode="auto">
          <a:xfrm>
            <a:off x="6859588" y="3571875"/>
            <a:ext cx="520700" cy="574675"/>
          </a:xfrm>
          <a:custGeom>
            <a:avLst/>
            <a:gdLst>
              <a:gd name="T0" fmla="*/ 0 w 328"/>
              <a:gd name="T1" fmla="*/ 0 h 362"/>
              <a:gd name="T2" fmla="*/ 211693145 w 328"/>
              <a:gd name="T3" fmla="*/ 0 h 362"/>
              <a:gd name="T4" fmla="*/ 826611141 w 328"/>
              <a:gd name="T5" fmla="*/ 912296652 h 362"/>
              <a:gd name="T6" fmla="*/ 0 w 328"/>
              <a:gd name="T7" fmla="*/ 0 h 362"/>
              <a:gd name="T8" fmla="*/ 328 w 328"/>
              <a:gd name="T9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28" h="362">
                <a:moveTo>
                  <a:pt x="0" y="0"/>
                </a:moveTo>
                <a:lnTo>
                  <a:pt x="84" y="0"/>
                </a:lnTo>
                <a:lnTo>
                  <a:pt x="328" y="362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1" name="Freeform 153"/>
          <p:cNvSpPr>
            <a:spLocks noChangeArrowheads="1"/>
          </p:cNvSpPr>
          <p:nvPr/>
        </p:nvSpPr>
        <p:spPr bwMode="auto">
          <a:xfrm>
            <a:off x="6716713" y="1841500"/>
            <a:ext cx="384175" cy="720725"/>
          </a:xfrm>
          <a:custGeom>
            <a:avLst/>
            <a:gdLst>
              <a:gd name="T0" fmla="*/ 0 w 242"/>
              <a:gd name="T1" fmla="*/ 0 h 454"/>
              <a:gd name="T2" fmla="*/ 100806249 w 242"/>
              <a:gd name="T3" fmla="*/ 1144151027 h 454"/>
              <a:gd name="T4" fmla="*/ 609877857 w 242"/>
              <a:gd name="T5" fmla="*/ 201612495 h 454"/>
              <a:gd name="T6" fmla="*/ 0 w 242"/>
              <a:gd name="T7" fmla="*/ 0 h 454"/>
              <a:gd name="T8" fmla="*/ 242 w 242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42" h="454">
                <a:moveTo>
                  <a:pt x="0" y="0"/>
                </a:moveTo>
                <a:lnTo>
                  <a:pt x="40" y="454"/>
                </a:lnTo>
                <a:lnTo>
                  <a:pt x="242" y="8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2" name="Freeform 154"/>
          <p:cNvSpPr>
            <a:spLocks noChangeArrowheads="1"/>
          </p:cNvSpPr>
          <p:nvPr/>
        </p:nvSpPr>
        <p:spPr bwMode="auto">
          <a:xfrm>
            <a:off x="7408863" y="2324100"/>
            <a:ext cx="355600" cy="238125"/>
          </a:xfrm>
          <a:custGeom>
            <a:avLst/>
            <a:gdLst>
              <a:gd name="T0" fmla="*/ 0 w 224"/>
              <a:gd name="T1" fmla="*/ 0 h 150"/>
              <a:gd name="T2" fmla="*/ 352821878 w 224"/>
              <a:gd name="T3" fmla="*/ 378023383 h 150"/>
              <a:gd name="T4" fmla="*/ 564515045 w 224"/>
              <a:gd name="T5" fmla="*/ 378023383 h 150"/>
              <a:gd name="T6" fmla="*/ 0 w 224"/>
              <a:gd name="T7" fmla="*/ 0 h 150"/>
              <a:gd name="T8" fmla="*/ 224 w 224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24" h="150">
                <a:moveTo>
                  <a:pt x="0" y="0"/>
                </a:moveTo>
                <a:lnTo>
                  <a:pt x="140" y="150"/>
                </a:lnTo>
                <a:lnTo>
                  <a:pt x="224" y="15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3" name="Freeform 155"/>
          <p:cNvSpPr>
            <a:spLocks noChangeArrowheads="1"/>
          </p:cNvSpPr>
          <p:nvPr/>
        </p:nvSpPr>
        <p:spPr bwMode="auto">
          <a:xfrm>
            <a:off x="7135813" y="247650"/>
            <a:ext cx="266700" cy="812800"/>
          </a:xfrm>
          <a:custGeom>
            <a:avLst/>
            <a:gdLst>
              <a:gd name="T0" fmla="*/ 231854390 w 168"/>
              <a:gd name="T1" fmla="*/ 1290319782 h 512"/>
              <a:gd name="T2" fmla="*/ 0 w 168"/>
              <a:gd name="T3" fmla="*/ 0 h 512"/>
              <a:gd name="T4" fmla="*/ 423386295 w 168"/>
              <a:gd name="T5" fmla="*/ 1108868618 h 512"/>
              <a:gd name="T6" fmla="*/ 0 w 168"/>
              <a:gd name="T7" fmla="*/ 0 h 512"/>
              <a:gd name="T8" fmla="*/ 168 w 168"/>
              <a:gd name="T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68" h="512">
                <a:moveTo>
                  <a:pt x="92" y="512"/>
                </a:moveTo>
                <a:lnTo>
                  <a:pt x="0" y="0"/>
                </a:lnTo>
                <a:lnTo>
                  <a:pt x="168" y="44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4" name="Freeform 156"/>
          <p:cNvSpPr>
            <a:spLocks noChangeArrowheads="1"/>
          </p:cNvSpPr>
          <p:nvPr/>
        </p:nvSpPr>
        <p:spPr bwMode="auto">
          <a:xfrm>
            <a:off x="7564438" y="333375"/>
            <a:ext cx="266700" cy="1165225"/>
          </a:xfrm>
          <a:custGeom>
            <a:avLst/>
            <a:gdLst>
              <a:gd name="T0" fmla="*/ 423386295 w 168"/>
              <a:gd name="T1" fmla="*/ 0 h 734"/>
              <a:gd name="T2" fmla="*/ 423386295 w 168"/>
              <a:gd name="T3" fmla="*/ 241935019 h 734"/>
              <a:gd name="T4" fmla="*/ 0 w 168"/>
              <a:gd name="T5" fmla="*/ 1849794866 h 734"/>
              <a:gd name="T6" fmla="*/ 0 w 168"/>
              <a:gd name="T7" fmla="*/ 0 h 734"/>
              <a:gd name="T8" fmla="*/ 168 w 168"/>
              <a:gd name="T9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68" h="734">
                <a:moveTo>
                  <a:pt x="168" y="0"/>
                </a:moveTo>
                <a:lnTo>
                  <a:pt x="168" y="96"/>
                </a:lnTo>
                <a:lnTo>
                  <a:pt x="0" y="734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5" name="Freeform 157"/>
          <p:cNvSpPr>
            <a:spLocks noChangeArrowheads="1"/>
          </p:cNvSpPr>
          <p:nvPr/>
        </p:nvSpPr>
        <p:spPr bwMode="auto">
          <a:xfrm>
            <a:off x="4748213" y="2089150"/>
            <a:ext cx="209550" cy="476250"/>
          </a:xfrm>
          <a:custGeom>
            <a:avLst/>
            <a:gdLst>
              <a:gd name="T0" fmla="*/ 0 w 132"/>
              <a:gd name="T1" fmla="*/ 0 h 300"/>
              <a:gd name="T2" fmla="*/ 332660570 w 132"/>
              <a:gd name="T3" fmla="*/ 756046766 h 300"/>
              <a:gd name="T4" fmla="*/ 136088424 w 132"/>
              <a:gd name="T5" fmla="*/ 756046766 h 300"/>
              <a:gd name="T6" fmla="*/ 0 w 132"/>
              <a:gd name="T7" fmla="*/ 0 h 300"/>
              <a:gd name="T8" fmla="*/ 132 w 132"/>
              <a:gd name="T9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2" h="300">
                <a:moveTo>
                  <a:pt x="0" y="0"/>
                </a:moveTo>
                <a:lnTo>
                  <a:pt x="132" y="300"/>
                </a:lnTo>
                <a:lnTo>
                  <a:pt x="54" y="30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6" name="Freeform 158"/>
          <p:cNvSpPr>
            <a:spLocks noChangeArrowheads="1"/>
          </p:cNvSpPr>
          <p:nvPr/>
        </p:nvSpPr>
        <p:spPr bwMode="auto">
          <a:xfrm>
            <a:off x="4830763" y="1073150"/>
            <a:ext cx="590550" cy="866775"/>
          </a:xfrm>
          <a:custGeom>
            <a:avLst/>
            <a:gdLst>
              <a:gd name="T0" fmla="*/ 0 w 372"/>
              <a:gd name="T1" fmla="*/ 1376005094 h 546"/>
              <a:gd name="T2" fmla="*/ 811490245 w 372"/>
              <a:gd name="T3" fmla="*/ 0 h 546"/>
              <a:gd name="T4" fmla="*/ 937498214 w 372"/>
              <a:gd name="T5" fmla="*/ 0 h 546"/>
              <a:gd name="T6" fmla="*/ 0 w 372"/>
              <a:gd name="T7" fmla="*/ 0 h 546"/>
              <a:gd name="T8" fmla="*/ 372 w 372"/>
              <a:gd name="T9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72" h="546">
                <a:moveTo>
                  <a:pt x="0" y="546"/>
                </a:moveTo>
                <a:lnTo>
                  <a:pt x="322" y="0"/>
                </a:lnTo>
                <a:lnTo>
                  <a:pt x="372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7" name="Freeform 159"/>
          <p:cNvSpPr>
            <a:spLocks noChangeArrowheads="1"/>
          </p:cNvSpPr>
          <p:nvPr/>
        </p:nvSpPr>
        <p:spPr bwMode="auto">
          <a:xfrm>
            <a:off x="4773613" y="241300"/>
            <a:ext cx="200025" cy="936625"/>
          </a:xfrm>
          <a:custGeom>
            <a:avLst/>
            <a:gdLst>
              <a:gd name="T0" fmla="*/ 0 w 126"/>
              <a:gd name="T1" fmla="*/ 0 h 590"/>
              <a:gd name="T2" fmla="*/ 196572189 w 126"/>
              <a:gd name="T3" fmla="*/ 0 h 590"/>
              <a:gd name="T4" fmla="*/ 317539710 w 126"/>
              <a:gd name="T5" fmla="*/ 1486891969 h 590"/>
              <a:gd name="T6" fmla="*/ 0 w 126"/>
              <a:gd name="T7" fmla="*/ 0 h 590"/>
              <a:gd name="T8" fmla="*/ 126 w 126"/>
              <a:gd name="T9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6" h="590">
                <a:moveTo>
                  <a:pt x="0" y="0"/>
                </a:moveTo>
                <a:lnTo>
                  <a:pt x="78" y="0"/>
                </a:lnTo>
                <a:lnTo>
                  <a:pt x="126" y="59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8" name="Freeform 160"/>
          <p:cNvSpPr>
            <a:spLocks noChangeArrowheads="1"/>
          </p:cNvSpPr>
          <p:nvPr/>
        </p:nvSpPr>
        <p:spPr bwMode="auto">
          <a:xfrm>
            <a:off x="3967163" y="666750"/>
            <a:ext cx="454025" cy="463550"/>
          </a:xfrm>
          <a:custGeom>
            <a:avLst/>
            <a:gdLst>
              <a:gd name="T0" fmla="*/ 0 w 286"/>
              <a:gd name="T1" fmla="*/ 0 h 292"/>
              <a:gd name="T2" fmla="*/ 191531843 w 286"/>
              <a:gd name="T3" fmla="*/ 0 h 292"/>
              <a:gd name="T4" fmla="*/ 720764578 w 286"/>
              <a:gd name="T5" fmla="*/ 735885516 h 292"/>
              <a:gd name="T6" fmla="*/ 0 w 286"/>
              <a:gd name="T7" fmla="*/ 0 h 292"/>
              <a:gd name="T8" fmla="*/ 286 w 286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86" h="292">
                <a:moveTo>
                  <a:pt x="0" y="0"/>
                </a:moveTo>
                <a:lnTo>
                  <a:pt x="76" y="0"/>
                </a:lnTo>
                <a:lnTo>
                  <a:pt x="286" y="292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69" name="Text Box 161"/>
          <p:cNvSpPr txBox="1">
            <a:spLocks noChangeArrowheads="1"/>
          </p:cNvSpPr>
          <p:nvPr/>
        </p:nvSpPr>
        <p:spPr bwMode="auto">
          <a:xfrm>
            <a:off x="1169988" y="207963"/>
            <a:ext cx="1050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Centrioles</a:t>
            </a:r>
          </a:p>
        </p:txBody>
      </p:sp>
      <p:sp>
        <p:nvSpPr>
          <p:cNvPr id="94370" name="Text Box 162"/>
          <p:cNvSpPr txBox="1">
            <a:spLocks noChangeArrowheads="1"/>
          </p:cNvSpPr>
          <p:nvPr/>
        </p:nvSpPr>
        <p:spPr bwMode="auto">
          <a:xfrm>
            <a:off x="2668588" y="155575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Chromatin</a:t>
            </a:r>
          </a:p>
        </p:txBody>
      </p:sp>
      <p:sp>
        <p:nvSpPr>
          <p:cNvPr id="94371" name="Text Box 163"/>
          <p:cNvSpPr txBox="1">
            <a:spLocks noChangeArrowheads="1"/>
          </p:cNvSpPr>
          <p:nvPr/>
        </p:nvSpPr>
        <p:spPr bwMode="auto">
          <a:xfrm>
            <a:off x="3148013" y="558800"/>
            <a:ext cx="89217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Forming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mitotic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spindle</a:t>
            </a:r>
          </a:p>
        </p:txBody>
      </p:sp>
      <p:sp>
        <p:nvSpPr>
          <p:cNvPr id="94372" name="Text Box 164"/>
          <p:cNvSpPr txBox="1">
            <a:spLocks noChangeArrowheads="1"/>
          </p:cNvSpPr>
          <p:nvPr/>
        </p:nvSpPr>
        <p:spPr bwMode="auto">
          <a:xfrm>
            <a:off x="3792538" y="152400"/>
            <a:ext cx="1050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Centrioles</a:t>
            </a:r>
          </a:p>
        </p:txBody>
      </p:sp>
      <p:sp>
        <p:nvSpPr>
          <p:cNvPr id="94373" name="Text Box 165"/>
          <p:cNvSpPr txBox="1">
            <a:spLocks noChangeArrowheads="1"/>
          </p:cNvSpPr>
          <p:nvPr/>
        </p:nvSpPr>
        <p:spPr bwMode="auto">
          <a:xfrm>
            <a:off x="3554413" y="2473325"/>
            <a:ext cx="16637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Chromosome,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consisting of two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sister chromatids</a:t>
            </a:r>
          </a:p>
        </p:txBody>
      </p:sp>
      <p:sp>
        <p:nvSpPr>
          <p:cNvPr id="94374" name="Text Box 166"/>
          <p:cNvSpPr txBox="1">
            <a:spLocks noChangeArrowheads="1"/>
          </p:cNvSpPr>
          <p:nvPr/>
        </p:nvSpPr>
        <p:spPr bwMode="auto">
          <a:xfrm>
            <a:off x="2506663" y="2478088"/>
            <a:ext cx="9525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Nuclear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envelope</a:t>
            </a:r>
          </a:p>
        </p:txBody>
      </p:sp>
      <p:sp>
        <p:nvSpPr>
          <p:cNvPr id="94375" name="Text Box 167"/>
          <p:cNvSpPr txBox="1">
            <a:spLocks noChangeArrowheads="1"/>
          </p:cNvSpPr>
          <p:nvPr/>
        </p:nvSpPr>
        <p:spPr bwMode="auto">
          <a:xfrm>
            <a:off x="987425" y="2474913"/>
            <a:ext cx="10795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Plasma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membrane</a:t>
            </a:r>
          </a:p>
        </p:txBody>
      </p:sp>
      <p:sp>
        <p:nvSpPr>
          <p:cNvPr id="94376" name="Text Box 168"/>
          <p:cNvSpPr txBox="1">
            <a:spLocks noChangeArrowheads="1"/>
          </p:cNvSpPr>
          <p:nvPr/>
        </p:nvSpPr>
        <p:spPr bwMode="auto">
          <a:xfrm>
            <a:off x="984250" y="3133725"/>
            <a:ext cx="1079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Interphase</a:t>
            </a:r>
          </a:p>
        </p:txBody>
      </p:sp>
      <p:sp>
        <p:nvSpPr>
          <p:cNvPr id="94377" name="Text Box 169"/>
          <p:cNvSpPr txBox="1">
            <a:spLocks noChangeArrowheads="1"/>
          </p:cNvSpPr>
          <p:nvPr/>
        </p:nvSpPr>
        <p:spPr bwMode="auto">
          <a:xfrm>
            <a:off x="2046288" y="3481388"/>
            <a:ext cx="11001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Metaphase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plate</a:t>
            </a:r>
          </a:p>
        </p:txBody>
      </p:sp>
      <p:sp>
        <p:nvSpPr>
          <p:cNvPr id="94378" name="Text Box 170"/>
          <p:cNvSpPr txBox="1">
            <a:spLocks noChangeArrowheads="1"/>
          </p:cNvSpPr>
          <p:nvPr/>
        </p:nvSpPr>
        <p:spPr bwMode="auto">
          <a:xfrm>
            <a:off x="2506663" y="2873375"/>
            <a:ext cx="1030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Nucleolus</a:t>
            </a:r>
          </a:p>
        </p:txBody>
      </p:sp>
      <p:sp>
        <p:nvSpPr>
          <p:cNvPr id="94379" name="Text Box 171"/>
          <p:cNvSpPr txBox="1">
            <a:spLocks noChangeArrowheads="1"/>
          </p:cNvSpPr>
          <p:nvPr/>
        </p:nvSpPr>
        <p:spPr bwMode="auto">
          <a:xfrm>
            <a:off x="3546475" y="3133725"/>
            <a:ext cx="14652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Early prophase</a:t>
            </a:r>
          </a:p>
        </p:txBody>
      </p:sp>
      <p:sp>
        <p:nvSpPr>
          <p:cNvPr id="94380" name="Text Box 172"/>
          <p:cNvSpPr txBox="1">
            <a:spLocks noChangeArrowheads="1"/>
          </p:cNvSpPr>
          <p:nvPr/>
        </p:nvSpPr>
        <p:spPr bwMode="auto">
          <a:xfrm>
            <a:off x="5408613" y="2474913"/>
            <a:ext cx="16335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Fragments of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nuclear envelope</a:t>
            </a:r>
          </a:p>
        </p:txBody>
      </p:sp>
      <p:sp>
        <p:nvSpPr>
          <p:cNvPr id="94381" name="Text Box 173"/>
          <p:cNvSpPr txBox="1">
            <a:spLocks noChangeArrowheads="1"/>
          </p:cNvSpPr>
          <p:nvPr/>
        </p:nvSpPr>
        <p:spPr bwMode="auto">
          <a:xfrm>
            <a:off x="6316663" y="3133725"/>
            <a:ext cx="1397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Late prophase</a:t>
            </a:r>
          </a:p>
        </p:txBody>
      </p:sp>
      <p:sp>
        <p:nvSpPr>
          <p:cNvPr id="94382" name="Text Box 174"/>
          <p:cNvSpPr txBox="1">
            <a:spLocks noChangeArrowheads="1"/>
          </p:cNvSpPr>
          <p:nvPr/>
        </p:nvSpPr>
        <p:spPr bwMode="auto">
          <a:xfrm>
            <a:off x="5889625" y="3484563"/>
            <a:ext cx="10302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Nucleolus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forming</a:t>
            </a:r>
          </a:p>
        </p:txBody>
      </p:sp>
      <p:sp>
        <p:nvSpPr>
          <p:cNvPr id="94383" name="Text Box 175"/>
          <p:cNvSpPr txBox="1">
            <a:spLocks noChangeArrowheads="1"/>
          </p:cNvSpPr>
          <p:nvPr/>
        </p:nvSpPr>
        <p:spPr bwMode="auto">
          <a:xfrm>
            <a:off x="7712075" y="2474913"/>
            <a:ext cx="822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Spindle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pole</a:t>
            </a:r>
          </a:p>
        </p:txBody>
      </p:sp>
      <p:sp>
        <p:nvSpPr>
          <p:cNvPr id="94384" name="Text Box 176"/>
          <p:cNvSpPr txBox="1">
            <a:spLocks noChangeArrowheads="1"/>
          </p:cNvSpPr>
          <p:nvPr/>
        </p:nvSpPr>
        <p:spPr bwMode="auto">
          <a:xfrm>
            <a:off x="5648325" y="4662488"/>
            <a:ext cx="9620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Cleavage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furrow</a:t>
            </a:r>
          </a:p>
        </p:txBody>
      </p:sp>
      <p:sp>
        <p:nvSpPr>
          <p:cNvPr id="94385" name="Text Box 177"/>
          <p:cNvSpPr txBox="1">
            <a:spLocks noChangeArrowheads="1"/>
          </p:cNvSpPr>
          <p:nvPr/>
        </p:nvSpPr>
        <p:spPr bwMode="auto">
          <a:xfrm>
            <a:off x="6113463" y="5765800"/>
            <a:ext cx="9525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Nuclear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envelope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forming</a:t>
            </a:r>
          </a:p>
        </p:txBody>
      </p:sp>
      <p:sp>
        <p:nvSpPr>
          <p:cNvPr id="94386" name="Text Box 178"/>
          <p:cNvSpPr txBox="1">
            <a:spLocks noChangeArrowheads="1"/>
          </p:cNvSpPr>
          <p:nvPr/>
        </p:nvSpPr>
        <p:spPr bwMode="auto">
          <a:xfrm>
            <a:off x="6326188" y="6350000"/>
            <a:ext cx="24431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Telophase and cytokinesis</a:t>
            </a:r>
          </a:p>
        </p:txBody>
      </p:sp>
      <p:sp>
        <p:nvSpPr>
          <p:cNvPr id="94387" name="Text Box 179"/>
          <p:cNvSpPr txBox="1">
            <a:spLocks noChangeArrowheads="1"/>
          </p:cNvSpPr>
          <p:nvPr/>
        </p:nvSpPr>
        <p:spPr bwMode="auto">
          <a:xfrm>
            <a:off x="3371850" y="5922963"/>
            <a:ext cx="1397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Daughter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chromosomes</a:t>
            </a:r>
          </a:p>
        </p:txBody>
      </p:sp>
      <p:sp>
        <p:nvSpPr>
          <p:cNvPr id="94388" name="Text Box 180"/>
          <p:cNvSpPr txBox="1">
            <a:spLocks noChangeArrowheads="1"/>
          </p:cNvSpPr>
          <p:nvPr/>
        </p:nvSpPr>
        <p:spPr bwMode="auto">
          <a:xfrm>
            <a:off x="3544888" y="6359525"/>
            <a:ext cx="1030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Anaphase</a:t>
            </a:r>
          </a:p>
        </p:txBody>
      </p:sp>
      <p:sp>
        <p:nvSpPr>
          <p:cNvPr id="94389" name="Text Box 181"/>
          <p:cNvSpPr txBox="1">
            <a:spLocks noChangeArrowheads="1"/>
          </p:cNvSpPr>
          <p:nvPr/>
        </p:nvSpPr>
        <p:spPr bwMode="auto">
          <a:xfrm>
            <a:off x="2068513" y="5922963"/>
            <a:ext cx="11398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Sister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chromatids</a:t>
            </a:r>
          </a:p>
        </p:txBody>
      </p:sp>
      <p:sp>
        <p:nvSpPr>
          <p:cNvPr id="94390" name="Text Box 182"/>
          <p:cNvSpPr txBox="1">
            <a:spLocks noChangeArrowheads="1"/>
          </p:cNvSpPr>
          <p:nvPr/>
        </p:nvSpPr>
        <p:spPr bwMode="auto">
          <a:xfrm>
            <a:off x="1108075" y="5921375"/>
            <a:ext cx="822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Spindle</a:t>
            </a:r>
          </a:p>
        </p:txBody>
      </p:sp>
      <p:sp>
        <p:nvSpPr>
          <p:cNvPr id="94391" name="Text Box 183"/>
          <p:cNvSpPr txBox="1">
            <a:spLocks noChangeArrowheads="1"/>
          </p:cNvSpPr>
          <p:nvPr/>
        </p:nvSpPr>
        <p:spPr bwMode="auto">
          <a:xfrm>
            <a:off x="990600" y="6362700"/>
            <a:ext cx="11001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Metaphase</a:t>
            </a:r>
          </a:p>
        </p:txBody>
      </p:sp>
      <p:sp>
        <p:nvSpPr>
          <p:cNvPr id="94392" name="Text Box 184"/>
          <p:cNvSpPr txBox="1">
            <a:spLocks noChangeArrowheads="1"/>
          </p:cNvSpPr>
          <p:nvPr/>
        </p:nvSpPr>
        <p:spPr bwMode="auto">
          <a:xfrm>
            <a:off x="5919788" y="150813"/>
            <a:ext cx="12969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Spindle</a:t>
            </a:r>
          </a:p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microtubules</a:t>
            </a:r>
          </a:p>
        </p:txBody>
      </p:sp>
      <p:sp>
        <p:nvSpPr>
          <p:cNvPr id="94393" name="Text Box 185"/>
          <p:cNvSpPr txBox="1">
            <a:spLocks noChangeArrowheads="1"/>
          </p:cNvSpPr>
          <p:nvPr/>
        </p:nvSpPr>
        <p:spPr bwMode="auto">
          <a:xfrm>
            <a:off x="5370513" y="981075"/>
            <a:ext cx="11795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Centromere</a:t>
            </a:r>
          </a:p>
        </p:txBody>
      </p:sp>
      <p:sp>
        <p:nvSpPr>
          <p:cNvPr id="94394" name="Text Box 186"/>
          <p:cNvSpPr txBox="1">
            <a:spLocks noChangeArrowheads="1"/>
          </p:cNvSpPr>
          <p:nvPr/>
        </p:nvSpPr>
        <p:spPr bwMode="auto">
          <a:xfrm>
            <a:off x="7240588" y="155575"/>
            <a:ext cx="11795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400" smtClean="0">
                <a:solidFill>
                  <a:srgbClr val="000000"/>
                </a:solidFill>
                <a:cs typeface="+mn-cs"/>
              </a:rPr>
              <a:t>Centromere</a:t>
            </a:r>
          </a:p>
        </p:txBody>
      </p:sp>
      <p:sp>
        <p:nvSpPr>
          <p:cNvPr id="94395" name="Freeform 187"/>
          <p:cNvSpPr>
            <a:spLocks noChangeArrowheads="1"/>
          </p:cNvSpPr>
          <p:nvPr/>
        </p:nvSpPr>
        <p:spPr bwMode="auto">
          <a:xfrm>
            <a:off x="1706563" y="458788"/>
            <a:ext cx="301625" cy="858837"/>
          </a:xfrm>
          <a:custGeom>
            <a:avLst/>
            <a:gdLst>
              <a:gd name="T0" fmla="*/ 136088443 w 190"/>
              <a:gd name="T1" fmla="*/ 1363405900 h 541"/>
              <a:gd name="T2" fmla="*/ 0 w 190"/>
              <a:gd name="T3" fmla="*/ 0 h 541"/>
              <a:gd name="T4" fmla="*/ 478829732 w 190"/>
              <a:gd name="T5" fmla="*/ 1272680263 h 541"/>
              <a:gd name="T6" fmla="*/ 0 w 190"/>
              <a:gd name="T7" fmla="*/ 0 h 541"/>
              <a:gd name="T8" fmla="*/ 190 w 190"/>
              <a:gd name="T9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90" h="541">
                <a:moveTo>
                  <a:pt x="54" y="541"/>
                </a:moveTo>
                <a:lnTo>
                  <a:pt x="0" y="0"/>
                </a:lnTo>
                <a:lnTo>
                  <a:pt x="190" y="505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96" name="Freeform 188"/>
          <p:cNvSpPr>
            <a:spLocks noChangeArrowheads="1"/>
          </p:cNvSpPr>
          <p:nvPr/>
        </p:nvSpPr>
        <p:spPr bwMode="auto">
          <a:xfrm>
            <a:off x="1703388" y="379413"/>
            <a:ext cx="3175" cy="82550"/>
          </a:xfrm>
          <a:custGeom>
            <a:avLst/>
            <a:gdLst>
              <a:gd name="T0" fmla="*/ 5040312 w 2"/>
              <a:gd name="T1" fmla="*/ 131048136 h 52"/>
              <a:gd name="T2" fmla="*/ 0 w 2"/>
              <a:gd name="T3" fmla="*/ 0 h 52"/>
              <a:gd name="T4" fmla="*/ 0 w 2"/>
              <a:gd name="T5" fmla="*/ 0 h 52"/>
              <a:gd name="T6" fmla="*/ 2 w 2"/>
              <a:gd name="T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T4" t="T5" r="T6" b="T7"/>
            <a:pathLst>
              <a:path w="2" h="52">
                <a:moveTo>
                  <a:pt x="2" y="52"/>
                </a:moveTo>
                <a:lnTo>
                  <a:pt x="0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97" name="Freeform 189"/>
          <p:cNvSpPr>
            <a:spLocks noChangeArrowheads="1"/>
          </p:cNvSpPr>
          <p:nvPr/>
        </p:nvSpPr>
        <p:spPr bwMode="auto">
          <a:xfrm>
            <a:off x="2163763" y="250825"/>
            <a:ext cx="561975" cy="1371600"/>
          </a:xfrm>
          <a:custGeom>
            <a:avLst/>
            <a:gdLst>
              <a:gd name="T0" fmla="*/ 0 w 354"/>
              <a:gd name="T1" fmla="*/ 2147483647 h 864"/>
              <a:gd name="T2" fmla="*/ 645159976 w 354"/>
              <a:gd name="T3" fmla="*/ 0 h 864"/>
              <a:gd name="T4" fmla="*/ 892135402 w 354"/>
              <a:gd name="T5" fmla="*/ 0 h 864"/>
              <a:gd name="T6" fmla="*/ 0 w 354"/>
              <a:gd name="T7" fmla="*/ 0 h 864"/>
              <a:gd name="T8" fmla="*/ 354 w 354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54" h="864">
                <a:moveTo>
                  <a:pt x="0" y="864"/>
                </a:moveTo>
                <a:lnTo>
                  <a:pt x="256" y="0"/>
                </a:lnTo>
                <a:lnTo>
                  <a:pt x="354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98" name="Freeform 190"/>
          <p:cNvSpPr>
            <a:spLocks noChangeArrowheads="1"/>
          </p:cNvSpPr>
          <p:nvPr/>
        </p:nvSpPr>
        <p:spPr bwMode="auto">
          <a:xfrm>
            <a:off x="1731963" y="2406650"/>
            <a:ext cx="196850" cy="165100"/>
          </a:xfrm>
          <a:custGeom>
            <a:avLst/>
            <a:gdLst>
              <a:gd name="T0" fmla="*/ 0 w 124"/>
              <a:gd name="T1" fmla="*/ 262096272 h 104"/>
              <a:gd name="T2" fmla="*/ 156249699 w 124"/>
              <a:gd name="T3" fmla="*/ 262096272 h 104"/>
              <a:gd name="T4" fmla="*/ 312499397 w 124"/>
              <a:gd name="T5" fmla="*/ 0 h 104"/>
              <a:gd name="T6" fmla="*/ 0 w 124"/>
              <a:gd name="T7" fmla="*/ 0 h 104"/>
              <a:gd name="T8" fmla="*/ 124 w 124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4" h="104">
                <a:moveTo>
                  <a:pt x="0" y="104"/>
                </a:moveTo>
                <a:lnTo>
                  <a:pt x="62" y="104"/>
                </a:lnTo>
                <a:lnTo>
                  <a:pt x="124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99" name="Freeform 191"/>
          <p:cNvSpPr>
            <a:spLocks noChangeArrowheads="1"/>
          </p:cNvSpPr>
          <p:nvPr/>
        </p:nvSpPr>
        <p:spPr bwMode="auto">
          <a:xfrm>
            <a:off x="1938338" y="1676400"/>
            <a:ext cx="619125" cy="1295400"/>
          </a:xfrm>
          <a:custGeom>
            <a:avLst/>
            <a:gdLst>
              <a:gd name="T0" fmla="*/ 0 w 390"/>
              <a:gd name="T1" fmla="*/ 0 h 816"/>
              <a:gd name="T2" fmla="*/ 705643728 w 390"/>
              <a:gd name="T3" fmla="*/ 2056447678 h 816"/>
              <a:gd name="T4" fmla="*/ 982861027 w 390"/>
              <a:gd name="T5" fmla="*/ 2056447678 h 816"/>
              <a:gd name="T6" fmla="*/ 0 w 390"/>
              <a:gd name="T7" fmla="*/ 0 h 816"/>
              <a:gd name="T8" fmla="*/ 390 w 390"/>
              <a:gd name="T9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90" h="816">
                <a:moveTo>
                  <a:pt x="0" y="0"/>
                </a:moveTo>
                <a:lnTo>
                  <a:pt x="280" y="816"/>
                </a:lnTo>
                <a:lnTo>
                  <a:pt x="390" y="816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0" name="Freeform 192"/>
          <p:cNvSpPr>
            <a:spLocks noChangeArrowheads="1"/>
          </p:cNvSpPr>
          <p:nvPr/>
        </p:nvSpPr>
        <p:spPr bwMode="auto">
          <a:xfrm>
            <a:off x="2173288" y="2092325"/>
            <a:ext cx="396875" cy="482600"/>
          </a:xfrm>
          <a:custGeom>
            <a:avLst/>
            <a:gdLst>
              <a:gd name="T0" fmla="*/ 0 w 250"/>
              <a:gd name="T1" fmla="*/ 0 h 304"/>
              <a:gd name="T2" fmla="*/ 362902511 w 250"/>
              <a:gd name="T3" fmla="*/ 766127391 h 304"/>
              <a:gd name="T4" fmla="*/ 630039107 w 250"/>
              <a:gd name="T5" fmla="*/ 766127391 h 304"/>
              <a:gd name="T6" fmla="*/ 0 w 250"/>
              <a:gd name="T7" fmla="*/ 0 h 304"/>
              <a:gd name="T8" fmla="*/ 250 w 250"/>
              <a:gd name="T9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50" h="304">
                <a:moveTo>
                  <a:pt x="0" y="0"/>
                </a:moveTo>
                <a:lnTo>
                  <a:pt x="144" y="304"/>
                </a:lnTo>
                <a:lnTo>
                  <a:pt x="250" y="304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1" name="AutoShape 193"/>
          <p:cNvSpPr>
            <a:spLocks/>
          </p:cNvSpPr>
          <p:nvPr/>
        </p:nvSpPr>
        <p:spPr bwMode="auto">
          <a:xfrm>
            <a:off x="1284288" y="4130675"/>
            <a:ext cx="146050" cy="1219200"/>
          </a:xfrm>
          <a:prstGeom prst="leftBracket">
            <a:avLst>
              <a:gd name="adj" fmla="val 0"/>
            </a:avLst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2" name="Freeform 194"/>
          <p:cNvSpPr>
            <a:spLocks noChangeArrowheads="1"/>
          </p:cNvSpPr>
          <p:nvPr/>
        </p:nvSpPr>
        <p:spPr bwMode="auto">
          <a:xfrm>
            <a:off x="1071563" y="4714875"/>
            <a:ext cx="209550" cy="1295400"/>
          </a:xfrm>
          <a:custGeom>
            <a:avLst/>
            <a:gdLst>
              <a:gd name="T0" fmla="*/ 332660570 w 132"/>
              <a:gd name="T1" fmla="*/ 0 h 816"/>
              <a:gd name="T2" fmla="*/ 0 w 132"/>
              <a:gd name="T3" fmla="*/ 0 h 816"/>
              <a:gd name="T4" fmla="*/ 0 w 132"/>
              <a:gd name="T5" fmla="*/ 2056447678 h 816"/>
              <a:gd name="T6" fmla="*/ 151209355 w 132"/>
              <a:gd name="T7" fmla="*/ 2056447678 h 816"/>
              <a:gd name="T8" fmla="*/ 0 w 132"/>
              <a:gd name="T9" fmla="*/ 0 h 816"/>
              <a:gd name="T10" fmla="*/ 132 w 132"/>
              <a:gd name="T1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32" h="816">
                <a:moveTo>
                  <a:pt x="132" y="0"/>
                </a:moveTo>
                <a:lnTo>
                  <a:pt x="0" y="0"/>
                </a:lnTo>
                <a:lnTo>
                  <a:pt x="0" y="816"/>
                </a:lnTo>
                <a:lnTo>
                  <a:pt x="60" y="816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3" name="Freeform 195"/>
          <p:cNvSpPr>
            <a:spLocks noChangeArrowheads="1"/>
          </p:cNvSpPr>
          <p:nvPr/>
        </p:nvSpPr>
        <p:spPr bwMode="auto">
          <a:xfrm>
            <a:off x="1677988" y="4810125"/>
            <a:ext cx="396875" cy="1209675"/>
          </a:xfrm>
          <a:custGeom>
            <a:avLst/>
            <a:gdLst>
              <a:gd name="T0" fmla="*/ 0 w 250"/>
              <a:gd name="T1" fmla="*/ 85685310 h 762"/>
              <a:gd name="T2" fmla="*/ 630039107 w 250"/>
              <a:gd name="T3" fmla="*/ 1920359241 h 762"/>
              <a:gd name="T4" fmla="*/ 110886898 w 250"/>
              <a:gd name="T5" fmla="*/ 0 h 762"/>
              <a:gd name="T6" fmla="*/ 0 w 250"/>
              <a:gd name="T7" fmla="*/ 0 h 762"/>
              <a:gd name="T8" fmla="*/ 250 w 250"/>
              <a:gd name="T9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50" h="762">
                <a:moveTo>
                  <a:pt x="0" y="34"/>
                </a:moveTo>
                <a:lnTo>
                  <a:pt x="250" y="762"/>
                </a:lnTo>
                <a:lnTo>
                  <a:pt x="44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4" name="Line 196"/>
          <p:cNvSpPr>
            <a:spLocks noChangeShapeType="1"/>
          </p:cNvSpPr>
          <p:nvPr/>
        </p:nvSpPr>
        <p:spPr bwMode="auto">
          <a:xfrm>
            <a:off x="2074863" y="6022975"/>
            <a:ext cx="5715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5" name="Freeform 197"/>
          <p:cNvSpPr>
            <a:spLocks noChangeArrowheads="1"/>
          </p:cNvSpPr>
          <p:nvPr/>
        </p:nvSpPr>
        <p:spPr bwMode="auto">
          <a:xfrm>
            <a:off x="3024188" y="3571875"/>
            <a:ext cx="146050" cy="1184275"/>
          </a:xfrm>
          <a:custGeom>
            <a:avLst/>
            <a:gdLst>
              <a:gd name="T0" fmla="*/ 85685309 w 92"/>
              <a:gd name="T1" fmla="*/ 0 h 746"/>
              <a:gd name="T2" fmla="*/ 231854397 w 92"/>
              <a:gd name="T3" fmla="*/ 0 h 746"/>
              <a:gd name="T4" fmla="*/ 231854397 w 92"/>
              <a:gd name="T5" fmla="*/ 1880036741 h 746"/>
              <a:gd name="T6" fmla="*/ 0 w 92"/>
              <a:gd name="T7" fmla="*/ 1880036741 h 746"/>
              <a:gd name="T8" fmla="*/ 0 w 92"/>
              <a:gd name="T9" fmla="*/ 0 h 746"/>
              <a:gd name="T10" fmla="*/ 92 w 92"/>
              <a:gd name="T11" fmla="*/ 74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2" h="746">
                <a:moveTo>
                  <a:pt x="34" y="0"/>
                </a:moveTo>
                <a:lnTo>
                  <a:pt x="92" y="0"/>
                </a:lnTo>
                <a:lnTo>
                  <a:pt x="92" y="746"/>
                </a:lnTo>
                <a:lnTo>
                  <a:pt x="0" y="74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6" name="Freeform 198"/>
          <p:cNvSpPr>
            <a:spLocks noChangeArrowheads="1"/>
          </p:cNvSpPr>
          <p:nvPr/>
        </p:nvSpPr>
        <p:spPr bwMode="auto">
          <a:xfrm>
            <a:off x="4367213" y="4502150"/>
            <a:ext cx="215900" cy="1517650"/>
          </a:xfrm>
          <a:custGeom>
            <a:avLst/>
            <a:gdLst>
              <a:gd name="T0" fmla="*/ 262096232 w 136"/>
              <a:gd name="T1" fmla="*/ 0 h 956"/>
              <a:gd name="T2" fmla="*/ 0 w 136"/>
              <a:gd name="T3" fmla="*/ 2147483647 h 956"/>
              <a:gd name="T4" fmla="*/ 342741195 w 136"/>
              <a:gd name="T5" fmla="*/ 962699839 h 956"/>
              <a:gd name="T6" fmla="*/ 0 w 136"/>
              <a:gd name="T7" fmla="*/ 0 h 956"/>
              <a:gd name="T8" fmla="*/ 136 w 136"/>
              <a:gd name="T9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6" h="956">
                <a:moveTo>
                  <a:pt x="104" y="0"/>
                </a:moveTo>
                <a:lnTo>
                  <a:pt x="0" y="956"/>
                </a:lnTo>
                <a:lnTo>
                  <a:pt x="136" y="382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7" name="Line 199"/>
          <p:cNvSpPr>
            <a:spLocks noChangeShapeType="1"/>
          </p:cNvSpPr>
          <p:nvPr/>
        </p:nvSpPr>
        <p:spPr bwMode="auto">
          <a:xfrm flipH="1">
            <a:off x="4267200" y="6019800"/>
            <a:ext cx="1016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8" name="Freeform 200"/>
          <p:cNvSpPr>
            <a:spLocks noChangeArrowheads="1"/>
          </p:cNvSpPr>
          <p:nvPr/>
        </p:nvSpPr>
        <p:spPr bwMode="auto">
          <a:xfrm>
            <a:off x="6888163" y="5559425"/>
            <a:ext cx="695325" cy="311150"/>
          </a:xfrm>
          <a:custGeom>
            <a:avLst/>
            <a:gdLst>
              <a:gd name="T0" fmla="*/ 0 w 432"/>
              <a:gd name="T1" fmla="*/ 493950670 h 196"/>
              <a:gd name="T2" fmla="*/ 290151737 w 432"/>
              <a:gd name="T3" fmla="*/ 493950670 h 196"/>
              <a:gd name="T4" fmla="*/ 1119159474 w 432"/>
              <a:gd name="T5" fmla="*/ 0 h 196"/>
              <a:gd name="T6" fmla="*/ 0 w 432"/>
              <a:gd name="T7" fmla="*/ 0 h 196"/>
              <a:gd name="T8" fmla="*/ 432 w 432"/>
              <a:gd name="T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32" h="196">
                <a:moveTo>
                  <a:pt x="0" y="196"/>
                </a:moveTo>
                <a:cubicBezTo>
                  <a:pt x="37" y="196"/>
                  <a:pt x="74" y="196"/>
                  <a:pt x="112" y="196"/>
                </a:cubicBezTo>
                <a:lnTo>
                  <a:pt x="432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09" name="Freeform 201"/>
          <p:cNvSpPr>
            <a:spLocks noChangeArrowheads="1"/>
          </p:cNvSpPr>
          <p:nvPr/>
        </p:nvSpPr>
        <p:spPr bwMode="auto">
          <a:xfrm>
            <a:off x="6859588" y="3571875"/>
            <a:ext cx="520700" cy="574675"/>
          </a:xfrm>
          <a:custGeom>
            <a:avLst/>
            <a:gdLst>
              <a:gd name="T0" fmla="*/ 0 w 328"/>
              <a:gd name="T1" fmla="*/ 0 h 362"/>
              <a:gd name="T2" fmla="*/ 211693145 w 328"/>
              <a:gd name="T3" fmla="*/ 0 h 362"/>
              <a:gd name="T4" fmla="*/ 826611141 w 328"/>
              <a:gd name="T5" fmla="*/ 912296652 h 362"/>
              <a:gd name="T6" fmla="*/ 0 w 328"/>
              <a:gd name="T7" fmla="*/ 0 h 362"/>
              <a:gd name="T8" fmla="*/ 328 w 328"/>
              <a:gd name="T9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28" h="362">
                <a:moveTo>
                  <a:pt x="0" y="0"/>
                </a:moveTo>
                <a:lnTo>
                  <a:pt x="84" y="0"/>
                </a:lnTo>
                <a:lnTo>
                  <a:pt x="328" y="362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0" name="Freeform 202"/>
          <p:cNvSpPr>
            <a:spLocks noChangeArrowheads="1"/>
          </p:cNvSpPr>
          <p:nvPr/>
        </p:nvSpPr>
        <p:spPr bwMode="auto">
          <a:xfrm>
            <a:off x="6716713" y="1841500"/>
            <a:ext cx="384175" cy="720725"/>
          </a:xfrm>
          <a:custGeom>
            <a:avLst/>
            <a:gdLst>
              <a:gd name="T0" fmla="*/ 0 w 242"/>
              <a:gd name="T1" fmla="*/ 0 h 454"/>
              <a:gd name="T2" fmla="*/ 100806249 w 242"/>
              <a:gd name="T3" fmla="*/ 1144151027 h 454"/>
              <a:gd name="T4" fmla="*/ 609877857 w 242"/>
              <a:gd name="T5" fmla="*/ 201612495 h 454"/>
              <a:gd name="T6" fmla="*/ 0 w 242"/>
              <a:gd name="T7" fmla="*/ 0 h 454"/>
              <a:gd name="T8" fmla="*/ 242 w 242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42" h="454">
                <a:moveTo>
                  <a:pt x="0" y="0"/>
                </a:moveTo>
                <a:lnTo>
                  <a:pt x="40" y="454"/>
                </a:lnTo>
                <a:lnTo>
                  <a:pt x="242" y="8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1" name="Line 203"/>
          <p:cNvSpPr>
            <a:spLocks noChangeShapeType="1"/>
          </p:cNvSpPr>
          <p:nvPr/>
        </p:nvSpPr>
        <p:spPr bwMode="auto">
          <a:xfrm flipH="1">
            <a:off x="6651625" y="2562225"/>
            <a:ext cx="13335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2" name="Freeform 204"/>
          <p:cNvSpPr>
            <a:spLocks noChangeArrowheads="1"/>
          </p:cNvSpPr>
          <p:nvPr/>
        </p:nvSpPr>
        <p:spPr bwMode="auto">
          <a:xfrm>
            <a:off x="7408863" y="2324100"/>
            <a:ext cx="355600" cy="238125"/>
          </a:xfrm>
          <a:custGeom>
            <a:avLst/>
            <a:gdLst>
              <a:gd name="T0" fmla="*/ 0 w 224"/>
              <a:gd name="T1" fmla="*/ 0 h 150"/>
              <a:gd name="T2" fmla="*/ 352821878 w 224"/>
              <a:gd name="T3" fmla="*/ 378023383 h 150"/>
              <a:gd name="T4" fmla="*/ 564515045 w 224"/>
              <a:gd name="T5" fmla="*/ 378023383 h 150"/>
              <a:gd name="T6" fmla="*/ 0 w 224"/>
              <a:gd name="T7" fmla="*/ 0 h 150"/>
              <a:gd name="T8" fmla="*/ 224 w 224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24" h="150">
                <a:moveTo>
                  <a:pt x="0" y="0"/>
                </a:moveTo>
                <a:lnTo>
                  <a:pt x="140" y="150"/>
                </a:lnTo>
                <a:lnTo>
                  <a:pt x="224" y="15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" name="Freeform 205"/>
          <p:cNvSpPr>
            <a:spLocks noChangeArrowheads="1"/>
          </p:cNvSpPr>
          <p:nvPr/>
        </p:nvSpPr>
        <p:spPr bwMode="auto">
          <a:xfrm>
            <a:off x="7135813" y="247650"/>
            <a:ext cx="266700" cy="812800"/>
          </a:xfrm>
          <a:custGeom>
            <a:avLst/>
            <a:gdLst>
              <a:gd name="T0" fmla="*/ 231854390 w 168"/>
              <a:gd name="T1" fmla="*/ 1290319782 h 512"/>
              <a:gd name="T2" fmla="*/ 0 w 168"/>
              <a:gd name="T3" fmla="*/ 0 h 512"/>
              <a:gd name="T4" fmla="*/ 423386295 w 168"/>
              <a:gd name="T5" fmla="*/ 1108868618 h 512"/>
              <a:gd name="T6" fmla="*/ 0 w 168"/>
              <a:gd name="T7" fmla="*/ 0 h 512"/>
              <a:gd name="T8" fmla="*/ 168 w 168"/>
              <a:gd name="T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68" h="512">
                <a:moveTo>
                  <a:pt x="92" y="512"/>
                </a:moveTo>
                <a:lnTo>
                  <a:pt x="0" y="0"/>
                </a:lnTo>
                <a:lnTo>
                  <a:pt x="168" y="44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" name="Line 206"/>
          <p:cNvSpPr>
            <a:spLocks noChangeShapeType="1"/>
          </p:cNvSpPr>
          <p:nvPr/>
        </p:nvSpPr>
        <p:spPr bwMode="auto">
          <a:xfrm flipH="1">
            <a:off x="6673850" y="247650"/>
            <a:ext cx="46355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" name="Freeform 207"/>
          <p:cNvSpPr>
            <a:spLocks noChangeArrowheads="1"/>
          </p:cNvSpPr>
          <p:nvPr/>
        </p:nvSpPr>
        <p:spPr bwMode="auto">
          <a:xfrm>
            <a:off x="7564438" y="333375"/>
            <a:ext cx="266700" cy="1165225"/>
          </a:xfrm>
          <a:custGeom>
            <a:avLst/>
            <a:gdLst>
              <a:gd name="T0" fmla="*/ 423386295 w 168"/>
              <a:gd name="T1" fmla="*/ 0 h 734"/>
              <a:gd name="T2" fmla="*/ 423386295 w 168"/>
              <a:gd name="T3" fmla="*/ 241935019 h 734"/>
              <a:gd name="T4" fmla="*/ 0 w 168"/>
              <a:gd name="T5" fmla="*/ 1849794866 h 734"/>
              <a:gd name="T6" fmla="*/ 0 w 168"/>
              <a:gd name="T7" fmla="*/ 0 h 734"/>
              <a:gd name="T8" fmla="*/ 168 w 168"/>
              <a:gd name="T9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68" h="734">
                <a:moveTo>
                  <a:pt x="168" y="0"/>
                </a:moveTo>
                <a:lnTo>
                  <a:pt x="168" y="96"/>
                </a:lnTo>
                <a:lnTo>
                  <a:pt x="0" y="734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6" name="Freeform 208"/>
          <p:cNvSpPr>
            <a:spLocks noChangeArrowheads="1"/>
          </p:cNvSpPr>
          <p:nvPr/>
        </p:nvSpPr>
        <p:spPr bwMode="auto">
          <a:xfrm>
            <a:off x="4748213" y="2089150"/>
            <a:ext cx="209550" cy="476250"/>
          </a:xfrm>
          <a:custGeom>
            <a:avLst/>
            <a:gdLst>
              <a:gd name="T0" fmla="*/ 0 w 132"/>
              <a:gd name="T1" fmla="*/ 0 h 300"/>
              <a:gd name="T2" fmla="*/ 332660570 w 132"/>
              <a:gd name="T3" fmla="*/ 756046766 h 300"/>
              <a:gd name="T4" fmla="*/ 136088424 w 132"/>
              <a:gd name="T5" fmla="*/ 756046766 h 300"/>
              <a:gd name="T6" fmla="*/ 0 w 132"/>
              <a:gd name="T7" fmla="*/ 0 h 300"/>
              <a:gd name="T8" fmla="*/ 132 w 132"/>
              <a:gd name="T9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2" h="300">
                <a:moveTo>
                  <a:pt x="0" y="0"/>
                </a:moveTo>
                <a:lnTo>
                  <a:pt x="132" y="300"/>
                </a:lnTo>
                <a:lnTo>
                  <a:pt x="54" y="30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7" name="Freeform 209"/>
          <p:cNvSpPr>
            <a:spLocks noChangeArrowheads="1"/>
          </p:cNvSpPr>
          <p:nvPr/>
        </p:nvSpPr>
        <p:spPr bwMode="auto">
          <a:xfrm>
            <a:off x="4830763" y="1073150"/>
            <a:ext cx="590550" cy="866775"/>
          </a:xfrm>
          <a:custGeom>
            <a:avLst/>
            <a:gdLst>
              <a:gd name="T0" fmla="*/ 0 w 372"/>
              <a:gd name="T1" fmla="*/ 1376005094 h 546"/>
              <a:gd name="T2" fmla="*/ 811490245 w 372"/>
              <a:gd name="T3" fmla="*/ 0 h 546"/>
              <a:gd name="T4" fmla="*/ 937498214 w 372"/>
              <a:gd name="T5" fmla="*/ 0 h 546"/>
              <a:gd name="T6" fmla="*/ 0 w 372"/>
              <a:gd name="T7" fmla="*/ 0 h 546"/>
              <a:gd name="T8" fmla="*/ 372 w 372"/>
              <a:gd name="T9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72" h="546">
                <a:moveTo>
                  <a:pt x="0" y="546"/>
                </a:moveTo>
                <a:lnTo>
                  <a:pt x="322" y="0"/>
                </a:lnTo>
                <a:lnTo>
                  <a:pt x="372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8" name="Freeform 210"/>
          <p:cNvSpPr>
            <a:spLocks noChangeArrowheads="1"/>
          </p:cNvSpPr>
          <p:nvPr/>
        </p:nvSpPr>
        <p:spPr bwMode="auto">
          <a:xfrm>
            <a:off x="4773613" y="241300"/>
            <a:ext cx="200025" cy="936625"/>
          </a:xfrm>
          <a:custGeom>
            <a:avLst/>
            <a:gdLst>
              <a:gd name="T0" fmla="*/ 0 w 126"/>
              <a:gd name="T1" fmla="*/ 0 h 590"/>
              <a:gd name="T2" fmla="*/ 196572189 w 126"/>
              <a:gd name="T3" fmla="*/ 0 h 590"/>
              <a:gd name="T4" fmla="*/ 317539710 w 126"/>
              <a:gd name="T5" fmla="*/ 1486891969 h 590"/>
              <a:gd name="T6" fmla="*/ 0 w 126"/>
              <a:gd name="T7" fmla="*/ 0 h 590"/>
              <a:gd name="T8" fmla="*/ 126 w 126"/>
              <a:gd name="T9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6" h="590">
                <a:moveTo>
                  <a:pt x="0" y="0"/>
                </a:moveTo>
                <a:lnTo>
                  <a:pt x="78" y="0"/>
                </a:lnTo>
                <a:lnTo>
                  <a:pt x="126" y="59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9" name="Freeform 211"/>
          <p:cNvSpPr>
            <a:spLocks noChangeArrowheads="1"/>
          </p:cNvSpPr>
          <p:nvPr/>
        </p:nvSpPr>
        <p:spPr bwMode="auto">
          <a:xfrm>
            <a:off x="3967163" y="666750"/>
            <a:ext cx="454025" cy="463550"/>
          </a:xfrm>
          <a:custGeom>
            <a:avLst/>
            <a:gdLst>
              <a:gd name="T0" fmla="*/ 0 w 286"/>
              <a:gd name="T1" fmla="*/ 0 h 292"/>
              <a:gd name="T2" fmla="*/ 191531843 w 286"/>
              <a:gd name="T3" fmla="*/ 0 h 292"/>
              <a:gd name="T4" fmla="*/ 720764578 w 286"/>
              <a:gd name="T5" fmla="*/ 735885516 h 292"/>
              <a:gd name="T6" fmla="*/ 0 w 286"/>
              <a:gd name="T7" fmla="*/ 0 h 292"/>
              <a:gd name="T8" fmla="*/ 286 w 286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86" h="292">
                <a:moveTo>
                  <a:pt x="0" y="0"/>
                </a:moveTo>
                <a:lnTo>
                  <a:pt x="76" y="0"/>
                </a:lnTo>
                <a:lnTo>
                  <a:pt x="286" y="292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20" name="Line 212"/>
          <p:cNvSpPr>
            <a:spLocks noChangeShapeType="1"/>
          </p:cNvSpPr>
          <p:nvPr/>
        </p:nvSpPr>
        <p:spPr bwMode="auto">
          <a:xfrm flipH="1">
            <a:off x="6556375" y="4775200"/>
            <a:ext cx="92075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984" name="Text Box 17"/>
          <p:cNvSpPr txBox="1">
            <a:spLocks noChangeArrowheads="1"/>
          </p:cNvSpPr>
          <p:nvPr/>
        </p:nvSpPr>
        <p:spPr bwMode="auto">
          <a:xfrm>
            <a:off x="7924800" y="652145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3.15</a:t>
            </a:r>
          </a:p>
        </p:txBody>
      </p:sp>
    </p:spTree>
    <p:extLst>
      <p:ext uri="{BB962C8B-B14F-4D97-AF65-F5344CB8AC3E}">
        <p14:creationId xmlns:p14="http://schemas.microsoft.com/office/powerpoint/2010/main" val="319686122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Passive Processes</a:t>
            </a:r>
          </a:p>
        </p:txBody>
      </p:sp>
      <p:sp>
        <p:nvSpPr>
          <p:cNvPr id="95234" name="Rectangle 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Diffusion</a:t>
            </a:r>
          </a:p>
          <a:p>
            <a:pPr lvl="1" eaLnBrk="1" hangingPunct="1"/>
            <a:r>
              <a:rPr lang="en-US">
                <a:latin typeface="Arial" charset="0"/>
              </a:rPr>
              <a:t>Particles tend to distribute themselves evenly within a solution</a:t>
            </a:r>
          </a:p>
          <a:p>
            <a:pPr lvl="1" eaLnBrk="1" hangingPunct="1"/>
            <a:r>
              <a:rPr lang="en-US">
                <a:latin typeface="Arial" charset="0"/>
              </a:rPr>
              <a:t>Movement is from high concentration to low concentration, or down a concentration gradient</a:t>
            </a:r>
          </a:p>
        </p:txBody>
      </p:sp>
    </p:spTree>
    <p:extLst>
      <p:ext uri="{BB962C8B-B14F-4D97-AF65-F5344CB8AC3E}">
        <p14:creationId xmlns:p14="http://schemas.microsoft.com/office/powerpoint/2010/main" val="3478906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>
            <a:fillRect/>
          </a:stretch>
        </p:blipFill>
        <p:spPr bwMode="auto">
          <a:xfrm>
            <a:off x="2009775" y="193675"/>
            <a:ext cx="5310188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5255" name="Freeform 23"/>
          <p:cNvSpPr>
            <a:spLocks noChangeArrowheads="1"/>
          </p:cNvSpPr>
          <p:nvPr/>
        </p:nvSpPr>
        <p:spPr bwMode="auto">
          <a:xfrm>
            <a:off x="3384550" y="4765675"/>
            <a:ext cx="411163" cy="342900"/>
          </a:xfrm>
          <a:custGeom>
            <a:avLst/>
            <a:gdLst>
              <a:gd name="T0" fmla="*/ 0 w 259"/>
              <a:gd name="T1" fmla="*/ 544353795 h 216"/>
              <a:gd name="T2" fmla="*/ 337701288 w 259"/>
              <a:gd name="T3" fmla="*/ 544353795 h 216"/>
              <a:gd name="T4" fmla="*/ 652721947 w 259"/>
              <a:gd name="T5" fmla="*/ 0 h 216"/>
              <a:gd name="T6" fmla="*/ 0 w 259"/>
              <a:gd name="T7" fmla="*/ 0 h 216"/>
              <a:gd name="T8" fmla="*/ 259 w 259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59" h="216">
                <a:moveTo>
                  <a:pt x="0" y="216"/>
                </a:moveTo>
                <a:lnTo>
                  <a:pt x="134" y="216"/>
                </a:lnTo>
                <a:lnTo>
                  <a:pt x="259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56" name="Freeform 24"/>
          <p:cNvSpPr>
            <a:spLocks noChangeArrowheads="1"/>
          </p:cNvSpPr>
          <p:nvPr/>
        </p:nvSpPr>
        <p:spPr bwMode="auto">
          <a:xfrm>
            <a:off x="4292600" y="4143375"/>
            <a:ext cx="774700" cy="981075"/>
          </a:xfrm>
          <a:custGeom>
            <a:avLst/>
            <a:gdLst>
              <a:gd name="T0" fmla="*/ 0 w 488"/>
              <a:gd name="T1" fmla="*/ 0 h 618"/>
              <a:gd name="T2" fmla="*/ 740925951 w 488"/>
              <a:gd name="T3" fmla="*/ 1557456344 h 618"/>
              <a:gd name="T4" fmla="*/ 1229836339 w 488"/>
              <a:gd name="T5" fmla="*/ 1557456344 h 618"/>
              <a:gd name="T6" fmla="*/ 0 w 488"/>
              <a:gd name="T7" fmla="*/ 0 h 618"/>
              <a:gd name="T8" fmla="*/ 488 w 488"/>
              <a:gd name="T9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88" h="618">
                <a:moveTo>
                  <a:pt x="0" y="0"/>
                </a:moveTo>
                <a:lnTo>
                  <a:pt x="294" y="618"/>
                </a:lnTo>
                <a:lnTo>
                  <a:pt x="488" y="618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57" name="Freeform 25"/>
          <p:cNvSpPr>
            <a:spLocks noChangeArrowheads="1"/>
          </p:cNvSpPr>
          <p:nvPr/>
        </p:nvSpPr>
        <p:spPr bwMode="auto">
          <a:xfrm>
            <a:off x="3810000" y="3302000"/>
            <a:ext cx="1249363" cy="2611438"/>
          </a:xfrm>
          <a:custGeom>
            <a:avLst/>
            <a:gdLst>
              <a:gd name="T0" fmla="*/ 0 w 787"/>
              <a:gd name="T1" fmla="*/ 0 h 1645"/>
              <a:gd name="T2" fmla="*/ 1423889600 w 787"/>
              <a:gd name="T3" fmla="*/ 2147483647 h 1645"/>
              <a:gd name="T4" fmla="*/ 1983364735 w 787"/>
              <a:gd name="T5" fmla="*/ 2147483647 h 1645"/>
              <a:gd name="T6" fmla="*/ 0 w 787"/>
              <a:gd name="T7" fmla="*/ 0 h 1645"/>
              <a:gd name="T8" fmla="*/ 787 w 787"/>
              <a:gd name="T9" fmla="*/ 1645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787" h="1645">
                <a:moveTo>
                  <a:pt x="0" y="0"/>
                </a:moveTo>
                <a:lnTo>
                  <a:pt x="565" y="1645"/>
                </a:lnTo>
                <a:lnTo>
                  <a:pt x="787" y="1645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58" name="Freeform 26"/>
          <p:cNvSpPr>
            <a:spLocks noChangeArrowheads="1"/>
          </p:cNvSpPr>
          <p:nvPr/>
        </p:nvSpPr>
        <p:spPr bwMode="auto">
          <a:xfrm>
            <a:off x="3327400" y="592138"/>
            <a:ext cx="198438" cy="1981200"/>
          </a:xfrm>
          <a:custGeom>
            <a:avLst/>
            <a:gdLst>
              <a:gd name="T0" fmla="*/ 315021141 w 125"/>
              <a:gd name="T1" fmla="*/ 2147483647 h 1248"/>
              <a:gd name="T2" fmla="*/ 0 w 125"/>
              <a:gd name="T3" fmla="*/ 221773762 h 1248"/>
              <a:gd name="T4" fmla="*/ 0 w 125"/>
              <a:gd name="T5" fmla="*/ 0 h 1248"/>
              <a:gd name="T6" fmla="*/ 0 w 125"/>
              <a:gd name="T7" fmla="*/ 0 h 1248"/>
              <a:gd name="T8" fmla="*/ 125 w 125"/>
              <a:gd name="T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5" h="1248">
                <a:moveTo>
                  <a:pt x="125" y="1248"/>
                </a:moveTo>
                <a:lnTo>
                  <a:pt x="0" y="88"/>
                </a:lnTo>
                <a:lnTo>
                  <a:pt x="0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H="1" flipV="1">
            <a:off x="3325813" y="717550"/>
            <a:ext cx="630237" cy="1730375"/>
          </a:xfrm>
          <a:prstGeom prst="line">
            <a:avLst/>
          </a:prstGeom>
          <a:noFill/>
          <a:ln w="22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60" name="Freeform 28"/>
          <p:cNvSpPr>
            <a:spLocks noChangeArrowheads="1"/>
          </p:cNvSpPr>
          <p:nvPr/>
        </p:nvSpPr>
        <p:spPr bwMode="auto">
          <a:xfrm>
            <a:off x="4271963" y="427038"/>
            <a:ext cx="1125537" cy="2747962"/>
          </a:xfrm>
          <a:custGeom>
            <a:avLst/>
            <a:gdLst>
              <a:gd name="T0" fmla="*/ 0 w 709"/>
              <a:gd name="T1" fmla="*/ 2147483647 h 1731"/>
              <a:gd name="T2" fmla="*/ 1295359688 w 709"/>
              <a:gd name="T3" fmla="*/ 0 h 1731"/>
              <a:gd name="T4" fmla="*/ 1786789372 w 709"/>
              <a:gd name="T5" fmla="*/ 0 h 1731"/>
              <a:gd name="T6" fmla="*/ 0 w 709"/>
              <a:gd name="T7" fmla="*/ 0 h 1731"/>
              <a:gd name="T8" fmla="*/ 709 w 709"/>
              <a:gd name="T9" fmla="*/ 1731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709" h="1731">
                <a:moveTo>
                  <a:pt x="0" y="1731"/>
                </a:moveTo>
                <a:lnTo>
                  <a:pt x="514" y="0"/>
                </a:lnTo>
                <a:lnTo>
                  <a:pt x="709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2351088" y="295275"/>
            <a:ext cx="19192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Centrioles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5373688" y="287338"/>
            <a:ext cx="19589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Chromatin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5045075" y="4978400"/>
            <a:ext cx="172243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Nuclear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envelope</a:t>
            </a:r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1982788" y="4962525"/>
            <a:ext cx="1979612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Plasma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membrane</a:t>
            </a:r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1981200" y="6294438"/>
            <a:ext cx="19796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Interphase</a:t>
            </a:r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5045075" y="5773738"/>
            <a:ext cx="18796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Nucleolus</a:t>
            </a:r>
          </a:p>
        </p:txBody>
      </p:sp>
      <p:sp>
        <p:nvSpPr>
          <p:cNvPr id="95267" name="Freeform 35"/>
          <p:cNvSpPr>
            <a:spLocks noChangeArrowheads="1"/>
          </p:cNvSpPr>
          <p:nvPr/>
        </p:nvSpPr>
        <p:spPr bwMode="auto">
          <a:xfrm>
            <a:off x="3381375" y="4773613"/>
            <a:ext cx="411163" cy="342900"/>
          </a:xfrm>
          <a:custGeom>
            <a:avLst/>
            <a:gdLst>
              <a:gd name="T0" fmla="*/ 0 w 259"/>
              <a:gd name="T1" fmla="*/ 544353795 h 216"/>
              <a:gd name="T2" fmla="*/ 337701288 w 259"/>
              <a:gd name="T3" fmla="*/ 544353795 h 216"/>
              <a:gd name="T4" fmla="*/ 652721947 w 259"/>
              <a:gd name="T5" fmla="*/ 0 h 216"/>
              <a:gd name="T6" fmla="*/ 0 w 259"/>
              <a:gd name="T7" fmla="*/ 0 h 216"/>
              <a:gd name="T8" fmla="*/ 259 w 259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59" h="216">
                <a:moveTo>
                  <a:pt x="0" y="216"/>
                </a:moveTo>
                <a:lnTo>
                  <a:pt x="134" y="216"/>
                </a:lnTo>
                <a:lnTo>
                  <a:pt x="259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68" name="Freeform 36"/>
          <p:cNvSpPr>
            <a:spLocks noChangeArrowheads="1"/>
          </p:cNvSpPr>
          <p:nvPr/>
        </p:nvSpPr>
        <p:spPr bwMode="auto">
          <a:xfrm>
            <a:off x="4289425" y="4138613"/>
            <a:ext cx="774700" cy="981075"/>
          </a:xfrm>
          <a:custGeom>
            <a:avLst/>
            <a:gdLst>
              <a:gd name="T0" fmla="*/ 0 w 488"/>
              <a:gd name="T1" fmla="*/ 0 h 618"/>
              <a:gd name="T2" fmla="*/ 740925951 w 488"/>
              <a:gd name="T3" fmla="*/ 1557456344 h 618"/>
              <a:gd name="T4" fmla="*/ 1229836339 w 488"/>
              <a:gd name="T5" fmla="*/ 1557456344 h 618"/>
              <a:gd name="T6" fmla="*/ 0 w 488"/>
              <a:gd name="T7" fmla="*/ 0 h 618"/>
              <a:gd name="T8" fmla="*/ 488 w 488"/>
              <a:gd name="T9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88" h="618">
                <a:moveTo>
                  <a:pt x="0" y="0"/>
                </a:moveTo>
                <a:lnTo>
                  <a:pt x="294" y="618"/>
                </a:lnTo>
                <a:lnTo>
                  <a:pt x="488" y="618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69" name="Freeform 37"/>
          <p:cNvSpPr>
            <a:spLocks noChangeArrowheads="1"/>
          </p:cNvSpPr>
          <p:nvPr/>
        </p:nvSpPr>
        <p:spPr bwMode="auto">
          <a:xfrm>
            <a:off x="3806825" y="3297238"/>
            <a:ext cx="1249363" cy="2611437"/>
          </a:xfrm>
          <a:custGeom>
            <a:avLst/>
            <a:gdLst>
              <a:gd name="T0" fmla="*/ 0 w 787"/>
              <a:gd name="T1" fmla="*/ 0 h 1645"/>
              <a:gd name="T2" fmla="*/ 1423889600 w 787"/>
              <a:gd name="T3" fmla="*/ 2147483647 h 1645"/>
              <a:gd name="T4" fmla="*/ 1983364735 w 787"/>
              <a:gd name="T5" fmla="*/ 2147483647 h 1645"/>
              <a:gd name="T6" fmla="*/ 0 w 787"/>
              <a:gd name="T7" fmla="*/ 0 h 1645"/>
              <a:gd name="T8" fmla="*/ 787 w 787"/>
              <a:gd name="T9" fmla="*/ 1645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787" h="1645">
                <a:moveTo>
                  <a:pt x="0" y="0"/>
                </a:moveTo>
                <a:lnTo>
                  <a:pt x="565" y="1645"/>
                </a:lnTo>
                <a:lnTo>
                  <a:pt x="787" y="1645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70" name="Freeform 38"/>
          <p:cNvSpPr>
            <a:spLocks noChangeArrowheads="1"/>
          </p:cNvSpPr>
          <p:nvPr/>
        </p:nvSpPr>
        <p:spPr bwMode="auto">
          <a:xfrm>
            <a:off x="3324225" y="587375"/>
            <a:ext cx="198438" cy="1981200"/>
          </a:xfrm>
          <a:custGeom>
            <a:avLst/>
            <a:gdLst>
              <a:gd name="T0" fmla="*/ 315021141 w 125"/>
              <a:gd name="T1" fmla="*/ 2147483647 h 1248"/>
              <a:gd name="T2" fmla="*/ 0 w 125"/>
              <a:gd name="T3" fmla="*/ 221773762 h 1248"/>
              <a:gd name="T4" fmla="*/ 0 w 125"/>
              <a:gd name="T5" fmla="*/ 0 h 1248"/>
              <a:gd name="T6" fmla="*/ 0 w 125"/>
              <a:gd name="T7" fmla="*/ 0 h 1248"/>
              <a:gd name="T8" fmla="*/ 125 w 125"/>
              <a:gd name="T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5" h="1248">
                <a:moveTo>
                  <a:pt x="125" y="1248"/>
                </a:moveTo>
                <a:lnTo>
                  <a:pt x="0" y="88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 flipH="1" flipV="1">
            <a:off x="3322638" y="712788"/>
            <a:ext cx="630237" cy="1730375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72" name="Freeform 40"/>
          <p:cNvSpPr>
            <a:spLocks noChangeArrowheads="1"/>
          </p:cNvSpPr>
          <p:nvPr/>
        </p:nvSpPr>
        <p:spPr bwMode="auto">
          <a:xfrm>
            <a:off x="4271963" y="422275"/>
            <a:ext cx="1125537" cy="2747963"/>
          </a:xfrm>
          <a:custGeom>
            <a:avLst/>
            <a:gdLst>
              <a:gd name="T0" fmla="*/ 0 w 709"/>
              <a:gd name="T1" fmla="*/ 2147483647 h 1731"/>
              <a:gd name="T2" fmla="*/ 1295359688 w 709"/>
              <a:gd name="T3" fmla="*/ 0 h 1731"/>
              <a:gd name="T4" fmla="*/ 1786789372 w 709"/>
              <a:gd name="T5" fmla="*/ 0 h 1731"/>
              <a:gd name="T6" fmla="*/ 0 w 709"/>
              <a:gd name="T7" fmla="*/ 0 h 1731"/>
              <a:gd name="T8" fmla="*/ 709 w 709"/>
              <a:gd name="T9" fmla="*/ 1731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709" h="1731">
                <a:moveTo>
                  <a:pt x="0" y="1731"/>
                </a:moveTo>
                <a:lnTo>
                  <a:pt x="514" y="0"/>
                </a:lnTo>
                <a:lnTo>
                  <a:pt x="709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8981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3.15, step 1</a:t>
            </a:r>
          </a:p>
        </p:txBody>
      </p:sp>
    </p:spTree>
    <p:extLst>
      <p:ext uri="{BB962C8B-B14F-4D97-AF65-F5344CB8AC3E}">
        <p14:creationId xmlns:p14="http://schemas.microsoft.com/office/powerpoint/2010/main" val="2538398189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"/>
          <a:stretch>
            <a:fillRect/>
          </a:stretch>
        </p:blipFill>
        <p:spPr bwMode="auto">
          <a:xfrm>
            <a:off x="1279525" y="152400"/>
            <a:ext cx="6602413" cy="645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7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6274" name="Freeform 18"/>
          <p:cNvSpPr>
            <a:spLocks noChangeArrowheads="1"/>
          </p:cNvSpPr>
          <p:nvPr/>
        </p:nvSpPr>
        <p:spPr bwMode="auto">
          <a:xfrm>
            <a:off x="4556125" y="2047875"/>
            <a:ext cx="1181100" cy="1704975"/>
          </a:xfrm>
          <a:custGeom>
            <a:avLst/>
            <a:gdLst>
              <a:gd name="T0" fmla="*/ 1874996428 w 744"/>
              <a:gd name="T1" fmla="*/ 0 h 1074"/>
              <a:gd name="T2" fmla="*/ 1592738624 w 744"/>
              <a:gd name="T3" fmla="*/ 0 h 1074"/>
              <a:gd name="T4" fmla="*/ 0 w 744"/>
              <a:gd name="T5" fmla="*/ 2147483647 h 1074"/>
              <a:gd name="T6" fmla="*/ 0 w 744"/>
              <a:gd name="T7" fmla="*/ 0 h 1074"/>
              <a:gd name="T8" fmla="*/ 744 w 744"/>
              <a:gd name="T9" fmla="*/ 1074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744" h="1074">
                <a:moveTo>
                  <a:pt x="744" y="0"/>
                </a:moveTo>
                <a:lnTo>
                  <a:pt x="632" y="0"/>
                </a:lnTo>
                <a:lnTo>
                  <a:pt x="0" y="1074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75" name="Freeform 19"/>
          <p:cNvSpPr>
            <a:spLocks noChangeArrowheads="1"/>
          </p:cNvSpPr>
          <p:nvPr/>
        </p:nvSpPr>
        <p:spPr bwMode="auto">
          <a:xfrm>
            <a:off x="4406900" y="371475"/>
            <a:ext cx="419100" cy="1860550"/>
          </a:xfrm>
          <a:custGeom>
            <a:avLst/>
            <a:gdLst>
              <a:gd name="T0" fmla="*/ 0 w 264"/>
              <a:gd name="T1" fmla="*/ 0 h 1172"/>
              <a:gd name="T2" fmla="*/ 418345942 w 264"/>
              <a:gd name="T3" fmla="*/ 0 h 1172"/>
              <a:gd name="T4" fmla="*/ 665321141 w 264"/>
              <a:gd name="T5" fmla="*/ 2147483647 h 1172"/>
              <a:gd name="T6" fmla="*/ 0 w 264"/>
              <a:gd name="T7" fmla="*/ 0 h 1172"/>
              <a:gd name="T8" fmla="*/ 264 w 264"/>
              <a:gd name="T9" fmla="*/ 1172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64" h="1172">
                <a:moveTo>
                  <a:pt x="0" y="0"/>
                </a:moveTo>
                <a:lnTo>
                  <a:pt x="166" y="0"/>
                </a:lnTo>
                <a:lnTo>
                  <a:pt x="264" y="1172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76" name="Freeform 20"/>
          <p:cNvSpPr>
            <a:spLocks noChangeArrowheads="1"/>
          </p:cNvSpPr>
          <p:nvPr/>
        </p:nvSpPr>
        <p:spPr bwMode="auto">
          <a:xfrm>
            <a:off x="2800350" y="1225550"/>
            <a:ext cx="901700" cy="914400"/>
          </a:xfrm>
          <a:custGeom>
            <a:avLst/>
            <a:gdLst>
              <a:gd name="T0" fmla="*/ 0 w 568"/>
              <a:gd name="T1" fmla="*/ 0 h 576"/>
              <a:gd name="T2" fmla="*/ 393144305 w 568"/>
              <a:gd name="T3" fmla="*/ 0 h 576"/>
              <a:gd name="T4" fmla="*/ 1431448532 w 568"/>
              <a:gd name="T5" fmla="*/ 1451609782 h 576"/>
              <a:gd name="T6" fmla="*/ 0 w 568"/>
              <a:gd name="T7" fmla="*/ 0 h 576"/>
              <a:gd name="T8" fmla="*/ 568 w 5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568" h="576">
                <a:moveTo>
                  <a:pt x="0" y="0"/>
                </a:moveTo>
                <a:lnTo>
                  <a:pt x="156" y="0"/>
                </a:lnTo>
                <a:lnTo>
                  <a:pt x="568" y="576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77" name="Freeform 21"/>
          <p:cNvSpPr>
            <a:spLocks noChangeArrowheads="1"/>
          </p:cNvSpPr>
          <p:nvPr/>
        </p:nvSpPr>
        <p:spPr bwMode="auto">
          <a:xfrm>
            <a:off x="4378325" y="4086225"/>
            <a:ext cx="412750" cy="955675"/>
          </a:xfrm>
          <a:custGeom>
            <a:avLst/>
            <a:gdLst>
              <a:gd name="T0" fmla="*/ 0 w 260"/>
              <a:gd name="T1" fmla="*/ 0 h 602"/>
              <a:gd name="T2" fmla="*/ 655240516 w 260"/>
              <a:gd name="T3" fmla="*/ 1517133844 h 602"/>
              <a:gd name="T4" fmla="*/ 246975296 w 260"/>
              <a:gd name="T5" fmla="*/ 1517133844 h 602"/>
              <a:gd name="T6" fmla="*/ 0 w 260"/>
              <a:gd name="T7" fmla="*/ 0 h 602"/>
              <a:gd name="T8" fmla="*/ 260 w 260"/>
              <a:gd name="T9" fmla="*/ 60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60" h="602">
                <a:moveTo>
                  <a:pt x="0" y="0"/>
                </a:moveTo>
                <a:lnTo>
                  <a:pt x="260" y="602"/>
                </a:lnTo>
                <a:lnTo>
                  <a:pt x="98" y="602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1238250" y="1052513"/>
            <a:ext cx="1603375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Forming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mitotic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spindle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2525713" y="238125"/>
            <a:ext cx="19192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Centrioles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2055813" y="4899025"/>
            <a:ext cx="314483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Chromosome,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consisting of two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sister chromatids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03888" y="1906588"/>
            <a:ext cx="21764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Centromere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2046288" y="6230938"/>
            <a:ext cx="27495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Early prophase</a:t>
            </a:r>
          </a:p>
        </p:txBody>
      </p:sp>
      <p:sp>
        <p:nvSpPr>
          <p:cNvPr id="96283" name="Freeform 27"/>
          <p:cNvSpPr>
            <a:spLocks noChangeArrowheads="1"/>
          </p:cNvSpPr>
          <p:nvPr/>
        </p:nvSpPr>
        <p:spPr bwMode="auto">
          <a:xfrm>
            <a:off x="4556125" y="2047875"/>
            <a:ext cx="1181100" cy="1704975"/>
          </a:xfrm>
          <a:custGeom>
            <a:avLst/>
            <a:gdLst>
              <a:gd name="T0" fmla="*/ 1874996428 w 744"/>
              <a:gd name="T1" fmla="*/ 0 h 1074"/>
              <a:gd name="T2" fmla="*/ 1592738624 w 744"/>
              <a:gd name="T3" fmla="*/ 0 h 1074"/>
              <a:gd name="T4" fmla="*/ 0 w 744"/>
              <a:gd name="T5" fmla="*/ 2147483647 h 1074"/>
              <a:gd name="T6" fmla="*/ 0 w 744"/>
              <a:gd name="T7" fmla="*/ 0 h 1074"/>
              <a:gd name="T8" fmla="*/ 744 w 744"/>
              <a:gd name="T9" fmla="*/ 1074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744" h="1074">
                <a:moveTo>
                  <a:pt x="744" y="0"/>
                </a:moveTo>
                <a:lnTo>
                  <a:pt x="632" y="0"/>
                </a:lnTo>
                <a:lnTo>
                  <a:pt x="0" y="1074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84" name="Freeform 28"/>
          <p:cNvSpPr>
            <a:spLocks noChangeArrowheads="1"/>
          </p:cNvSpPr>
          <p:nvPr/>
        </p:nvSpPr>
        <p:spPr bwMode="auto">
          <a:xfrm>
            <a:off x="4406900" y="371475"/>
            <a:ext cx="419100" cy="1860550"/>
          </a:xfrm>
          <a:custGeom>
            <a:avLst/>
            <a:gdLst>
              <a:gd name="T0" fmla="*/ 0 w 264"/>
              <a:gd name="T1" fmla="*/ 0 h 1172"/>
              <a:gd name="T2" fmla="*/ 418345942 w 264"/>
              <a:gd name="T3" fmla="*/ 0 h 1172"/>
              <a:gd name="T4" fmla="*/ 665321141 w 264"/>
              <a:gd name="T5" fmla="*/ 2147483647 h 1172"/>
              <a:gd name="T6" fmla="*/ 0 w 264"/>
              <a:gd name="T7" fmla="*/ 0 h 1172"/>
              <a:gd name="T8" fmla="*/ 264 w 264"/>
              <a:gd name="T9" fmla="*/ 1172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64" h="1172">
                <a:moveTo>
                  <a:pt x="0" y="0"/>
                </a:moveTo>
                <a:lnTo>
                  <a:pt x="166" y="0"/>
                </a:lnTo>
                <a:lnTo>
                  <a:pt x="264" y="1172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85" name="Freeform 29"/>
          <p:cNvSpPr>
            <a:spLocks noChangeArrowheads="1"/>
          </p:cNvSpPr>
          <p:nvPr/>
        </p:nvSpPr>
        <p:spPr bwMode="auto">
          <a:xfrm>
            <a:off x="2800350" y="1225550"/>
            <a:ext cx="901700" cy="914400"/>
          </a:xfrm>
          <a:custGeom>
            <a:avLst/>
            <a:gdLst>
              <a:gd name="T0" fmla="*/ 0 w 568"/>
              <a:gd name="T1" fmla="*/ 0 h 576"/>
              <a:gd name="T2" fmla="*/ 393144305 w 568"/>
              <a:gd name="T3" fmla="*/ 0 h 576"/>
              <a:gd name="T4" fmla="*/ 1431448532 w 568"/>
              <a:gd name="T5" fmla="*/ 1451609782 h 576"/>
              <a:gd name="T6" fmla="*/ 0 w 568"/>
              <a:gd name="T7" fmla="*/ 0 h 576"/>
              <a:gd name="T8" fmla="*/ 568 w 5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568" h="576">
                <a:moveTo>
                  <a:pt x="0" y="0"/>
                </a:moveTo>
                <a:lnTo>
                  <a:pt x="156" y="0"/>
                </a:lnTo>
                <a:lnTo>
                  <a:pt x="568" y="576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86" name="Freeform 30"/>
          <p:cNvSpPr>
            <a:spLocks noChangeArrowheads="1"/>
          </p:cNvSpPr>
          <p:nvPr/>
        </p:nvSpPr>
        <p:spPr bwMode="auto">
          <a:xfrm>
            <a:off x="4378325" y="4086225"/>
            <a:ext cx="412750" cy="955675"/>
          </a:xfrm>
          <a:custGeom>
            <a:avLst/>
            <a:gdLst>
              <a:gd name="T0" fmla="*/ 0 w 260"/>
              <a:gd name="T1" fmla="*/ 0 h 602"/>
              <a:gd name="T2" fmla="*/ 655240516 w 260"/>
              <a:gd name="T3" fmla="*/ 1517133844 h 602"/>
              <a:gd name="T4" fmla="*/ 246975296 w 260"/>
              <a:gd name="T5" fmla="*/ 1517133844 h 602"/>
              <a:gd name="T6" fmla="*/ 0 w 260"/>
              <a:gd name="T7" fmla="*/ 0 h 602"/>
              <a:gd name="T8" fmla="*/ 260 w 260"/>
              <a:gd name="T9" fmla="*/ 60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60" h="602">
                <a:moveTo>
                  <a:pt x="0" y="0"/>
                </a:moveTo>
                <a:lnTo>
                  <a:pt x="260" y="602"/>
                </a:lnTo>
                <a:lnTo>
                  <a:pt x="98" y="602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024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3.15, step 2</a:t>
            </a:r>
          </a:p>
        </p:txBody>
      </p:sp>
    </p:spTree>
    <p:extLst>
      <p:ext uri="{BB962C8B-B14F-4D97-AF65-F5344CB8AC3E}">
        <p14:creationId xmlns:p14="http://schemas.microsoft.com/office/powerpoint/2010/main" val="9091454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2038350" y="130175"/>
            <a:ext cx="5846763" cy="644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8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7300" name="Freeform 20"/>
          <p:cNvSpPr>
            <a:spLocks noChangeArrowheads="1"/>
          </p:cNvSpPr>
          <p:nvPr/>
        </p:nvSpPr>
        <p:spPr bwMode="auto">
          <a:xfrm>
            <a:off x="4860925" y="325438"/>
            <a:ext cx="533400" cy="1635125"/>
          </a:xfrm>
          <a:custGeom>
            <a:avLst/>
            <a:gdLst>
              <a:gd name="T0" fmla="*/ 463708780 w 336"/>
              <a:gd name="T1" fmla="*/ 2147483647 h 1030"/>
              <a:gd name="T2" fmla="*/ 0 w 336"/>
              <a:gd name="T3" fmla="*/ 0 h 1030"/>
              <a:gd name="T4" fmla="*/ 846772589 w 336"/>
              <a:gd name="T5" fmla="*/ 2147483647 h 1030"/>
              <a:gd name="T6" fmla="*/ 0 w 336"/>
              <a:gd name="T7" fmla="*/ 0 h 1030"/>
              <a:gd name="T8" fmla="*/ 336 w 336"/>
              <a:gd name="T9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36" h="1030">
                <a:moveTo>
                  <a:pt x="184" y="1030"/>
                </a:moveTo>
                <a:lnTo>
                  <a:pt x="0" y="0"/>
                </a:lnTo>
                <a:lnTo>
                  <a:pt x="336" y="878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3932238" y="325438"/>
            <a:ext cx="930275" cy="1587"/>
          </a:xfrm>
          <a:prstGeom prst="line">
            <a:avLst/>
          </a:prstGeom>
          <a:noFill/>
          <a:ln w="22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02" name="Freeform 22"/>
          <p:cNvSpPr>
            <a:spLocks noChangeArrowheads="1"/>
          </p:cNvSpPr>
          <p:nvPr/>
        </p:nvSpPr>
        <p:spPr bwMode="auto">
          <a:xfrm>
            <a:off x="4016375" y="3532188"/>
            <a:ext cx="790575" cy="1460500"/>
          </a:xfrm>
          <a:custGeom>
            <a:avLst/>
            <a:gdLst>
              <a:gd name="T0" fmla="*/ 0 w 498"/>
              <a:gd name="T1" fmla="*/ 0 h 920"/>
              <a:gd name="T2" fmla="*/ 211693172 w 498"/>
              <a:gd name="T3" fmla="*/ 2147483647 h 920"/>
              <a:gd name="T4" fmla="*/ 1255037902 w 498"/>
              <a:gd name="T5" fmla="*/ 388104059 h 920"/>
              <a:gd name="T6" fmla="*/ 0 w 498"/>
              <a:gd name="T7" fmla="*/ 0 h 920"/>
              <a:gd name="T8" fmla="*/ 498 w 498"/>
              <a:gd name="T9" fmla="*/ 92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98" h="920">
                <a:moveTo>
                  <a:pt x="0" y="0"/>
                </a:moveTo>
                <a:lnTo>
                  <a:pt x="84" y="920"/>
                </a:lnTo>
                <a:lnTo>
                  <a:pt x="498" y="154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03" name="Freeform 23"/>
          <p:cNvSpPr>
            <a:spLocks noChangeArrowheads="1"/>
          </p:cNvSpPr>
          <p:nvPr/>
        </p:nvSpPr>
        <p:spPr bwMode="auto">
          <a:xfrm>
            <a:off x="5722938" y="485775"/>
            <a:ext cx="542925" cy="2344738"/>
          </a:xfrm>
          <a:custGeom>
            <a:avLst/>
            <a:gdLst>
              <a:gd name="T0" fmla="*/ 0 w 342"/>
              <a:gd name="T1" fmla="*/ 2147483647 h 1477"/>
              <a:gd name="T2" fmla="*/ 861893527 w 342"/>
              <a:gd name="T3" fmla="*/ 488910454 h 1477"/>
              <a:gd name="T4" fmla="*/ 861893527 w 342"/>
              <a:gd name="T5" fmla="*/ 0 h 1477"/>
              <a:gd name="T6" fmla="*/ 0 w 342"/>
              <a:gd name="T7" fmla="*/ 0 h 1477"/>
              <a:gd name="T8" fmla="*/ 342 w 342"/>
              <a:gd name="T9" fmla="*/ 1477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42" h="1477">
                <a:moveTo>
                  <a:pt x="0" y="1477"/>
                </a:moveTo>
                <a:lnTo>
                  <a:pt x="342" y="194"/>
                </a:lnTo>
                <a:lnTo>
                  <a:pt x="342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1474788" y="4862513"/>
            <a:ext cx="30861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Fragments of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nuclear envelope</a:t>
            </a: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2963863" y="6229350"/>
            <a:ext cx="26114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Late prophase</a:t>
            </a:r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6108700" y="4859338"/>
            <a:ext cx="14652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Spindle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pole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2500313" y="222250"/>
            <a:ext cx="24130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Spindle</a:t>
            </a:r>
          </a:p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microtubules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5149850" y="180975"/>
            <a:ext cx="21764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Centromere</a:t>
            </a:r>
          </a:p>
        </p:txBody>
      </p:sp>
      <p:sp>
        <p:nvSpPr>
          <p:cNvPr id="97309" name="Freeform 29"/>
          <p:cNvSpPr>
            <a:spLocks noChangeArrowheads="1"/>
          </p:cNvSpPr>
          <p:nvPr/>
        </p:nvSpPr>
        <p:spPr bwMode="auto">
          <a:xfrm>
            <a:off x="4864100" y="333375"/>
            <a:ext cx="533400" cy="1635125"/>
          </a:xfrm>
          <a:custGeom>
            <a:avLst/>
            <a:gdLst>
              <a:gd name="T0" fmla="*/ 463708780 w 336"/>
              <a:gd name="T1" fmla="*/ 2147483647 h 1030"/>
              <a:gd name="T2" fmla="*/ 0 w 336"/>
              <a:gd name="T3" fmla="*/ 0 h 1030"/>
              <a:gd name="T4" fmla="*/ 846772589 w 336"/>
              <a:gd name="T5" fmla="*/ 2147483647 h 1030"/>
              <a:gd name="T6" fmla="*/ 0 w 336"/>
              <a:gd name="T7" fmla="*/ 0 h 1030"/>
              <a:gd name="T8" fmla="*/ 336 w 336"/>
              <a:gd name="T9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36" h="1030">
                <a:moveTo>
                  <a:pt x="184" y="1030"/>
                </a:moveTo>
                <a:lnTo>
                  <a:pt x="0" y="0"/>
                </a:lnTo>
                <a:lnTo>
                  <a:pt x="336" y="878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H="1">
            <a:off x="3932238" y="333375"/>
            <a:ext cx="930275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11" name="Freeform 31"/>
          <p:cNvSpPr>
            <a:spLocks noChangeArrowheads="1"/>
          </p:cNvSpPr>
          <p:nvPr/>
        </p:nvSpPr>
        <p:spPr bwMode="auto">
          <a:xfrm>
            <a:off x="4013200" y="3533775"/>
            <a:ext cx="790575" cy="1460500"/>
          </a:xfrm>
          <a:custGeom>
            <a:avLst/>
            <a:gdLst>
              <a:gd name="T0" fmla="*/ 0 w 498"/>
              <a:gd name="T1" fmla="*/ 0 h 920"/>
              <a:gd name="T2" fmla="*/ 211693172 w 498"/>
              <a:gd name="T3" fmla="*/ 2147483647 h 920"/>
              <a:gd name="T4" fmla="*/ 1255037902 w 498"/>
              <a:gd name="T5" fmla="*/ 388104059 h 920"/>
              <a:gd name="T6" fmla="*/ 0 w 498"/>
              <a:gd name="T7" fmla="*/ 0 h 920"/>
              <a:gd name="T8" fmla="*/ 498 w 498"/>
              <a:gd name="T9" fmla="*/ 92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98" h="920">
                <a:moveTo>
                  <a:pt x="0" y="0"/>
                </a:moveTo>
                <a:lnTo>
                  <a:pt x="84" y="920"/>
                </a:lnTo>
                <a:lnTo>
                  <a:pt x="498" y="154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H="1">
            <a:off x="3884613" y="4994275"/>
            <a:ext cx="263525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13" name="Freeform 33"/>
          <p:cNvSpPr>
            <a:spLocks noChangeArrowheads="1"/>
          </p:cNvSpPr>
          <p:nvPr/>
        </p:nvSpPr>
        <p:spPr bwMode="auto">
          <a:xfrm>
            <a:off x="5407025" y="4521200"/>
            <a:ext cx="727075" cy="479425"/>
          </a:xfrm>
          <a:custGeom>
            <a:avLst/>
            <a:gdLst>
              <a:gd name="T0" fmla="*/ 0 w 458"/>
              <a:gd name="T1" fmla="*/ 0 h 302"/>
              <a:gd name="T2" fmla="*/ 725805005 w 458"/>
              <a:gd name="T3" fmla="*/ 761087078 h 302"/>
              <a:gd name="T4" fmla="*/ 1154231652 w 458"/>
              <a:gd name="T5" fmla="*/ 761087078 h 302"/>
              <a:gd name="T6" fmla="*/ 0 w 458"/>
              <a:gd name="T7" fmla="*/ 0 h 302"/>
              <a:gd name="T8" fmla="*/ 458 w 458"/>
              <a:gd name="T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458" h="302">
                <a:moveTo>
                  <a:pt x="0" y="0"/>
                </a:moveTo>
                <a:lnTo>
                  <a:pt x="288" y="302"/>
                </a:lnTo>
                <a:lnTo>
                  <a:pt x="458" y="302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14" name="Freeform 34"/>
          <p:cNvSpPr>
            <a:spLocks noChangeArrowheads="1"/>
          </p:cNvSpPr>
          <p:nvPr/>
        </p:nvSpPr>
        <p:spPr bwMode="auto">
          <a:xfrm>
            <a:off x="5722938" y="487363"/>
            <a:ext cx="542925" cy="2344737"/>
          </a:xfrm>
          <a:custGeom>
            <a:avLst/>
            <a:gdLst>
              <a:gd name="T0" fmla="*/ 0 w 342"/>
              <a:gd name="T1" fmla="*/ 2147483647 h 1477"/>
              <a:gd name="T2" fmla="*/ 861893527 w 342"/>
              <a:gd name="T3" fmla="*/ 488910245 h 1477"/>
              <a:gd name="T4" fmla="*/ 861893527 w 342"/>
              <a:gd name="T5" fmla="*/ 0 h 1477"/>
              <a:gd name="T6" fmla="*/ 0 w 342"/>
              <a:gd name="T7" fmla="*/ 0 h 1477"/>
              <a:gd name="T8" fmla="*/ 342 w 342"/>
              <a:gd name="T9" fmla="*/ 1477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42" h="1477">
                <a:moveTo>
                  <a:pt x="0" y="1477"/>
                </a:moveTo>
                <a:lnTo>
                  <a:pt x="342" y="194"/>
                </a:lnTo>
                <a:lnTo>
                  <a:pt x="342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3074" name="Text Box 3"/>
          <p:cNvSpPr txBox="1">
            <a:spLocks noChangeArrowheads="1"/>
          </p:cNvSpPr>
          <p:nvPr/>
        </p:nvSpPr>
        <p:spPr bwMode="auto">
          <a:xfrm>
            <a:off x="7315200" y="6543675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3.15, step 3</a:t>
            </a:r>
          </a:p>
        </p:txBody>
      </p:sp>
    </p:spTree>
    <p:extLst>
      <p:ext uri="{BB962C8B-B14F-4D97-AF65-F5344CB8AC3E}">
        <p14:creationId xmlns:p14="http://schemas.microsoft.com/office/powerpoint/2010/main" val="2717681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>
            <a:fillRect/>
          </a:stretch>
        </p:blipFill>
        <p:spPr bwMode="auto">
          <a:xfrm>
            <a:off x="1982788" y="174625"/>
            <a:ext cx="5426075" cy="64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5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8320" name="Freeform 16"/>
          <p:cNvSpPr>
            <a:spLocks noChangeArrowheads="1"/>
          </p:cNvSpPr>
          <p:nvPr/>
        </p:nvSpPr>
        <p:spPr bwMode="auto">
          <a:xfrm>
            <a:off x="3308350" y="2946400"/>
            <a:ext cx="830263" cy="2514600"/>
          </a:xfrm>
          <a:custGeom>
            <a:avLst/>
            <a:gdLst>
              <a:gd name="T0" fmla="*/ 221773879 w 523"/>
              <a:gd name="T1" fmla="*/ 0 h 1584"/>
              <a:gd name="T2" fmla="*/ 1318043088 w 523"/>
              <a:gd name="T3" fmla="*/ 2147483647 h 1584"/>
              <a:gd name="T4" fmla="*/ 0 w 523"/>
              <a:gd name="T5" fmla="*/ 186491555 h 1584"/>
              <a:gd name="T6" fmla="*/ 0 w 523"/>
              <a:gd name="T7" fmla="*/ 0 h 1584"/>
              <a:gd name="T8" fmla="*/ 523 w 523"/>
              <a:gd name="T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523" h="1584">
                <a:moveTo>
                  <a:pt x="88" y="0"/>
                </a:moveTo>
                <a:lnTo>
                  <a:pt x="523" y="1584"/>
                </a:lnTo>
                <a:lnTo>
                  <a:pt x="0" y="74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21" name="Freeform 17"/>
          <p:cNvSpPr>
            <a:spLocks noChangeArrowheads="1"/>
          </p:cNvSpPr>
          <p:nvPr/>
        </p:nvSpPr>
        <p:spPr bwMode="auto">
          <a:xfrm>
            <a:off x="6137275" y="381000"/>
            <a:ext cx="339725" cy="2451100"/>
          </a:xfrm>
          <a:custGeom>
            <a:avLst/>
            <a:gdLst>
              <a:gd name="T0" fmla="*/ 229335046 w 214"/>
              <a:gd name="T1" fmla="*/ 0 h 1544"/>
              <a:gd name="T2" fmla="*/ 539313482 w 214"/>
              <a:gd name="T3" fmla="*/ 0 h 1544"/>
              <a:gd name="T4" fmla="*/ 539313482 w 214"/>
              <a:gd name="T5" fmla="*/ 2147483647 h 1544"/>
              <a:gd name="T6" fmla="*/ 0 w 214"/>
              <a:gd name="T7" fmla="*/ 2147483647 h 1544"/>
              <a:gd name="T8" fmla="*/ 0 w 214"/>
              <a:gd name="T9" fmla="*/ 0 h 1544"/>
              <a:gd name="T10" fmla="*/ 214 w 214"/>
              <a:gd name="T11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4" h="1544">
                <a:moveTo>
                  <a:pt x="91" y="0"/>
                </a:moveTo>
                <a:lnTo>
                  <a:pt x="214" y="0"/>
                </a:lnTo>
                <a:lnTo>
                  <a:pt x="214" y="1544"/>
                </a:lnTo>
                <a:lnTo>
                  <a:pt x="0" y="1544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4240213" y="174625"/>
            <a:ext cx="2084387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Metaphase</a:t>
            </a:r>
          </a:p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plate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4219575" y="5294313"/>
            <a:ext cx="2166938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Sister</a:t>
            </a:r>
          </a:p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chromatids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2224088" y="5297488"/>
            <a:ext cx="15113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Spindle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1728788" y="6237288"/>
            <a:ext cx="20843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Metaphase</a:t>
            </a:r>
          </a:p>
        </p:txBody>
      </p:sp>
      <p:sp>
        <p:nvSpPr>
          <p:cNvPr id="98326" name="Freeform 22"/>
          <p:cNvSpPr>
            <a:spLocks noChangeArrowheads="1"/>
          </p:cNvSpPr>
          <p:nvPr/>
        </p:nvSpPr>
        <p:spPr bwMode="auto">
          <a:xfrm>
            <a:off x="3306763" y="2947988"/>
            <a:ext cx="830262" cy="2514600"/>
          </a:xfrm>
          <a:custGeom>
            <a:avLst/>
            <a:gdLst>
              <a:gd name="T0" fmla="*/ 221773612 w 523"/>
              <a:gd name="T1" fmla="*/ 0 h 1584"/>
              <a:gd name="T2" fmla="*/ 1318039913 w 523"/>
              <a:gd name="T3" fmla="*/ 2147483647 h 1584"/>
              <a:gd name="T4" fmla="*/ 0 w 523"/>
              <a:gd name="T5" fmla="*/ 186491555 h 1584"/>
              <a:gd name="T6" fmla="*/ 0 w 523"/>
              <a:gd name="T7" fmla="*/ 0 h 1584"/>
              <a:gd name="T8" fmla="*/ 523 w 523"/>
              <a:gd name="T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523" h="1584">
                <a:moveTo>
                  <a:pt x="88" y="0"/>
                </a:moveTo>
                <a:lnTo>
                  <a:pt x="523" y="1584"/>
                </a:lnTo>
                <a:lnTo>
                  <a:pt x="0" y="74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27" name="Freeform 23"/>
          <p:cNvSpPr>
            <a:spLocks noChangeArrowheads="1"/>
          </p:cNvSpPr>
          <p:nvPr/>
        </p:nvSpPr>
        <p:spPr bwMode="auto">
          <a:xfrm>
            <a:off x="2057400" y="2747963"/>
            <a:ext cx="428625" cy="2689225"/>
          </a:xfrm>
          <a:custGeom>
            <a:avLst/>
            <a:gdLst>
              <a:gd name="T0" fmla="*/ 330141212 w 270"/>
              <a:gd name="T1" fmla="*/ 2147483647 h 1694"/>
              <a:gd name="T2" fmla="*/ 0 w 270"/>
              <a:gd name="T3" fmla="*/ 2147483647 h 1694"/>
              <a:gd name="T4" fmla="*/ 0 w 270"/>
              <a:gd name="T5" fmla="*/ 0 h 1694"/>
              <a:gd name="T6" fmla="*/ 680442078 w 270"/>
              <a:gd name="T7" fmla="*/ 2520950 h 1694"/>
              <a:gd name="T8" fmla="*/ 0 w 270"/>
              <a:gd name="T9" fmla="*/ 0 h 1694"/>
              <a:gd name="T10" fmla="*/ 270 w 270"/>
              <a:gd name="T11" fmla="*/ 1694 h 1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70" h="1694">
                <a:moveTo>
                  <a:pt x="131" y="1694"/>
                </a:moveTo>
                <a:lnTo>
                  <a:pt x="0" y="1694"/>
                </a:lnTo>
                <a:lnTo>
                  <a:pt x="0" y="0"/>
                </a:lnTo>
                <a:lnTo>
                  <a:pt x="270" y="1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28" name="AutoShape 24"/>
          <p:cNvSpPr>
            <a:spLocks/>
          </p:cNvSpPr>
          <p:nvPr/>
        </p:nvSpPr>
        <p:spPr bwMode="auto">
          <a:xfrm>
            <a:off x="2484438" y="1541463"/>
            <a:ext cx="314325" cy="2533650"/>
          </a:xfrm>
          <a:prstGeom prst="leftBracket">
            <a:avLst>
              <a:gd name="adj" fmla="val 0"/>
            </a:avLst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29" name="Freeform 25"/>
          <p:cNvSpPr>
            <a:spLocks noChangeArrowheads="1"/>
          </p:cNvSpPr>
          <p:nvPr/>
        </p:nvSpPr>
        <p:spPr bwMode="auto">
          <a:xfrm>
            <a:off x="6137275" y="382588"/>
            <a:ext cx="339725" cy="2451100"/>
          </a:xfrm>
          <a:custGeom>
            <a:avLst/>
            <a:gdLst>
              <a:gd name="T0" fmla="*/ 229335046 w 214"/>
              <a:gd name="T1" fmla="*/ 0 h 1544"/>
              <a:gd name="T2" fmla="*/ 539313482 w 214"/>
              <a:gd name="T3" fmla="*/ 0 h 1544"/>
              <a:gd name="T4" fmla="*/ 539313482 w 214"/>
              <a:gd name="T5" fmla="*/ 2147483647 h 1544"/>
              <a:gd name="T6" fmla="*/ 0 w 214"/>
              <a:gd name="T7" fmla="*/ 2147483647 h 1544"/>
              <a:gd name="T8" fmla="*/ 0 w 214"/>
              <a:gd name="T9" fmla="*/ 0 h 1544"/>
              <a:gd name="T10" fmla="*/ 214 w 214"/>
              <a:gd name="T11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4" h="1544">
                <a:moveTo>
                  <a:pt x="91" y="0"/>
                </a:moveTo>
                <a:lnTo>
                  <a:pt x="214" y="0"/>
                </a:lnTo>
                <a:lnTo>
                  <a:pt x="214" y="1544"/>
                </a:lnTo>
                <a:lnTo>
                  <a:pt x="0" y="1544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330" name="Freeform 26"/>
          <p:cNvSpPr>
            <a:spLocks noChangeArrowheads="1"/>
          </p:cNvSpPr>
          <p:nvPr/>
        </p:nvSpPr>
        <p:spPr bwMode="auto">
          <a:xfrm>
            <a:off x="4140200" y="5461000"/>
            <a:ext cx="111125" cy="1588"/>
          </a:xfrm>
          <a:custGeom>
            <a:avLst/>
            <a:gdLst>
              <a:gd name="T0" fmla="*/ 0 w 70"/>
              <a:gd name="T1" fmla="*/ 0 h 1"/>
              <a:gd name="T2" fmla="*/ 176410910 w 70"/>
              <a:gd name="T3" fmla="*/ 0 h 1"/>
              <a:gd name="T4" fmla="*/ 0 w 70"/>
              <a:gd name="T5" fmla="*/ 0 h 1"/>
              <a:gd name="T6" fmla="*/ 70 w 70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T4" t="T5" r="T6" b="T7"/>
            <a:pathLst>
              <a:path w="70" h="1">
                <a:moveTo>
                  <a:pt x="0" y="0"/>
                </a:moveTo>
                <a:lnTo>
                  <a:pt x="70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5118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3.15, step 4</a:t>
            </a:r>
          </a:p>
        </p:txBody>
      </p:sp>
    </p:spTree>
    <p:extLst>
      <p:ext uri="{BB962C8B-B14F-4D97-AF65-F5344CB8AC3E}">
        <p14:creationId xmlns:p14="http://schemas.microsoft.com/office/powerpoint/2010/main" val="3850175421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"/>
          <a:stretch>
            <a:fillRect/>
          </a:stretch>
        </p:blipFill>
        <p:spPr bwMode="auto">
          <a:xfrm>
            <a:off x="1706563" y="120650"/>
            <a:ext cx="5913437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1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38" name="Freeform 10"/>
          <p:cNvSpPr>
            <a:spLocks noChangeArrowheads="1"/>
          </p:cNvSpPr>
          <p:nvPr/>
        </p:nvSpPr>
        <p:spPr bwMode="auto">
          <a:xfrm>
            <a:off x="3432175" y="1838325"/>
            <a:ext cx="495300" cy="3498850"/>
          </a:xfrm>
          <a:custGeom>
            <a:avLst/>
            <a:gdLst>
              <a:gd name="T0" fmla="*/ 584676220 w 312"/>
              <a:gd name="T1" fmla="*/ 0 h 2204"/>
              <a:gd name="T2" fmla="*/ 0 w 312"/>
              <a:gd name="T3" fmla="*/ 2147483647 h 2204"/>
              <a:gd name="T4" fmla="*/ 786288641 w 312"/>
              <a:gd name="T5" fmla="*/ 2147483647 h 2204"/>
              <a:gd name="T6" fmla="*/ 0 w 312"/>
              <a:gd name="T7" fmla="*/ 0 h 2204"/>
              <a:gd name="T8" fmla="*/ 312 w 312"/>
              <a:gd name="T9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12" h="2204">
                <a:moveTo>
                  <a:pt x="232" y="0"/>
                </a:moveTo>
                <a:lnTo>
                  <a:pt x="0" y="2204"/>
                </a:lnTo>
                <a:lnTo>
                  <a:pt x="312" y="88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236663" y="5159375"/>
            <a:ext cx="29591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200" smtClean="0">
                <a:solidFill>
                  <a:srgbClr val="000000"/>
                </a:solidFill>
                <a:cs typeface="+mn-cs"/>
              </a:rPr>
              <a:t>Daughter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200" smtClean="0">
                <a:solidFill>
                  <a:srgbClr val="000000"/>
                </a:solidFill>
                <a:cs typeface="+mn-cs"/>
              </a:rPr>
              <a:t>chromosomes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401763" y="6229350"/>
            <a:ext cx="21240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200" smtClean="0">
                <a:solidFill>
                  <a:srgbClr val="000000"/>
                </a:solidFill>
                <a:cs typeface="+mn-cs"/>
              </a:rPr>
              <a:t>Anaphase</a:t>
            </a:r>
          </a:p>
        </p:txBody>
      </p:sp>
      <p:sp>
        <p:nvSpPr>
          <p:cNvPr id="99341" name="Freeform 13"/>
          <p:cNvSpPr>
            <a:spLocks noChangeArrowheads="1"/>
          </p:cNvSpPr>
          <p:nvPr/>
        </p:nvSpPr>
        <p:spPr bwMode="auto">
          <a:xfrm>
            <a:off x="3432175" y="1835150"/>
            <a:ext cx="495300" cy="3498850"/>
          </a:xfrm>
          <a:custGeom>
            <a:avLst/>
            <a:gdLst>
              <a:gd name="T0" fmla="*/ 584676220 w 312"/>
              <a:gd name="T1" fmla="*/ 0 h 2204"/>
              <a:gd name="T2" fmla="*/ 0 w 312"/>
              <a:gd name="T3" fmla="*/ 2147483647 h 2204"/>
              <a:gd name="T4" fmla="*/ 786288641 w 312"/>
              <a:gd name="T5" fmla="*/ 2147483647 h 2204"/>
              <a:gd name="T6" fmla="*/ 0 w 312"/>
              <a:gd name="T7" fmla="*/ 0 h 2204"/>
              <a:gd name="T8" fmla="*/ 312 w 312"/>
              <a:gd name="T9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12" h="2204">
                <a:moveTo>
                  <a:pt x="232" y="0"/>
                </a:moveTo>
                <a:lnTo>
                  <a:pt x="0" y="2204"/>
                </a:lnTo>
                <a:lnTo>
                  <a:pt x="312" y="88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3189288" y="5334000"/>
            <a:ext cx="244475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7160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3.15, step 5</a:t>
            </a:r>
          </a:p>
        </p:txBody>
      </p:sp>
    </p:spTree>
    <p:extLst>
      <p:ext uri="{BB962C8B-B14F-4D97-AF65-F5344CB8AC3E}">
        <p14:creationId xmlns:p14="http://schemas.microsoft.com/office/powerpoint/2010/main" val="529165490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>
            <a:fillRect/>
          </a:stretch>
        </p:blipFill>
        <p:spPr bwMode="auto">
          <a:xfrm>
            <a:off x="1484313" y="130175"/>
            <a:ext cx="6175375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5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0366" name="Freeform 14"/>
          <p:cNvSpPr>
            <a:spLocks noChangeArrowheads="1"/>
          </p:cNvSpPr>
          <p:nvPr/>
        </p:nvSpPr>
        <p:spPr bwMode="auto">
          <a:xfrm>
            <a:off x="3856038" y="366713"/>
            <a:ext cx="1074737" cy="1211262"/>
          </a:xfrm>
          <a:custGeom>
            <a:avLst/>
            <a:gdLst>
              <a:gd name="T0" fmla="*/ 0 w 677"/>
              <a:gd name="T1" fmla="*/ 0 h 763"/>
              <a:gd name="T2" fmla="*/ 443547332 w 677"/>
              <a:gd name="T3" fmla="*/ 0 h 763"/>
              <a:gd name="T4" fmla="*/ 1706144372 w 677"/>
              <a:gd name="T5" fmla="*/ 1922877810 h 763"/>
              <a:gd name="T6" fmla="*/ 0 w 677"/>
              <a:gd name="T7" fmla="*/ 0 h 763"/>
              <a:gd name="T8" fmla="*/ 677 w 677"/>
              <a:gd name="T9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677" h="763">
                <a:moveTo>
                  <a:pt x="0" y="0"/>
                </a:moveTo>
                <a:lnTo>
                  <a:pt x="176" y="0"/>
                </a:lnTo>
                <a:lnTo>
                  <a:pt x="677" y="763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67" name="Freeform 15"/>
          <p:cNvSpPr>
            <a:spLocks noChangeArrowheads="1"/>
          </p:cNvSpPr>
          <p:nvPr/>
        </p:nvSpPr>
        <p:spPr bwMode="auto">
          <a:xfrm>
            <a:off x="3889375" y="4498975"/>
            <a:ext cx="1447800" cy="642938"/>
          </a:xfrm>
          <a:custGeom>
            <a:avLst/>
            <a:gdLst>
              <a:gd name="T0" fmla="*/ 0 w 912"/>
              <a:gd name="T1" fmla="*/ 1020664958 h 405"/>
              <a:gd name="T2" fmla="*/ 645160026 w 912"/>
              <a:gd name="T3" fmla="*/ 1020664958 h 405"/>
              <a:gd name="T4" fmla="*/ 2147483647 w 912"/>
              <a:gd name="T5" fmla="*/ 0 h 405"/>
              <a:gd name="T6" fmla="*/ 0 w 912"/>
              <a:gd name="T7" fmla="*/ 0 h 405"/>
              <a:gd name="T8" fmla="*/ 912 w 912"/>
              <a:gd name="T9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912" h="405">
                <a:moveTo>
                  <a:pt x="0" y="405"/>
                </a:moveTo>
                <a:lnTo>
                  <a:pt x="256" y="405"/>
                </a:lnTo>
                <a:lnTo>
                  <a:pt x="912" y="0"/>
                </a:lnTo>
              </a:path>
            </a:pathLst>
          </a:custGeom>
          <a:noFill/>
          <a:ln w="2232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960563" y="228600"/>
            <a:ext cx="1941512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Nucleolus</a:t>
            </a:r>
          </a:p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forming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1449388" y="2684463"/>
            <a:ext cx="179863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Cleavage</a:t>
            </a:r>
          </a:p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furrow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2386013" y="4975225"/>
            <a:ext cx="17780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Nuclear</a:t>
            </a:r>
          </a:p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envelope</a:t>
            </a:r>
          </a:p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forming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830513" y="6194425"/>
            <a:ext cx="48688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088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900" smtClean="0">
                <a:solidFill>
                  <a:srgbClr val="000000"/>
                </a:solidFill>
                <a:cs typeface="+mn-cs"/>
              </a:rPr>
              <a:t>Telophase and cytokinesis</a:t>
            </a:r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3222625" y="2868613"/>
            <a:ext cx="1651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73" name="Freeform 21"/>
          <p:cNvSpPr>
            <a:spLocks noChangeArrowheads="1"/>
          </p:cNvSpPr>
          <p:nvPr/>
        </p:nvSpPr>
        <p:spPr bwMode="auto">
          <a:xfrm>
            <a:off x="3846513" y="350838"/>
            <a:ext cx="1074737" cy="1211262"/>
          </a:xfrm>
          <a:custGeom>
            <a:avLst/>
            <a:gdLst>
              <a:gd name="T0" fmla="*/ 0 w 677"/>
              <a:gd name="T1" fmla="*/ 0 h 763"/>
              <a:gd name="T2" fmla="*/ 443547332 w 677"/>
              <a:gd name="T3" fmla="*/ 0 h 763"/>
              <a:gd name="T4" fmla="*/ 1706144372 w 677"/>
              <a:gd name="T5" fmla="*/ 1922877810 h 763"/>
              <a:gd name="T6" fmla="*/ 0 w 677"/>
              <a:gd name="T7" fmla="*/ 0 h 763"/>
              <a:gd name="T8" fmla="*/ 677 w 677"/>
              <a:gd name="T9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677" h="763">
                <a:moveTo>
                  <a:pt x="0" y="0"/>
                </a:moveTo>
                <a:lnTo>
                  <a:pt x="176" y="0"/>
                </a:lnTo>
                <a:lnTo>
                  <a:pt x="677" y="763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74" name="Freeform 22"/>
          <p:cNvSpPr>
            <a:spLocks noChangeArrowheads="1"/>
          </p:cNvSpPr>
          <p:nvPr/>
        </p:nvSpPr>
        <p:spPr bwMode="auto">
          <a:xfrm>
            <a:off x="3889375" y="4498975"/>
            <a:ext cx="1447800" cy="642938"/>
          </a:xfrm>
          <a:custGeom>
            <a:avLst/>
            <a:gdLst>
              <a:gd name="T0" fmla="*/ 0 w 912"/>
              <a:gd name="T1" fmla="*/ 1020664958 h 405"/>
              <a:gd name="T2" fmla="*/ 645160026 w 912"/>
              <a:gd name="T3" fmla="*/ 1020664958 h 405"/>
              <a:gd name="T4" fmla="*/ 2147483647 w 912"/>
              <a:gd name="T5" fmla="*/ 0 h 405"/>
              <a:gd name="T6" fmla="*/ 0 w 912"/>
              <a:gd name="T7" fmla="*/ 0 h 405"/>
              <a:gd name="T8" fmla="*/ 912 w 912"/>
              <a:gd name="T9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912" h="405">
                <a:moveTo>
                  <a:pt x="0" y="405"/>
                </a:moveTo>
                <a:lnTo>
                  <a:pt x="256" y="405"/>
                </a:lnTo>
                <a:lnTo>
                  <a:pt x="912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9212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3.15, step 6</a:t>
            </a:r>
          </a:p>
        </p:txBody>
      </p:sp>
    </p:spTree>
    <p:extLst>
      <p:ext uri="{BB962C8B-B14F-4D97-AF65-F5344CB8AC3E}">
        <p14:creationId xmlns:p14="http://schemas.microsoft.com/office/powerpoint/2010/main" val="3586195131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Protein Synthesis</a:t>
            </a:r>
          </a:p>
        </p:txBody>
      </p:sp>
      <p:sp>
        <p:nvSpPr>
          <p:cNvPr id="1812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Gene—DNA segment that carries a blueprint for building one protein</a:t>
            </a:r>
          </a:p>
          <a:p>
            <a:pPr eaLnBrk="1" hangingPunct="1"/>
            <a:r>
              <a:rPr lang="en-US">
                <a:latin typeface="Arial" charset="0"/>
              </a:rPr>
              <a:t>Proteins have many functions</a:t>
            </a:r>
          </a:p>
          <a:p>
            <a:pPr lvl="1" eaLnBrk="1" hangingPunct="1"/>
            <a:r>
              <a:rPr lang="en-US">
                <a:latin typeface="Arial" charset="0"/>
              </a:rPr>
              <a:t>Building materials for cells</a:t>
            </a:r>
          </a:p>
          <a:p>
            <a:pPr lvl="1" eaLnBrk="1" hangingPunct="1"/>
            <a:r>
              <a:rPr lang="en-US">
                <a:latin typeface="Arial" charset="0"/>
              </a:rPr>
              <a:t>Act as enzymes (biological catalysts)</a:t>
            </a:r>
          </a:p>
          <a:p>
            <a:pPr eaLnBrk="1" hangingPunct="1"/>
            <a:r>
              <a:rPr lang="en-US">
                <a:latin typeface="Arial" charset="0"/>
              </a:rPr>
              <a:t>RNA is essential for 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61867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Role of RNA</a:t>
            </a:r>
          </a:p>
        </p:txBody>
      </p:sp>
      <p:sp>
        <p:nvSpPr>
          <p:cNvPr id="183299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Transfer RNA (tRNA)</a:t>
            </a:r>
          </a:p>
          <a:p>
            <a:pPr lvl="1" eaLnBrk="1" hangingPunct="1"/>
            <a:r>
              <a:rPr lang="en-US">
                <a:latin typeface="Arial" charset="0"/>
              </a:rPr>
              <a:t>Transfers appropriate amino acids to the ribosome for building the protein</a:t>
            </a:r>
          </a:p>
          <a:p>
            <a:pPr eaLnBrk="1" hangingPunct="1"/>
            <a:r>
              <a:rPr lang="en-US">
                <a:latin typeface="Arial" charset="0"/>
              </a:rPr>
              <a:t>Ribosomal RNA (rRNA)</a:t>
            </a:r>
          </a:p>
          <a:p>
            <a:pPr lvl="1" eaLnBrk="1" hangingPunct="1"/>
            <a:r>
              <a:rPr lang="en-US">
                <a:latin typeface="Arial" charset="0"/>
              </a:rPr>
              <a:t>Helps form the ribosomes where proteins are built</a:t>
            </a:r>
          </a:p>
          <a:p>
            <a:pPr eaLnBrk="1" hangingPunct="1"/>
            <a:r>
              <a:rPr lang="en-US">
                <a:latin typeface="Arial" charset="0"/>
              </a:rPr>
              <a:t>Messenger RNA (mRNA)</a:t>
            </a:r>
          </a:p>
          <a:p>
            <a:pPr lvl="1" eaLnBrk="1" hangingPunct="1"/>
            <a:r>
              <a:rPr lang="en-US">
                <a:latin typeface="Arial" charset="0"/>
              </a:rPr>
              <a:t>Carries the instructions for building a protein from the nucleus to the ribosome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77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Transcription and Translation</a:t>
            </a:r>
          </a:p>
        </p:txBody>
      </p:sp>
      <p:sp>
        <p:nvSpPr>
          <p:cNvPr id="185347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Transcription</a:t>
            </a:r>
          </a:p>
          <a:p>
            <a:pPr lvl="1" eaLnBrk="1" hangingPunct="1"/>
            <a:r>
              <a:rPr lang="en-US">
                <a:latin typeface="Arial" charset="0"/>
              </a:rPr>
              <a:t>Transfer of information from DNA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base sequence to the complimentary base sequence of mRNA</a:t>
            </a:r>
          </a:p>
          <a:p>
            <a:pPr lvl="1" eaLnBrk="1" hangingPunct="1"/>
            <a:r>
              <a:rPr lang="en-US">
                <a:latin typeface="Arial" charset="0"/>
              </a:rPr>
              <a:t>Three-base sequences on mRNA are called codons</a:t>
            </a:r>
          </a:p>
        </p:txBody>
      </p:sp>
    </p:spTree>
    <p:extLst>
      <p:ext uri="{BB962C8B-B14F-4D97-AF65-F5344CB8AC3E}">
        <p14:creationId xmlns:p14="http://schemas.microsoft.com/office/powerpoint/2010/main" val="3411855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Transcription and Translation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Translation</a:t>
            </a:r>
          </a:p>
          <a:p>
            <a:pPr lvl="1" eaLnBrk="1" hangingPunct="1"/>
            <a:r>
              <a:rPr lang="en-US">
                <a:latin typeface="Arial" charset="0"/>
              </a:rPr>
              <a:t>Base sequence of nucleic acid is translated to an amino acid sequence</a:t>
            </a:r>
          </a:p>
          <a:p>
            <a:pPr lvl="1" eaLnBrk="1" hangingPunct="1"/>
            <a:r>
              <a:rPr lang="en-US">
                <a:latin typeface="Arial" charset="0"/>
              </a:rPr>
              <a:t>Amino acids are the building blocks of proteins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0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8"/>
          <p:cNvSpPr txBox="1">
            <a:spLocks noChangeArrowheads="1"/>
          </p:cNvSpPr>
          <p:nvPr/>
        </p:nvSpPr>
        <p:spPr bwMode="auto">
          <a:xfrm>
            <a:off x="8001000" y="6477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3.9</a:t>
            </a:r>
          </a:p>
        </p:txBody>
      </p:sp>
      <p:pic>
        <p:nvPicPr>
          <p:cNvPr id="97282" name="Picture 6" descr="figure_03_09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>
            <a:fillRect/>
          </a:stretch>
        </p:blipFill>
        <p:spPr bwMode="auto">
          <a:xfrm>
            <a:off x="0" y="835025"/>
            <a:ext cx="914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92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98" descr="figure_03_16_unlabeled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>
            <a:fillRect/>
          </a:stretch>
        </p:blipFill>
        <p:spPr bwMode="auto">
          <a:xfrm>
            <a:off x="2065338" y="355600"/>
            <a:ext cx="499903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Text Box 4"/>
          <p:cNvSpPr txBox="1">
            <a:spLocks noChangeArrowheads="1"/>
          </p:cNvSpPr>
          <p:nvPr/>
        </p:nvSpPr>
        <p:spPr bwMode="auto">
          <a:xfrm>
            <a:off x="2081213" y="447675"/>
            <a:ext cx="120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Nucleus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(site of transcription)</a:t>
            </a:r>
          </a:p>
        </p:txBody>
      </p:sp>
      <p:sp>
        <p:nvSpPr>
          <p:cNvPr id="189443" name="Text Box 5"/>
          <p:cNvSpPr txBox="1">
            <a:spLocks noChangeArrowheads="1"/>
          </p:cNvSpPr>
          <p:nvPr/>
        </p:nvSpPr>
        <p:spPr bwMode="auto">
          <a:xfrm>
            <a:off x="2100263" y="1974850"/>
            <a:ext cx="495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mRNA</a:t>
            </a:r>
          </a:p>
        </p:txBody>
      </p:sp>
      <p:sp>
        <p:nvSpPr>
          <p:cNvPr id="189444" name="Text Box 6"/>
          <p:cNvSpPr txBox="1">
            <a:spLocks noChangeArrowheads="1"/>
          </p:cNvSpPr>
          <p:nvPr/>
        </p:nvSpPr>
        <p:spPr bwMode="auto">
          <a:xfrm>
            <a:off x="2763838" y="2238375"/>
            <a:ext cx="804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pore</a:t>
            </a:r>
          </a:p>
        </p:txBody>
      </p:sp>
      <p:sp>
        <p:nvSpPr>
          <p:cNvPr id="189445" name="Text Box 7"/>
          <p:cNvSpPr txBox="1">
            <a:spLocks noChangeArrowheads="1"/>
          </p:cNvSpPr>
          <p:nvPr/>
        </p:nvSpPr>
        <p:spPr bwMode="auto">
          <a:xfrm>
            <a:off x="2293938" y="2435225"/>
            <a:ext cx="10985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membrane</a:t>
            </a:r>
          </a:p>
        </p:txBody>
      </p:sp>
      <p:sp>
        <p:nvSpPr>
          <p:cNvPr id="189446" name="Text Box 8"/>
          <p:cNvSpPr txBox="1">
            <a:spLocks noChangeArrowheads="1"/>
          </p:cNvSpPr>
          <p:nvPr/>
        </p:nvSpPr>
        <p:spPr bwMode="auto">
          <a:xfrm>
            <a:off x="4078288" y="2400300"/>
            <a:ext cx="9413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Correct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attached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to each species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of tRNA by an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89447" name="Text Box 9"/>
          <p:cNvSpPr txBox="1">
            <a:spLocks noChangeArrowheads="1"/>
          </p:cNvSpPr>
          <p:nvPr/>
        </p:nvSpPr>
        <p:spPr bwMode="auto">
          <a:xfrm>
            <a:off x="5067300" y="1908175"/>
            <a:ext cx="50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acids</a:t>
            </a:r>
          </a:p>
        </p:txBody>
      </p:sp>
      <p:sp>
        <p:nvSpPr>
          <p:cNvPr id="189448" name="Text Box 10"/>
          <p:cNvSpPr txBox="1">
            <a:spLocks noChangeArrowheads="1"/>
          </p:cNvSpPr>
          <p:nvPr/>
        </p:nvSpPr>
        <p:spPr bwMode="auto">
          <a:xfrm>
            <a:off x="5605463" y="1798638"/>
            <a:ext cx="1341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leaves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nucleus and attaches to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ribosome, 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translation begins.</a:t>
            </a:r>
          </a:p>
        </p:txBody>
      </p:sp>
      <p:sp>
        <p:nvSpPr>
          <p:cNvPr id="189449" name="Text Box 11"/>
          <p:cNvSpPr txBox="1">
            <a:spLocks noChangeArrowheads="1"/>
          </p:cNvSpPr>
          <p:nvPr/>
        </p:nvSpPr>
        <p:spPr bwMode="auto">
          <a:xfrm>
            <a:off x="5607050" y="850900"/>
            <a:ext cx="132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specifying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one polypeptide is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made on DNA template.</a:t>
            </a:r>
          </a:p>
        </p:txBody>
      </p:sp>
      <p:sp>
        <p:nvSpPr>
          <p:cNvPr id="189450" name="Text Box 12"/>
          <p:cNvSpPr txBox="1">
            <a:spLocks noChangeArrowheads="1"/>
          </p:cNvSpPr>
          <p:nvPr/>
        </p:nvSpPr>
        <p:spPr bwMode="auto">
          <a:xfrm>
            <a:off x="5919788" y="455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Cytoplasm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(site of translation)</a:t>
            </a:r>
          </a:p>
        </p:txBody>
      </p:sp>
      <p:sp>
        <p:nvSpPr>
          <p:cNvPr id="189451" name="Text Box 13"/>
          <p:cNvSpPr txBox="1">
            <a:spLocks noChangeArrowheads="1"/>
          </p:cNvSpPr>
          <p:nvPr/>
        </p:nvSpPr>
        <p:spPr bwMode="auto">
          <a:xfrm>
            <a:off x="5734050" y="2540000"/>
            <a:ext cx="72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Synthetase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89452" name="Text Box 14"/>
          <p:cNvSpPr txBox="1">
            <a:spLocks noChangeArrowheads="1"/>
          </p:cNvSpPr>
          <p:nvPr/>
        </p:nvSpPr>
        <p:spPr bwMode="auto">
          <a:xfrm>
            <a:off x="4402138" y="3476625"/>
            <a:ext cx="754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polypeptide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chain</a:t>
            </a:r>
          </a:p>
        </p:txBody>
      </p:sp>
      <p:sp>
        <p:nvSpPr>
          <p:cNvPr id="189453" name="Text Box 15"/>
          <p:cNvSpPr txBox="1">
            <a:spLocks noChangeArrowheads="1"/>
          </p:cNvSpPr>
          <p:nvPr/>
        </p:nvSpPr>
        <p:spPr bwMode="auto">
          <a:xfrm>
            <a:off x="5610225" y="3781425"/>
            <a:ext cx="14763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Incoming tRNA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recognizes 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complementary mRNA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 calling for its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by binding via its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anticodon to the codon.</a:t>
            </a:r>
          </a:p>
        </p:txBody>
      </p:sp>
      <p:sp>
        <p:nvSpPr>
          <p:cNvPr id="189454" name="Text Box 16"/>
          <p:cNvSpPr txBox="1">
            <a:spLocks noChangeArrowheads="1"/>
          </p:cNvSpPr>
          <p:nvPr/>
        </p:nvSpPr>
        <p:spPr bwMode="auto">
          <a:xfrm>
            <a:off x="5487988" y="4464050"/>
            <a:ext cx="1065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tRNA </a:t>
            </a:r>
            <a:r>
              <a:rPr lang="ja-JP" altLang="en-US" sz="800"/>
              <a:t>“</a:t>
            </a:r>
            <a:r>
              <a:rPr lang="en-US" altLang="ja-JP" sz="800"/>
              <a:t>head</a:t>
            </a:r>
            <a:r>
              <a:rPr lang="ja-JP" altLang="en-US" sz="800"/>
              <a:t>”</a:t>
            </a:r>
            <a:endParaRPr lang="en-US" altLang="ja-JP" sz="800"/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bearing anticodon</a:t>
            </a:r>
          </a:p>
        </p:txBody>
      </p:sp>
      <p:sp>
        <p:nvSpPr>
          <p:cNvPr id="189455" name="Text Box 17"/>
          <p:cNvSpPr txBox="1">
            <a:spLocks noChangeArrowheads="1"/>
          </p:cNvSpPr>
          <p:nvPr/>
        </p:nvSpPr>
        <p:spPr bwMode="auto">
          <a:xfrm>
            <a:off x="5459413" y="5029200"/>
            <a:ext cx="13700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Large ribosomal subunit</a:t>
            </a:r>
          </a:p>
        </p:txBody>
      </p:sp>
      <p:sp>
        <p:nvSpPr>
          <p:cNvPr id="189456" name="Text Box 18"/>
          <p:cNvSpPr txBox="1">
            <a:spLocks noChangeArrowheads="1"/>
          </p:cNvSpPr>
          <p:nvPr/>
        </p:nvSpPr>
        <p:spPr bwMode="auto">
          <a:xfrm>
            <a:off x="5287963" y="5602288"/>
            <a:ext cx="1363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Direction of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advance;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the mRNA strand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along sequentially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as each codon is read.</a:t>
            </a:r>
          </a:p>
        </p:txBody>
      </p:sp>
      <p:sp>
        <p:nvSpPr>
          <p:cNvPr id="189457" name="Text Box 19"/>
          <p:cNvSpPr txBox="1">
            <a:spLocks noChangeArrowheads="1"/>
          </p:cNvSpPr>
          <p:nvPr/>
        </p:nvSpPr>
        <p:spPr bwMode="auto">
          <a:xfrm>
            <a:off x="4027488" y="5867400"/>
            <a:ext cx="1363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Small ribosomal subunit</a:t>
            </a:r>
          </a:p>
        </p:txBody>
      </p:sp>
      <p:sp>
        <p:nvSpPr>
          <p:cNvPr id="189458" name="Text Box 20"/>
          <p:cNvSpPr txBox="1">
            <a:spLocks noChangeArrowheads="1"/>
          </p:cNvSpPr>
          <p:nvPr/>
        </p:nvSpPr>
        <p:spPr bwMode="auto">
          <a:xfrm>
            <a:off x="3249613" y="5822950"/>
            <a:ext cx="879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Portion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 already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translated</a:t>
            </a:r>
          </a:p>
        </p:txBody>
      </p:sp>
      <p:sp>
        <p:nvSpPr>
          <p:cNvPr id="189459" name="Text Box 21"/>
          <p:cNvSpPr txBox="1">
            <a:spLocks noChangeArrowheads="1"/>
          </p:cNvSpPr>
          <p:nvPr/>
        </p:nvSpPr>
        <p:spPr bwMode="auto">
          <a:xfrm>
            <a:off x="2200275" y="4508500"/>
            <a:ext cx="13811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Released tRNA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reenters the cytoplasmic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pool, ready to be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recharged with a new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 acid.</a:t>
            </a:r>
          </a:p>
        </p:txBody>
      </p:sp>
      <p:sp>
        <p:nvSpPr>
          <p:cNvPr id="189460" name="Text Box 22"/>
          <p:cNvSpPr txBox="1">
            <a:spLocks noChangeArrowheads="1"/>
          </p:cNvSpPr>
          <p:nvPr/>
        </p:nvSpPr>
        <p:spPr bwMode="auto">
          <a:xfrm>
            <a:off x="3695700" y="4416425"/>
            <a:ext cx="827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Peptide bond</a:t>
            </a:r>
          </a:p>
        </p:txBody>
      </p:sp>
      <p:sp>
        <p:nvSpPr>
          <p:cNvPr id="189461" name="Text Box 23"/>
          <p:cNvSpPr txBox="1">
            <a:spLocks noChangeArrowheads="1"/>
          </p:cNvSpPr>
          <p:nvPr/>
        </p:nvSpPr>
        <p:spPr bwMode="auto">
          <a:xfrm>
            <a:off x="2897188" y="3454400"/>
            <a:ext cx="1273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As the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along the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mRNA, a new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is added to the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 protein chain.</a:t>
            </a:r>
          </a:p>
        </p:txBody>
      </p:sp>
      <p:sp>
        <p:nvSpPr>
          <p:cNvPr id="189462" name="Text Box 24"/>
          <p:cNvSpPr txBox="1">
            <a:spLocks noChangeArrowheads="1"/>
          </p:cNvSpPr>
          <p:nvPr/>
        </p:nvSpPr>
        <p:spPr bwMode="auto">
          <a:xfrm>
            <a:off x="4206875" y="460375"/>
            <a:ext cx="404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89463" name="Text Box 25"/>
          <p:cNvSpPr txBox="1">
            <a:spLocks noChangeArrowheads="1"/>
          </p:cNvSpPr>
          <p:nvPr/>
        </p:nvSpPr>
        <p:spPr bwMode="auto">
          <a:xfrm>
            <a:off x="4379913" y="5553075"/>
            <a:ext cx="5064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</a:t>
            </a:r>
          </a:p>
        </p:txBody>
      </p:sp>
      <p:sp>
        <p:nvSpPr>
          <p:cNvPr id="189464" name="Line 26"/>
          <p:cNvSpPr>
            <a:spLocks noChangeShapeType="1"/>
          </p:cNvSpPr>
          <p:nvPr/>
        </p:nvSpPr>
        <p:spPr bwMode="auto">
          <a:xfrm>
            <a:off x="4094163" y="5238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5" name="Line 27"/>
          <p:cNvSpPr>
            <a:spLocks noChangeShapeType="1"/>
          </p:cNvSpPr>
          <p:nvPr/>
        </p:nvSpPr>
        <p:spPr bwMode="auto">
          <a:xfrm>
            <a:off x="3870325" y="914400"/>
            <a:ext cx="1844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6" name="Line 28"/>
          <p:cNvSpPr>
            <a:spLocks noChangeShapeType="1"/>
          </p:cNvSpPr>
          <p:nvPr/>
        </p:nvSpPr>
        <p:spPr bwMode="auto">
          <a:xfrm>
            <a:off x="3594100" y="1866900"/>
            <a:ext cx="2120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7" name="Freeform 29"/>
          <p:cNvSpPr>
            <a:spLocks/>
          </p:cNvSpPr>
          <p:nvPr/>
        </p:nvSpPr>
        <p:spPr bwMode="auto">
          <a:xfrm>
            <a:off x="4824413" y="1981200"/>
            <a:ext cx="222250" cy="339725"/>
          </a:xfrm>
          <a:custGeom>
            <a:avLst/>
            <a:gdLst>
              <a:gd name="T0" fmla="*/ 0 w 140"/>
              <a:gd name="T1" fmla="*/ 2147483647 h 214"/>
              <a:gd name="T2" fmla="*/ 2147483647 w 140"/>
              <a:gd name="T3" fmla="*/ 0 h 214"/>
              <a:gd name="T4" fmla="*/ 2147483647 w 140"/>
              <a:gd name="T5" fmla="*/ 2147483647 h 214"/>
              <a:gd name="T6" fmla="*/ 0 60000 65536"/>
              <a:gd name="T7" fmla="*/ 0 60000 65536"/>
              <a:gd name="T8" fmla="*/ 0 60000 65536"/>
              <a:gd name="T9" fmla="*/ 0 w 140"/>
              <a:gd name="T10" fmla="*/ 0 h 214"/>
              <a:gd name="T11" fmla="*/ 140 w 14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214">
                <a:moveTo>
                  <a:pt x="0" y="94"/>
                </a:moveTo>
                <a:lnTo>
                  <a:pt x="140" y="0"/>
                </a:lnTo>
                <a:lnTo>
                  <a:pt x="118" y="2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8" name="Line 30"/>
          <p:cNvSpPr>
            <a:spLocks noChangeShapeType="1"/>
          </p:cNvSpPr>
          <p:nvPr/>
        </p:nvSpPr>
        <p:spPr bwMode="auto">
          <a:xfrm>
            <a:off x="5456238" y="2603500"/>
            <a:ext cx="352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9" name="Freeform 31"/>
          <p:cNvSpPr>
            <a:spLocks/>
          </p:cNvSpPr>
          <p:nvPr/>
        </p:nvSpPr>
        <p:spPr bwMode="auto">
          <a:xfrm>
            <a:off x="2513013" y="1936750"/>
            <a:ext cx="152400" cy="101600"/>
          </a:xfrm>
          <a:custGeom>
            <a:avLst/>
            <a:gdLst>
              <a:gd name="T0" fmla="*/ 0 w 96"/>
              <a:gd name="T1" fmla="*/ 2147483647 h 64"/>
              <a:gd name="T2" fmla="*/ 2147483647 w 96"/>
              <a:gd name="T3" fmla="*/ 2147483647 h 64"/>
              <a:gd name="T4" fmla="*/ 2147483647 w 96"/>
              <a:gd name="T5" fmla="*/ 0 h 64"/>
              <a:gd name="T6" fmla="*/ 0 60000 65536"/>
              <a:gd name="T7" fmla="*/ 0 60000 65536"/>
              <a:gd name="T8" fmla="*/ 0 60000 65536"/>
              <a:gd name="T9" fmla="*/ 0 w 96"/>
              <a:gd name="T10" fmla="*/ 0 h 64"/>
              <a:gd name="T11" fmla="*/ 96 w 9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4">
                <a:moveTo>
                  <a:pt x="0" y="64"/>
                </a:moveTo>
                <a:lnTo>
                  <a:pt x="24" y="64"/>
                </a:lnTo>
                <a:lnTo>
                  <a:pt x="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0" name="Freeform 32"/>
          <p:cNvSpPr>
            <a:spLocks/>
          </p:cNvSpPr>
          <p:nvPr/>
        </p:nvSpPr>
        <p:spPr bwMode="auto">
          <a:xfrm>
            <a:off x="2722563" y="2181225"/>
            <a:ext cx="120650" cy="130175"/>
          </a:xfrm>
          <a:custGeom>
            <a:avLst/>
            <a:gdLst>
              <a:gd name="T0" fmla="*/ 0 w 76"/>
              <a:gd name="T1" fmla="*/ 0 h 82"/>
              <a:gd name="T2" fmla="*/ 2147483647 w 76"/>
              <a:gd name="T3" fmla="*/ 2147483647 h 82"/>
              <a:gd name="T4" fmla="*/ 2147483647 w 76"/>
              <a:gd name="T5" fmla="*/ 2147483647 h 82"/>
              <a:gd name="T6" fmla="*/ 0 60000 65536"/>
              <a:gd name="T7" fmla="*/ 0 60000 65536"/>
              <a:gd name="T8" fmla="*/ 0 60000 65536"/>
              <a:gd name="T9" fmla="*/ 0 w 76"/>
              <a:gd name="T10" fmla="*/ 0 h 82"/>
              <a:gd name="T11" fmla="*/ 76 w 7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82">
                <a:moveTo>
                  <a:pt x="0" y="0"/>
                </a:moveTo>
                <a:lnTo>
                  <a:pt x="44" y="82"/>
                </a:lnTo>
                <a:lnTo>
                  <a:pt x="76" y="8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1" name="Freeform 33"/>
          <p:cNvSpPr>
            <a:spLocks/>
          </p:cNvSpPr>
          <p:nvPr/>
        </p:nvSpPr>
        <p:spPr bwMode="auto">
          <a:xfrm>
            <a:off x="2205038" y="2276475"/>
            <a:ext cx="161925" cy="231775"/>
          </a:xfrm>
          <a:custGeom>
            <a:avLst/>
            <a:gdLst>
              <a:gd name="T0" fmla="*/ 0 w 102"/>
              <a:gd name="T1" fmla="*/ 0 h 146"/>
              <a:gd name="T2" fmla="*/ 2147483647 w 102"/>
              <a:gd name="T3" fmla="*/ 2147483647 h 146"/>
              <a:gd name="T4" fmla="*/ 2147483647 w 102"/>
              <a:gd name="T5" fmla="*/ 2147483647 h 146"/>
              <a:gd name="T6" fmla="*/ 0 60000 65536"/>
              <a:gd name="T7" fmla="*/ 0 60000 65536"/>
              <a:gd name="T8" fmla="*/ 0 60000 65536"/>
              <a:gd name="T9" fmla="*/ 0 w 102"/>
              <a:gd name="T10" fmla="*/ 0 h 146"/>
              <a:gd name="T11" fmla="*/ 102 w 102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46">
                <a:moveTo>
                  <a:pt x="0" y="0"/>
                </a:moveTo>
                <a:lnTo>
                  <a:pt x="70" y="146"/>
                </a:lnTo>
                <a:lnTo>
                  <a:pt x="102" y="14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2" name="Line 34"/>
          <p:cNvSpPr>
            <a:spLocks noChangeShapeType="1"/>
          </p:cNvSpPr>
          <p:nvPr/>
        </p:nvSpPr>
        <p:spPr bwMode="auto">
          <a:xfrm flipV="1">
            <a:off x="4325938" y="3543300"/>
            <a:ext cx="155575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3" name="Text Box 35"/>
          <p:cNvSpPr txBox="1">
            <a:spLocks noChangeArrowheads="1"/>
          </p:cNvSpPr>
          <p:nvPr/>
        </p:nvSpPr>
        <p:spPr bwMode="auto">
          <a:xfrm>
            <a:off x="4141788" y="3965575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Ser</a:t>
            </a:r>
          </a:p>
        </p:txBody>
      </p:sp>
      <p:sp>
        <p:nvSpPr>
          <p:cNvPr id="189474" name="Text Box 36"/>
          <p:cNvSpPr txBox="1">
            <a:spLocks noChangeArrowheads="1"/>
          </p:cNvSpPr>
          <p:nvPr/>
        </p:nvSpPr>
        <p:spPr bwMode="auto">
          <a:xfrm>
            <a:off x="4071938" y="3622675"/>
            <a:ext cx="358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Met</a:t>
            </a:r>
          </a:p>
        </p:txBody>
      </p:sp>
      <p:sp>
        <p:nvSpPr>
          <p:cNvPr id="189475" name="Text Box 37"/>
          <p:cNvSpPr txBox="1">
            <a:spLocks noChangeArrowheads="1"/>
          </p:cNvSpPr>
          <p:nvPr/>
        </p:nvSpPr>
        <p:spPr bwMode="auto">
          <a:xfrm>
            <a:off x="4062413" y="3778250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Gly</a:t>
            </a:r>
          </a:p>
        </p:txBody>
      </p:sp>
      <p:sp>
        <p:nvSpPr>
          <p:cNvPr id="189476" name="Text Box 38"/>
          <p:cNvSpPr txBox="1">
            <a:spLocks noChangeArrowheads="1"/>
          </p:cNvSpPr>
          <p:nvPr/>
        </p:nvSpPr>
        <p:spPr bwMode="auto">
          <a:xfrm>
            <a:off x="4271963" y="4117975"/>
            <a:ext cx="3698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Phe</a:t>
            </a:r>
          </a:p>
        </p:txBody>
      </p:sp>
      <p:sp>
        <p:nvSpPr>
          <p:cNvPr id="189477" name="Text Box 39"/>
          <p:cNvSpPr txBox="1">
            <a:spLocks noChangeArrowheads="1"/>
          </p:cNvSpPr>
          <p:nvPr/>
        </p:nvSpPr>
        <p:spPr bwMode="auto">
          <a:xfrm>
            <a:off x="4506913" y="4244975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Ala</a:t>
            </a:r>
          </a:p>
        </p:txBody>
      </p:sp>
      <p:sp>
        <p:nvSpPr>
          <p:cNvPr id="189478" name="Text Box 40"/>
          <p:cNvSpPr txBox="1">
            <a:spLocks noChangeArrowheads="1"/>
          </p:cNvSpPr>
          <p:nvPr/>
        </p:nvSpPr>
        <p:spPr bwMode="auto">
          <a:xfrm>
            <a:off x="5246688" y="3663950"/>
            <a:ext cx="296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lle</a:t>
            </a:r>
          </a:p>
        </p:txBody>
      </p:sp>
      <p:sp>
        <p:nvSpPr>
          <p:cNvPr id="189479" name="Text Box 41"/>
          <p:cNvSpPr txBox="1">
            <a:spLocks noChangeArrowheads="1"/>
          </p:cNvSpPr>
          <p:nvPr/>
        </p:nvSpPr>
        <p:spPr bwMode="auto">
          <a:xfrm rot="566436">
            <a:off x="4970463" y="44926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89480" name="Text Box 42"/>
          <p:cNvSpPr txBox="1">
            <a:spLocks noChangeArrowheads="1"/>
          </p:cNvSpPr>
          <p:nvPr/>
        </p:nvSpPr>
        <p:spPr bwMode="auto">
          <a:xfrm rot="566436">
            <a:off x="5094288" y="45116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89481" name="Text Box 43"/>
          <p:cNvSpPr txBox="1">
            <a:spLocks noChangeArrowheads="1"/>
          </p:cNvSpPr>
          <p:nvPr/>
        </p:nvSpPr>
        <p:spPr bwMode="auto">
          <a:xfrm rot="566436">
            <a:off x="5221288" y="45339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89482" name="Freeform 44"/>
          <p:cNvSpPr>
            <a:spLocks/>
          </p:cNvSpPr>
          <p:nvPr/>
        </p:nvSpPr>
        <p:spPr bwMode="auto">
          <a:xfrm>
            <a:off x="4449763" y="4248150"/>
            <a:ext cx="111125" cy="238125"/>
          </a:xfrm>
          <a:custGeom>
            <a:avLst/>
            <a:gdLst>
              <a:gd name="T0" fmla="*/ 0 w 70"/>
              <a:gd name="T1" fmla="*/ 2147483647 h 150"/>
              <a:gd name="T2" fmla="*/ 2147483647 w 70"/>
              <a:gd name="T3" fmla="*/ 2147483647 h 150"/>
              <a:gd name="T4" fmla="*/ 2147483647 w 70"/>
              <a:gd name="T5" fmla="*/ 0 h 150"/>
              <a:gd name="T6" fmla="*/ 0 60000 65536"/>
              <a:gd name="T7" fmla="*/ 0 60000 65536"/>
              <a:gd name="T8" fmla="*/ 0 60000 65536"/>
              <a:gd name="T9" fmla="*/ 0 w 70"/>
              <a:gd name="T10" fmla="*/ 0 h 150"/>
              <a:gd name="T11" fmla="*/ 70 w 7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50">
                <a:moveTo>
                  <a:pt x="0" y="150"/>
                </a:moveTo>
                <a:lnTo>
                  <a:pt x="32" y="150"/>
                </a:lnTo>
                <a:lnTo>
                  <a:pt x="7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3" name="Text Box 45"/>
          <p:cNvSpPr txBox="1">
            <a:spLocks noChangeArrowheads="1"/>
          </p:cNvSpPr>
          <p:nvPr/>
        </p:nvSpPr>
        <p:spPr bwMode="auto">
          <a:xfrm rot="-830435">
            <a:off x="3443288" y="49498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89484" name="Text Box 46"/>
          <p:cNvSpPr txBox="1">
            <a:spLocks noChangeArrowheads="1"/>
          </p:cNvSpPr>
          <p:nvPr/>
        </p:nvSpPr>
        <p:spPr bwMode="auto">
          <a:xfrm rot="-830435">
            <a:off x="3551238" y="49212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89485" name="Text Box 47"/>
          <p:cNvSpPr txBox="1">
            <a:spLocks noChangeArrowheads="1"/>
          </p:cNvSpPr>
          <p:nvPr/>
        </p:nvSpPr>
        <p:spPr bwMode="auto">
          <a:xfrm rot="-830435">
            <a:off x="3656013" y="4892675"/>
            <a:ext cx="263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</a:t>
            </a:r>
          </a:p>
        </p:txBody>
      </p:sp>
      <p:sp>
        <p:nvSpPr>
          <p:cNvPr id="189486" name="Text Box 48"/>
          <p:cNvSpPr txBox="1">
            <a:spLocks noChangeArrowheads="1"/>
          </p:cNvSpPr>
          <p:nvPr/>
        </p:nvSpPr>
        <p:spPr bwMode="auto">
          <a:xfrm rot="-1528327">
            <a:off x="3856038" y="54864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89487" name="Text Box 49"/>
          <p:cNvSpPr txBox="1">
            <a:spLocks noChangeArrowheads="1"/>
          </p:cNvSpPr>
          <p:nvPr/>
        </p:nvSpPr>
        <p:spPr bwMode="auto">
          <a:xfrm rot="-1528327">
            <a:off x="3932238" y="54356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89488" name="Text Box 50"/>
          <p:cNvSpPr txBox="1">
            <a:spLocks noChangeArrowheads="1"/>
          </p:cNvSpPr>
          <p:nvPr/>
        </p:nvSpPr>
        <p:spPr bwMode="auto">
          <a:xfrm rot="-1528327">
            <a:off x="4027488" y="53752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89489" name="Text Box 51"/>
          <p:cNvSpPr txBox="1">
            <a:spLocks noChangeArrowheads="1"/>
          </p:cNvSpPr>
          <p:nvPr/>
        </p:nvSpPr>
        <p:spPr bwMode="auto">
          <a:xfrm rot="-1031654">
            <a:off x="4138613" y="53530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89490" name="Text Box 52"/>
          <p:cNvSpPr txBox="1">
            <a:spLocks noChangeArrowheads="1"/>
          </p:cNvSpPr>
          <p:nvPr/>
        </p:nvSpPr>
        <p:spPr bwMode="auto">
          <a:xfrm rot="-344652">
            <a:off x="4252913" y="53181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</a:t>
            </a:r>
          </a:p>
        </p:txBody>
      </p:sp>
      <p:sp>
        <p:nvSpPr>
          <p:cNvPr id="189491" name="Text Box 53"/>
          <p:cNvSpPr txBox="1">
            <a:spLocks noChangeArrowheads="1"/>
          </p:cNvSpPr>
          <p:nvPr/>
        </p:nvSpPr>
        <p:spPr bwMode="auto">
          <a:xfrm>
            <a:off x="43735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89492" name="Text Box 54"/>
          <p:cNvSpPr txBox="1">
            <a:spLocks noChangeArrowheads="1"/>
          </p:cNvSpPr>
          <p:nvPr/>
        </p:nvSpPr>
        <p:spPr bwMode="auto">
          <a:xfrm>
            <a:off x="4503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89493" name="Text Box 55"/>
          <p:cNvSpPr txBox="1">
            <a:spLocks noChangeArrowheads="1"/>
          </p:cNvSpPr>
          <p:nvPr/>
        </p:nvSpPr>
        <p:spPr bwMode="auto">
          <a:xfrm>
            <a:off x="4630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89494" name="Text Box 56"/>
          <p:cNvSpPr txBox="1">
            <a:spLocks noChangeArrowheads="1"/>
          </p:cNvSpPr>
          <p:nvPr/>
        </p:nvSpPr>
        <p:spPr bwMode="auto">
          <a:xfrm>
            <a:off x="47513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89495" name="Text Box 57"/>
          <p:cNvSpPr txBox="1">
            <a:spLocks noChangeArrowheads="1"/>
          </p:cNvSpPr>
          <p:nvPr/>
        </p:nvSpPr>
        <p:spPr bwMode="auto">
          <a:xfrm>
            <a:off x="501491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89496" name="Text Box 58"/>
          <p:cNvSpPr txBox="1">
            <a:spLocks noChangeArrowheads="1"/>
          </p:cNvSpPr>
          <p:nvPr/>
        </p:nvSpPr>
        <p:spPr bwMode="auto">
          <a:xfrm>
            <a:off x="488156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89497" name="Text Box 59"/>
          <p:cNvSpPr txBox="1">
            <a:spLocks noChangeArrowheads="1"/>
          </p:cNvSpPr>
          <p:nvPr/>
        </p:nvSpPr>
        <p:spPr bwMode="auto">
          <a:xfrm>
            <a:off x="51482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89498" name="Text Box 60"/>
          <p:cNvSpPr txBox="1">
            <a:spLocks noChangeArrowheads="1"/>
          </p:cNvSpPr>
          <p:nvPr/>
        </p:nvSpPr>
        <p:spPr bwMode="auto">
          <a:xfrm>
            <a:off x="52847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89499" name="Text Box 61"/>
          <p:cNvSpPr txBox="1">
            <a:spLocks noChangeArrowheads="1"/>
          </p:cNvSpPr>
          <p:nvPr/>
        </p:nvSpPr>
        <p:spPr bwMode="auto">
          <a:xfrm>
            <a:off x="5405438" y="52673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89500" name="Text Box 62"/>
          <p:cNvSpPr txBox="1">
            <a:spLocks noChangeArrowheads="1"/>
          </p:cNvSpPr>
          <p:nvPr/>
        </p:nvSpPr>
        <p:spPr bwMode="auto">
          <a:xfrm rot="91357">
            <a:off x="5510213" y="52800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89501" name="Text Box 63"/>
          <p:cNvSpPr txBox="1">
            <a:spLocks noChangeArrowheads="1"/>
          </p:cNvSpPr>
          <p:nvPr/>
        </p:nvSpPr>
        <p:spPr bwMode="auto">
          <a:xfrm>
            <a:off x="4376738" y="508635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89502" name="Text Box 64"/>
          <p:cNvSpPr txBox="1">
            <a:spLocks noChangeArrowheads="1"/>
          </p:cNvSpPr>
          <p:nvPr/>
        </p:nvSpPr>
        <p:spPr bwMode="auto">
          <a:xfrm>
            <a:off x="4500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89503" name="Text Box 65"/>
          <p:cNvSpPr txBox="1">
            <a:spLocks noChangeArrowheads="1"/>
          </p:cNvSpPr>
          <p:nvPr/>
        </p:nvSpPr>
        <p:spPr bwMode="auto">
          <a:xfrm>
            <a:off x="4627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89504" name="Line 66"/>
          <p:cNvSpPr>
            <a:spLocks noChangeShapeType="1"/>
          </p:cNvSpPr>
          <p:nvPr/>
        </p:nvSpPr>
        <p:spPr bwMode="auto">
          <a:xfrm>
            <a:off x="5413375" y="3854450"/>
            <a:ext cx="301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5" name="Line 67"/>
          <p:cNvSpPr>
            <a:spLocks noChangeShapeType="1"/>
          </p:cNvSpPr>
          <p:nvPr/>
        </p:nvSpPr>
        <p:spPr bwMode="auto">
          <a:xfrm>
            <a:off x="5445125" y="4524375"/>
            <a:ext cx="117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6" name="Line 68"/>
          <p:cNvSpPr>
            <a:spLocks noChangeShapeType="1"/>
          </p:cNvSpPr>
          <p:nvPr/>
        </p:nvSpPr>
        <p:spPr bwMode="auto">
          <a:xfrm>
            <a:off x="5376863" y="5105400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7" name="Line 69"/>
          <p:cNvSpPr>
            <a:spLocks noChangeShapeType="1"/>
          </p:cNvSpPr>
          <p:nvPr/>
        </p:nvSpPr>
        <p:spPr bwMode="auto">
          <a:xfrm>
            <a:off x="3602038" y="5718175"/>
            <a:ext cx="0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8" name="Line 70"/>
          <p:cNvSpPr>
            <a:spLocks noChangeShapeType="1"/>
          </p:cNvSpPr>
          <p:nvPr/>
        </p:nvSpPr>
        <p:spPr bwMode="auto">
          <a:xfrm>
            <a:off x="4703763" y="5768975"/>
            <a:ext cx="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9" name="Freeform 71"/>
          <p:cNvSpPr>
            <a:spLocks/>
          </p:cNvSpPr>
          <p:nvPr/>
        </p:nvSpPr>
        <p:spPr bwMode="auto">
          <a:xfrm>
            <a:off x="4459288" y="5461000"/>
            <a:ext cx="339725" cy="53975"/>
          </a:xfrm>
          <a:custGeom>
            <a:avLst/>
            <a:gdLst>
              <a:gd name="T0" fmla="*/ 0 w 214"/>
              <a:gd name="T1" fmla="*/ 0 h 34"/>
              <a:gd name="T2" fmla="*/ 0 w 214"/>
              <a:gd name="T3" fmla="*/ 2147483647 h 34"/>
              <a:gd name="T4" fmla="*/ 2147483647 w 214"/>
              <a:gd name="T5" fmla="*/ 2147483647 h 34"/>
              <a:gd name="T6" fmla="*/ 2147483647 w 214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14"/>
              <a:gd name="T13" fmla="*/ 0 h 34"/>
              <a:gd name="T14" fmla="*/ 214 w 214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" h="34">
                <a:moveTo>
                  <a:pt x="0" y="0"/>
                </a:moveTo>
                <a:lnTo>
                  <a:pt x="0" y="34"/>
                </a:lnTo>
                <a:lnTo>
                  <a:pt x="214" y="34"/>
                </a:lnTo>
                <a:lnTo>
                  <a:pt x="214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0" name="Line 72"/>
          <p:cNvSpPr>
            <a:spLocks noChangeShapeType="1"/>
          </p:cNvSpPr>
          <p:nvPr/>
        </p:nvSpPr>
        <p:spPr bwMode="auto">
          <a:xfrm>
            <a:off x="4630738" y="5511800"/>
            <a:ext cx="0" cy="53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1" name="Text Box 73"/>
          <p:cNvSpPr txBox="1">
            <a:spLocks noChangeArrowheads="1"/>
          </p:cNvSpPr>
          <p:nvPr/>
        </p:nvSpPr>
        <p:spPr bwMode="auto">
          <a:xfrm rot="2288949">
            <a:off x="3328988" y="730250"/>
            <a:ext cx="233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89512" name="Text Box 74"/>
          <p:cNvSpPr txBox="1">
            <a:spLocks noChangeArrowheads="1"/>
          </p:cNvSpPr>
          <p:nvPr/>
        </p:nvSpPr>
        <p:spPr bwMode="auto">
          <a:xfrm rot="2210709">
            <a:off x="3386138" y="779463"/>
            <a:ext cx="2397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600"/>
              <a:t>C</a:t>
            </a:r>
            <a:endParaRPr lang="en-US" sz="500"/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</p:txBody>
      </p:sp>
      <p:sp>
        <p:nvSpPr>
          <p:cNvPr id="189513" name="Text Box 75"/>
          <p:cNvSpPr txBox="1">
            <a:spLocks noChangeArrowheads="1"/>
          </p:cNvSpPr>
          <p:nvPr/>
        </p:nvSpPr>
        <p:spPr bwMode="auto">
          <a:xfrm rot="428205">
            <a:off x="3700463" y="981075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89514" name="Text Box 76"/>
          <p:cNvSpPr txBox="1">
            <a:spLocks noChangeArrowheads="1"/>
          </p:cNvSpPr>
          <p:nvPr/>
        </p:nvSpPr>
        <p:spPr bwMode="auto">
          <a:xfrm rot="856985">
            <a:off x="3690938" y="1041400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89515" name="Text Box 77"/>
          <p:cNvSpPr txBox="1">
            <a:spLocks noChangeArrowheads="1"/>
          </p:cNvSpPr>
          <p:nvPr/>
        </p:nvSpPr>
        <p:spPr bwMode="auto">
          <a:xfrm rot="1240738">
            <a:off x="3675063" y="11017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89516" name="Text Box 78"/>
          <p:cNvSpPr txBox="1">
            <a:spLocks noChangeArrowheads="1"/>
          </p:cNvSpPr>
          <p:nvPr/>
        </p:nvSpPr>
        <p:spPr bwMode="auto">
          <a:xfrm rot="1330810">
            <a:off x="3646488" y="114935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89517" name="Text Box 79"/>
          <p:cNvSpPr txBox="1">
            <a:spLocks noChangeArrowheads="1"/>
          </p:cNvSpPr>
          <p:nvPr/>
        </p:nvSpPr>
        <p:spPr bwMode="auto">
          <a:xfrm rot="1330810">
            <a:off x="3621088" y="1200150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89518" name="Text Box 80"/>
          <p:cNvSpPr txBox="1">
            <a:spLocks noChangeArrowheads="1"/>
          </p:cNvSpPr>
          <p:nvPr/>
        </p:nvSpPr>
        <p:spPr bwMode="auto">
          <a:xfrm rot="2425614">
            <a:off x="3584575" y="1241425"/>
            <a:ext cx="2301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89519" name="Text Box 81"/>
          <p:cNvSpPr txBox="1">
            <a:spLocks noChangeArrowheads="1"/>
          </p:cNvSpPr>
          <p:nvPr/>
        </p:nvSpPr>
        <p:spPr bwMode="auto">
          <a:xfrm rot="2425614">
            <a:off x="3548063" y="12795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89520" name="Text Box 82"/>
          <p:cNvSpPr txBox="1">
            <a:spLocks noChangeArrowheads="1"/>
          </p:cNvSpPr>
          <p:nvPr/>
        </p:nvSpPr>
        <p:spPr bwMode="auto">
          <a:xfrm rot="2570518">
            <a:off x="3503613" y="132080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89521" name="Text Box 83"/>
          <p:cNvSpPr txBox="1">
            <a:spLocks noChangeArrowheads="1"/>
          </p:cNvSpPr>
          <p:nvPr/>
        </p:nvSpPr>
        <p:spPr bwMode="auto">
          <a:xfrm rot="2582347">
            <a:off x="3462338" y="1360488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89522" name="Text Box 84"/>
          <p:cNvSpPr txBox="1">
            <a:spLocks noChangeArrowheads="1"/>
          </p:cNvSpPr>
          <p:nvPr/>
        </p:nvSpPr>
        <p:spPr bwMode="auto">
          <a:xfrm rot="3107844">
            <a:off x="3405188" y="1389063"/>
            <a:ext cx="2333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89523" name="Text Box 85"/>
          <p:cNvSpPr txBox="1">
            <a:spLocks noChangeArrowheads="1"/>
          </p:cNvSpPr>
          <p:nvPr/>
        </p:nvSpPr>
        <p:spPr bwMode="auto">
          <a:xfrm rot="3271846">
            <a:off x="3355975" y="1419226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89524" name="Text Box 86"/>
          <p:cNvSpPr txBox="1">
            <a:spLocks noChangeArrowheads="1"/>
          </p:cNvSpPr>
          <p:nvPr/>
        </p:nvSpPr>
        <p:spPr bwMode="auto">
          <a:xfrm rot="3719002">
            <a:off x="3312319" y="1451769"/>
            <a:ext cx="2222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89525" name="Text Box 88"/>
          <p:cNvSpPr txBox="1">
            <a:spLocks noChangeArrowheads="1"/>
          </p:cNvSpPr>
          <p:nvPr/>
        </p:nvSpPr>
        <p:spPr bwMode="auto">
          <a:xfrm>
            <a:off x="5648325" y="849313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89526" name="Text Box 90"/>
          <p:cNvSpPr txBox="1">
            <a:spLocks noChangeArrowheads="1"/>
          </p:cNvSpPr>
          <p:nvPr/>
        </p:nvSpPr>
        <p:spPr bwMode="auto">
          <a:xfrm>
            <a:off x="5648325" y="17907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89527" name="Text Box 92"/>
          <p:cNvSpPr txBox="1">
            <a:spLocks noChangeArrowheads="1"/>
          </p:cNvSpPr>
          <p:nvPr/>
        </p:nvSpPr>
        <p:spPr bwMode="auto">
          <a:xfrm>
            <a:off x="5648325" y="3775075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3</a:t>
            </a:r>
          </a:p>
        </p:txBody>
      </p:sp>
      <p:sp>
        <p:nvSpPr>
          <p:cNvPr id="189528" name="Text Box 94"/>
          <p:cNvSpPr txBox="1">
            <a:spLocks noChangeArrowheads="1"/>
          </p:cNvSpPr>
          <p:nvPr/>
        </p:nvSpPr>
        <p:spPr bwMode="auto">
          <a:xfrm>
            <a:off x="2951163" y="34544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4</a:t>
            </a:r>
          </a:p>
        </p:txBody>
      </p:sp>
      <p:sp>
        <p:nvSpPr>
          <p:cNvPr id="189529" name="Text Box 96"/>
          <p:cNvSpPr txBox="1">
            <a:spLocks noChangeArrowheads="1"/>
          </p:cNvSpPr>
          <p:nvPr/>
        </p:nvSpPr>
        <p:spPr bwMode="auto">
          <a:xfrm>
            <a:off x="2238375" y="4497388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5</a:t>
            </a:r>
          </a:p>
        </p:txBody>
      </p:sp>
      <p:sp>
        <p:nvSpPr>
          <p:cNvPr id="189530" name="Line 97"/>
          <p:cNvSpPr>
            <a:spLocks noChangeShapeType="1"/>
          </p:cNvSpPr>
          <p:nvPr/>
        </p:nvSpPr>
        <p:spPr bwMode="auto">
          <a:xfrm>
            <a:off x="5046663" y="1981200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31" name="Text Box 1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3.16</a:t>
            </a:r>
          </a:p>
        </p:txBody>
      </p:sp>
    </p:spTree>
    <p:extLst>
      <p:ext uri="{BB962C8B-B14F-4D97-AF65-F5344CB8AC3E}">
        <p14:creationId xmlns:p14="http://schemas.microsoft.com/office/powerpoint/2010/main" val="190685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84" descr="figure_03_16_unlabeled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>
            <a:fillRect/>
          </a:stretch>
        </p:blipFill>
        <p:spPr bwMode="auto">
          <a:xfrm>
            <a:off x="2065338" y="355600"/>
            <a:ext cx="499903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Text Box 5"/>
          <p:cNvSpPr txBox="1">
            <a:spLocks noChangeArrowheads="1"/>
          </p:cNvSpPr>
          <p:nvPr/>
        </p:nvSpPr>
        <p:spPr bwMode="auto">
          <a:xfrm>
            <a:off x="2100263" y="1974850"/>
            <a:ext cx="495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mRNA</a:t>
            </a:r>
          </a:p>
        </p:txBody>
      </p:sp>
      <p:sp>
        <p:nvSpPr>
          <p:cNvPr id="191491" name="Text Box 6"/>
          <p:cNvSpPr txBox="1">
            <a:spLocks noChangeArrowheads="1"/>
          </p:cNvSpPr>
          <p:nvPr/>
        </p:nvSpPr>
        <p:spPr bwMode="auto">
          <a:xfrm>
            <a:off x="2763838" y="2238375"/>
            <a:ext cx="804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pore</a:t>
            </a:r>
          </a:p>
        </p:txBody>
      </p:sp>
      <p:sp>
        <p:nvSpPr>
          <p:cNvPr id="191492" name="Text Box 7"/>
          <p:cNvSpPr txBox="1">
            <a:spLocks noChangeArrowheads="1"/>
          </p:cNvSpPr>
          <p:nvPr/>
        </p:nvSpPr>
        <p:spPr bwMode="auto">
          <a:xfrm>
            <a:off x="2293938" y="2435225"/>
            <a:ext cx="10985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membrane</a:t>
            </a:r>
          </a:p>
        </p:txBody>
      </p:sp>
      <p:sp>
        <p:nvSpPr>
          <p:cNvPr id="191493" name="Text Box 8"/>
          <p:cNvSpPr txBox="1">
            <a:spLocks noChangeArrowheads="1"/>
          </p:cNvSpPr>
          <p:nvPr/>
        </p:nvSpPr>
        <p:spPr bwMode="auto">
          <a:xfrm>
            <a:off x="4078288" y="2400300"/>
            <a:ext cx="9413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Correct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attached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to each species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of tRNA by an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1494" name="Text Box 9"/>
          <p:cNvSpPr txBox="1">
            <a:spLocks noChangeArrowheads="1"/>
          </p:cNvSpPr>
          <p:nvPr/>
        </p:nvSpPr>
        <p:spPr bwMode="auto">
          <a:xfrm>
            <a:off x="5067300" y="1908175"/>
            <a:ext cx="50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acids</a:t>
            </a:r>
          </a:p>
        </p:txBody>
      </p:sp>
      <p:sp>
        <p:nvSpPr>
          <p:cNvPr id="191495" name="Text Box 11"/>
          <p:cNvSpPr txBox="1">
            <a:spLocks noChangeArrowheads="1"/>
          </p:cNvSpPr>
          <p:nvPr/>
        </p:nvSpPr>
        <p:spPr bwMode="auto">
          <a:xfrm>
            <a:off x="5607050" y="850900"/>
            <a:ext cx="132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specifying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one polypeptide is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made on DNA template.</a:t>
            </a:r>
          </a:p>
        </p:txBody>
      </p:sp>
      <p:sp>
        <p:nvSpPr>
          <p:cNvPr id="191496" name="Text Box 13"/>
          <p:cNvSpPr txBox="1">
            <a:spLocks noChangeArrowheads="1"/>
          </p:cNvSpPr>
          <p:nvPr/>
        </p:nvSpPr>
        <p:spPr bwMode="auto">
          <a:xfrm>
            <a:off x="5734050" y="2540000"/>
            <a:ext cx="72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Synthetase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1497" name="Text Box 14"/>
          <p:cNvSpPr txBox="1">
            <a:spLocks noChangeArrowheads="1"/>
          </p:cNvSpPr>
          <p:nvPr/>
        </p:nvSpPr>
        <p:spPr bwMode="auto">
          <a:xfrm>
            <a:off x="4402138" y="3476625"/>
            <a:ext cx="754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polypeptide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chain</a:t>
            </a:r>
          </a:p>
        </p:txBody>
      </p:sp>
      <p:sp>
        <p:nvSpPr>
          <p:cNvPr id="191498" name="Text Box 16"/>
          <p:cNvSpPr txBox="1">
            <a:spLocks noChangeArrowheads="1"/>
          </p:cNvSpPr>
          <p:nvPr/>
        </p:nvSpPr>
        <p:spPr bwMode="auto">
          <a:xfrm>
            <a:off x="5487988" y="4464050"/>
            <a:ext cx="1065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tRNA </a:t>
            </a:r>
            <a:r>
              <a:rPr lang="ja-JP" altLang="en-US" sz="800"/>
              <a:t>“</a:t>
            </a:r>
            <a:r>
              <a:rPr lang="en-US" altLang="ja-JP" sz="800"/>
              <a:t>head</a:t>
            </a:r>
            <a:r>
              <a:rPr lang="ja-JP" altLang="en-US" sz="800"/>
              <a:t>”</a:t>
            </a:r>
            <a:endParaRPr lang="en-US" altLang="ja-JP" sz="800"/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bearing anticodon</a:t>
            </a:r>
          </a:p>
        </p:txBody>
      </p:sp>
      <p:sp>
        <p:nvSpPr>
          <p:cNvPr id="191499" name="Text Box 17"/>
          <p:cNvSpPr txBox="1">
            <a:spLocks noChangeArrowheads="1"/>
          </p:cNvSpPr>
          <p:nvPr/>
        </p:nvSpPr>
        <p:spPr bwMode="auto">
          <a:xfrm>
            <a:off x="5459413" y="5029200"/>
            <a:ext cx="13700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Large ribosomal subunit</a:t>
            </a:r>
          </a:p>
        </p:txBody>
      </p:sp>
      <p:sp>
        <p:nvSpPr>
          <p:cNvPr id="191500" name="Text Box 18"/>
          <p:cNvSpPr txBox="1">
            <a:spLocks noChangeArrowheads="1"/>
          </p:cNvSpPr>
          <p:nvPr/>
        </p:nvSpPr>
        <p:spPr bwMode="auto">
          <a:xfrm>
            <a:off x="5287963" y="5602288"/>
            <a:ext cx="1363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Direction of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advance;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the mRNA strand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along sequentially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as each codon is read.</a:t>
            </a:r>
          </a:p>
        </p:txBody>
      </p:sp>
      <p:sp>
        <p:nvSpPr>
          <p:cNvPr id="191501" name="Text Box 19"/>
          <p:cNvSpPr txBox="1">
            <a:spLocks noChangeArrowheads="1"/>
          </p:cNvSpPr>
          <p:nvPr/>
        </p:nvSpPr>
        <p:spPr bwMode="auto">
          <a:xfrm>
            <a:off x="4027488" y="5867400"/>
            <a:ext cx="1363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Small ribosomal subunit</a:t>
            </a:r>
          </a:p>
        </p:txBody>
      </p:sp>
      <p:sp>
        <p:nvSpPr>
          <p:cNvPr id="191502" name="Text Box 20"/>
          <p:cNvSpPr txBox="1">
            <a:spLocks noChangeArrowheads="1"/>
          </p:cNvSpPr>
          <p:nvPr/>
        </p:nvSpPr>
        <p:spPr bwMode="auto">
          <a:xfrm>
            <a:off x="3249613" y="5822950"/>
            <a:ext cx="879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Portion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 already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translated</a:t>
            </a:r>
          </a:p>
        </p:txBody>
      </p:sp>
      <p:sp>
        <p:nvSpPr>
          <p:cNvPr id="191503" name="Text Box 22"/>
          <p:cNvSpPr txBox="1">
            <a:spLocks noChangeArrowheads="1"/>
          </p:cNvSpPr>
          <p:nvPr/>
        </p:nvSpPr>
        <p:spPr bwMode="auto">
          <a:xfrm>
            <a:off x="3695700" y="4416425"/>
            <a:ext cx="827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Peptide bond</a:t>
            </a:r>
          </a:p>
        </p:txBody>
      </p:sp>
      <p:sp>
        <p:nvSpPr>
          <p:cNvPr id="191504" name="Text Box 25"/>
          <p:cNvSpPr txBox="1">
            <a:spLocks noChangeArrowheads="1"/>
          </p:cNvSpPr>
          <p:nvPr/>
        </p:nvSpPr>
        <p:spPr bwMode="auto">
          <a:xfrm>
            <a:off x="4379913" y="5553075"/>
            <a:ext cx="5064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</a:t>
            </a:r>
          </a:p>
        </p:txBody>
      </p:sp>
      <p:sp>
        <p:nvSpPr>
          <p:cNvPr id="191505" name="Line 26"/>
          <p:cNvSpPr>
            <a:spLocks noChangeShapeType="1"/>
          </p:cNvSpPr>
          <p:nvPr/>
        </p:nvSpPr>
        <p:spPr bwMode="auto">
          <a:xfrm>
            <a:off x="4094163" y="5238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6" name="Line 27"/>
          <p:cNvSpPr>
            <a:spLocks noChangeShapeType="1"/>
          </p:cNvSpPr>
          <p:nvPr/>
        </p:nvSpPr>
        <p:spPr bwMode="auto">
          <a:xfrm>
            <a:off x="3870325" y="914400"/>
            <a:ext cx="1844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Freeform 29"/>
          <p:cNvSpPr>
            <a:spLocks/>
          </p:cNvSpPr>
          <p:nvPr/>
        </p:nvSpPr>
        <p:spPr bwMode="auto">
          <a:xfrm>
            <a:off x="4824413" y="1981200"/>
            <a:ext cx="222250" cy="339725"/>
          </a:xfrm>
          <a:custGeom>
            <a:avLst/>
            <a:gdLst>
              <a:gd name="T0" fmla="*/ 0 w 140"/>
              <a:gd name="T1" fmla="*/ 2147483647 h 214"/>
              <a:gd name="T2" fmla="*/ 2147483647 w 140"/>
              <a:gd name="T3" fmla="*/ 0 h 214"/>
              <a:gd name="T4" fmla="*/ 2147483647 w 140"/>
              <a:gd name="T5" fmla="*/ 2147483647 h 214"/>
              <a:gd name="T6" fmla="*/ 0 60000 65536"/>
              <a:gd name="T7" fmla="*/ 0 60000 65536"/>
              <a:gd name="T8" fmla="*/ 0 60000 65536"/>
              <a:gd name="T9" fmla="*/ 0 w 140"/>
              <a:gd name="T10" fmla="*/ 0 h 214"/>
              <a:gd name="T11" fmla="*/ 140 w 14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214">
                <a:moveTo>
                  <a:pt x="0" y="94"/>
                </a:moveTo>
                <a:lnTo>
                  <a:pt x="140" y="0"/>
                </a:lnTo>
                <a:lnTo>
                  <a:pt x="118" y="2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Line 30"/>
          <p:cNvSpPr>
            <a:spLocks noChangeShapeType="1"/>
          </p:cNvSpPr>
          <p:nvPr/>
        </p:nvSpPr>
        <p:spPr bwMode="auto">
          <a:xfrm>
            <a:off x="5456238" y="2603500"/>
            <a:ext cx="352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Freeform 31"/>
          <p:cNvSpPr>
            <a:spLocks/>
          </p:cNvSpPr>
          <p:nvPr/>
        </p:nvSpPr>
        <p:spPr bwMode="auto">
          <a:xfrm>
            <a:off x="2513013" y="1936750"/>
            <a:ext cx="152400" cy="101600"/>
          </a:xfrm>
          <a:custGeom>
            <a:avLst/>
            <a:gdLst>
              <a:gd name="T0" fmla="*/ 0 w 96"/>
              <a:gd name="T1" fmla="*/ 2147483647 h 64"/>
              <a:gd name="T2" fmla="*/ 2147483647 w 96"/>
              <a:gd name="T3" fmla="*/ 2147483647 h 64"/>
              <a:gd name="T4" fmla="*/ 2147483647 w 96"/>
              <a:gd name="T5" fmla="*/ 0 h 64"/>
              <a:gd name="T6" fmla="*/ 0 60000 65536"/>
              <a:gd name="T7" fmla="*/ 0 60000 65536"/>
              <a:gd name="T8" fmla="*/ 0 60000 65536"/>
              <a:gd name="T9" fmla="*/ 0 w 96"/>
              <a:gd name="T10" fmla="*/ 0 h 64"/>
              <a:gd name="T11" fmla="*/ 96 w 9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4">
                <a:moveTo>
                  <a:pt x="0" y="64"/>
                </a:moveTo>
                <a:lnTo>
                  <a:pt x="24" y="64"/>
                </a:lnTo>
                <a:lnTo>
                  <a:pt x="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0" name="Freeform 32"/>
          <p:cNvSpPr>
            <a:spLocks/>
          </p:cNvSpPr>
          <p:nvPr/>
        </p:nvSpPr>
        <p:spPr bwMode="auto">
          <a:xfrm>
            <a:off x="2722563" y="2181225"/>
            <a:ext cx="120650" cy="130175"/>
          </a:xfrm>
          <a:custGeom>
            <a:avLst/>
            <a:gdLst>
              <a:gd name="T0" fmla="*/ 0 w 76"/>
              <a:gd name="T1" fmla="*/ 0 h 82"/>
              <a:gd name="T2" fmla="*/ 2147483647 w 76"/>
              <a:gd name="T3" fmla="*/ 2147483647 h 82"/>
              <a:gd name="T4" fmla="*/ 2147483647 w 76"/>
              <a:gd name="T5" fmla="*/ 2147483647 h 82"/>
              <a:gd name="T6" fmla="*/ 0 60000 65536"/>
              <a:gd name="T7" fmla="*/ 0 60000 65536"/>
              <a:gd name="T8" fmla="*/ 0 60000 65536"/>
              <a:gd name="T9" fmla="*/ 0 w 76"/>
              <a:gd name="T10" fmla="*/ 0 h 82"/>
              <a:gd name="T11" fmla="*/ 76 w 7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82">
                <a:moveTo>
                  <a:pt x="0" y="0"/>
                </a:moveTo>
                <a:lnTo>
                  <a:pt x="44" y="82"/>
                </a:lnTo>
                <a:lnTo>
                  <a:pt x="76" y="8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1" name="Freeform 33"/>
          <p:cNvSpPr>
            <a:spLocks/>
          </p:cNvSpPr>
          <p:nvPr/>
        </p:nvSpPr>
        <p:spPr bwMode="auto">
          <a:xfrm>
            <a:off x="2205038" y="2276475"/>
            <a:ext cx="161925" cy="231775"/>
          </a:xfrm>
          <a:custGeom>
            <a:avLst/>
            <a:gdLst>
              <a:gd name="T0" fmla="*/ 0 w 102"/>
              <a:gd name="T1" fmla="*/ 0 h 146"/>
              <a:gd name="T2" fmla="*/ 2147483647 w 102"/>
              <a:gd name="T3" fmla="*/ 2147483647 h 146"/>
              <a:gd name="T4" fmla="*/ 2147483647 w 102"/>
              <a:gd name="T5" fmla="*/ 2147483647 h 146"/>
              <a:gd name="T6" fmla="*/ 0 60000 65536"/>
              <a:gd name="T7" fmla="*/ 0 60000 65536"/>
              <a:gd name="T8" fmla="*/ 0 60000 65536"/>
              <a:gd name="T9" fmla="*/ 0 w 102"/>
              <a:gd name="T10" fmla="*/ 0 h 146"/>
              <a:gd name="T11" fmla="*/ 102 w 102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46">
                <a:moveTo>
                  <a:pt x="0" y="0"/>
                </a:moveTo>
                <a:lnTo>
                  <a:pt x="70" y="146"/>
                </a:lnTo>
                <a:lnTo>
                  <a:pt x="102" y="14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2" name="Line 34"/>
          <p:cNvSpPr>
            <a:spLocks noChangeShapeType="1"/>
          </p:cNvSpPr>
          <p:nvPr/>
        </p:nvSpPr>
        <p:spPr bwMode="auto">
          <a:xfrm flipV="1">
            <a:off x="4325938" y="3543300"/>
            <a:ext cx="155575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3" name="Text Box 35"/>
          <p:cNvSpPr txBox="1">
            <a:spLocks noChangeArrowheads="1"/>
          </p:cNvSpPr>
          <p:nvPr/>
        </p:nvSpPr>
        <p:spPr bwMode="auto">
          <a:xfrm>
            <a:off x="4141788" y="3965575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Ser</a:t>
            </a:r>
          </a:p>
        </p:txBody>
      </p:sp>
      <p:sp>
        <p:nvSpPr>
          <p:cNvPr id="191514" name="Text Box 36"/>
          <p:cNvSpPr txBox="1">
            <a:spLocks noChangeArrowheads="1"/>
          </p:cNvSpPr>
          <p:nvPr/>
        </p:nvSpPr>
        <p:spPr bwMode="auto">
          <a:xfrm>
            <a:off x="4071938" y="3622675"/>
            <a:ext cx="358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Met</a:t>
            </a:r>
          </a:p>
        </p:txBody>
      </p:sp>
      <p:sp>
        <p:nvSpPr>
          <p:cNvPr id="191515" name="Text Box 37"/>
          <p:cNvSpPr txBox="1">
            <a:spLocks noChangeArrowheads="1"/>
          </p:cNvSpPr>
          <p:nvPr/>
        </p:nvSpPr>
        <p:spPr bwMode="auto">
          <a:xfrm>
            <a:off x="4062413" y="3778250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Gly</a:t>
            </a:r>
          </a:p>
        </p:txBody>
      </p:sp>
      <p:sp>
        <p:nvSpPr>
          <p:cNvPr id="191516" name="Text Box 38"/>
          <p:cNvSpPr txBox="1">
            <a:spLocks noChangeArrowheads="1"/>
          </p:cNvSpPr>
          <p:nvPr/>
        </p:nvSpPr>
        <p:spPr bwMode="auto">
          <a:xfrm>
            <a:off x="4271963" y="4117975"/>
            <a:ext cx="3698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Phe</a:t>
            </a:r>
          </a:p>
        </p:txBody>
      </p:sp>
      <p:sp>
        <p:nvSpPr>
          <p:cNvPr id="191517" name="Text Box 39"/>
          <p:cNvSpPr txBox="1">
            <a:spLocks noChangeArrowheads="1"/>
          </p:cNvSpPr>
          <p:nvPr/>
        </p:nvSpPr>
        <p:spPr bwMode="auto">
          <a:xfrm>
            <a:off x="4506913" y="4244975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Ala</a:t>
            </a:r>
          </a:p>
        </p:txBody>
      </p:sp>
      <p:sp>
        <p:nvSpPr>
          <p:cNvPr id="191518" name="Text Box 40"/>
          <p:cNvSpPr txBox="1">
            <a:spLocks noChangeArrowheads="1"/>
          </p:cNvSpPr>
          <p:nvPr/>
        </p:nvSpPr>
        <p:spPr bwMode="auto">
          <a:xfrm>
            <a:off x="5246688" y="3663950"/>
            <a:ext cx="296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lle</a:t>
            </a:r>
          </a:p>
        </p:txBody>
      </p:sp>
      <p:sp>
        <p:nvSpPr>
          <p:cNvPr id="191519" name="Text Box 41"/>
          <p:cNvSpPr txBox="1">
            <a:spLocks noChangeArrowheads="1"/>
          </p:cNvSpPr>
          <p:nvPr/>
        </p:nvSpPr>
        <p:spPr bwMode="auto">
          <a:xfrm rot="566436">
            <a:off x="4970463" y="44926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1520" name="Text Box 42"/>
          <p:cNvSpPr txBox="1">
            <a:spLocks noChangeArrowheads="1"/>
          </p:cNvSpPr>
          <p:nvPr/>
        </p:nvSpPr>
        <p:spPr bwMode="auto">
          <a:xfrm rot="566436">
            <a:off x="5094288" y="45116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1521" name="Text Box 43"/>
          <p:cNvSpPr txBox="1">
            <a:spLocks noChangeArrowheads="1"/>
          </p:cNvSpPr>
          <p:nvPr/>
        </p:nvSpPr>
        <p:spPr bwMode="auto">
          <a:xfrm rot="566436">
            <a:off x="5221288" y="45339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1522" name="Freeform 44"/>
          <p:cNvSpPr>
            <a:spLocks/>
          </p:cNvSpPr>
          <p:nvPr/>
        </p:nvSpPr>
        <p:spPr bwMode="auto">
          <a:xfrm>
            <a:off x="4449763" y="4248150"/>
            <a:ext cx="111125" cy="238125"/>
          </a:xfrm>
          <a:custGeom>
            <a:avLst/>
            <a:gdLst>
              <a:gd name="T0" fmla="*/ 0 w 70"/>
              <a:gd name="T1" fmla="*/ 2147483647 h 150"/>
              <a:gd name="T2" fmla="*/ 2147483647 w 70"/>
              <a:gd name="T3" fmla="*/ 2147483647 h 150"/>
              <a:gd name="T4" fmla="*/ 2147483647 w 70"/>
              <a:gd name="T5" fmla="*/ 0 h 150"/>
              <a:gd name="T6" fmla="*/ 0 60000 65536"/>
              <a:gd name="T7" fmla="*/ 0 60000 65536"/>
              <a:gd name="T8" fmla="*/ 0 60000 65536"/>
              <a:gd name="T9" fmla="*/ 0 w 70"/>
              <a:gd name="T10" fmla="*/ 0 h 150"/>
              <a:gd name="T11" fmla="*/ 70 w 7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50">
                <a:moveTo>
                  <a:pt x="0" y="150"/>
                </a:moveTo>
                <a:lnTo>
                  <a:pt x="32" y="150"/>
                </a:lnTo>
                <a:lnTo>
                  <a:pt x="7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3" name="Text Box 45"/>
          <p:cNvSpPr txBox="1">
            <a:spLocks noChangeArrowheads="1"/>
          </p:cNvSpPr>
          <p:nvPr/>
        </p:nvSpPr>
        <p:spPr bwMode="auto">
          <a:xfrm rot="-830435">
            <a:off x="3443288" y="49498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1524" name="Text Box 46"/>
          <p:cNvSpPr txBox="1">
            <a:spLocks noChangeArrowheads="1"/>
          </p:cNvSpPr>
          <p:nvPr/>
        </p:nvSpPr>
        <p:spPr bwMode="auto">
          <a:xfrm rot="-830435">
            <a:off x="3551238" y="49212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1525" name="Text Box 47"/>
          <p:cNvSpPr txBox="1">
            <a:spLocks noChangeArrowheads="1"/>
          </p:cNvSpPr>
          <p:nvPr/>
        </p:nvSpPr>
        <p:spPr bwMode="auto">
          <a:xfrm rot="-830435">
            <a:off x="3656013" y="4892675"/>
            <a:ext cx="263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</a:t>
            </a:r>
          </a:p>
        </p:txBody>
      </p:sp>
      <p:sp>
        <p:nvSpPr>
          <p:cNvPr id="191526" name="Text Box 48"/>
          <p:cNvSpPr txBox="1">
            <a:spLocks noChangeArrowheads="1"/>
          </p:cNvSpPr>
          <p:nvPr/>
        </p:nvSpPr>
        <p:spPr bwMode="auto">
          <a:xfrm rot="-1528327">
            <a:off x="3856038" y="54864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1527" name="Text Box 49"/>
          <p:cNvSpPr txBox="1">
            <a:spLocks noChangeArrowheads="1"/>
          </p:cNvSpPr>
          <p:nvPr/>
        </p:nvSpPr>
        <p:spPr bwMode="auto">
          <a:xfrm rot="-1528327">
            <a:off x="3932238" y="54356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1528" name="Text Box 50"/>
          <p:cNvSpPr txBox="1">
            <a:spLocks noChangeArrowheads="1"/>
          </p:cNvSpPr>
          <p:nvPr/>
        </p:nvSpPr>
        <p:spPr bwMode="auto">
          <a:xfrm rot="-1528327">
            <a:off x="4027488" y="53752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1529" name="Text Box 51"/>
          <p:cNvSpPr txBox="1">
            <a:spLocks noChangeArrowheads="1"/>
          </p:cNvSpPr>
          <p:nvPr/>
        </p:nvSpPr>
        <p:spPr bwMode="auto">
          <a:xfrm rot="-1031654">
            <a:off x="4138613" y="53530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1530" name="Text Box 52"/>
          <p:cNvSpPr txBox="1">
            <a:spLocks noChangeArrowheads="1"/>
          </p:cNvSpPr>
          <p:nvPr/>
        </p:nvSpPr>
        <p:spPr bwMode="auto">
          <a:xfrm rot="-344652">
            <a:off x="4252913" y="53181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</a:t>
            </a:r>
          </a:p>
        </p:txBody>
      </p:sp>
      <p:sp>
        <p:nvSpPr>
          <p:cNvPr id="191531" name="Text Box 53"/>
          <p:cNvSpPr txBox="1">
            <a:spLocks noChangeArrowheads="1"/>
          </p:cNvSpPr>
          <p:nvPr/>
        </p:nvSpPr>
        <p:spPr bwMode="auto">
          <a:xfrm>
            <a:off x="43735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1532" name="Text Box 54"/>
          <p:cNvSpPr txBox="1">
            <a:spLocks noChangeArrowheads="1"/>
          </p:cNvSpPr>
          <p:nvPr/>
        </p:nvSpPr>
        <p:spPr bwMode="auto">
          <a:xfrm>
            <a:off x="4503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1533" name="Text Box 55"/>
          <p:cNvSpPr txBox="1">
            <a:spLocks noChangeArrowheads="1"/>
          </p:cNvSpPr>
          <p:nvPr/>
        </p:nvSpPr>
        <p:spPr bwMode="auto">
          <a:xfrm>
            <a:off x="4630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1534" name="Text Box 56"/>
          <p:cNvSpPr txBox="1">
            <a:spLocks noChangeArrowheads="1"/>
          </p:cNvSpPr>
          <p:nvPr/>
        </p:nvSpPr>
        <p:spPr bwMode="auto">
          <a:xfrm>
            <a:off x="47513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1535" name="Text Box 57"/>
          <p:cNvSpPr txBox="1">
            <a:spLocks noChangeArrowheads="1"/>
          </p:cNvSpPr>
          <p:nvPr/>
        </p:nvSpPr>
        <p:spPr bwMode="auto">
          <a:xfrm>
            <a:off x="501491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1536" name="Text Box 58"/>
          <p:cNvSpPr txBox="1">
            <a:spLocks noChangeArrowheads="1"/>
          </p:cNvSpPr>
          <p:nvPr/>
        </p:nvSpPr>
        <p:spPr bwMode="auto">
          <a:xfrm>
            <a:off x="488156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1537" name="Text Box 59"/>
          <p:cNvSpPr txBox="1">
            <a:spLocks noChangeArrowheads="1"/>
          </p:cNvSpPr>
          <p:nvPr/>
        </p:nvSpPr>
        <p:spPr bwMode="auto">
          <a:xfrm>
            <a:off x="51482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1538" name="Text Box 60"/>
          <p:cNvSpPr txBox="1">
            <a:spLocks noChangeArrowheads="1"/>
          </p:cNvSpPr>
          <p:nvPr/>
        </p:nvSpPr>
        <p:spPr bwMode="auto">
          <a:xfrm>
            <a:off x="52847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1539" name="Text Box 61"/>
          <p:cNvSpPr txBox="1">
            <a:spLocks noChangeArrowheads="1"/>
          </p:cNvSpPr>
          <p:nvPr/>
        </p:nvSpPr>
        <p:spPr bwMode="auto">
          <a:xfrm>
            <a:off x="5405438" y="52673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1540" name="Text Box 62"/>
          <p:cNvSpPr txBox="1">
            <a:spLocks noChangeArrowheads="1"/>
          </p:cNvSpPr>
          <p:nvPr/>
        </p:nvSpPr>
        <p:spPr bwMode="auto">
          <a:xfrm rot="91357">
            <a:off x="5510213" y="52800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1541" name="Text Box 63"/>
          <p:cNvSpPr txBox="1">
            <a:spLocks noChangeArrowheads="1"/>
          </p:cNvSpPr>
          <p:nvPr/>
        </p:nvSpPr>
        <p:spPr bwMode="auto">
          <a:xfrm>
            <a:off x="4376738" y="508635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1542" name="Text Box 64"/>
          <p:cNvSpPr txBox="1">
            <a:spLocks noChangeArrowheads="1"/>
          </p:cNvSpPr>
          <p:nvPr/>
        </p:nvSpPr>
        <p:spPr bwMode="auto">
          <a:xfrm>
            <a:off x="4500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1543" name="Text Box 65"/>
          <p:cNvSpPr txBox="1">
            <a:spLocks noChangeArrowheads="1"/>
          </p:cNvSpPr>
          <p:nvPr/>
        </p:nvSpPr>
        <p:spPr bwMode="auto">
          <a:xfrm>
            <a:off x="4627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1544" name="Line 67"/>
          <p:cNvSpPr>
            <a:spLocks noChangeShapeType="1"/>
          </p:cNvSpPr>
          <p:nvPr/>
        </p:nvSpPr>
        <p:spPr bwMode="auto">
          <a:xfrm>
            <a:off x="5445125" y="4524375"/>
            <a:ext cx="117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5" name="Line 68"/>
          <p:cNvSpPr>
            <a:spLocks noChangeShapeType="1"/>
          </p:cNvSpPr>
          <p:nvPr/>
        </p:nvSpPr>
        <p:spPr bwMode="auto">
          <a:xfrm>
            <a:off x="5376863" y="5105400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6" name="Line 69"/>
          <p:cNvSpPr>
            <a:spLocks noChangeShapeType="1"/>
          </p:cNvSpPr>
          <p:nvPr/>
        </p:nvSpPr>
        <p:spPr bwMode="auto">
          <a:xfrm>
            <a:off x="3602038" y="5718175"/>
            <a:ext cx="0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7" name="Line 70"/>
          <p:cNvSpPr>
            <a:spLocks noChangeShapeType="1"/>
          </p:cNvSpPr>
          <p:nvPr/>
        </p:nvSpPr>
        <p:spPr bwMode="auto">
          <a:xfrm>
            <a:off x="4703763" y="5768975"/>
            <a:ext cx="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8" name="Freeform 71"/>
          <p:cNvSpPr>
            <a:spLocks/>
          </p:cNvSpPr>
          <p:nvPr/>
        </p:nvSpPr>
        <p:spPr bwMode="auto">
          <a:xfrm>
            <a:off x="4459288" y="5461000"/>
            <a:ext cx="339725" cy="53975"/>
          </a:xfrm>
          <a:custGeom>
            <a:avLst/>
            <a:gdLst>
              <a:gd name="T0" fmla="*/ 0 w 214"/>
              <a:gd name="T1" fmla="*/ 0 h 34"/>
              <a:gd name="T2" fmla="*/ 0 w 214"/>
              <a:gd name="T3" fmla="*/ 2147483647 h 34"/>
              <a:gd name="T4" fmla="*/ 2147483647 w 214"/>
              <a:gd name="T5" fmla="*/ 2147483647 h 34"/>
              <a:gd name="T6" fmla="*/ 2147483647 w 214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14"/>
              <a:gd name="T13" fmla="*/ 0 h 34"/>
              <a:gd name="T14" fmla="*/ 214 w 214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" h="34">
                <a:moveTo>
                  <a:pt x="0" y="0"/>
                </a:moveTo>
                <a:lnTo>
                  <a:pt x="0" y="34"/>
                </a:lnTo>
                <a:lnTo>
                  <a:pt x="214" y="34"/>
                </a:lnTo>
                <a:lnTo>
                  <a:pt x="214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9" name="Line 72"/>
          <p:cNvSpPr>
            <a:spLocks noChangeShapeType="1"/>
          </p:cNvSpPr>
          <p:nvPr/>
        </p:nvSpPr>
        <p:spPr bwMode="auto">
          <a:xfrm>
            <a:off x="4630738" y="5511800"/>
            <a:ext cx="0" cy="53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0" name="Text Box 73"/>
          <p:cNvSpPr txBox="1">
            <a:spLocks noChangeArrowheads="1"/>
          </p:cNvSpPr>
          <p:nvPr/>
        </p:nvSpPr>
        <p:spPr bwMode="auto">
          <a:xfrm rot="2288949">
            <a:off x="3328988" y="730250"/>
            <a:ext cx="233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1551" name="Text Box 74"/>
          <p:cNvSpPr txBox="1">
            <a:spLocks noChangeArrowheads="1"/>
          </p:cNvSpPr>
          <p:nvPr/>
        </p:nvSpPr>
        <p:spPr bwMode="auto">
          <a:xfrm rot="2210709">
            <a:off x="3386138" y="779463"/>
            <a:ext cx="2397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600"/>
              <a:t>C</a:t>
            </a:r>
            <a:endParaRPr lang="en-US" sz="500"/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</p:txBody>
      </p:sp>
      <p:sp>
        <p:nvSpPr>
          <p:cNvPr id="191552" name="Text Box 75"/>
          <p:cNvSpPr txBox="1">
            <a:spLocks noChangeArrowheads="1"/>
          </p:cNvSpPr>
          <p:nvPr/>
        </p:nvSpPr>
        <p:spPr bwMode="auto">
          <a:xfrm rot="428205">
            <a:off x="3700463" y="981075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1553" name="Text Box 76"/>
          <p:cNvSpPr txBox="1">
            <a:spLocks noChangeArrowheads="1"/>
          </p:cNvSpPr>
          <p:nvPr/>
        </p:nvSpPr>
        <p:spPr bwMode="auto">
          <a:xfrm rot="856985">
            <a:off x="3690938" y="1041400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1554" name="Text Box 77"/>
          <p:cNvSpPr txBox="1">
            <a:spLocks noChangeArrowheads="1"/>
          </p:cNvSpPr>
          <p:nvPr/>
        </p:nvSpPr>
        <p:spPr bwMode="auto">
          <a:xfrm rot="1240738">
            <a:off x="3675063" y="11017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1555" name="Text Box 78"/>
          <p:cNvSpPr txBox="1">
            <a:spLocks noChangeArrowheads="1"/>
          </p:cNvSpPr>
          <p:nvPr/>
        </p:nvSpPr>
        <p:spPr bwMode="auto">
          <a:xfrm rot="1330810">
            <a:off x="3646488" y="114935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1556" name="Text Box 79"/>
          <p:cNvSpPr txBox="1">
            <a:spLocks noChangeArrowheads="1"/>
          </p:cNvSpPr>
          <p:nvPr/>
        </p:nvSpPr>
        <p:spPr bwMode="auto">
          <a:xfrm rot="1330810">
            <a:off x="3621088" y="1200150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1557" name="Text Box 80"/>
          <p:cNvSpPr txBox="1">
            <a:spLocks noChangeArrowheads="1"/>
          </p:cNvSpPr>
          <p:nvPr/>
        </p:nvSpPr>
        <p:spPr bwMode="auto">
          <a:xfrm rot="2425614">
            <a:off x="3584575" y="1241425"/>
            <a:ext cx="2301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1558" name="Text Box 81"/>
          <p:cNvSpPr txBox="1">
            <a:spLocks noChangeArrowheads="1"/>
          </p:cNvSpPr>
          <p:nvPr/>
        </p:nvSpPr>
        <p:spPr bwMode="auto">
          <a:xfrm rot="2425614">
            <a:off x="3548063" y="12795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1559" name="Text Box 82"/>
          <p:cNvSpPr txBox="1">
            <a:spLocks noChangeArrowheads="1"/>
          </p:cNvSpPr>
          <p:nvPr/>
        </p:nvSpPr>
        <p:spPr bwMode="auto">
          <a:xfrm rot="2570518">
            <a:off x="3503613" y="132080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1560" name="Text Box 83"/>
          <p:cNvSpPr txBox="1">
            <a:spLocks noChangeArrowheads="1"/>
          </p:cNvSpPr>
          <p:nvPr/>
        </p:nvSpPr>
        <p:spPr bwMode="auto">
          <a:xfrm rot="2582347">
            <a:off x="3462338" y="1360488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1561" name="Text Box 84"/>
          <p:cNvSpPr txBox="1">
            <a:spLocks noChangeArrowheads="1"/>
          </p:cNvSpPr>
          <p:nvPr/>
        </p:nvSpPr>
        <p:spPr bwMode="auto">
          <a:xfrm rot="3107844">
            <a:off x="3405188" y="1389063"/>
            <a:ext cx="2333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1562" name="Text Box 85"/>
          <p:cNvSpPr txBox="1">
            <a:spLocks noChangeArrowheads="1"/>
          </p:cNvSpPr>
          <p:nvPr/>
        </p:nvSpPr>
        <p:spPr bwMode="auto">
          <a:xfrm rot="3271846">
            <a:off x="3355975" y="1419226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1563" name="Text Box 86"/>
          <p:cNvSpPr txBox="1">
            <a:spLocks noChangeArrowheads="1"/>
          </p:cNvSpPr>
          <p:nvPr/>
        </p:nvSpPr>
        <p:spPr bwMode="auto">
          <a:xfrm rot="3719002">
            <a:off x="3312319" y="1451769"/>
            <a:ext cx="2222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1564" name="Text Box 88"/>
          <p:cNvSpPr txBox="1">
            <a:spLocks noChangeArrowheads="1"/>
          </p:cNvSpPr>
          <p:nvPr/>
        </p:nvSpPr>
        <p:spPr bwMode="auto">
          <a:xfrm>
            <a:off x="5648325" y="849313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91565" name="Line 97"/>
          <p:cNvSpPr>
            <a:spLocks noChangeShapeType="1"/>
          </p:cNvSpPr>
          <p:nvPr/>
        </p:nvSpPr>
        <p:spPr bwMode="auto">
          <a:xfrm>
            <a:off x="5046663" y="1981200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6" name="Text Box 4"/>
          <p:cNvSpPr txBox="1">
            <a:spLocks noChangeArrowheads="1"/>
          </p:cNvSpPr>
          <p:nvPr/>
        </p:nvSpPr>
        <p:spPr bwMode="auto">
          <a:xfrm>
            <a:off x="2081213" y="447675"/>
            <a:ext cx="120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Nucleus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(site of transcription)</a:t>
            </a:r>
          </a:p>
        </p:txBody>
      </p:sp>
      <p:sp>
        <p:nvSpPr>
          <p:cNvPr id="191567" name="Text Box 12"/>
          <p:cNvSpPr txBox="1">
            <a:spLocks noChangeArrowheads="1"/>
          </p:cNvSpPr>
          <p:nvPr/>
        </p:nvSpPr>
        <p:spPr bwMode="auto">
          <a:xfrm>
            <a:off x="5919788" y="455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Cytoplasm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(site of translation)</a:t>
            </a:r>
          </a:p>
        </p:txBody>
      </p:sp>
      <p:sp>
        <p:nvSpPr>
          <p:cNvPr id="191568" name="Text Box 24"/>
          <p:cNvSpPr txBox="1">
            <a:spLocks noChangeArrowheads="1"/>
          </p:cNvSpPr>
          <p:nvPr/>
        </p:nvSpPr>
        <p:spPr bwMode="auto">
          <a:xfrm>
            <a:off x="4206875" y="460375"/>
            <a:ext cx="404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91569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3.16, step 1</a:t>
            </a:r>
          </a:p>
        </p:txBody>
      </p:sp>
    </p:spTree>
    <p:extLst>
      <p:ext uri="{BB962C8B-B14F-4D97-AF65-F5344CB8AC3E}">
        <p14:creationId xmlns:p14="http://schemas.microsoft.com/office/powerpoint/2010/main" val="2310932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88" descr="figure_03_16_unlabeled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"/>
          <a:stretch>
            <a:fillRect/>
          </a:stretch>
        </p:blipFill>
        <p:spPr bwMode="auto">
          <a:xfrm>
            <a:off x="2065338" y="355600"/>
            <a:ext cx="49990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8" name="Text Box 5"/>
          <p:cNvSpPr txBox="1">
            <a:spLocks noChangeArrowheads="1"/>
          </p:cNvSpPr>
          <p:nvPr/>
        </p:nvSpPr>
        <p:spPr bwMode="auto">
          <a:xfrm>
            <a:off x="2100263" y="1974850"/>
            <a:ext cx="495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mRNA</a:t>
            </a:r>
          </a:p>
        </p:txBody>
      </p:sp>
      <p:sp>
        <p:nvSpPr>
          <p:cNvPr id="193539" name="Text Box 6"/>
          <p:cNvSpPr txBox="1">
            <a:spLocks noChangeArrowheads="1"/>
          </p:cNvSpPr>
          <p:nvPr/>
        </p:nvSpPr>
        <p:spPr bwMode="auto">
          <a:xfrm>
            <a:off x="2763838" y="2238375"/>
            <a:ext cx="804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pore</a:t>
            </a:r>
          </a:p>
        </p:txBody>
      </p:sp>
      <p:sp>
        <p:nvSpPr>
          <p:cNvPr id="193540" name="Text Box 7"/>
          <p:cNvSpPr txBox="1">
            <a:spLocks noChangeArrowheads="1"/>
          </p:cNvSpPr>
          <p:nvPr/>
        </p:nvSpPr>
        <p:spPr bwMode="auto">
          <a:xfrm>
            <a:off x="2293938" y="2435225"/>
            <a:ext cx="10985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membrane</a:t>
            </a:r>
          </a:p>
        </p:txBody>
      </p:sp>
      <p:sp>
        <p:nvSpPr>
          <p:cNvPr id="193541" name="Text Box 8"/>
          <p:cNvSpPr txBox="1">
            <a:spLocks noChangeArrowheads="1"/>
          </p:cNvSpPr>
          <p:nvPr/>
        </p:nvSpPr>
        <p:spPr bwMode="auto">
          <a:xfrm>
            <a:off x="4078288" y="2400300"/>
            <a:ext cx="9413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Correct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attached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to each species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of tRNA by an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3542" name="Text Box 9"/>
          <p:cNvSpPr txBox="1">
            <a:spLocks noChangeArrowheads="1"/>
          </p:cNvSpPr>
          <p:nvPr/>
        </p:nvSpPr>
        <p:spPr bwMode="auto">
          <a:xfrm>
            <a:off x="5067300" y="1908175"/>
            <a:ext cx="50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acids</a:t>
            </a:r>
          </a:p>
        </p:txBody>
      </p:sp>
      <p:sp>
        <p:nvSpPr>
          <p:cNvPr id="193543" name="Text Box 10"/>
          <p:cNvSpPr txBox="1">
            <a:spLocks noChangeArrowheads="1"/>
          </p:cNvSpPr>
          <p:nvPr/>
        </p:nvSpPr>
        <p:spPr bwMode="auto">
          <a:xfrm>
            <a:off x="5605463" y="1798638"/>
            <a:ext cx="1341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leaves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nucleus and attaches to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ribosome, 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translation begins.</a:t>
            </a:r>
          </a:p>
        </p:txBody>
      </p:sp>
      <p:sp>
        <p:nvSpPr>
          <p:cNvPr id="193544" name="Text Box 11"/>
          <p:cNvSpPr txBox="1">
            <a:spLocks noChangeArrowheads="1"/>
          </p:cNvSpPr>
          <p:nvPr/>
        </p:nvSpPr>
        <p:spPr bwMode="auto">
          <a:xfrm>
            <a:off x="5607050" y="850900"/>
            <a:ext cx="132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specifying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one polypeptide is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made on DNA template.</a:t>
            </a:r>
          </a:p>
        </p:txBody>
      </p:sp>
      <p:sp>
        <p:nvSpPr>
          <p:cNvPr id="193545" name="Text Box 13"/>
          <p:cNvSpPr txBox="1">
            <a:spLocks noChangeArrowheads="1"/>
          </p:cNvSpPr>
          <p:nvPr/>
        </p:nvSpPr>
        <p:spPr bwMode="auto">
          <a:xfrm>
            <a:off x="5734050" y="2540000"/>
            <a:ext cx="72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Synthetase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3546" name="Text Box 14"/>
          <p:cNvSpPr txBox="1">
            <a:spLocks noChangeArrowheads="1"/>
          </p:cNvSpPr>
          <p:nvPr/>
        </p:nvSpPr>
        <p:spPr bwMode="auto">
          <a:xfrm>
            <a:off x="4402138" y="3476625"/>
            <a:ext cx="754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polypeptide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chain</a:t>
            </a:r>
          </a:p>
        </p:txBody>
      </p:sp>
      <p:sp>
        <p:nvSpPr>
          <p:cNvPr id="193547" name="Text Box 16"/>
          <p:cNvSpPr txBox="1">
            <a:spLocks noChangeArrowheads="1"/>
          </p:cNvSpPr>
          <p:nvPr/>
        </p:nvSpPr>
        <p:spPr bwMode="auto">
          <a:xfrm>
            <a:off x="5487988" y="4464050"/>
            <a:ext cx="1065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tRNA </a:t>
            </a:r>
            <a:r>
              <a:rPr lang="ja-JP" altLang="en-US" sz="800"/>
              <a:t>“</a:t>
            </a:r>
            <a:r>
              <a:rPr lang="en-US" altLang="ja-JP" sz="800"/>
              <a:t>head</a:t>
            </a:r>
            <a:r>
              <a:rPr lang="ja-JP" altLang="en-US" sz="800"/>
              <a:t>”</a:t>
            </a:r>
            <a:endParaRPr lang="en-US" altLang="ja-JP" sz="800"/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bearing anticodon</a:t>
            </a:r>
          </a:p>
        </p:txBody>
      </p:sp>
      <p:sp>
        <p:nvSpPr>
          <p:cNvPr id="193548" name="Text Box 17"/>
          <p:cNvSpPr txBox="1">
            <a:spLocks noChangeArrowheads="1"/>
          </p:cNvSpPr>
          <p:nvPr/>
        </p:nvSpPr>
        <p:spPr bwMode="auto">
          <a:xfrm>
            <a:off x="5459413" y="5029200"/>
            <a:ext cx="13700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Large ribosomal subunit</a:t>
            </a:r>
          </a:p>
        </p:txBody>
      </p:sp>
      <p:sp>
        <p:nvSpPr>
          <p:cNvPr id="193549" name="Text Box 18"/>
          <p:cNvSpPr txBox="1">
            <a:spLocks noChangeArrowheads="1"/>
          </p:cNvSpPr>
          <p:nvPr/>
        </p:nvSpPr>
        <p:spPr bwMode="auto">
          <a:xfrm>
            <a:off x="5287963" y="5602288"/>
            <a:ext cx="1363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Direction of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advance;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the mRNA strand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along sequentially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as each codon is read.</a:t>
            </a:r>
          </a:p>
        </p:txBody>
      </p:sp>
      <p:sp>
        <p:nvSpPr>
          <p:cNvPr id="193550" name="Text Box 19"/>
          <p:cNvSpPr txBox="1">
            <a:spLocks noChangeArrowheads="1"/>
          </p:cNvSpPr>
          <p:nvPr/>
        </p:nvSpPr>
        <p:spPr bwMode="auto">
          <a:xfrm>
            <a:off x="4027488" y="5867400"/>
            <a:ext cx="1363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Small ribosomal subunit</a:t>
            </a:r>
          </a:p>
        </p:txBody>
      </p:sp>
      <p:sp>
        <p:nvSpPr>
          <p:cNvPr id="193551" name="Text Box 20"/>
          <p:cNvSpPr txBox="1">
            <a:spLocks noChangeArrowheads="1"/>
          </p:cNvSpPr>
          <p:nvPr/>
        </p:nvSpPr>
        <p:spPr bwMode="auto">
          <a:xfrm>
            <a:off x="3249613" y="5822950"/>
            <a:ext cx="879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Portion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 already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translated</a:t>
            </a:r>
          </a:p>
        </p:txBody>
      </p:sp>
      <p:sp>
        <p:nvSpPr>
          <p:cNvPr id="193552" name="Text Box 22"/>
          <p:cNvSpPr txBox="1">
            <a:spLocks noChangeArrowheads="1"/>
          </p:cNvSpPr>
          <p:nvPr/>
        </p:nvSpPr>
        <p:spPr bwMode="auto">
          <a:xfrm>
            <a:off x="3695700" y="4416425"/>
            <a:ext cx="827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Peptide bond</a:t>
            </a:r>
          </a:p>
        </p:txBody>
      </p:sp>
      <p:sp>
        <p:nvSpPr>
          <p:cNvPr id="193553" name="Text Box 25"/>
          <p:cNvSpPr txBox="1">
            <a:spLocks noChangeArrowheads="1"/>
          </p:cNvSpPr>
          <p:nvPr/>
        </p:nvSpPr>
        <p:spPr bwMode="auto">
          <a:xfrm>
            <a:off x="4379913" y="5553075"/>
            <a:ext cx="5064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</a:t>
            </a:r>
          </a:p>
        </p:txBody>
      </p:sp>
      <p:sp>
        <p:nvSpPr>
          <p:cNvPr id="193554" name="Line 26"/>
          <p:cNvSpPr>
            <a:spLocks noChangeShapeType="1"/>
          </p:cNvSpPr>
          <p:nvPr/>
        </p:nvSpPr>
        <p:spPr bwMode="auto">
          <a:xfrm>
            <a:off x="4094163" y="5238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Line 27"/>
          <p:cNvSpPr>
            <a:spLocks noChangeShapeType="1"/>
          </p:cNvSpPr>
          <p:nvPr/>
        </p:nvSpPr>
        <p:spPr bwMode="auto">
          <a:xfrm>
            <a:off x="3870325" y="914400"/>
            <a:ext cx="1844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6" name="Line 28"/>
          <p:cNvSpPr>
            <a:spLocks noChangeShapeType="1"/>
          </p:cNvSpPr>
          <p:nvPr/>
        </p:nvSpPr>
        <p:spPr bwMode="auto">
          <a:xfrm>
            <a:off x="3594100" y="1866900"/>
            <a:ext cx="2120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7" name="Freeform 29"/>
          <p:cNvSpPr>
            <a:spLocks/>
          </p:cNvSpPr>
          <p:nvPr/>
        </p:nvSpPr>
        <p:spPr bwMode="auto">
          <a:xfrm>
            <a:off x="4824413" y="1981200"/>
            <a:ext cx="222250" cy="339725"/>
          </a:xfrm>
          <a:custGeom>
            <a:avLst/>
            <a:gdLst>
              <a:gd name="T0" fmla="*/ 0 w 140"/>
              <a:gd name="T1" fmla="*/ 2147483647 h 214"/>
              <a:gd name="T2" fmla="*/ 2147483647 w 140"/>
              <a:gd name="T3" fmla="*/ 0 h 214"/>
              <a:gd name="T4" fmla="*/ 2147483647 w 140"/>
              <a:gd name="T5" fmla="*/ 2147483647 h 214"/>
              <a:gd name="T6" fmla="*/ 0 60000 65536"/>
              <a:gd name="T7" fmla="*/ 0 60000 65536"/>
              <a:gd name="T8" fmla="*/ 0 60000 65536"/>
              <a:gd name="T9" fmla="*/ 0 w 140"/>
              <a:gd name="T10" fmla="*/ 0 h 214"/>
              <a:gd name="T11" fmla="*/ 140 w 14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214">
                <a:moveTo>
                  <a:pt x="0" y="94"/>
                </a:moveTo>
                <a:lnTo>
                  <a:pt x="140" y="0"/>
                </a:lnTo>
                <a:lnTo>
                  <a:pt x="118" y="2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8" name="Line 30"/>
          <p:cNvSpPr>
            <a:spLocks noChangeShapeType="1"/>
          </p:cNvSpPr>
          <p:nvPr/>
        </p:nvSpPr>
        <p:spPr bwMode="auto">
          <a:xfrm>
            <a:off x="5456238" y="2603500"/>
            <a:ext cx="352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9" name="Freeform 31"/>
          <p:cNvSpPr>
            <a:spLocks/>
          </p:cNvSpPr>
          <p:nvPr/>
        </p:nvSpPr>
        <p:spPr bwMode="auto">
          <a:xfrm>
            <a:off x="2513013" y="1936750"/>
            <a:ext cx="152400" cy="101600"/>
          </a:xfrm>
          <a:custGeom>
            <a:avLst/>
            <a:gdLst>
              <a:gd name="T0" fmla="*/ 0 w 96"/>
              <a:gd name="T1" fmla="*/ 2147483647 h 64"/>
              <a:gd name="T2" fmla="*/ 2147483647 w 96"/>
              <a:gd name="T3" fmla="*/ 2147483647 h 64"/>
              <a:gd name="T4" fmla="*/ 2147483647 w 96"/>
              <a:gd name="T5" fmla="*/ 0 h 64"/>
              <a:gd name="T6" fmla="*/ 0 60000 65536"/>
              <a:gd name="T7" fmla="*/ 0 60000 65536"/>
              <a:gd name="T8" fmla="*/ 0 60000 65536"/>
              <a:gd name="T9" fmla="*/ 0 w 96"/>
              <a:gd name="T10" fmla="*/ 0 h 64"/>
              <a:gd name="T11" fmla="*/ 96 w 9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4">
                <a:moveTo>
                  <a:pt x="0" y="64"/>
                </a:moveTo>
                <a:lnTo>
                  <a:pt x="24" y="64"/>
                </a:lnTo>
                <a:lnTo>
                  <a:pt x="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0" name="Freeform 32"/>
          <p:cNvSpPr>
            <a:spLocks/>
          </p:cNvSpPr>
          <p:nvPr/>
        </p:nvSpPr>
        <p:spPr bwMode="auto">
          <a:xfrm>
            <a:off x="2722563" y="2181225"/>
            <a:ext cx="120650" cy="130175"/>
          </a:xfrm>
          <a:custGeom>
            <a:avLst/>
            <a:gdLst>
              <a:gd name="T0" fmla="*/ 0 w 76"/>
              <a:gd name="T1" fmla="*/ 0 h 82"/>
              <a:gd name="T2" fmla="*/ 2147483647 w 76"/>
              <a:gd name="T3" fmla="*/ 2147483647 h 82"/>
              <a:gd name="T4" fmla="*/ 2147483647 w 76"/>
              <a:gd name="T5" fmla="*/ 2147483647 h 82"/>
              <a:gd name="T6" fmla="*/ 0 60000 65536"/>
              <a:gd name="T7" fmla="*/ 0 60000 65536"/>
              <a:gd name="T8" fmla="*/ 0 60000 65536"/>
              <a:gd name="T9" fmla="*/ 0 w 76"/>
              <a:gd name="T10" fmla="*/ 0 h 82"/>
              <a:gd name="T11" fmla="*/ 76 w 7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82">
                <a:moveTo>
                  <a:pt x="0" y="0"/>
                </a:moveTo>
                <a:lnTo>
                  <a:pt x="44" y="82"/>
                </a:lnTo>
                <a:lnTo>
                  <a:pt x="76" y="8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1" name="Freeform 33"/>
          <p:cNvSpPr>
            <a:spLocks/>
          </p:cNvSpPr>
          <p:nvPr/>
        </p:nvSpPr>
        <p:spPr bwMode="auto">
          <a:xfrm>
            <a:off x="2205038" y="2276475"/>
            <a:ext cx="161925" cy="231775"/>
          </a:xfrm>
          <a:custGeom>
            <a:avLst/>
            <a:gdLst>
              <a:gd name="T0" fmla="*/ 0 w 102"/>
              <a:gd name="T1" fmla="*/ 0 h 146"/>
              <a:gd name="T2" fmla="*/ 2147483647 w 102"/>
              <a:gd name="T3" fmla="*/ 2147483647 h 146"/>
              <a:gd name="T4" fmla="*/ 2147483647 w 102"/>
              <a:gd name="T5" fmla="*/ 2147483647 h 146"/>
              <a:gd name="T6" fmla="*/ 0 60000 65536"/>
              <a:gd name="T7" fmla="*/ 0 60000 65536"/>
              <a:gd name="T8" fmla="*/ 0 60000 65536"/>
              <a:gd name="T9" fmla="*/ 0 w 102"/>
              <a:gd name="T10" fmla="*/ 0 h 146"/>
              <a:gd name="T11" fmla="*/ 102 w 102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46">
                <a:moveTo>
                  <a:pt x="0" y="0"/>
                </a:moveTo>
                <a:lnTo>
                  <a:pt x="70" y="146"/>
                </a:lnTo>
                <a:lnTo>
                  <a:pt x="102" y="14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2" name="Line 34"/>
          <p:cNvSpPr>
            <a:spLocks noChangeShapeType="1"/>
          </p:cNvSpPr>
          <p:nvPr/>
        </p:nvSpPr>
        <p:spPr bwMode="auto">
          <a:xfrm flipV="1">
            <a:off x="4325938" y="3543300"/>
            <a:ext cx="155575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3" name="Text Box 35"/>
          <p:cNvSpPr txBox="1">
            <a:spLocks noChangeArrowheads="1"/>
          </p:cNvSpPr>
          <p:nvPr/>
        </p:nvSpPr>
        <p:spPr bwMode="auto">
          <a:xfrm>
            <a:off x="4141788" y="3965575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Ser</a:t>
            </a:r>
          </a:p>
        </p:txBody>
      </p:sp>
      <p:sp>
        <p:nvSpPr>
          <p:cNvPr id="193564" name="Text Box 36"/>
          <p:cNvSpPr txBox="1">
            <a:spLocks noChangeArrowheads="1"/>
          </p:cNvSpPr>
          <p:nvPr/>
        </p:nvSpPr>
        <p:spPr bwMode="auto">
          <a:xfrm>
            <a:off x="4071938" y="3622675"/>
            <a:ext cx="358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Met</a:t>
            </a:r>
          </a:p>
        </p:txBody>
      </p:sp>
      <p:sp>
        <p:nvSpPr>
          <p:cNvPr id="193565" name="Text Box 37"/>
          <p:cNvSpPr txBox="1">
            <a:spLocks noChangeArrowheads="1"/>
          </p:cNvSpPr>
          <p:nvPr/>
        </p:nvSpPr>
        <p:spPr bwMode="auto">
          <a:xfrm>
            <a:off x="4062413" y="3778250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Gly</a:t>
            </a:r>
          </a:p>
        </p:txBody>
      </p:sp>
      <p:sp>
        <p:nvSpPr>
          <p:cNvPr id="193566" name="Text Box 38"/>
          <p:cNvSpPr txBox="1">
            <a:spLocks noChangeArrowheads="1"/>
          </p:cNvSpPr>
          <p:nvPr/>
        </p:nvSpPr>
        <p:spPr bwMode="auto">
          <a:xfrm>
            <a:off x="4271963" y="4117975"/>
            <a:ext cx="3698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Phe</a:t>
            </a:r>
          </a:p>
        </p:txBody>
      </p:sp>
      <p:sp>
        <p:nvSpPr>
          <p:cNvPr id="193567" name="Text Box 39"/>
          <p:cNvSpPr txBox="1">
            <a:spLocks noChangeArrowheads="1"/>
          </p:cNvSpPr>
          <p:nvPr/>
        </p:nvSpPr>
        <p:spPr bwMode="auto">
          <a:xfrm>
            <a:off x="4506913" y="4244975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Ala</a:t>
            </a:r>
          </a:p>
        </p:txBody>
      </p:sp>
      <p:sp>
        <p:nvSpPr>
          <p:cNvPr id="193568" name="Text Box 40"/>
          <p:cNvSpPr txBox="1">
            <a:spLocks noChangeArrowheads="1"/>
          </p:cNvSpPr>
          <p:nvPr/>
        </p:nvSpPr>
        <p:spPr bwMode="auto">
          <a:xfrm>
            <a:off x="5246688" y="3663950"/>
            <a:ext cx="296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lle</a:t>
            </a:r>
          </a:p>
        </p:txBody>
      </p:sp>
      <p:sp>
        <p:nvSpPr>
          <p:cNvPr id="193569" name="Text Box 41"/>
          <p:cNvSpPr txBox="1">
            <a:spLocks noChangeArrowheads="1"/>
          </p:cNvSpPr>
          <p:nvPr/>
        </p:nvSpPr>
        <p:spPr bwMode="auto">
          <a:xfrm rot="566436">
            <a:off x="4970463" y="44926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3570" name="Text Box 42"/>
          <p:cNvSpPr txBox="1">
            <a:spLocks noChangeArrowheads="1"/>
          </p:cNvSpPr>
          <p:nvPr/>
        </p:nvSpPr>
        <p:spPr bwMode="auto">
          <a:xfrm rot="566436">
            <a:off x="5094288" y="45116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3571" name="Text Box 43"/>
          <p:cNvSpPr txBox="1">
            <a:spLocks noChangeArrowheads="1"/>
          </p:cNvSpPr>
          <p:nvPr/>
        </p:nvSpPr>
        <p:spPr bwMode="auto">
          <a:xfrm rot="566436">
            <a:off x="5221288" y="45339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3572" name="Freeform 44"/>
          <p:cNvSpPr>
            <a:spLocks/>
          </p:cNvSpPr>
          <p:nvPr/>
        </p:nvSpPr>
        <p:spPr bwMode="auto">
          <a:xfrm>
            <a:off x="4449763" y="4248150"/>
            <a:ext cx="111125" cy="238125"/>
          </a:xfrm>
          <a:custGeom>
            <a:avLst/>
            <a:gdLst>
              <a:gd name="T0" fmla="*/ 0 w 70"/>
              <a:gd name="T1" fmla="*/ 2147483647 h 150"/>
              <a:gd name="T2" fmla="*/ 2147483647 w 70"/>
              <a:gd name="T3" fmla="*/ 2147483647 h 150"/>
              <a:gd name="T4" fmla="*/ 2147483647 w 70"/>
              <a:gd name="T5" fmla="*/ 0 h 150"/>
              <a:gd name="T6" fmla="*/ 0 60000 65536"/>
              <a:gd name="T7" fmla="*/ 0 60000 65536"/>
              <a:gd name="T8" fmla="*/ 0 60000 65536"/>
              <a:gd name="T9" fmla="*/ 0 w 70"/>
              <a:gd name="T10" fmla="*/ 0 h 150"/>
              <a:gd name="T11" fmla="*/ 70 w 7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50">
                <a:moveTo>
                  <a:pt x="0" y="150"/>
                </a:moveTo>
                <a:lnTo>
                  <a:pt x="32" y="150"/>
                </a:lnTo>
                <a:lnTo>
                  <a:pt x="7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73" name="Text Box 45"/>
          <p:cNvSpPr txBox="1">
            <a:spLocks noChangeArrowheads="1"/>
          </p:cNvSpPr>
          <p:nvPr/>
        </p:nvSpPr>
        <p:spPr bwMode="auto">
          <a:xfrm rot="-830435">
            <a:off x="3443288" y="49498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3574" name="Text Box 46"/>
          <p:cNvSpPr txBox="1">
            <a:spLocks noChangeArrowheads="1"/>
          </p:cNvSpPr>
          <p:nvPr/>
        </p:nvSpPr>
        <p:spPr bwMode="auto">
          <a:xfrm rot="-830435">
            <a:off x="3551238" y="49212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3575" name="Text Box 47"/>
          <p:cNvSpPr txBox="1">
            <a:spLocks noChangeArrowheads="1"/>
          </p:cNvSpPr>
          <p:nvPr/>
        </p:nvSpPr>
        <p:spPr bwMode="auto">
          <a:xfrm rot="-830435">
            <a:off x="3656013" y="4892675"/>
            <a:ext cx="263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</a:t>
            </a:r>
          </a:p>
        </p:txBody>
      </p:sp>
      <p:sp>
        <p:nvSpPr>
          <p:cNvPr id="193576" name="Text Box 48"/>
          <p:cNvSpPr txBox="1">
            <a:spLocks noChangeArrowheads="1"/>
          </p:cNvSpPr>
          <p:nvPr/>
        </p:nvSpPr>
        <p:spPr bwMode="auto">
          <a:xfrm rot="-1528327">
            <a:off x="3856038" y="54864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3577" name="Text Box 49"/>
          <p:cNvSpPr txBox="1">
            <a:spLocks noChangeArrowheads="1"/>
          </p:cNvSpPr>
          <p:nvPr/>
        </p:nvSpPr>
        <p:spPr bwMode="auto">
          <a:xfrm rot="-1528327">
            <a:off x="3932238" y="54356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3578" name="Text Box 50"/>
          <p:cNvSpPr txBox="1">
            <a:spLocks noChangeArrowheads="1"/>
          </p:cNvSpPr>
          <p:nvPr/>
        </p:nvSpPr>
        <p:spPr bwMode="auto">
          <a:xfrm rot="-1528327">
            <a:off x="4027488" y="53752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3579" name="Text Box 51"/>
          <p:cNvSpPr txBox="1">
            <a:spLocks noChangeArrowheads="1"/>
          </p:cNvSpPr>
          <p:nvPr/>
        </p:nvSpPr>
        <p:spPr bwMode="auto">
          <a:xfrm rot="-1031654">
            <a:off x="4138613" y="53530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3580" name="Text Box 52"/>
          <p:cNvSpPr txBox="1">
            <a:spLocks noChangeArrowheads="1"/>
          </p:cNvSpPr>
          <p:nvPr/>
        </p:nvSpPr>
        <p:spPr bwMode="auto">
          <a:xfrm rot="-344652">
            <a:off x="4252913" y="53181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</a:t>
            </a:r>
          </a:p>
        </p:txBody>
      </p:sp>
      <p:sp>
        <p:nvSpPr>
          <p:cNvPr id="193581" name="Text Box 53"/>
          <p:cNvSpPr txBox="1">
            <a:spLocks noChangeArrowheads="1"/>
          </p:cNvSpPr>
          <p:nvPr/>
        </p:nvSpPr>
        <p:spPr bwMode="auto">
          <a:xfrm>
            <a:off x="43735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3582" name="Text Box 54"/>
          <p:cNvSpPr txBox="1">
            <a:spLocks noChangeArrowheads="1"/>
          </p:cNvSpPr>
          <p:nvPr/>
        </p:nvSpPr>
        <p:spPr bwMode="auto">
          <a:xfrm>
            <a:off x="4503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3583" name="Text Box 55"/>
          <p:cNvSpPr txBox="1">
            <a:spLocks noChangeArrowheads="1"/>
          </p:cNvSpPr>
          <p:nvPr/>
        </p:nvSpPr>
        <p:spPr bwMode="auto">
          <a:xfrm>
            <a:off x="4630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3584" name="Text Box 56"/>
          <p:cNvSpPr txBox="1">
            <a:spLocks noChangeArrowheads="1"/>
          </p:cNvSpPr>
          <p:nvPr/>
        </p:nvSpPr>
        <p:spPr bwMode="auto">
          <a:xfrm>
            <a:off x="47513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3585" name="Text Box 57"/>
          <p:cNvSpPr txBox="1">
            <a:spLocks noChangeArrowheads="1"/>
          </p:cNvSpPr>
          <p:nvPr/>
        </p:nvSpPr>
        <p:spPr bwMode="auto">
          <a:xfrm>
            <a:off x="501491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3586" name="Text Box 58"/>
          <p:cNvSpPr txBox="1">
            <a:spLocks noChangeArrowheads="1"/>
          </p:cNvSpPr>
          <p:nvPr/>
        </p:nvSpPr>
        <p:spPr bwMode="auto">
          <a:xfrm>
            <a:off x="488156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3587" name="Text Box 59"/>
          <p:cNvSpPr txBox="1">
            <a:spLocks noChangeArrowheads="1"/>
          </p:cNvSpPr>
          <p:nvPr/>
        </p:nvSpPr>
        <p:spPr bwMode="auto">
          <a:xfrm>
            <a:off x="51482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3588" name="Text Box 60"/>
          <p:cNvSpPr txBox="1">
            <a:spLocks noChangeArrowheads="1"/>
          </p:cNvSpPr>
          <p:nvPr/>
        </p:nvSpPr>
        <p:spPr bwMode="auto">
          <a:xfrm>
            <a:off x="52847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3589" name="Text Box 61"/>
          <p:cNvSpPr txBox="1">
            <a:spLocks noChangeArrowheads="1"/>
          </p:cNvSpPr>
          <p:nvPr/>
        </p:nvSpPr>
        <p:spPr bwMode="auto">
          <a:xfrm>
            <a:off x="5405438" y="52673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3590" name="Text Box 62"/>
          <p:cNvSpPr txBox="1">
            <a:spLocks noChangeArrowheads="1"/>
          </p:cNvSpPr>
          <p:nvPr/>
        </p:nvSpPr>
        <p:spPr bwMode="auto">
          <a:xfrm rot="91357">
            <a:off x="5510213" y="52800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3591" name="Text Box 63"/>
          <p:cNvSpPr txBox="1">
            <a:spLocks noChangeArrowheads="1"/>
          </p:cNvSpPr>
          <p:nvPr/>
        </p:nvSpPr>
        <p:spPr bwMode="auto">
          <a:xfrm>
            <a:off x="4376738" y="508635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3592" name="Text Box 64"/>
          <p:cNvSpPr txBox="1">
            <a:spLocks noChangeArrowheads="1"/>
          </p:cNvSpPr>
          <p:nvPr/>
        </p:nvSpPr>
        <p:spPr bwMode="auto">
          <a:xfrm>
            <a:off x="4500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3593" name="Text Box 65"/>
          <p:cNvSpPr txBox="1">
            <a:spLocks noChangeArrowheads="1"/>
          </p:cNvSpPr>
          <p:nvPr/>
        </p:nvSpPr>
        <p:spPr bwMode="auto">
          <a:xfrm>
            <a:off x="4627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3594" name="Line 67"/>
          <p:cNvSpPr>
            <a:spLocks noChangeShapeType="1"/>
          </p:cNvSpPr>
          <p:nvPr/>
        </p:nvSpPr>
        <p:spPr bwMode="auto">
          <a:xfrm>
            <a:off x="5445125" y="4524375"/>
            <a:ext cx="117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95" name="Line 68"/>
          <p:cNvSpPr>
            <a:spLocks noChangeShapeType="1"/>
          </p:cNvSpPr>
          <p:nvPr/>
        </p:nvSpPr>
        <p:spPr bwMode="auto">
          <a:xfrm>
            <a:off x="5376863" y="5105400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96" name="Line 69"/>
          <p:cNvSpPr>
            <a:spLocks noChangeShapeType="1"/>
          </p:cNvSpPr>
          <p:nvPr/>
        </p:nvSpPr>
        <p:spPr bwMode="auto">
          <a:xfrm>
            <a:off x="3602038" y="5718175"/>
            <a:ext cx="0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97" name="Line 70"/>
          <p:cNvSpPr>
            <a:spLocks noChangeShapeType="1"/>
          </p:cNvSpPr>
          <p:nvPr/>
        </p:nvSpPr>
        <p:spPr bwMode="auto">
          <a:xfrm>
            <a:off x="4703763" y="5768975"/>
            <a:ext cx="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98" name="Freeform 71"/>
          <p:cNvSpPr>
            <a:spLocks/>
          </p:cNvSpPr>
          <p:nvPr/>
        </p:nvSpPr>
        <p:spPr bwMode="auto">
          <a:xfrm>
            <a:off x="4459288" y="5461000"/>
            <a:ext cx="339725" cy="53975"/>
          </a:xfrm>
          <a:custGeom>
            <a:avLst/>
            <a:gdLst>
              <a:gd name="T0" fmla="*/ 0 w 214"/>
              <a:gd name="T1" fmla="*/ 0 h 34"/>
              <a:gd name="T2" fmla="*/ 0 w 214"/>
              <a:gd name="T3" fmla="*/ 2147483647 h 34"/>
              <a:gd name="T4" fmla="*/ 2147483647 w 214"/>
              <a:gd name="T5" fmla="*/ 2147483647 h 34"/>
              <a:gd name="T6" fmla="*/ 2147483647 w 214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14"/>
              <a:gd name="T13" fmla="*/ 0 h 34"/>
              <a:gd name="T14" fmla="*/ 214 w 214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" h="34">
                <a:moveTo>
                  <a:pt x="0" y="0"/>
                </a:moveTo>
                <a:lnTo>
                  <a:pt x="0" y="34"/>
                </a:lnTo>
                <a:lnTo>
                  <a:pt x="214" y="34"/>
                </a:lnTo>
                <a:lnTo>
                  <a:pt x="214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99" name="Line 72"/>
          <p:cNvSpPr>
            <a:spLocks noChangeShapeType="1"/>
          </p:cNvSpPr>
          <p:nvPr/>
        </p:nvSpPr>
        <p:spPr bwMode="auto">
          <a:xfrm>
            <a:off x="4630738" y="5511800"/>
            <a:ext cx="0" cy="53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600" name="Text Box 73"/>
          <p:cNvSpPr txBox="1">
            <a:spLocks noChangeArrowheads="1"/>
          </p:cNvSpPr>
          <p:nvPr/>
        </p:nvSpPr>
        <p:spPr bwMode="auto">
          <a:xfrm rot="2288949">
            <a:off x="3328988" y="730250"/>
            <a:ext cx="233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3601" name="Text Box 74"/>
          <p:cNvSpPr txBox="1">
            <a:spLocks noChangeArrowheads="1"/>
          </p:cNvSpPr>
          <p:nvPr/>
        </p:nvSpPr>
        <p:spPr bwMode="auto">
          <a:xfrm rot="2210709">
            <a:off x="3386138" y="779463"/>
            <a:ext cx="2397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600"/>
              <a:t>C</a:t>
            </a:r>
            <a:endParaRPr lang="en-US" sz="500"/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</p:txBody>
      </p:sp>
      <p:sp>
        <p:nvSpPr>
          <p:cNvPr id="193602" name="Text Box 75"/>
          <p:cNvSpPr txBox="1">
            <a:spLocks noChangeArrowheads="1"/>
          </p:cNvSpPr>
          <p:nvPr/>
        </p:nvSpPr>
        <p:spPr bwMode="auto">
          <a:xfrm rot="428205">
            <a:off x="3700463" y="981075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3603" name="Text Box 76"/>
          <p:cNvSpPr txBox="1">
            <a:spLocks noChangeArrowheads="1"/>
          </p:cNvSpPr>
          <p:nvPr/>
        </p:nvSpPr>
        <p:spPr bwMode="auto">
          <a:xfrm rot="856985">
            <a:off x="3690938" y="1041400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3604" name="Text Box 77"/>
          <p:cNvSpPr txBox="1">
            <a:spLocks noChangeArrowheads="1"/>
          </p:cNvSpPr>
          <p:nvPr/>
        </p:nvSpPr>
        <p:spPr bwMode="auto">
          <a:xfrm rot="1240738">
            <a:off x="3675063" y="11017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3605" name="Text Box 78"/>
          <p:cNvSpPr txBox="1">
            <a:spLocks noChangeArrowheads="1"/>
          </p:cNvSpPr>
          <p:nvPr/>
        </p:nvSpPr>
        <p:spPr bwMode="auto">
          <a:xfrm rot="1330810">
            <a:off x="3646488" y="114935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3606" name="Text Box 79"/>
          <p:cNvSpPr txBox="1">
            <a:spLocks noChangeArrowheads="1"/>
          </p:cNvSpPr>
          <p:nvPr/>
        </p:nvSpPr>
        <p:spPr bwMode="auto">
          <a:xfrm rot="1330810">
            <a:off x="3621088" y="1200150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3607" name="Text Box 80"/>
          <p:cNvSpPr txBox="1">
            <a:spLocks noChangeArrowheads="1"/>
          </p:cNvSpPr>
          <p:nvPr/>
        </p:nvSpPr>
        <p:spPr bwMode="auto">
          <a:xfrm rot="2425614">
            <a:off x="3584575" y="1241425"/>
            <a:ext cx="2301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3608" name="Text Box 81"/>
          <p:cNvSpPr txBox="1">
            <a:spLocks noChangeArrowheads="1"/>
          </p:cNvSpPr>
          <p:nvPr/>
        </p:nvSpPr>
        <p:spPr bwMode="auto">
          <a:xfrm rot="2425614">
            <a:off x="3548063" y="12795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3609" name="Text Box 82"/>
          <p:cNvSpPr txBox="1">
            <a:spLocks noChangeArrowheads="1"/>
          </p:cNvSpPr>
          <p:nvPr/>
        </p:nvSpPr>
        <p:spPr bwMode="auto">
          <a:xfrm rot="2570518">
            <a:off x="3503613" y="132080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3610" name="Text Box 83"/>
          <p:cNvSpPr txBox="1">
            <a:spLocks noChangeArrowheads="1"/>
          </p:cNvSpPr>
          <p:nvPr/>
        </p:nvSpPr>
        <p:spPr bwMode="auto">
          <a:xfrm rot="2582347">
            <a:off x="3462338" y="1360488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3611" name="Text Box 84"/>
          <p:cNvSpPr txBox="1">
            <a:spLocks noChangeArrowheads="1"/>
          </p:cNvSpPr>
          <p:nvPr/>
        </p:nvSpPr>
        <p:spPr bwMode="auto">
          <a:xfrm rot="3107844">
            <a:off x="3405188" y="1389063"/>
            <a:ext cx="2333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3612" name="Text Box 85"/>
          <p:cNvSpPr txBox="1">
            <a:spLocks noChangeArrowheads="1"/>
          </p:cNvSpPr>
          <p:nvPr/>
        </p:nvSpPr>
        <p:spPr bwMode="auto">
          <a:xfrm rot="3271846">
            <a:off x="3355975" y="1419226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3613" name="Text Box 86"/>
          <p:cNvSpPr txBox="1">
            <a:spLocks noChangeArrowheads="1"/>
          </p:cNvSpPr>
          <p:nvPr/>
        </p:nvSpPr>
        <p:spPr bwMode="auto">
          <a:xfrm rot="3719002">
            <a:off x="3312319" y="1451769"/>
            <a:ext cx="2222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3614" name="Text Box 88"/>
          <p:cNvSpPr txBox="1">
            <a:spLocks noChangeArrowheads="1"/>
          </p:cNvSpPr>
          <p:nvPr/>
        </p:nvSpPr>
        <p:spPr bwMode="auto">
          <a:xfrm>
            <a:off x="5648325" y="849313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93615" name="Text Box 90"/>
          <p:cNvSpPr txBox="1">
            <a:spLocks noChangeArrowheads="1"/>
          </p:cNvSpPr>
          <p:nvPr/>
        </p:nvSpPr>
        <p:spPr bwMode="auto">
          <a:xfrm>
            <a:off x="5648325" y="17907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93616" name="Line 97"/>
          <p:cNvSpPr>
            <a:spLocks noChangeShapeType="1"/>
          </p:cNvSpPr>
          <p:nvPr/>
        </p:nvSpPr>
        <p:spPr bwMode="auto">
          <a:xfrm>
            <a:off x="5046663" y="1981200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617" name="Text Box 4"/>
          <p:cNvSpPr txBox="1">
            <a:spLocks noChangeArrowheads="1"/>
          </p:cNvSpPr>
          <p:nvPr/>
        </p:nvSpPr>
        <p:spPr bwMode="auto">
          <a:xfrm>
            <a:off x="2081213" y="447675"/>
            <a:ext cx="120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Nucleus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(site of transcription)</a:t>
            </a:r>
          </a:p>
        </p:txBody>
      </p:sp>
      <p:sp>
        <p:nvSpPr>
          <p:cNvPr id="193618" name="Text Box 12"/>
          <p:cNvSpPr txBox="1">
            <a:spLocks noChangeArrowheads="1"/>
          </p:cNvSpPr>
          <p:nvPr/>
        </p:nvSpPr>
        <p:spPr bwMode="auto">
          <a:xfrm>
            <a:off x="5919788" y="455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Cytoplasm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(site of translation)</a:t>
            </a:r>
          </a:p>
        </p:txBody>
      </p:sp>
      <p:sp>
        <p:nvSpPr>
          <p:cNvPr id="193619" name="Text Box 24"/>
          <p:cNvSpPr txBox="1">
            <a:spLocks noChangeArrowheads="1"/>
          </p:cNvSpPr>
          <p:nvPr/>
        </p:nvSpPr>
        <p:spPr bwMode="auto">
          <a:xfrm>
            <a:off x="4206875" y="460375"/>
            <a:ext cx="404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93620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3.16, step 2</a:t>
            </a:r>
          </a:p>
        </p:txBody>
      </p:sp>
    </p:spTree>
    <p:extLst>
      <p:ext uri="{BB962C8B-B14F-4D97-AF65-F5344CB8AC3E}">
        <p14:creationId xmlns:p14="http://schemas.microsoft.com/office/powerpoint/2010/main" val="386832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92" descr="figure_03_16_unlabeled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>
            <a:fillRect/>
          </a:stretch>
        </p:blipFill>
        <p:spPr bwMode="auto">
          <a:xfrm>
            <a:off x="2065338" y="355600"/>
            <a:ext cx="499903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6" name="Text Box 5"/>
          <p:cNvSpPr txBox="1">
            <a:spLocks noChangeArrowheads="1"/>
          </p:cNvSpPr>
          <p:nvPr/>
        </p:nvSpPr>
        <p:spPr bwMode="auto">
          <a:xfrm>
            <a:off x="2100263" y="1974850"/>
            <a:ext cx="495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mRNA</a:t>
            </a:r>
          </a:p>
        </p:txBody>
      </p:sp>
      <p:sp>
        <p:nvSpPr>
          <p:cNvPr id="195587" name="Text Box 6"/>
          <p:cNvSpPr txBox="1">
            <a:spLocks noChangeArrowheads="1"/>
          </p:cNvSpPr>
          <p:nvPr/>
        </p:nvSpPr>
        <p:spPr bwMode="auto">
          <a:xfrm>
            <a:off x="2763838" y="2238375"/>
            <a:ext cx="804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pore</a:t>
            </a:r>
          </a:p>
        </p:txBody>
      </p:sp>
      <p:sp>
        <p:nvSpPr>
          <p:cNvPr id="195588" name="Text Box 7"/>
          <p:cNvSpPr txBox="1">
            <a:spLocks noChangeArrowheads="1"/>
          </p:cNvSpPr>
          <p:nvPr/>
        </p:nvSpPr>
        <p:spPr bwMode="auto">
          <a:xfrm>
            <a:off x="2293938" y="2435225"/>
            <a:ext cx="10985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membrane</a:t>
            </a:r>
          </a:p>
        </p:txBody>
      </p:sp>
      <p:sp>
        <p:nvSpPr>
          <p:cNvPr id="195589" name="Text Box 8"/>
          <p:cNvSpPr txBox="1">
            <a:spLocks noChangeArrowheads="1"/>
          </p:cNvSpPr>
          <p:nvPr/>
        </p:nvSpPr>
        <p:spPr bwMode="auto">
          <a:xfrm>
            <a:off x="4078288" y="2400300"/>
            <a:ext cx="9413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Correct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attached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to each species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of tRNA by an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5590" name="Text Box 9"/>
          <p:cNvSpPr txBox="1">
            <a:spLocks noChangeArrowheads="1"/>
          </p:cNvSpPr>
          <p:nvPr/>
        </p:nvSpPr>
        <p:spPr bwMode="auto">
          <a:xfrm>
            <a:off x="5067300" y="1908175"/>
            <a:ext cx="50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acids</a:t>
            </a:r>
          </a:p>
        </p:txBody>
      </p:sp>
      <p:sp>
        <p:nvSpPr>
          <p:cNvPr id="195591" name="Text Box 10"/>
          <p:cNvSpPr txBox="1">
            <a:spLocks noChangeArrowheads="1"/>
          </p:cNvSpPr>
          <p:nvPr/>
        </p:nvSpPr>
        <p:spPr bwMode="auto">
          <a:xfrm>
            <a:off x="5605463" y="1798638"/>
            <a:ext cx="1341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leaves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nucleus and attaches to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ribosome, 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translation begins.</a:t>
            </a:r>
          </a:p>
        </p:txBody>
      </p:sp>
      <p:sp>
        <p:nvSpPr>
          <p:cNvPr id="195592" name="Text Box 11"/>
          <p:cNvSpPr txBox="1">
            <a:spLocks noChangeArrowheads="1"/>
          </p:cNvSpPr>
          <p:nvPr/>
        </p:nvSpPr>
        <p:spPr bwMode="auto">
          <a:xfrm>
            <a:off x="5607050" y="850900"/>
            <a:ext cx="132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specifying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one polypeptide is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made on DNA template.</a:t>
            </a:r>
          </a:p>
        </p:txBody>
      </p:sp>
      <p:sp>
        <p:nvSpPr>
          <p:cNvPr id="195593" name="Text Box 13"/>
          <p:cNvSpPr txBox="1">
            <a:spLocks noChangeArrowheads="1"/>
          </p:cNvSpPr>
          <p:nvPr/>
        </p:nvSpPr>
        <p:spPr bwMode="auto">
          <a:xfrm>
            <a:off x="5734050" y="2540000"/>
            <a:ext cx="72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Synthetase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5594" name="Text Box 14"/>
          <p:cNvSpPr txBox="1">
            <a:spLocks noChangeArrowheads="1"/>
          </p:cNvSpPr>
          <p:nvPr/>
        </p:nvSpPr>
        <p:spPr bwMode="auto">
          <a:xfrm>
            <a:off x="4402138" y="3476625"/>
            <a:ext cx="754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polypeptide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chain</a:t>
            </a:r>
          </a:p>
        </p:txBody>
      </p:sp>
      <p:sp>
        <p:nvSpPr>
          <p:cNvPr id="195595" name="Text Box 15"/>
          <p:cNvSpPr txBox="1">
            <a:spLocks noChangeArrowheads="1"/>
          </p:cNvSpPr>
          <p:nvPr/>
        </p:nvSpPr>
        <p:spPr bwMode="auto">
          <a:xfrm>
            <a:off x="5610225" y="3781425"/>
            <a:ext cx="14763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Incoming tRNA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recognizes 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complementary mRNA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 calling for its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by binding via its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anticodon to the codon.</a:t>
            </a:r>
          </a:p>
        </p:txBody>
      </p:sp>
      <p:sp>
        <p:nvSpPr>
          <p:cNvPr id="195596" name="Text Box 16"/>
          <p:cNvSpPr txBox="1">
            <a:spLocks noChangeArrowheads="1"/>
          </p:cNvSpPr>
          <p:nvPr/>
        </p:nvSpPr>
        <p:spPr bwMode="auto">
          <a:xfrm>
            <a:off x="5487988" y="4464050"/>
            <a:ext cx="1065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tRNA </a:t>
            </a:r>
            <a:r>
              <a:rPr lang="ja-JP" altLang="en-US" sz="800"/>
              <a:t>“</a:t>
            </a:r>
            <a:r>
              <a:rPr lang="en-US" altLang="ja-JP" sz="800"/>
              <a:t>head</a:t>
            </a:r>
            <a:r>
              <a:rPr lang="ja-JP" altLang="en-US" sz="800"/>
              <a:t>”</a:t>
            </a:r>
            <a:endParaRPr lang="en-US" altLang="ja-JP" sz="800"/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bearing anticodon</a:t>
            </a:r>
          </a:p>
        </p:txBody>
      </p:sp>
      <p:sp>
        <p:nvSpPr>
          <p:cNvPr id="195597" name="Text Box 17"/>
          <p:cNvSpPr txBox="1">
            <a:spLocks noChangeArrowheads="1"/>
          </p:cNvSpPr>
          <p:nvPr/>
        </p:nvSpPr>
        <p:spPr bwMode="auto">
          <a:xfrm>
            <a:off x="5459413" y="5029200"/>
            <a:ext cx="13700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Large ribosomal subunit</a:t>
            </a:r>
          </a:p>
        </p:txBody>
      </p:sp>
      <p:sp>
        <p:nvSpPr>
          <p:cNvPr id="195598" name="Text Box 18"/>
          <p:cNvSpPr txBox="1">
            <a:spLocks noChangeArrowheads="1"/>
          </p:cNvSpPr>
          <p:nvPr/>
        </p:nvSpPr>
        <p:spPr bwMode="auto">
          <a:xfrm>
            <a:off x="5287963" y="5602288"/>
            <a:ext cx="1363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Direction of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advance;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the mRNA strand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along sequentially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as each codon is read.</a:t>
            </a:r>
          </a:p>
        </p:txBody>
      </p:sp>
      <p:sp>
        <p:nvSpPr>
          <p:cNvPr id="195599" name="Text Box 19"/>
          <p:cNvSpPr txBox="1">
            <a:spLocks noChangeArrowheads="1"/>
          </p:cNvSpPr>
          <p:nvPr/>
        </p:nvSpPr>
        <p:spPr bwMode="auto">
          <a:xfrm>
            <a:off x="4027488" y="5867400"/>
            <a:ext cx="1363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Small ribosomal subunit</a:t>
            </a:r>
          </a:p>
        </p:txBody>
      </p:sp>
      <p:sp>
        <p:nvSpPr>
          <p:cNvPr id="195600" name="Text Box 20"/>
          <p:cNvSpPr txBox="1">
            <a:spLocks noChangeArrowheads="1"/>
          </p:cNvSpPr>
          <p:nvPr/>
        </p:nvSpPr>
        <p:spPr bwMode="auto">
          <a:xfrm>
            <a:off x="3249613" y="5822950"/>
            <a:ext cx="879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Portion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 already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translated</a:t>
            </a:r>
          </a:p>
        </p:txBody>
      </p:sp>
      <p:sp>
        <p:nvSpPr>
          <p:cNvPr id="195601" name="Text Box 22"/>
          <p:cNvSpPr txBox="1">
            <a:spLocks noChangeArrowheads="1"/>
          </p:cNvSpPr>
          <p:nvPr/>
        </p:nvSpPr>
        <p:spPr bwMode="auto">
          <a:xfrm>
            <a:off x="3695700" y="4416425"/>
            <a:ext cx="827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Peptide bond</a:t>
            </a:r>
          </a:p>
        </p:txBody>
      </p:sp>
      <p:sp>
        <p:nvSpPr>
          <p:cNvPr id="195602" name="Text Box 25"/>
          <p:cNvSpPr txBox="1">
            <a:spLocks noChangeArrowheads="1"/>
          </p:cNvSpPr>
          <p:nvPr/>
        </p:nvSpPr>
        <p:spPr bwMode="auto">
          <a:xfrm>
            <a:off x="4379913" y="5553075"/>
            <a:ext cx="5064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</a:t>
            </a:r>
          </a:p>
        </p:txBody>
      </p:sp>
      <p:sp>
        <p:nvSpPr>
          <p:cNvPr id="195603" name="Line 26"/>
          <p:cNvSpPr>
            <a:spLocks noChangeShapeType="1"/>
          </p:cNvSpPr>
          <p:nvPr/>
        </p:nvSpPr>
        <p:spPr bwMode="auto">
          <a:xfrm>
            <a:off x="4094163" y="5238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Line 27"/>
          <p:cNvSpPr>
            <a:spLocks noChangeShapeType="1"/>
          </p:cNvSpPr>
          <p:nvPr/>
        </p:nvSpPr>
        <p:spPr bwMode="auto">
          <a:xfrm>
            <a:off x="3870325" y="914400"/>
            <a:ext cx="1844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5" name="Line 28"/>
          <p:cNvSpPr>
            <a:spLocks noChangeShapeType="1"/>
          </p:cNvSpPr>
          <p:nvPr/>
        </p:nvSpPr>
        <p:spPr bwMode="auto">
          <a:xfrm>
            <a:off x="3594100" y="1866900"/>
            <a:ext cx="2120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Freeform 29"/>
          <p:cNvSpPr>
            <a:spLocks/>
          </p:cNvSpPr>
          <p:nvPr/>
        </p:nvSpPr>
        <p:spPr bwMode="auto">
          <a:xfrm>
            <a:off x="4824413" y="1981200"/>
            <a:ext cx="222250" cy="339725"/>
          </a:xfrm>
          <a:custGeom>
            <a:avLst/>
            <a:gdLst>
              <a:gd name="T0" fmla="*/ 0 w 140"/>
              <a:gd name="T1" fmla="*/ 2147483647 h 214"/>
              <a:gd name="T2" fmla="*/ 2147483647 w 140"/>
              <a:gd name="T3" fmla="*/ 0 h 214"/>
              <a:gd name="T4" fmla="*/ 2147483647 w 140"/>
              <a:gd name="T5" fmla="*/ 2147483647 h 214"/>
              <a:gd name="T6" fmla="*/ 0 60000 65536"/>
              <a:gd name="T7" fmla="*/ 0 60000 65536"/>
              <a:gd name="T8" fmla="*/ 0 60000 65536"/>
              <a:gd name="T9" fmla="*/ 0 w 140"/>
              <a:gd name="T10" fmla="*/ 0 h 214"/>
              <a:gd name="T11" fmla="*/ 140 w 14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214">
                <a:moveTo>
                  <a:pt x="0" y="94"/>
                </a:moveTo>
                <a:lnTo>
                  <a:pt x="140" y="0"/>
                </a:lnTo>
                <a:lnTo>
                  <a:pt x="118" y="2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Line 30"/>
          <p:cNvSpPr>
            <a:spLocks noChangeShapeType="1"/>
          </p:cNvSpPr>
          <p:nvPr/>
        </p:nvSpPr>
        <p:spPr bwMode="auto">
          <a:xfrm>
            <a:off x="5456238" y="2603500"/>
            <a:ext cx="352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8" name="Freeform 31"/>
          <p:cNvSpPr>
            <a:spLocks/>
          </p:cNvSpPr>
          <p:nvPr/>
        </p:nvSpPr>
        <p:spPr bwMode="auto">
          <a:xfrm>
            <a:off x="2513013" y="1936750"/>
            <a:ext cx="152400" cy="101600"/>
          </a:xfrm>
          <a:custGeom>
            <a:avLst/>
            <a:gdLst>
              <a:gd name="T0" fmla="*/ 0 w 96"/>
              <a:gd name="T1" fmla="*/ 2147483647 h 64"/>
              <a:gd name="T2" fmla="*/ 2147483647 w 96"/>
              <a:gd name="T3" fmla="*/ 2147483647 h 64"/>
              <a:gd name="T4" fmla="*/ 2147483647 w 96"/>
              <a:gd name="T5" fmla="*/ 0 h 64"/>
              <a:gd name="T6" fmla="*/ 0 60000 65536"/>
              <a:gd name="T7" fmla="*/ 0 60000 65536"/>
              <a:gd name="T8" fmla="*/ 0 60000 65536"/>
              <a:gd name="T9" fmla="*/ 0 w 96"/>
              <a:gd name="T10" fmla="*/ 0 h 64"/>
              <a:gd name="T11" fmla="*/ 96 w 9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4">
                <a:moveTo>
                  <a:pt x="0" y="64"/>
                </a:moveTo>
                <a:lnTo>
                  <a:pt x="24" y="64"/>
                </a:lnTo>
                <a:lnTo>
                  <a:pt x="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9" name="Freeform 32"/>
          <p:cNvSpPr>
            <a:spLocks/>
          </p:cNvSpPr>
          <p:nvPr/>
        </p:nvSpPr>
        <p:spPr bwMode="auto">
          <a:xfrm>
            <a:off x="2722563" y="2181225"/>
            <a:ext cx="120650" cy="130175"/>
          </a:xfrm>
          <a:custGeom>
            <a:avLst/>
            <a:gdLst>
              <a:gd name="T0" fmla="*/ 0 w 76"/>
              <a:gd name="T1" fmla="*/ 0 h 82"/>
              <a:gd name="T2" fmla="*/ 2147483647 w 76"/>
              <a:gd name="T3" fmla="*/ 2147483647 h 82"/>
              <a:gd name="T4" fmla="*/ 2147483647 w 76"/>
              <a:gd name="T5" fmla="*/ 2147483647 h 82"/>
              <a:gd name="T6" fmla="*/ 0 60000 65536"/>
              <a:gd name="T7" fmla="*/ 0 60000 65536"/>
              <a:gd name="T8" fmla="*/ 0 60000 65536"/>
              <a:gd name="T9" fmla="*/ 0 w 76"/>
              <a:gd name="T10" fmla="*/ 0 h 82"/>
              <a:gd name="T11" fmla="*/ 76 w 7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82">
                <a:moveTo>
                  <a:pt x="0" y="0"/>
                </a:moveTo>
                <a:lnTo>
                  <a:pt x="44" y="82"/>
                </a:lnTo>
                <a:lnTo>
                  <a:pt x="76" y="8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0" name="Freeform 33"/>
          <p:cNvSpPr>
            <a:spLocks/>
          </p:cNvSpPr>
          <p:nvPr/>
        </p:nvSpPr>
        <p:spPr bwMode="auto">
          <a:xfrm>
            <a:off x="2205038" y="2276475"/>
            <a:ext cx="161925" cy="231775"/>
          </a:xfrm>
          <a:custGeom>
            <a:avLst/>
            <a:gdLst>
              <a:gd name="T0" fmla="*/ 0 w 102"/>
              <a:gd name="T1" fmla="*/ 0 h 146"/>
              <a:gd name="T2" fmla="*/ 2147483647 w 102"/>
              <a:gd name="T3" fmla="*/ 2147483647 h 146"/>
              <a:gd name="T4" fmla="*/ 2147483647 w 102"/>
              <a:gd name="T5" fmla="*/ 2147483647 h 146"/>
              <a:gd name="T6" fmla="*/ 0 60000 65536"/>
              <a:gd name="T7" fmla="*/ 0 60000 65536"/>
              <a:gd name="T8" fmla="*/ 0 60000 65536"/>
              <a:gd name="T9" fmla="*/ 0 w 102"/>
              <a:gd name="T10" fmla="*/ 0 h 146"/>
              <a:gd name="T11" fmla="*/ 102 w 102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46">
                <a:moveTo>
                  <a:pt x="0" y="0"/>
                </a:moveTo>
                <a:lnTo>
                  <a:pt x="70" y="146"/>
                </a:lnTo>
                <a:lnTo>
                  <a:pt x="102" y="14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1" name="Line 34"/>
          <p:cNvSpPr>
            <a:spLocks noChangeShapeType="1"/>
          </p:cNvSpPr>
          <p:nvPr/>
        </p:nvSpPr>
        <p:spPr bwMode="auto">
          <a:xfrm flipV="1">
            <a:off x="4325938" y="3543300"/>
            <a:ext cx="155575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Text Box 35"/>
          <p:cNvSpPr txBox="1">
            <a:spLocks noChangeArrowheads="1"/>
          </p:cNvSpPr>
          <p:nvPr/>
        </p:nvSpPr>
        <p:spPr bwMode="auto">
          <a:xfrm>
            <a:off x="4141788" y="3965575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Ser</a:t>
            </a:r>
          </a:p>
        </p:txBody>
      </p:sp>
      <p:sp>
        <p:nvSpPr>
          <p:cNvPr id="195613" name="Text Box 36"/>
          <p:cNvSpPr txBox="1">
            <a:spLocks noChangeArrowheads="1"/>
          </p:cNvSpPr>
          <p:nvPr/>
        </p:nvSpPr>
        <p:spPr bwMode="auto">
          <a:xfrm>
            <a:off x="4071938" y="3622675"/>
            <a:ext cx="358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Met</a:t>
            </a:r>
          </a:p>
        </p:txBody>
      </p:sp>
      <p:sp>
        <p:nvSpPr>
          <p:cNvPr id="195614" name="Text Box 37"/>
          <p:cNvSpPr txBox="1">
            <a:spLocks noChangeArrowheads="1"/>
          </p:cNvSpPr>
          <p:nvPr/>
        </p:nvSpPr>
        <p:spPr bwMode="auto">
          <a:xfrm>
            <a:off x="4062413" y="3778250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Gly</a:t>
            </a:r>
          </a:p>
        </p:txBody>
      </p:sp>
      <p:sp>
        <p:nvSpPr>
          <p:cNvPr id="195615" name="Text Box 38"/>
          <p:cNvSpPr txBox="1">
            <a:spLocks noChangeArrowheads="1"/>
          </p:cNvSpPr>
          <p:nvPr/>
        </p:nvSpPr>
        <p:spPr bwMode="auto">
          <a:xfrm>
            <a:off x="4271963" y="4117975"/>
            <a:ext cx="3698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Phe</a:t>
            </a:r>
          </a:p>
        </p:txBody>
      </p:sp>
      <p:sp>
        <p:nvSpPr>
          <p:cNvPr id="195616" name="Text Box 39"/>
          <p:cNvSpPr txBox="1">
            <a:spLocks noChangeArrowheads="1"/>
          </p:cNvSpPr>
          <p:nvPr/>
        </p:nvSpPr>
        <p:spPr bwMode="auto">
          <a:xfrm>
            <a:off x="4506913" y="4244975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Ala</a:t>
            </a:r>
          </a:p>
        </p:txBody>
      </p:sp>
      <p:sp>
        <p:nvSpPr>
          <p:cNvPr id="195617" name="Text Box 40"/>
          <p:cNvSpPr txBox="1">
            <a:spLocks noChangeArrowheads="1"/>
          </p:cNvSpPr>
          <p:nvPr/>
        </p:nvSpPr>
        <p:spPr bwMode="auto">
          <a:xfrm>
            <a:off x="5246688" y="3663950"/>
            <a:ext cx="296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lle</a:t>
            </a:r>
          </a:p>
        </p:txBody>
      </p:sp>
      <p:sp>
        <p:nvSpPr>
          <p:cNvPr id="195618" name="Text Box 41"/>
          <p:cNvSpPr txBox="1">
            <a:spLocks noChangeArrowheads="1"/>
          </p:cNvSpPr>
          <p:nvPr/>
        </p:nvSpPr>
        <p:spPr bwMode="auto">
          <a:xfrm rot="566436">
            <a:off x="4970463" y="44926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5619" name="Text Box 42"/>
          <p:cNvSpPr txBox="1">
            <a:spLocks noChangeArrowheads="1"/>
          </p:cNvSpPr>
          <p:nvPr/>
        </p:nvSpPr>
        <p:spPr bwMode="auto">
          <a:xfrm rot="566436">
            <a:off x="5094288" y="45116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5620" name="Text Box 43"/>
          <p:cNvSpPr txBox="1">
            <a:spLocks noChangeArrowheads="1"/>
          </p:cNvSpPr>
          <p:nvPr/>
        </p:nvSpPr>
        <p:spPr bwMode="auto">
          <a:xfrm rot="566436">
            <a:off x="5221288" y="45339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5621" name="Freeform 44"/>
          <p:cNvSpPr>
            <a:spLocks/>
          </p:cNvSpPr>
          <p:nvPr/>
        </p:nvSpPr>
        <p:spPr bwMode="auto">
          <a:xfrm>
            <a:off x="4449763" y="4248150"/>
            <a:ext cx="111125" cy="238125"/>
          </a:xfrm>
          <a:custGeom>
            <a:avLst/>
            <a:gdLst>
              <a:gd name="T0" fmla="*/ 0 w 70"/>
              <a:gd name="T1" fmla="*/ 2147483647 h 150"/>
              <a:gd name="T2" fmla="*/ 2147483647 w 70"/>
              <a:gd name="T3" fmla="*/ 2147483647 h 150"/>
              <a:gd name="T4" fmla="*/ 2147483647 w 70"/>
              <a:gd name="T5" fmla="*/ 0 h 150"/>
              <a:gd name="T6" fmla="*/ 0 60000 65536"/>
              <a:gd name="T7" fmla="*/ 0 60000 65536"/>
              <a:gd name="T8" fmla="*/ 0 60000 65536"/>
              <a:gd name="T9" fmla="*/ 0 w 70"/>
              <a:gd name="T10" fmla="*/ 0 h 150"/>
              <a:gd name="T11" fmla="*/ 70 w 7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50">
                <a:moveTo>
                  <a:pt x="0" y="150"/>
                </a:moveTo>
                <a:lnTo>
                  <a:pt x="32" y="150"/>
                </a:lnTo>
                <a:lnTo>
                  <a:pt x="7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2" name="Text Box 45"/>
          <p:cNvSpPr txBox="1">
            <a:spLocks noChangeArrowheads="1"/>
          </p:cNvSpPr>
          <p:nvPr/>
        </p:nvSpPr>
        <p:spPr bwMode="auto">
          <a:xfrm rot="-830435">
            <a:off x="3443288" y="49498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5623" name="Text Box 46"/>
          <p:cNvSpPr txBox="1">
            <a:spLocks noChangeArrowheads="1"/>
          </p:cNvSpPr>
          <p:nvPr/>
        </p:nvSpPr>
        <p:spPr bwMode="auto">
          <a:xfrm rot="-830435">
            <a:off x="3551238" y="49212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5624" name="Text Box 47"/>
          <p:cNvSpPr txBox="1">
            <a:spLocks noChangeArrowheads="1"/>
          </p:cNvSpPr>
          <p:nvPr/>
        </p:nvSpPr>
        <p:spPr bwMode="auto">
          <a:xfrm rot="-830435">
            <a:off x="3656013" y="4892675"/>
            <a:ext cx="263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</a:t>
            </a:r>
          </a:p>
        </p:txBody>
      </p:sp>
      <p:sp>
        <p:nvSpPr>
          <p:cNvPr id="195625" name="Text Box 48"/>
          <p:cNvSpPr txBox="1">
            <a:spLocks noChangeArrowheads="1"/>
          </p:cNvSpPr>
          <p:nvPr/>
        </p:nvSpPr>
        <p:spPr bwMode="auto">
          <a:xfrm rot="-1528327">
            <a:off x="3856038" y="54864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5626" name="Text Box 49"/>
          <p:cNvSpPr txBox="1">
            <a:spLocks noChangeArrowheads="1"/>
          </p:cNvSpPr>
          <p:nvPr/>
        </p:nvSpPr>
        <p:spPr bwMode="auto">
          <a:xfrm rot="-1528327">
            <a:off x="3932238" y="54356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5627" name="Text Box 50"/>
          <p:cNvSpPr txBox="1">
            <a:spLocks noChangeArrowheads="1"/>
          </p:cNvSpPr>
          <p:nvPr/>
        </p:nvSpPr>
        <p:spPr bwMode="auto">
          <a:xfrm rot="-1528327">
            <a:off x="4027488" y="53752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5628" name="Text Box 51"/>
          <p:cNvSpPr txBox="1">
            <a:spLocks noChangeArrowheads="1"/>
          </p:cNvSpPr>
          <p:nvPr/>
        </p:nvSpPr>
        <p:spPr bwMode="auto">
          <a:xfrm rot="-1031654">
            <a:off x="4138613" y="53530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5629" name="Text Box 52"/>
          <p:cNvSpPr txBox="1">
            <a:spLocks noChangeArrowheads="1"/>
          </p:cNvSpPr>
          <p:nvPr/>
        </p:nvSpPr>
        <p:spPr bwMode="auto">
          <a:xfrm rot="-344652">
            <a:off x="4252913" y="53181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</a:t>
            </a:r>
          </a:p>
        </p:txBody>
      </p:sp>
      <p:sp>
        <p:nvSpPr>
          <p:cNvPr id="195630" name="Text Box 53"/>
          <p:cNvSpPr txBox="1">
            <a:spLocks noChangeArrowheads="1"/>
          </p:cNvSpPr>
          <p:nvPr/>
        </p:nvSpPr>
        <p:spPr bwMode="auto">
          <a:xfrm>
            <a:off x="43735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5631" name="Text Box 54"/>
          <p:cNvSpPr txBox="1">
            <a:spLocks noChangeArrowheads="1"/>
          </p:cNvSpPr>
          <p:nvPr/>
        </p:nvSpPr>
        <p:spPr bwMode="auto">
          <a:xfrm>
            <a:off x="4503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5632" name="Text Box 55"/>
          <p:cNvSpPr txBox="1">
            <a:spLocks noChangeArrowheads="1"/>
          </p:cNvSpPr>
          <p:nvPr/>
        </p:nvSpPr>
        <p:spPr bwMode="auto">
          <a:xfrm>
            <a:off x="4630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5633" name="Text Box 56"/>
          <p:cNvSpPr txBox="1">
            <a:spLocks noChangeArrowheads="1"/>
          </p:cNvSpPr>
          <p:nvPr/>
        </p:nvSpPr>
        <p:spPr bwMode="auto">
          <a:xfrm>
            <a:off x="47513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5634" name="Text Box 57"/>
          <p:cNvSpPr txBox="1">
            <a:spLocks noChangeArrowheads="1"/>
          </p:cNvSpPr>
          <p:nvPr/>
        </p:nvSpPr>
        <p:spPr bwMode="auto">
          <a:xfrm>
            <a:off x="501491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5635" name="Text Box 58"/>
          <p:cNvSpPr txBox="1">
            <a:spLocks noChangeArrowheads="1"/>
          </p:cNvSpPr>
          <p:nvPr/>
        </p:nvSpPr>
        <p:spPr bwMode="auto">
          <a:xfrm>
            <a:off x="488156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5636" name="Text Box 59"/>
          <p:cNvSpPr txBox="1">
            <a:spLocks noChangeArrowheads="1"/>
          </p:cNvSpPr>
          <p:nvPr/>
        </p:nvSpPr>
        <p:spPr bwMode="auto">
          <a:xfrm>
            <a:off x="51482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5637" name="Text Box 60"/>
          <p:cNvSpPr txBox="1">
            <a:spLocks noChangeArrowheads="1"/>
          </p:cNvSpPr>
          <p:nvPr/>
        </p:nvSpPr>
        <p:spPr bwMode="auto">
          <a:xfrm>
            <a:off x="52847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5638" name="Text Box 61"/>
          <p:cNvSpPr txBox="1">
            <a:spLocks noChangeArrowheads="1"/>
          </p:cNvSpPr>
          <p:nvPr/>
        </p:nvSpPr>
        <p:spPr bwMode="auto">
          <a:xfrm>
            <a:off x="5405438" y="52673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5639" name="Text Box 62"/>
          <p:cNvSpPr txBox="1">
            <a:spLocks noChangeArrowheads="1"/>
          </p:cNvSpPr>
          <p:nvPr/>
        </p:nvSpPr>
        <p:spPr bwMode="auto">
          <a:xfrm rot="91357">
            <a:off x="5510213" y="52800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5640" name="Text Box 63"/>
          <p:cNvSpPr txBox="1">
            <a:spLocks noChangeArrowheads="1"/>
          </p:cNvSpPr>
          <p:nvPr/>
        </p:nvSpPr>
        <p:spPr bwMode="auto">
          <a:xfrm>
            <a:off x="4376738" y="508635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5641" name="Text Box 64"/>
          <p:cNvSpPr txBox="1">
            <a:spLocks noChangeArrowheads="1"/>
          </p:cNvSpPr>
          <p:nvPr/>
        </p:nvSpPr>
        <p:spPr bwMode="auto">
          <a:xfrm>
            <a:off x="4500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5642" name="Text Box 65"/>
          <p:cNvSpPr txBox="1">
            <a:spLocks noChangeArrowheads="1"/>
          </p:cNvSpPr>
          <p:nvPr/>
        </p:nvSpPr>
        <p:spPr bwMode="auto">
          <a:xfrm>
            <a:off x="4627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5643" name="Line 66"/>
          <p:cNvSpPr>
            <a:spLocks noChangeShapeType="1"/>
          </p:cNvSpPr>
          <p:nvPr/>
        </p:nvSpPr>
        <p:spPr bwMode="auto">
          <a:xfrm>
            <a:off x="5413375" y="3854450"/>
            <a:ext cx="301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4" name="Line 67"/>
          <p:cNvSpPr>
            <a:spLocks noChangeShapeType="1"/>
          </p:cNvSpPr>
          <p:nvPr/>
        </p:nvSpPr>
        <p:spPr bwMode="auto">
          <a:xfrm>
            <a:off x="5445125" y="4524375"/>
            <a:ext cx="117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5" name="Line 68"/>
          <p:cNvSpPr>
            <a:spLocks noChangeShapeType="1"/>
          </p:cNvSpPr>
          <p:nvPr/>
        </p:nvSpPr>
        <p:spPr bwMode="auto">
          <a:xfrm>
            <a:off x="5376863" y="5105400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6" name="Line 69"/>
          <p:cNvSpPr>
            <a:spLocks noChangeShapeType="1"/>
          </p:cNvSpPr>
          <p:nvPr/>
        </p:nvSpPr>
        <p:spPr bwMode="auto">
          <a:xfrm>
            <a:off x="3602038" y="5718175"/>
            <a:ext cx="0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7" name="Line 70"/>
          <p:cNvSpPr>
            <a:spLocks noChangeShapeType="1"/>
          </p:cNvSpPr>
          <p:nvPr/>
        </p:nvSpPr>
        <p:spPr bwMode="auto">
          <a:xfrm>
            <a:off x="4703763" y="5768975"/>
            <a:ext cx="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8" name="Freeform 71"/>
          <p:cNvSpPr>
            <a:spLocks/>
          </p:cNvSpPr>
          <p:nvPr/>
        </p:nvSpPr>
        <p:spPr bwMode="auto">
          <a:xfrm>
            <a:off x="4459288" y="5461000"/>
            <a:ext cx="339725" cy="53975"/>
          </a:xfrm>
          <a:custGeom>
            <a:avLst/>
            <a:gdLst>
              <a:gd name="T0" fmla="*/ 0 w 214"/>
              <a:gd name="T1" fmla="*/ 0 h 34"/>
              <a:gd name="T2" fmla="*/ 0 w 214"/>
              <a:gd name="T3" fmla="*/ 2147483647 h 34"/>
              <a:gd name="T4" fmla="*/ 2147483647 w 214"/>
              <a:gd name="T5" fmla="*/ 2147483647 h 34"/>
              <a:gd name="T6" fmla="*/ 2147483647 w 214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14"/>
              <a:gd name="T13" fmla="*/ 0 h 34"/>
              <a:gd name="T14" fmla="*/ 214 w 214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" h="34">
                <a:moveTo>
                  <a:pt x="0" y="0"/>
                </a:moveTo>
                <a:lnTo>
                  <a:pt x="0" y="34"/>
                </a:lnTo>
                <a:lnTo>
                  <a:pt x="214" y="34"/>
                </a:lnTo>
                <a:lnTo>
                  <a:pt x="214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9" name="Line 72"/>
          <p:cNvSpPr>
            <a:spLocks noChangeShapeType="1"/>
          </p:cNvSpPr>
          <p:nvPr/>
        </p:nvSpPr>
        <p:spPr bwMode="auto">
          <a:xfrm>
            <a:off x="4630738" y="5511800"/>
            <a:ext cx="0" cy="53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0" name="Text Box 73"/>
          <p:cNvSpPr txBox="1">
            <a:spLocks noChangeArrowheads="1"/>
          </p:cNvSpPr>
          <p:nvPr/>
        </p:nvSpPr>
        <p:spPr bwMode="auto">
          <a:xfrm rot="2288949">
            <a:off x="3328988" y="730250"/>
            <a:ext cx="233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5651" name="Text Box 74"/>
          <p:cNvSpPr txBox="1">
            <a:spLocks noChangeArrowheads="1"/>
          </p:cNvSpPr>
          <p:nvPr/>
        </p:nvSpPr>
        <p:spPr bwMode="auto">
          <a:xfrm rot="2210709">
            <a:off x="3386138" y="779463"/>
            <a:ext cx="2397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600"/>
              <a:t>C</a:t>
            </a:r>
            <a:endParaRPr lang="en-US" sz="500"/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</p:txBody>
      </p:sp>
      <p:sp>
        <p:nvSpPr>
          <p:cNvPr id="195652" name="Text Box 75"/>
          <p:cNvSpPr txBox="1">
            <a:spLocks noChangeArrowheads="1"/>
          </p:cNvSpPr>
          <p:nvPr/>
        </p:nvSpPr>
        <p:spPr bwMode="auto">
          <a:xfrm rot="428205">
            <a:off x="3700463" y="981075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5653" name="Text Box 76"/>
          <p:cNvSpPr txBox="1">
            <a:spLocks noChangeArrowheads="1"/>
          </p:cNvSpPr>
          <p:nvPr/>
        </p:nvSpPr>
        <p:spPr bwMode="auto">
          <a:xfrm rot="856985">
            <a:off x="3690938" y="1041400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5654" name="Text Box 77"/>
          <p:cNvSpPr txBox="1">
            <a:spLocks noChangeArrowheads="1"/>
          </p:cNvSpPr>
          <p:nvPr/>
        </p:nvSpPr>
        <p:spPr bwMode="auto">
          <a:xfrm rot="1240738">
            <a:off x="3675063" y="11017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5655" name="Text Box 78"/>
          <p:cNvSpPr txBox="1">
            <a:spLocks noChangeArrowheads="1"/>
          </p:cNvSpPr>
          <p:nvPr/>
        </p:nvSpPr>
        <p:spPr bwMode="auto">
          <a:xfrm rot="1330810">
            <a:off x="3646488" y="114935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5656" name="Text Box 79"/>
          <p:cNvSpPr txBox="1">
            <a:spLocks noChangeArrowheads="1"/>
          </p:cNvSpPr>
          <p:nvPr/>
        </p:nvSpPr>
        <p:spPr bwMode="auto">
          <a:xfrm rot="1330810">
            <a:off x="3621088" y="1200150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5657" name="Text Box 80"/>
          <p:cNvSpPr txBox="1">
            <a:spLocks noChangeArrowheads="1"/>
          </p:cNvSpPr>
          <p:nvPr/>
        </p:nvSpPr>
        <p:spPr bwMode="auto">
          <a:xfrm rot="2425614">
            <a:off x="3584575" y="1241425"/>
            <a:ext cx="2301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5658" name="Text Box 81"/>
          <p:cNvSpPr txBox="1">
            <a:spLocks noChangeArrowheads="1"/>
          </p:cNvSpPr>
          <p:nvPr/>
        </p:nvSpPr>
        <p:spPr bwMode="auto">
          <a:xfrm rot="2425614">
            <a:off x="3548063" y="12795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5659" name="Text Box 82"/>
          <p:cNvSpPr txBox="1">
            <a:spLocks noChangeArrowheads="1"/>
          </p:cNvSpPr>
          <p:nvPr/>
        </p:nvSpPr>
        <p:spPr bwMode="auto">
          <a:xfrm rot="2570518">
            <a:off x="3503613" y="132080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5660" name="Text Box 83"/>
          <p:cNvSpPr txBox="1">
            <a:spLocks noChangeArrowheads="1"/>
          </p:cNvSpPr>
          <p:nvPr/>
        </p:nvSpPr>
        <p:spPr bwMode="auto">
          <a:xfrm rot="2582347">
            <a:off x="3462338" y="1360488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5661" name="Text Box 84"/>
          <p:cNvSpPr txBox="1">
            <a:spLocks noChangeArrowheads="1"/>
          </p:cNvSpPr>
          <p:nvPr/>
        </p:nvSpPr>
        <p:spPr bwMode="auto">
          <a:xfrm rot="3107844">
            <a:off x="3405188" y="1389063"/>
            <a:ext cx="2333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5662" name="Text Box 85"/>
          <p:cNvSpPr txBox="1">
            <a:spLocks noChangeArrowheads="1"/>
          </p:cNvSpPr>
          <p:nvPr/>
        </p:nvSpPr>
        <p:spPr bwMode="auto">
          <a:xfrm rot="3271846">
            <a:off x="3355975" y="1419226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5663" name="Text Box 86"/>
          <p:cNvSpPr txBox="1">
            <a:spLocks noChangeArrowheads="1"/>
          </p:cNvSpPr>
          <p:nvPr/>
        </p:nvSpPr>
        <p:spPr bwMode="auto">
          <a:xfrm rot="3719002">
            <a:off x="3312319" y="1451769"/>
            <a:ext cx="2222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5664" name="Text Box 88"/>
          <p:cNvSpPr txBox="1">
            <a:spLocks noChangeArrowheads="1"/>
          </p:cNvSpPr>
          <p:nvPr/>
        </p:nvSpPr>
        <p:spPr bwMode="auto">
          <a:xfrm>
            <a:off x="5648325" y="849313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95665" name="Text Box 90"/>
          <p:cNvSpPr txBox="1">
            <a:spLocks noChangeArrowheads="1"/>
          </p:cNvSpPr>
          <p:nvPr/>
        </p:nvSpPr>
        <p:spPr bwMode="auto">
          <a:xfrm>
            <a:off x="5648325" y="17907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95666" name="Text Box 92"/>
          <p:cNvSpPr txBox="1">
            <a:spLocks noChangeArrowheads="1"/>
          </p:cNvSpPr>
          <p:nvPr/>
        </p:nvSpPr>
        <p:spPr bwMode="auto">
          <a:xfrm>
            <a:off x="5648325" y="3775075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3</a:t>
            </a:r>
          </a:p>
        </p:txBody>
      </p:sp>
      <p:sp>
        <p:nvSpPr>
          <p:cNvPr id="195667" name="Line 97"/>
          <p:cNvSpPr>
            <a:spLocks noChangeShapeType="1"/>
          </p:cNvSpPr>
          <p:nvPr/>
        </p:nvSpPr>
        <p:spPr bwMode="auto">
          <a:xfrm>
            <a:off x="5046663" y="1981200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8" name="Text Box 4"/>
          <p:cNvSpPr txBox="1">
            <a:spLocks noChangeArrowheads="1"/>
          </p:cNvSpPr>
          <p:nvPr/>
        </p:nvSpPr>
        <p:spPr bwMode="auto">
          <a:xfrm>
            <a:off x="2081213" y="447675"/>
            <a:ext cx="120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Nucleus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(site of transcription)</a:t>
            </a:r>
          </a:p>
        </p:txBody>
      </p:sp>
      <p:sp>
        <p:nvSpPr>
          <p:cNvPr id="195669" name="Text Box 12"/>
          <p:cNvSpPr txBox="1">
            <a:spLocks noChangeArrowheads="1"/>
          </p:cNvSpPr>
          <p:nvPr/>
        </p:nvSpPr>
        <p:spPr bwMode="auto">
          <a:xfrm>
            <a:off x="5919788" y="455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Cytoplasm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(site of translation)</a:t>
            </a:r>
          </a:p>
        </p:txBody>
      </p:sp>
      <p:sp>
        <p:nvSpPr>
          <p:cNvPr id="195670" name="Text Box 24"/>
          <p:cNvSpPr txBox="1">
            <a:spLocks noChangeArrowheads="1"/>
          </p:cNvSpPr>
          <p:nvPr/>
        </p:nvSpPr>
        <p:spPr bwMode="auto">
          <a:xfrm>
            <a:off x="4206875" y="460375"/>
            <a:ext cx="404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95671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3.16, step 3</a:t>
            </a:r>
          </a:p>
        </p:txBody>
      </p:sp>
    </p:spTree>
    <p:extLst>
      <p:ext uri="{BB962C8B-B14F-4D97-AF65-F5344CB8AC3E}">
        <p14:creationId xmlns:p14="http://schemas.microsoft.com/office/powerpoint/2010/main" val="3645102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95" descr="figure_03_16_unlabeled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>
            <a:fillRect/>
          </a:stretch>
        </p:blipFill>
        <p:spPr bwMode="auto">
          <a:xfrm>
            <a:off x="2065338" y="355600"/>
            <a:ext cx="499903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4" name="Text Box 5"/>
          <p:cNvSpPr txBox="1">
            <a:spLocks noChangeArrowheads="1"/>
          </p:cNvSpPr>
          <p:nvPr/>
        </p:nvSpPr>
        <p:spPr bwMode="auto">
          <a:xfrm>
            <a:off x="2100263" y="1974850"/>
            <a:ext cx="495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mRNA</a:t>
            </a:r>
          </a:p>
        </p:txBody>
      </p:sp>
      <p:sp>
        <p:nvSpPr>
          <p:cNvPr id="197635" name="Text Box 6"/>
          <p:cNvSpPr txBox="1">
            <a:spLocks noChangeArrowheads="1"/>
          </p:cNvSpPr>
          <p:nvPr/>
        </p:nvSpPr>
        <p:spPr bwMode="auto">
          <a:xfrm>
            <a:off x="2763838" y="2238375"/>
            <a:ext cx="804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pore</a:t>
            </a:r>
          </a:p>
        </p:txBody>
      </p:sp>
      <p:sp>
        <p:nvSpPr>
          <p:cNvPr id="197636" name="Text Box 7"/>
          <p:cNvSpPr txBox="1">
            <a:spLocks noChangeArrowheads="1"/>
          </p:cNvSpPr>
          <p:nvPr/>
        </p:nvSpPr>
        <p:spPr bwMode="auto">
          <a:xfrm>
            <a:off x="2293938" y="2435225"/>
            <a:ext cx="10985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membrane</a:t>
            </a:r>
          </a:p>
        </p:txBody>
      </p:sp>
      <p:sp>
        <p:nvSpPr>
          <p:cNvPr id="197637" name="Text Box 8"/>
          <p:cNvSpPr txBox="1">
            <a:spLocks noChangeArrowheads="1"/>
          </p:cNvSpPr>
          <p:nvPr/>
        </p:nvSpPr>
        <p:spPr bwMode="auto">
          <a:xfrm>
            <a:off x="4078288" y="2400300"/>
            <a:ext cx="9413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Correct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attached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to each species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of tRNA by an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7638" name="Text Box 9"/>
          <p:cNvSpPr txBox="1">
            <a:spLocks noChangeArrowheads="1"/>
          </p:cNvSpPr>
          <p:nvPr/>
        </p:nvSpPr>
        <p:spPr bwMode="auto">
          <a:xfrm>
            <a:off x="5067300" y="1908175"/>
            <a:ext cx="50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acids</a:t>
            </a:r>
          </a:p>
        </p:txBody>
      </p:sp>
      <p:sp>
        <p:nvSpPr>
          <p:cNvPr id="197639" name="Text Box 10"/>
          <p:cNvSpPr txBox="1">
            <a:spLocks noChangeArrowheads="1"/>
          </p:cNvSpPr>
          <p:nvPr/>
        </p:nvSpPr>
        <p:spPr bwMode="auto">
          <a:xfrm>
            <a:off x="5605463" y="1798638"/>
            <a:ext cx="1341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leaves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nucleus and attaches to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ribosome, 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translation begins.</a:t>
            </a:r>
          </a:p>
        </p:txBody>
      </p:sp>
      <p:sp>
        <p:nvSpPr>
          <p:cNvPr id="197640" name="Text Box 11"/>
          <p:cNvSpPr txBox="1">
            <a:spLocks noChangeArrowheads="1"/>
          </p:cNvSpPr>
          <p:nvPr/>
        </p:nvSpPr>
        <p:spPr bwMode="auto">
          <a:xfrm>
            <a:off x="5607050" y="850900"/>
            <a:ext cx="132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specifying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one polypeptide is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made on DNA template.</a:t>
            </a:r>
          </a:p>
        </p:txBody>
      </p:sp>
      <p:sp>
        <p:nvSpPr>
          <p:cNvPr id="197641" name="Text Box 13"/>
          <p:cNvSpPr txBox="1">
            <a:spLocks noChangeArrowheads="1"/>
          </p:cNvSpPr>
          <p:nvPr/>
        </p:nvSpPr>
        <p:spPr bwMode="auto">
          <a:xfrm>
            <a:off x="5734050" y="2540000"/>
            <a:ext cx="72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Synthetase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7642" name="Text Box 14"/>
          <p:cNvSpPr txBox="1">
            <a:spLocks noChangeArrowheads="1"/>
          </p:cNvSpPr>
          <p:nvPr/>
        </p:nvSpPr>
        <p:spPr bwMode="auto">
          <a:xfrm>
            <a:off x="4402138" y="3476625"/>
            <a:ext cx="754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polypeptide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chain</a:t>
            </a:r>
          </a:p>
        </p:txBody>
      </p:sp>
      <p:sp>
        <p:nvSpPr>
          <p:cNvPr id="197643" name="Text Box 15"/>
          <p:cNvSpPr txBox="1">
            <a:spLocks noChangeArrowheads="1"/>
          </p:cNvSpPr>
          <p:nvPr/>
        </p:nvSpPr>
        <p:spPr bwMode="auto">
          <a:xfrm>
            <a:off x="5610225" y="3781425"/>
            <a:ext cx="14763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Incoming tRNA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recognizes 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complementary mRNA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 calling for its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by binding via its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anticodon to the codon.</a:t>
            </a:r>
          </a:p>
        </p:txBody>
      </p:sp>
      <p:sp>
        <p:nvSpPr>
          <p:cNvPr id="197644" name="Text Box 16"/>
          <p:cNvSpPr txBox="1">
            <a:spLocks noChangeArrowheads="1"/>
          </p:cNvSpPr>
          <p:nvPr/>
        </p:nvSpPr>
        <p:spPr bwMode="auto">
          <a:xfrm>
            <a:off x="5487988" y="4464050"/>
            <a:ext cx="1065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tRNA </a:t>
            </a:r>
            <a:r>
              <a:rPr lang="ja-JP" altLang="en-US" sz="800"/>
              <a:t>“</a:t>
            </a:r>
            <a:r>
              <a:rPr lang="en-US" altLang="ja-JP" sz="800"/>
              <a:t>head</a:t>
            </a:r>
            <a:r>
              <a:rPr lang="ja-JP" altLang="en-US" sz="800"/>
              <a:t>”</a:t>
            </a:r>
            <a:endParaRPr lang="en-US" altLang="ja-JP" sz="800"/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bearing anticodon</a:t>
            </a:r>
          </a:p>
        </p:txBody>
      </p:sp>
      <p:sp>
        <p:nvSpPr>
          <p:cNvPr id="197645" name="Text Box 17"/>
          <p:cNvSpPr txBox="1">
            <a:spLocks noChangeArrowheads="1"/>
          </p:cNvSpPr>
          <p:nvPr/>
        </p:nvSpPr>
        <p:spPr bwMode="auto">
          <a:xfrm>
            <a:off x="5459413" y="5029200"/>
            <a:ext cx="13700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Large ribosomal subunit</a:t>
            </a:r>
          </a:p>
        </p:txBody>
      </p:sp>
      <p:sp>
        <p:nvSpPr>
          <p:cNvPr id="197646" name="Text Box 18"/>
          <p:cNvSpPr txBox="1">
            <a:spLocks noChangeArrowheads="1"/>
          </p:cNvSpPr>
          <p:nvPr/>
        </p:nvSpPr>
        <p:spPr bwMode="auto">
          <a:xfrm>
            <a:off x="5287963" y="5602288"/>
            <a:ext cx="1363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Direction of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advance;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the mRNA strand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along sequentially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as each codon is read.</a:t>
            </a:r>
          </a:p>
        </p:txBody>
      </p:sp>
      <p:sp>
        <p:nvSpPr>
          <p:cNvPr id="197647" name="Text Box 19"/>
          <p:cNvSpPr txBox="1">
            <a:spLocks noChangeArrowheads="1"/>
          </p:cNvSpPr>
          <p:nvPr/>
        </p:nvSpPr>
        <p:spPr bwMode="auto">
          <a:xfrm>
            <a:off x="4027488" y="5867400"/>
            <a:ext cx="1363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Small ribosomal subunit</a:t>
            </a:r>
          </a:p>
        </p:txBody>
      </p:sp>
      <p:sp>
        <p:nvSpPr>
          <p:cNvPr id="197648" name="Text Box 20"/>
          <p:cNvSpPr txBox="1">
            <a:spLocks noChangeArrowheads="1"/>
          </p:cNvSpPr>
          <p:nvPr/>
        </p:nvSpPr>
        <p:spPr bwMode="auto">
          <a:xfrm>
            <a:off x="3249613" y="5822950"/>
            <a:ext cx="879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Portion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 already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translated</a:t>
            </a:r>
          </a:p>
        </p:txBody>
      </p:sp>
      <p:sp>
        <p:nvSpPr>
          <p:cNvPr id="197649" name="Text Box 22"/>
          <p:cNvSpPr txBox="1">
            <a:spLocks noChangeArrowheads="1"/>
          </p:cNvSpPr>
          <p:nvPr/>
        </p:nvSpPr>
        <p:spPr bwMode="auto">
          <a:xfrm>
            <a:off x="3695700" y="4416425"/>
            <a:ext cx="827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Peptide bond</a:t>
            </a:r>
          </a:p>
        </p:txBody>
      </p:sp>
      <p:sp>
        <p:nvSpPr>
          <p:cNvPr id="197650" name="Text Box 23"/>
          <p:cNvSpPr txBox="1">
            <a:spLocks noChangeArrowheads="1"/>
          </p:cNvSpPr>
          <p:nvPr/>
        </p:nvSpPr>
        <p:spPr bwMode="auto">
          <a:xfrm>
            <a:off x="2897188" y="3454400"/>
            <a:ext cx="1273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As the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along the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mRNA, a new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is added to the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 protein chain.</a:t>
            </a:r>
          </a:p>
        </p:txBody>
      </p:sp>
      <p:sp>
        <p:nvSpPr>
          <p:cNvPr id="197651" name="Text Box 25"/>
          <p:cNvSpPr txBox="1">
            <a:spLocks noChangeArrowheads="1"/>
          </p:cNvSpPr>
          <p:nvPr/>
        </p:nvSpPr>
        <p:spPr bwMode="auto">
          <a:xfrm>
            <a:off x="4379913" y="5553075"/>
            <a:ext cx="5064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</a:t>
            </a:r>
          </a:p>
        </p:txBody>
      </p:sp>
      <p:sp>
        <p:nvSpPr>
          <p:cNvPr id="197652" name="Line 26"/>
          <p:cNvSpPr>
            <a:spLocks noChangeShapeType="1"/>
          </p:cNvSpPr>
          <p:nvPr/>
        </p:nvSpPr>
        <p:spPr bwMode="auto">
          <a:xfrm>
            <a:off x="4094163" y="5238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3" name="Line 27"/>
          <p:cNvSpPr>
            <a:spLocks noChangeShapeType="1"/>
          </p:cNvSpPr>
          <p:nvPr/>
        </p:nvSpPr>
        <p:spPr bwMode="auto">
          <a:xfrm>
            <a:off x="3870325" y="914400"/>
            <a:ext cx="1844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4" name="Line 28"/>
          <p:cNvSpPr>
            <a:spLocks noChangeShapeType="1"/>
          </p:cNvSpPr>
          <p:nvPr/>
        </p:nvSpPr>
        <p:spPr bwMode="auto">
          <a:xfrm>
            <a:off x="3594100" y="1866900"/>
            <a:ext cx="2120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5" name="Freeform 29"/>
          <p:cNvSpPr>
            <a:spLocks/>
          </p:cNvSpPr>
          <p:nvPr/>
        </p:nvSpPr>
        <p:spPr bwMode="auto">
          <a:xfrm>
            <a:off x="4824413" y="1981200"/>
            <a:ext cx="222250" cy="339725"/>
          </a:xfrm>
          <a:custGeom>
            <a:avLst/>
            <a:gdLst>
              <a:gd name="T0" fmla="*/ 0 w 140"/>
              <a:gd name="T1" fmla="*/ 2147483647 h 214"/>
              <a:gd name="T2" fmla="*/ 2147483647 w 140"/>
              <a:gd name="T3" fmla="*/ 0 h 214"/>
              <a:gd name="T4" fmla="*/ 2147483647 w 140"/>
              <a:gd name="T5" fmla="*/ 2147483647 h 214"/>
              <a:gd name="T6" fmla="*/ 0 60000 65536"/>
              <a:gd name="T7" fmla="*/ 0 60000 65536"/>
              <a:gd name="T8" fmla="*/ 0 60000 65536"/>
              <a:gd name="T9" fmla="*/ 0 w 140"/>
              <a:gd name="T10" fmla="*/ 0 h 214"/>
              <a:gd name="T11" fmla="*/ 140 w 14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214">
                <a:moveTo>
                  <a:pt x="0" y="94"/>
                </a:moveTo>
                <a:lnTo>
                  <a:pt x="140" y="0"/>
                </a:lnTo>
                <a:lnTo>
                  <a:pt x="118" y="2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6" name="Line 30"/>
          <p:cNvSpPr>
            <a:spLocks noChangeShapeType="1"/>
          </p:cNvSpPr>
          <p:nvPr/>
        </p:nvSpPr>
        <p:spPr bwMode="auto">
          <a:xfrm>
            <a:off x="5456238" y="2603500"/>
            <a:ext cx="352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7" name="Freeform 31"/>
          <p:cNvSpPr>
            <a:spLocks/>
          </p:cNvSpPr>
          <p:nvPr/>
        </p:nvSpPr>
        <p:spPr bwMode="auto">
          <a:xfrm>
            <a:off x="2513013" y="1936750"/>
            <a:ext cx="152400" cy="101600"/>
          </a:xfrm>
          <a:custGeom>
            <a:avLst/>
            <a:gdLst>
              <a:gd name="T0" fmla="*/ 0 w 96"/>
              <a:gd name="T1" fmla="*/ 2147483647 h 64"/>
              <a:gd name="T2" fmla="*/ 2147483647 w 96"/>
              <a:gd name="T3" fmla="*/ 2147483647 h 64"/>
              <a:gd name="T4" fmla="*/ 2147483647 w 96"/>
              <a:gd name="T5" fmla="*/ 0 h 64"/>
              <a:gd name="T6" fmla="*/ 0 60000 65536"/>
              <a:gd name="T7" fmla="*/ 0 60000 65536"/>
              <a:gd name="T8" fmla="*/ 0 60000 65536"/>
              <a:gd name="T9" fmla="*/ 0 w 96"/>
              <a:gd name="T10" fmla="*/ 0 h 64"/>
              <a:gd name="T11" fmla="*/ 96 w 9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4">
                <a:moveTo>
                  <a:pt x="0" y="64"/>
                </a:moveTo>
                <a:lnTo>
                  <a:pt x="24" y="64"/>
                </a:lnTo>
                <a:lnTo>
                  <a:pt x="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8" name="Freeform 32"/>
          <p:cNvSpPr>
            <a:spLocks/>
          </p:cNvSpPr>
          <p:nvPr/>
        </p:nvSpPr>
        <p:spPr bwMode="auto">
          <a:xfrm>
            <a:off x="2722563" y="2181225"/>
            <a:ext cx="120650" cy="130175"/>
          </a:xfrm>
          <a:custGeom>
            <a:avLst/>
            <a:gdLst>
              <a:gd name="T0" fmla="*/ 0 w 76"/>
              <a:gd name="T1" fmla="*/ 0 h 82"/>
              <a:gd name="T2" fmla="*/ 2147483647 w 76"/>
              <a:gd name="T3" fmla="*/ 2147483647 h 82"/>
              <a:gd name="T4" fmla="*/ 2147483647 w 76"/>
              <a:gd name="T5" fmla="*/ 2147483647 h 82"/>
              <a:gd name="T6" fmla="*/ 0 60000 65536"/>
              <a:gd name="T7" fmla="*/ 0 60000 65536"/>
              <a:gd name="T8" fmla="*/ 0 60000 65536"/>
              <a:gd name="T9" fmla="*/ 0 w 76"/>
              <a:gd name="T10" fmla="*/ 0 h 82"/>
              <a:gd name="T11" fmla="*/ 76 w 7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82">
                <a:moveTo>
                  <a:pt x="0" y="0"/>
                </a:moveTo>
                <a:lnTo>
                  <a:pt x="44" y="82"/>
                </a:lnTo>
                <a:lnTo>
                  <a:pt x="76" y="8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9" name="Freeform 33"/>
          <p:cNvSpPr>
            <a:spLocks/>
          </p:cNvSpPr>
          <p:nvPr/>
        </p:nvSpPr>
        <p:spPr bwMode="auto">
          <a:xfrm>
            <a:off x="2205038" y="2276475"/>
            <a:ext cx="161925" cy="231775"/>
          </a:xfrm>
          <a:custGeom>
            <a:avLst/>
            <a:gdLst>
              <a:gd name="T0" fmla="*/ 0 w 102"/>
              <a:gd name="T1" fmla="*/ 0 h 146"/>
              <a:gd name="T2" fmla="*/ 2147483647 w 102"/>
              <a:gd name="T3" fmla="*/ 2147483647 h 146"/>
              <a:gd name="T4" fmla="*/ 2147483647 w 102"/>
              <a:gd name="T5" fmla="*/ 2147483647 h 146"/>
              <a:gd name="T6" fmla="*/ 0 60000 65536"/>
              <a:gd name="T7" fmla="*/ 0 60000 65536"/>
              <a:gd name="T8" fmla="*/ 0 60000 65536"/>
              <a:gd name="T9" fmla="*/ 0 w 102"/>
              <a:gd name="T10" fmla="*/ 0 h 146"/>
              <a:gd name="T11" fmla="*/ 102 w 102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46">
                <a:moveTo>
                  <a:pt x="0" y="0"/>
                </a:moveTo>
                <a:lnTo>
                  <a:pt x="70" y="146"/>
                </a:lnTo>
                <a:lnTo>
                  <a:pt x="102" y="14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0" name="Line 34"/>
          <p:cNvSpPr>
            <a:spLocks noChangeShapeType="1"/>
          </p:cNvSpPr>
          <p:nvPr/>
        </p:nvSpPr>
        <p:spPr bwMode="auto">
          <a:xfrm flipV="1">
            <a:off x="4325938" y="3543300"/>
            <a:ext cx="155575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1" name="Text Box 35"/>
          <p:cNvSpPr txBox="1">
            <a:spLocks noChangeArrowheads="1"/>
          </p:cNvSpPr>
          <p:nvPr/>
        </p:nvSpPr>
        <p:spPr bwMode="auto">
          <a:xfrm>
            <a:off x="4141788" y="3965575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Ser</a:t>
            </a:r>
          </a:p>
        </p:txBody>
      </p:sp>
      <p:sp>
        <p:nvSpPr>
          <p:cNvPr id="197662" name="Text Box 36"/>
          <p:cNvSpPr txBox="1">
            <a:spLocks noChangeArrowheads="1"/>
          </p:cNvSpPr>
          <p:nvPr/>
        </p:nvSpPr>
        <p:spPr bwMode="auto">
          <a:xfrm>
            <a:off x="4071938" y="3622675"/>
            <a:ext cx="358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Met</a:t>
            </a:r>
          </a:p>
        </p:txBody>
      </p:sp>
      <p:sp>
        <p:nvSpPr>
          <p:cNvPr id="197663" name="Text Box 37"/>
          <p:cNvSpPr txBox="1">
            <a:spLocks noChangeArrowheads="1"/>
          </p:cNvSpPr>
          <p:nvPr/>
        </p:nvSpPr>
        <p:spPr bwMode="auto">
          <a:xfrm>
            <a:off x="4062413" y="3778250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Gly</a:t>
            </a:r>
          </a:p>
        </p:txBody>
      </p:sp>
      <p:sp>
        <p:nvSpPr>
          <p:cNvPr id="197664" name="Text Box 38"/>
          <p:cNvSpPr txBox="1">
            <a:spLocks noChangeArrowheads="1"/>
          </p:cNvSpPr>
          <p:nvPr/>
        </p:nvSpPr>
        <p:spPr bwMode="auto">
          <a:xfrm>
            <a:off x="4271963" y="4117975"/>
            <a:ext cx="3698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Phe</a:t>
            </a:r>
          </a:p>
        </p:txBody>
      </p:sp>
      <p:sp>
        <p:nvSpPr>
          <p:cNvPr id="197665" name="Text Box 39"/>
          <p:cNvSpPr txBox="1">
            <a:spLocks noChangeArrowheads="1"/>
          </p:cNvSpPr>
          <p:nvPr/>
        </p:nvSpPr>
        <p:spPr bwMode="auto">
          <a:xfrm>
            <a:off x="4506913" y="4244975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Ala</a:t>
            </a:r>
          </a:p>
        </p:txBody>
      </p:sp>
      <p:sp>
        <p:nvSpPr>
          <p:cNvPr id="197666" name="Text Box 40"/>
          <p:cNvSpPr txBox="1">
            <a:spLocks noChangeArrowheads="1"/>
          </p:cNvSpPr>
          <p:nvPr/>
        </p:nvSpPr>
        <p:spPr bwMode="auto">
          <a:xfrm>
            <a:off x="5246688" y="3663950"/>
            <a:ext cx="296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lle</a:t>
            </a:r>
          </a:p>
        </p:txBody>
      </p:sp>
      <p:sp>
        <p:nvSpPr>
          <p:cNvPr id="197667" name="Text Box 41"/>
          <p:cNvSpPr txBox="1">
            <a:spLocks noChangeArrowheads="1"/>
          </p:cNvSpPr>
          <p:nvPr/>
        </p:nvSpPr>
        <p:spPr bwMode="auto">
          <a:xfrm rot="566436">
            <a:off x="4970463" y="44926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7668" name="Text Box 42"/>
          <p:cNvSpPr txBox="1">
            <a:spLocks noChangeArrowheads="1"/>
          </p:cNvSpPr>
          <p:nvPr/>
        </p:nvSpPr>
        <p:spPr bwMode="auto">
          <a:xfrm rot="566436">
            <a:off x="5094288" y="45116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7669" name="Text Box 43"/>
          <p:cNvSpPr txBox="1">
            <a:spLocks noChangeArrowheads="1"/>
          </p:cNvSpPr>
          <p:nvPr/>
        </p:nvSpPr>
        <p:spPr bwMode="auto">
          <a:xfrm rot="566436">
            <a:off x="5221288" y="45339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7670" name="Freeform 44"/>
          <p:cNvSpPr>
            <a:spLocks/>
          </p:cNvSpPr>
          <p:nvPr/>
        </p:nvSpPr>
        <p:spPr bwMode="auto">
          <a:xfrm>
            <a:off x="4449763" y="4248150"/>
            <a:ext cx="111125" cy="238125"/>
          </a:xfrm>
          <a:custGeom>
            <a:avLst/>
            <a:gdLst>
              <a:gd name="T0" fmla="*/ 0 w 70"/>
              <a:gd name="T1" fmla="*/ 2147483647 h 150"/>
              <a:gd name="T2" fmla="*/ 2147483647 w 70"/>
              <a:gd name="T3" fmla="*/ 2147483647 h 150"/>
              <a:gd name="T4" fmla="*/ 2147483647 w 70"/>
              <a:gd name="T5" fmla="*/ 0 h 150"/>
              <a:gd name="T6" fmla="*/ 0 60000 65536"/>
              <a:gd name="T7" fmla="*/ 0 60000 65536"/>
              <a:gd name="T8" fmla="*/ 0 60000 65536"/>
              <a:gd name="T9" fmla="*/ 0 w 70"/>
              <a:gd name="T10" fmla="*/ 0 h 150"/>
              <a:gd name="T11" fmla="*/ 70 w 7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50">
                <a:moveTo>
                  <a:pt x="0" y="150"/>
                </a:moveTo>
                <a:lnTo>
                  <a:pt x="32" y="150"/>
                </a:lnTo>
                <a:lnTo>
                  <a:pt x="7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1" name="Text Box 45"/>
          <p:cNvSpPr txBox="1">
            <a:spLocks noChangeArrowheads="1"/>
          </p:cNvSpPr>
          <p:nvPr/>
        </p:nvSpPr>
        <p:spPr bwMode="auto">
          <a:xfrm rot="-830435">
            <a:off x="3443288" y="49498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7672" name="Text Box 46"/>
          <p:cNvSpPr txBox="1">
            <a:spLocks noChangeArrowheads="1"/>
          </p:cNvSpPr>
          <p:nvPr/>
        </p:nvSpPr>
        <p:spPr bwMode="auto">
          <a:xfrm rot="-830435">
            <a:off x="3551238" y="49212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7673" name="Text Box 47"/>
          <p:cNvSpPr txBox="1">
            <a:spLocks noChangeArrowheads="1"/>
          </p:cNvSpPr>
          <p:nvPr/>
        </p:nvSpPr>
        <p:spPr bwMode="auto">
          <a:xfrm rot="-830435">
            <a:off x="3656013" y="4892675"/>
            <a:ext cx="263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</a:t>
            </a:r>
          </a:p>
        </p:txBody>
      </p:sp>
      <p:sp>
        <p:nvSpPr>
          <p:cNvPr id="197674" name="Text Box 48"/>
          <p:cNvSpPr txBox="1">
            <a:spLocks noChangeArrowheads="1"/>
          </p:cNvSpPr>
          <p:nvPr/>
        </p:nvSpPr>
        <p:spPr bwMode="auto">
          <a:xfrm rot="-1528327">
            <a:off x="3856038" y="54864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7675" name="Text Box 49"/>
          <p:cNvSpPr txBox="1">
            <a:spLocks noChangeArrowheads="1"/>
          </p:cNvSpPr>
          <p:nvPr/>
        </p:nvSpPr>
        <p:spPr bwMode="auto">
          <a:xfrm rot="-1528327">
            <a:off x="3932238" y="54356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7676" name="Text Box 50"/>
          <p:cNvSpPr txBox="1">
            <a:spLocks noChangeArrowheads="1"/>
          </p:cNvSpPr>
          <p:nvPr/>
        </p:nvSpPr>
        <p:spPr bwMode="auto">
          <a:xfrm rot="-1528327">
            <a:off x="4027488" y="53752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7677" name="Text Box 51"/>
          <p:cNvSpPr txBox="1">
            <a:spLocks noChangeArrowheads="1"/>
          </p:cNvSpPr>
          <p:nvPr/>
        </p:nvSpPr>
        <p:spPr bwMode="auto">
          <a:xfrm rot="-1031654">
            <a:off x="4138613" y="53530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7678" name="Text Box 52"/>
          <p:cNvSpPr txBox="1">
            <a:spLocks noChangeArrowheads="1"/>
          </p:cNvSpPr>
          <p:nvPr/>
        </p:nvSpPr>
        <p:spPr bwMode="auto">
          <a:xfrm rot="-344652">
            <a:off x="4252913" y="53181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</a:t>
            </a:r>
          </a:p>
        </p:txBody>
      </p:sp>
      <p:sp>
        <p:nvSpPr>
          <p:cNvPr id="197679" name="Text Box 53"/>
          <p:cNvSpPr txBox="1">
            <a:spLocks noChangeArrowheads="1"/>
          </p:cNvSpPr>
          <p:nvPr/>
        </p:nvSpPr>
        <p:spPr bwMode="auto">
          <a:xfrm>
            <a:off x="43735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7680" name="Text Box 54"/>
          <p:cNvSpPr txBox="1">
            <a:spLocks noChangeArrowheads="1"/>
          </p:cNvSpPr>
          <p:nvPr/>
        </p:nvSpPr>
        <p:spPr bwMode="auto">
          <a:xfrm>
            <a:off x="4503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7681" name="Text Box 55"/>
          <p:cNvSpPr txBox="1">
            <a:spLocks noChangeArrowheads="1"/>
          </p:cNvSpPr>
          <p:nvPr/>
        </p:nvSpPr>
        <p:spPr bwMode="auto">
          <a:xfrm>
            <a:off x="4630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7682" name="Text Box 56"/>
          <p:cNvSpPr txBox="1">
            <a:spLocks noChangeArrowheads="1"/>
          </p:cNvSpPr>
          <p:nvPr/>
        </p:nvSpPr>
        <p:spPr bwMode="auto">
          <a:xfrm>
            <a:off x="47513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7683" name="Text Box 57"/>
          <p:cNvSpPr txBox="1">
            <a:spLocks noChangeArrowheads="1"/>
          </p:cNvSpPr>
          <p:nvPr/>
        </p:nvSpPr>
        <p:spPr bwMode="auto">
          <a:xfrm>
            <a:off x="501491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7684" name="Text Box 58"/>
          <p:cNvSpPr txBox="1">
            <a:spLocks noChangeArrowheads="1"/>
          </p:cNvSpPr>
          <p:nvPr/>
        </p:nvSpPr>
        <p:spPr bwMode="auto">
          <a:xfrm>
            <a:off x="488156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7685" name="Text Box 59"/>
          <p:cNvSpPr txBox="1">
            <a:spLocks noChangeArrowheads="1"/>
          </p:cNvSpPr>
          <p:nvPr/>
        </p:nvSpPr>
        <p:spPr bwMode="auto">
          <a:xfrm>
            <a:off x="51482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7686" name="Text Box 60"/>
          <p:cNvSpPr txBox="1">
            <a:spLocks noChangeArrowheads="1"/>
          </p:cNvSpPr>
          <p:nvPr/>
        </p:nvSpPr>
        <p:spPr bwMode="auto">
          <a:xfrm>
            <a:off x="52847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7687" name="Text Box 61"/>
          <p:cNvSpPr txBox="1">
            <a:spLocks noChangeArrowheads="1"/>
          </p:cNvSpPr>
          <p:nvPr/>
        </p:nvSpPr>
        <p:spPr bwMode="auto">
          <a:xfrm>
            <a:off x="5405438" y="52673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7688" name="Text Box 62"/>
          <p:cNvSpPr txBox="1">
            <a:spLocks noChangeArrowheads="1"/>
          </p:cNvSpPr>
          <p:nvPr/>
        </p:nvSpPr>
        <p:spPr bwMode="auto">
          <a:xfrm rot="91357">
            <a:off x="5510213" y="52800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7689" name="Text Box 63"/>
          <p:cNvSpPr txBox="1">
            <a:spLocks noChangeArrowheads="1"/>
          </p:cNvSpPr>
          <p:nvPr/>
        </p:nvSpPr>
        <p:spPr bwMode="auto">
          <a:xfrm>
            <a:off x="4376738" y="508635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7690" name="Text Box 64"/>
          <p:cNvSpPr txBox="1">
            <a:spLocks noChangeArrowheads="1"/>
          </p:cNvSpPr>
          <p:nvPr/>
        </p:nvSpPr>
        <p:spPr bwMode="auto">
          <a:xfrm>
            <a:off x="4500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7691" name="Text Box 65"/>
          <p:cNvSpPr txBox="1">
            <a:spLocks noChangeArrowheads="1"/>
          </p:cNvSpPr>
          <p:nvPr/>
        </p:nvSpPr>
        <p:spPr bwMode="auto">
          <a:xfrm>
            <a:off x="4627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7692" name="Line 66"/>
          <p:cNvSpPr>
            <a:spLocks noChangeShapeType="1"/>
          </p:cNvSpPr>
          <p:nvPr/>
        </p:nvSpPr>
        <p:spPr bwMode="auto">
          <a:xfrm>
            <a:off x="5413375" y="3854450"/>
            <a:ext cx="301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3" name="Line 67"/>
          <p:cNvSpPr>
            <a:spLocks noChangeShapeType="1"/>
          </p:cNvSpPr>
          <p:nvPr/>
        </p:nvSpPr>
        <p:spPr bwMode="auto">
          <a:xfrm>
            <a:off x="5445125" y="4524375"/>
            <a:ext cx="117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4" name="Line 68"/>
          <p:cNvSpPr>
            <a:spLocks noChangeShapeType="1"/>
          </p:cNvSpPr>
          <p:nvPr/>
        </p:nvSpPr>
        <p:spPr bwMode="auto">
          <a:xfrm>
            <a:off x="5376863" y="5105400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5" name="Line 69"/>
          <p:cNvSpPr>
            <a:spLocks noChangeShapeType="1"/>
          </p:cNvSpPr>
          <p:nvPr/>
        </p:nvSpPr>
        <p:spPr bwMode="auto">
          <a:xfrm>
            <a:off x="3602038" y="5718175"/>
            <a:ext cx="0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6" name="Line 70"/>
          <p:cNvSpPr>
            <a:spLocks noChangeShapeType="1"/>
          </p:cNvSpPr>
          <p:nvPr/>
        </p:nvSpPr>
        <p:spPr bwMode="auto">
          <a:xfrm>
            <a:off x="4703763" y="5768975"/>
            <a:ext cx="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7" name="Freeform 71"/>
          <p:cNvSpPr>
            <a:spLocks/>
          </p:cNvSpPr>
          <p:nvPr/>
        </p:nvSpPr>
        <p:spPr bwMode="auto">
          <a:xfrm>
            <a:off x="4459288" y="5461000"/>
            <a:ext cx="339725" cy="53975"/>
          </a:xfrm>
          <a:custGeom>
            <a:avLst/>
            <a:gdLst>
              <a:gd name="T0" fmla="*/ 0 w 214"/>
              <a:gd name="T1" fmla="*/ 0 h 34"/>
              <a:gd name="T2" fmla="*/ 0 w 214"/>
              <a:gd name="T3" fmla="*/ 2147483647 h 34"/>
              <a:gd name="T4" fmla="*/ 2147483647 w 214"/>
              <a:gd name="T5" fmla="*/ 2147483647 h 34"/>
              <a:gd name="T6" fmla="*/ 2147483647 w 214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14"/>
              <a:gd name="T13" fmla="*/ 0 h 34"/>
              <a:gd name="T14" fmla="*/ 214 w 214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" h="34">
                <a:moveTo>
                  <a:pt x="0" y="0"/>
                </a:moveTo>
                <a:lnTo>
                  <a:pt x="0" y="34"/>
                </a:lnTo>
                <a:lnTo>
                  <a:pt x="214" y="34"/>
                </a:lnTo>
                <a:lnTo>
                  <a:pt x="214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8" name="Line 72"/>
          <p:cNvSpPr>
            <a:spLocks noChangeShapeType="1"/>
          </p:cNvSpPr>
          <p:nvPr/>
        </p:nvSpPr>
        <p:spPr bwMode="auto">
          <a:xfrm>
            <a:off x="4630738" y="5511800"/>
            <a:ext cx="0" cy="53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9" name="Text Box 73"/>
          <p:cNvSpPr txBox="1">
            <a:spLocks noChangeArrowheads="1"/>
          </p:cNvSpPr>
          <p:nvPr/>
        </p:nvSpPr>
        <p:spPr bwMode="auto">
          <a:xfrm rot="2288949">
            <a:off x="3328988" y="730250"/>
            <a:ext cx="233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7700" name="Text Box 74"/>
          <p:cNvSpPr txBox="1">
            <a:spLocks noChangeArrowheads="1"/>
          </p:cNvSpPr>
          <p:nvPr/>
        </p:nvSpPr>
        <p:spPr bwMode="auto">
          <a:xfrm rot="2210709">
            <a:off x="3386138" y="779463"/>
            <a:ext cx="2397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600"/>
              <a:t>C</a:t>
            </a:r>
            <a:endParaRPr lang="en-US" sz="500"/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</p:txBody>
      </p:sp>
      <p:sp>
        <p:nvSpPr>
          <p:cNvPr id="197701" name="Text Box 75"/>
          <p:cNvSpPr txBox="1">
            <a:spLocks noChangeArrowheads="1"/>
          </p:cNvSpPr>
          <p:nvPr/>
        </p:nvSpPr>
        <p:spPr bwMode="auto">
          <a:xfrm rot="428205">
            <a:off x="3700463" y="981075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7702" name="Text Box 76"/>
          <p:cNvSpPr txBox="1">
            <a:spLocks noChangeArrowheads="1"/>
          </p:cNvSpPr>
          <p:nvPr/>
        </p:nvSpPr>
        <p:spPr bwMode="auto">
          <a:xfrm rot="856985">
            <a:off x="3690938" y="1041400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7703" name="Text Box 77"/>
          <p:cNvSpPr txBox="1">
            <a:spLocks noChangeArrowheads="1"/>
          </p:cNvSpPr>
          <p:nvPr/>
        </p:nvSpPr>
        <p:spPr bwMode="auto">
          <a:xfrm rot="1240738">
            <a:off x="3675063" y="11017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7704" name="Text Box 78"/>
          <p:cNvSpPr txBox="1">
            <a:spLocks noChangeArrowheads="1"/>
          </p:cNvSpPr>
          <p:nvPr/>
        </p:nvSpPr>
        <p:spPr bwMode="auto">
          <a:xfrm rot="1330810">
            <a:off x="3646488" y="114935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7705" name="Text Box 79"/>
          <p:cNvSpPr txBox="1">
            <a:spLocks noChangeArrowheads="1"/>
          </p:cNvSpPr>
          <p:nvPr/>
        </p:nvSpPr>
        <p:spPr bwMode="auto">
          <a:xfrm rot="1330810">
            <a:off x="3621088" y="1200150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7706" name="Text Box 80"/>
          <p:cNvSpPr txBox="1">
            <a:spLocks noChangeArrowheads="1"/>
          </p:cNvSpPr>
          <p:nvPr/>
        </p:nvSpPr>
        <p:spPr bwMode="auto">
          <a:xfrm rot="2425614">
            <a:off x="3584575" y="1241425"/>
            <a:ext cx="2301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7707" name="Text Box 81"/>
          <p:cNvSpPr txBox="1">
            <a:spLocks noChangeArrowheads="1"/>
          </p:cNvSpPr>
          <p:nvPr/>
        </p:nvSpPr>
        <p:spPr bwMode="auto">
          <a:xfrm rot="2425614">
            <a:off x="3548063" y="12795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7708" name="Text Box 82"/>
          <p:cNvSpPr txBox="1">
            <a:spLocks noChangeArrowheads="1"/>
          </p:cNvSpPr>
          <p:nvPr/>
        </p:nvSpPr>
        <p:spPr bwMode="auto">
          <a:xfrm rot="2570518">
            <a:off x="3503613" y="132080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7709" name="Text Box 83"/>
          <p:cNvSpPr txBox="1">
            <a:spLocks noChangeArrowheads="1"/>
          </p:cNvSpPr>
          <p:nvPr/>
        </p:nvSpPr>
        <p:spPr bwMode="auto">
          <a:xfrm rot="2582347">
            <a:off x="3462338" y="1360488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7710" name="Text Box 84"/>
          <p:cNvSpPr txBox="1">
            <a:spLocks noChangeArrowheads="1"/>
          </p:cNvSpPr>
          <p:nvPr/>
        </p:nvSpPr>
        <p:spPr bwMode="auto">
          <a:xfrm rot="3107844">
            <a:off x="3405188" y="1389063"/>
            <a:ext cx="2333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7711" name="Text Box 85"/>
          <p:cNvSpPr txBox="1">
            <a:spLocks noChangeArrowheads="1"/>
          </p:cNvSpPr>
          <p:nvPr/>
        </p:nvSpPr>
        <p:spPr bwMode="auto">
          <a:xfrm rot="3271846">
            <a:off x="3355975" y="1419226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7712" name="Text Box 86"/>
          <p:cNvSpPr txBox="1">
            <a:spLocks noChangeArrowheads="1"/>
          </p:cNvSpPr>
          <p:nvPr/>
        </p:nvSpPr>
        <p:spPr bwMode="auto">
          <a:xfrm rot="3719002">
            <a:off x="3312319" y="1451769"/>
            <a:ext cx="2222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7713" name="Text Box 88"/>
          <p:cNvSpPr txBox="1">
            <a:spLocks noChangeArrowheads="1"/>
          </p:cNvSpPr>
          <p:nvPr/>
        </p:nvSpPr>
        <p:spPr bwMode="auto">
          <a:xfrm>
            <a:off x="5648325" y="849313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97714" name="Text Box 90"/>
          <p:cNvSpPr txBox="1">
            <a:spLocks noChangeArrowheads="1"/>
          </p:cNvSpPr>
          <p:nvPr/>
        </p:nvSpPr>
        <p:spPr bwMode="auto">
          <a:xfrm>
            <a:off x="5648325" y="17907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97715" name="Text Box 92"/>
          <p:cNvSpPr txBox="1">
            <a:spLocks noChangeArrowheads="1"/>
          </p:cNvSpPr>
          <p:nvPr/>
        </p:nvSpPr>
        <p:spPr bwMode="auto">
          <a:xfrm>
            <a:off x="5648325" y="3775075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3</a:t>
            </a:r>
          </a:p>
        </p:txBody>
      </p:sp>
      <p:sp>
        <p:nvSpPr>
          <p:cNvPr id="197716" name="Text Box 94"/>
          <p:cNvSpPr txBox="1">
            <a:spLocks noChangeArrowheads="1"/>
          </p:cNvSpPr>
          <p:nvPr/>
        </p:nvSpPr>
        <p:spPr bwMode="auto">
          <a:xfrm>
            <a:off x="2951163" y="34544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4</a:t>
            </a:r>
          </a:p>
        </p:txBody>
      </p:sp>
      <p:sp>
        <p:nvSpPr>
          <p:cNvPr id="197717" name="Line 97"/>
          <p:cNvSpPr>
            <a:spLocks noChangeShapeType="1"/>
          </p:cNvSpPr>
          <p:nvPr/>
        </p:nvSpPr>
        <p:spPr bwMode="auto">
          <a:xfrm>
            <a:off x="5046663" y="1981200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8" name="Text Box 4"/>
          <p:cNvSpPr txBox="1">
            <a:spLocks noChangeArrowheads="1"/>
          </p:cNvSpPr>
          <p:nvPr/>
        </p:nvSpPr>
        <p:spPr bwMode="auto">
          <a:xfrm>
            <a:off x="2081213" y="447675"/>
            <a:ext cx="120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Nucleus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(site of transcription)</a:t>
            </a:r>
          </a:p>
        </p:txBody>
      </p:sp>
      <p:sp>
        <p:nvSpPr>
          <p:cNvPr id="197719" name="Text Box 12"/>
          <p:cNvSpPr txBox="1">
            <a:spLocks noChangeArrowheads="1"/>
          </p:cNvSpPr>
          <p:nvPr/>
        </p:nvSpPr>
        <p:spPr bwMode="auto">
          <a:xfrm>
            <a:off x="5919788" y="455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Cytoplasm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(site of translation)</a:t>
            </a:r>
          </a:p>
        </p:txBody>
      </p:sp>
      <p:sp>
        <p:nvSpPr>
          <p:cNvPr id="197720" name="Text Box 24"/>
          <p:cNvSpPr txBox="1">
            <a:spLocks noChangeArrowheads="1"/>
          </p:cNvSpPr>
          <p:nvPr/>
        </p:nvSpPr>
        <p:spPr bwMode="auto">
          <a:xfrm>
            <a:off x="4206875" y="460375"/>
            <a:ext cx="404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97721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3.16, step 4</a:t>
            </a:r>
          </a:p>
        </p:txBody>
      </p:sp>
    </p:spTree>
    <p:extLst>
      <p:ext uri="{BB962C8B-B14F-4D97-AF65-F5344CB8AC3E}">
        <p14:creationId xmlns:p14="http://schemas.microsoft.com/office/powerpoint/2010/main" val="2868615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ext Box 4"/>
          <p:cNvSpPr txBox="1">
            <a:spLocks noChangeArrowheads="1"/>
          </p:cNvSpPr>
          <p:nvPr/>
        </p:nvSpPr>
        <p:spPr bwMode="auto">
          <a:xfrm>
            <a:off x="2081213" y="447675"/>
            <a:ext cx="120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Nucleus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(site of transcription)</a:t>
            </a:r>
          </a:p>
        </p:txBody>
      </p:sp>
      <p:sp>
        <p:nvSpPr>
          <p:cNvPr id="199682" name="Text Box 24"/>
          <p:cNvSpPr txBox="1">
            <a:spLocks noChangeArrowheads="1"/>
          </p:cNvSpPr>
          <p:nvPr/>
        </p:nvSpPr>
        <p:spPr bwMode="auto">
          <a:xfrm>
            <a:off x="4206875" y="460375"/>
            <a:ext cx="404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DNA</a:t>
            </a:r>
          </a:p>
        </p:txBody>
      </p:sp>
      <p:pic>
        <p:nvPicPr>
          <p:cNvPr id="199683" name="Picture 100" descr="figure_03_16_unlabeled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>
            <a:fillRect/>
          </a:stretch>
        </p:blipFill>
        <p:spPr bwMode="auto">
          <a:xfrm>
            <a:off x="2065338" y="355600"/>
            <a:ext cx="499903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4" name="Text Box 5"/>
          <p:cNvSpPr txBox="1">
            <a:spLocks noChangeArrowheads="1"/>
          </p:cNvSpPr>
          <p:nvPr/>
        </p:nvSpPr>
        <p:spPr bwMode="auto">
          <a:xfrm>
            <a:off x="2100263" y="1974850"/>
            <a:ext cx="495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mRNA</a:t>
            </a:r>
          </a:p>
        </p:txBody>
      </p:sp>
      <p:sp>
        <p:nvSpPr>
          <p:cNvPr id="199685" name="Text Box 6"/>
          <p:cNvSpPr txBox="1">
            <a:spLocks noChangeArrowheads="1"/>
          </p:cNvSpPr>
          <p:nvPr/>
        </p:nvSpPr>
        <p:spPr bwMode="auto">
          <a:xfrm>
            <a:off x="2763838" y="2238375"/>
            <a:ext cx="804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pore</a:t>
            </a:r>
          </a:p>
        </p:txBody>
      </p:sp>
      <p:sp>
        <p:nvSpPr>
          <p:cNvPr id="199686" name="Text Box 7"/>
          <p:cNvSpPr txBox="1">
            <a:spLocks noChangeArrowheads="1"/>
          </p:cNvSpPr>
          <p:nvPr/>
        </p:nvSpPr>
        <p:spPr bwMode="auto">
          <a:xfrm>
            <a:off x="2293938" y="2435225"/>
            <a:ext cx="10985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Nuclear membrane</a:t>
            </a:r>
          </a:p>
        </p:txBody>
      </p:sp>
      <p:sp>
        <p:nvSpPr>
          <p:cNvPr id="199687" name="Text Box 8"/>
          <p:cNvSpPr txBox="1">
            <a:spLocks noChangeArrowheads="1"/>
          </p:cNvSpPr>
          <p:nvPr/>
        </p:nvSpPr>
        <p:spPr bwMode="auto">
          <a:xfrm>
            <a:off x="4078288" y="2400300"/>
            <a:ext cx="9413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Correct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attached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to each species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of tRNA by an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9688" name="Text Box 9"/>
          <p:cNvSpPr txBox="1">
            <a:spLocks noChangeArrowheads="1"/>
          </p:cNvSpPr>
          <p:nvPr/>
        </p:nvSpPr>
        <p:spPr bwMode="auto">
          <a:xfrm>
            <a:off x="5067300" y="1908175"/>
            <a:ext cx="50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acids</a:t>
            </a:r>
          </a:p>
        </p:txBody>
      </p:sp>
      <p:sp>
        <p:nvSpPr>
          <p:cNvPr id="199689" name="Text Box 10"/>
          <p:cNvSpPr txBox="1">
            <a:spLocks noChangeArrowheads="1"/>
          </p:cNvSpPr>
          <p:nvPr/>
        </p:nvSpPr>
        <p:spPr bwMode="auto">
          <a:xfrm>
            <a:off x="5605463" y="1798638"/>
            <a:ext cx="13414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leaves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nucleus and attaches to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ribosome, 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translation begins.</a:t>
            </a:r>
          </a:p>
        </p:txBody>
      </p:sp>
      <p:sp>
        <p:nvSpPr>
          <p:cNvPr id="199690" name="Text Box 11"/>
          <p:cNvSpPr txBox="1">
            <a:spLocks noChangeArrowheads="1"/>
          </p:cNvSpPr>
          <p:nvPr/>
        </p:nvSpPr>
        <p:spPr bwMode="auto">
          <a:xfrm>
            <a:off x="5607050" y="850900"/>
            <a:ext cx="1323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mRNA specifying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one polypeptide is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made on DNA template.</a:t>
            </a:r>
          </a:p>
        </p:txBody>
      </p:sp>
      <p:sp>
        <p:nvSpPr>
          <p:cNvPr id="199691" name="Text Box 13"/>
          <p:cNvSpPr txBox="1">
            <a:spLocks noChangeArrowheads="1"/>
          </p:cNvSpPr>
          <p:nvPr/>
        </p:nvSpPr>
        <p:spPr bwMode="auto">
          <a:xfrm>
            <a:off x="5734050" y="2540000"/>
            <a:ext cx="72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Synthetase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enzyme</a:t>
            </a:r>
          </a:p>
        </p:txBody>
      </p:sp>
      <p:sp>
        <p:nvSpPr>
          <p:cNvPr id="199692" name="Text Box 14"/>
          <p:cNvSpPr txBox="1">
            <a:spLocks noChangeArrowheads="1"/>
          </p:cNvSpPr>
          <p:nvPr/>
        </p:nvSpPr>
        <p:spPr bwMode="auto">
          <a:xfrm>
            <a:off x="4402138" y="3476625"/>
            <a:ext cx="754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polypeptide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chain</a:t>
            </a:r>
          </a:p>
        </p:txBody>
      </p:sp>
      <p:sp>
        <p:nvSpPr>
          <p:cNvPr id="199693" name="Text Box 15"/>
          <p:cNvSpPr txBox="1">
            <a:spLocks noChangeArrowheads="1"/>
          </p:cNvSpPr>
          <p:nvPr/>
        </p:nvSpPr>
        <p:spPr bwMode="auto">
          <a:xfrm>
            <a:off x="5610225" y="3781425"/>
            <a:ext cx="14763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Incoming tRNA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recognizes 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complementary mRNA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 calling for its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by binding via its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anticodon to the codon.</a:t>
            </a:r>
          </a:p>
        </p:txBody>
      </p:sp>
      <p:sp>
        <p:nvSpPr>
          <p:cNvPr id="199694" name="Text Box 16"/>
          <p:cNvSpPr txBox="1">
            <a:spLocks noChangeArrowheads="1"/>
          </p:cNvSpPr>
          <p:nvPr/>
        </p:nvSpPr>
        <p:spPr bwMode="auto">
          <a:xfrm>
            <a:off x="5487988" y="4464050"/>
            <a:ext cx="1065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tRNA </a:t>
            </a:r>
            <a:r>
              <a:rPr lang="ja-JP" altLang="en-US" sz="800"/>
              <a:t>“</a:t>
            </a:r>
            <a:r>
              <a:rPr lang="en-US" altLang="ja-JP" sz="800"/>
              <a:t>head</a:t>
            </a:r>
            <a:r>
              <a:rPr lang="ja-JP" altLang="en-US" sz="800"/>
              <a:t>”</a:t>
            </a:r>
            <a:endParaRPr lang="en-US" altLang="ja-JP" sz="800"/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bearing anticodon</a:t>
            </a:r>
          </a:p>
        </p:txBody>
      </p:sp>
      <p:sp>
        <p:nvSpPr>
          <p:cNvPr id="199695" name="Text Box 17"/>
          <p:cNvSpPr txBox="1">
            <a:spLocks noChangeArrowheads="1"/>
          </p:cNvSpPr>
          <p:nvPr/>
        </p:nvSpPr>
        <p:spPr bwMode="auto">
          <a:xfrm>
            <a:off x="5459413" y="5029200"/>
            <a:ext cx="13700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Large ribosomal subunit</a:t>
            </a:r>
          </a:p>
        </p:txBody>
      </p:sp>
      <p:sp>
        <p:nvSpPr>
          <p:cNvPr id="199696" name="Text Box 18"/>
          <p:cNvSpPr txBox="1">
            <a:spLocks noChangeArrowheads="1"/>
          </p:cNvSpPr>
          <p:nvPr/>
        </p:nvSpPr>
        <p:spPr bwMode="auto">
          <a:xfrm>
            <a:off x="5287963" y="5602288"/>
            <a:ext cx="1363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Direction of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advance;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the mRNA strand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along sequentially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as each codon is read.</a:t>
            </a:r>
          </a:p>
        </p:txBody>
      </p:sp>
      <p:sp>
        <p:nvSpPr>
          <p:cNvPr id="199697" name="Text Box 19"/>
          <p:cNvSpPr txBox="1">
            <a:spLocks noChangeArrowheads="1"/>
          </p:cNvSpPr>
          <p:nvPr/>
        </p:nvSpPr>
        <p:spPr bwMode="auto">
          <a:xfrm>
            <a:off x="4027488" y="5867400"/>
            <a:ext cx="1363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Small ribosomal subunit</a:t>
            </a:r>
          </a:p>
        </p:txBody>
      </p:sp>
      <p:sp>
        <p:nvSpPr>
          <p:cNvPr id="199698" name="Text Box 20"/>
          <p:cNvSpPr txBox="1">
            <a:spLocks noChangeArrowheads="1"/>
          </p:cNvSpPr>
          <p:nvPr/>
        </p:nvSpPr>
        <p:spPr bwMode="auto">
          <a:xfrm>
            <a:off x="3249613" y="5822950"/>
            <a:ext cx="879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Portion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 already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translated</a:t>
            </a:r>
          </a:p>
        </p:txBody>
      </p:sp>
      <p:sp>
        <p:nvSpPr>
          <p:cNvPr id="199699" name="Text Box 21"/>
          <p:cNvSpPr txBox="1">
            <a:spLocks noChangeArrowheads="1"/>
          </p:cNvSpPr>
          <p:nvPr/>
        </p:nvSpPr>
        <p:spPr bwMode="auto">
          <a:xfrm>
            <a:off x="2200275" y="4508500"/>
            <a:ext cx="13811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Released tRNA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reenters the cytoplasmic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pool, ready to be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recharged with a new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amino acid.</a:t>
            </a:r>
          </a:p>
        </p:txBody>
      </p:sp>
      <p:sp>
        <p:nvSpPr>
          <p:cNvPr id="199700" name="Text Box 22"/>
          <p:cNvSpPr txBox="1">
            <a:spLocks noChangeArrowheads="1"/>
          </p:cNvSpPr>
          <p:nvPr/>
        </p:nvSpPr>
        <p:spPr bwMode="auto">
          <a:xfrm>
            <a:off x="3695700" y="4416425"/>
            <a:ext cx="827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Peptide bond</a:t>
            </a:r>
          </a:p>
        </p:txBody>
      </p:sp>
      <p:sp>
        <p:nvSpPr>
          <p:cNvPr id="199701" name="Text Box 23"/>
          <p:cNvSpPr txBox="1">
            <a:spLocks noChangeArrowheads="1"/>
          </p:cNvSpPr>
          <p:nvPr/>
        </p:nvSpPr>
        <p:spPr bwMode="auto">
          <a:xfrm>
            <a:off x="2897188" y="3454400"/>
            <a:ext cx="1273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      As the ribosome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moves along the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mRNA, a new amino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acid is added to the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growing protein chain.</a:t>
            </a:r>
          </a:p>
        </p:txBody>
      </p:sp>
      <p:sp>
        <p:nvSpPr>
          <p:cNvPr id="199702" name="Text Box 25"/>
          <p:cNvSpPr txBox="1">
            <a:spLocks noChangeArrowheads="1"/>
          </p:cNvSpPr>
          <p:nvPr/>
        </p:nvSpPr>
        <p:spPr bwMode="auto">
          <a:xfrm>
            <a:off x="4379913" y="5553075"/>
            <a:ext cx="5064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Codon</a:t>
            </a:r>
          </a:p>
        </p:txBody>
      </p:sp>
      <p:sp>
        <p:nvSpPr>
          <p:cNvPr id="199703" name="Line 26"/>
          <p:cNvSpPr>
            <a:spLocks noChangeShapeType="1"/>
          </p:cNvSpPr>
          <p:nvPr/>
        </p:nvSpPr>
        <p:spPr bwMode="auto">
          <a:xfrm>
            <a:off x="4094163" y="523875"/>
            <a:ext cx="180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4" name="Line 27"/>
          <p:cNvSpPr>
            <a:spLocks noChangeShapeType="1"/>
          </p:cNvSpPr>
          <p:nvPr/>
        </p:nvSpPr>
        <p:spPr bwMode="auto">
          <a:xfrm>
            <a:off x="3870325" y="914400"/>
            <a:ext cx="1844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5" name="Line 28"/>
          <p:cNvSpPr>
            <a:spLocks noChangeShapeType="1"/>
          </p:cNvSpPr>
          <p:nvPr/>
        </p:nvSpPr>
        <p:spPr bwMode="auto">
          <a:xfrm>
            <a:off x="3594100" y="1866900"/>
            <a:ext cx="2120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6" name="Freeform 29"/>
          <p:cNvSpPr>
            <a:spLocks/>
          </p:cNvSpPr>
          <p:nvPr/>
        </p:nvSpPr>
        <p:spPr bwMode="auto">
          <a:xfrm>
            <a:off x="4824413" y="1981200"/>
            <a:ext cx="222250" cy="339725"/>
          </a:xfrm>
          <a:custGeom>
            <a:avLst/>
            <a:gdLst>
              <a:gd name="T0" fmla="*/ 0 w 140"/>
              <a:gd name="T1" fmla="*/ 2147483647 h 214"/>
              <a:gd name="T2" fmla="*/ 2147483647 w 140"/>
              <a:gd name="T3" fmla="*/ 0 h 214"/>
              <a:gd name="T4" fmla="*/ 2147483647 w 140"/>
              <a:gd name="T5" fmla="*/ 2147483647 h 214"/>
              <a:gd name="T6" fmla="*/ 0 60000 65536"/>
              <a:gd name="T7" fmla="*/ 0 60000 65536"/>
              <a:gd name="T8" fmla="*/ 0 60000 65536"/>
              <a:gd name="T9" fmla="*/ 0 w 140"/>
              <a:gd name="T10" fmla="*/ 0 h 214"/>
              <a:gd name="T11" fmla="*/ 140 w 14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214">
                <a:moveTo>
                  <a:pt x="0" y="94"/>
                </a:moveTo>
                <a:lnTo>
                  <a:pt x="140" y="0"/>
                </a:lnTo>
                <a:lnTo>
                  <a:pt x="118" y="2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7" name="Line 30"/>
          <p:cNvSpPr>
            <a:spLocks noChangeShapeType="1"/>
          </p:cNvSpPr>
          <p:nvPr/>
        </p:nvSpPr>
        <p:spPr bwMode="auto">
          <a:xfrm>
            <a:off x="5456238" y="2603500"/>
            <a:ext cx="352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8" name="Freeform 31"/>
          <p:cNvSpPr>
            <a:spLocks/>
          </p:cNvSpPr>
          <p:nvPr/>
        </p:nvSpPr>
        <p:spPr bwMode="auto">
          <a:xfrm>
            <a:off x="2513013" y="1936750"/>
            <a:ext cx="152400" cy="101600"/>
          </a:xfrm>
          <a:custGeom>
            <a:avLst/>
            <a:gdLst>
              <a:gd name="T0" fmla="*/ 0 w 96"/>
              <a:gd name="T1" fmla="*/ 2147483647 h 64"/>
              <a:gd name="T2" fmla="*/ 2147483647 w 96"/>
              <a:gd name="T3" fmla="*/ 2147483647 h 64"/>
              <a:gd name="T4" fmla="*/ 2147483647 w 96"/>
              <a:gd name="T5" fmla="*/ 0 h 64"/>
              <a:gd name="T6" fmla="*/ 0 60000 65536"/>
              <a:gd name="T7" fmla="*/ 0 60000 65536"/>
              <a:gd name="T8" fmla="*/ 0 60000 65536"/>
              <a:gd name="T9" fmla="*/ 0 w 96"/>
              <a:gd name="T10" fmla="*/ 0 h 64"/>
              <a:gd name="T11" fmla="*/ 96 w 9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4">
                <a:moveTo>
                  <a:pt x="0" y="64"/>
                </a:moveTo>
                <a:lnTo>
                  <a:pt x="24" y="64"/>
                </a:lnTo>
                <a:lnTo>
                  <a:pt x="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9" name="Freeform 32"/>
          <p:cNvSpPr>
            <a:spLocks/>
          </p:cNvSpPr>
          <p:nvPr/>
        </p:nvSpPr>
        <p:spPr bwMode="auto">
          <a:xfrm>
            <a:off x="2722563" y="2181225"/>
            <a:ext cx="120650" cy="130175"/>
          </a:xfrm>
          <a:custGeom>
            <a:avLst/>
            <a:gdLst>
              <a:gd name="T0" fmla="*/ 0 w 76"/>
              <a:gd name="T1" fmla="*/ 0 h 82"/>
              <a:gd name="T2" fmla="*/ 2147483647 w 76"/>
              <a:gd name="T3" fmla="*/ 2147483647 h 82"/>
              <a:gd name="T4" fmla="*/ 2147483647 w 76"/>
              <a:gd name="T5" fmla="*/ 2147483647 h 82"/>
              <a:gd name="T6" fmla="*/ 0 60000 65536"/>
              <a:gd name="T7" fmla="*/ 0 60000 65536"/>
              <a:gd name="T8" fmla="*/ 0 60000 65536"/>
              <a:gd name="T9" fmla="*/ 0 w 76"/>
              <a:gd name="T10" fmla="*/ 0 h 82"/>
              <a:gd name="T11" fmla="*/ 76 w 7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82">
                <a:moveTo>
                  <a:pt x="0" y="0"/>
                </a:moveTo>
                <a:lnTo>
                  <a:pt x="44" y="82"/>
                </a:lnTo>
                <a:lnTo>
                  <a:pt x="76" y="8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0" name="Freeform 33"/>
          <p:cNvSpPr>
            <a:spLocks/>
          </p:cNvSpPr>
          <p:nvPr/>
        </p:nvSpPr>
        <p:spPr bwMode="auto">
          <a:xfrm>
            <a:off x="2205038" y="2276475"/>
            <a:ext cx="161925" cy="231775"/>
          </a:xfrm>
          <a:custGeom>
            <a:avLst/>
            <a:gdLst>
              <a:gd name="T0" fmla="*/ 0 w 102"/>
              <a:gd name="T1" fmla="*/ 0 h 146"/>
              <a:gd name="T2" fmla="*/ 2147483647 w 102"/>
              <a:gd name="T3" fmla="*/ 2147483647 h 146"/>
              <a:gd name="T4" fmla="*/ 2147483647 w 102"/>
              <a:gd name="T5" fmla="*/ 2147483647 h 146"/>
              <a:gd name="T6" fmla="*/ 0 60000 65536"/>
              <a:gd name="T7" fmla="*/ 0 60000 65536"/>
              <a:gd name="T8" fmla="*/ 0 60000 65536"/>
              <a:gd name="T9" fmla="*/ 0 w 102"/>
              <a:gd name="T10" fmla="*/ 0 h 146"/>
              <a:gd name="T11" fmla="*/ 102 w 102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46">
                <a:moveTo>
                  <a:pt x="0" y="0"/>
                </a:moveTo>
                <a:lnTo>
                  <a:pt x="70" y="146"/>
                </a:lnTo>
                <a:lnTo>
                  <a:pt x="102" y="14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1" name="Line 34"/>
          <p:cNvSpPr>
            <a:spLocks noChangeShapeType="1"/>
          </p:cNvSpPr>
          <p:nvPr/>
        </p:nvSpPr>
        <p:spPr bwMode="auto">
          <a:xfrm flipV="1">
            <a:off x="4325938" y="3543300"/>
            <a:ext cx="155575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2" name="Text Box 35"/>
          <p:cNvSpPr txBox="1">
            <a:spLocks noChangeArrowheads="1"/>
          </p:cNvSpPr>
          <p:nvPr/>
        </p:nvSpPr>
        <p:spPr bwMode="auto">
          <a:xfrm>
            <a:off x="4141788" y="3965575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Ser</a:t>
            </a:r>
          </a:p>
        </p:txBody>
      </p:sp>
      <p:sp>
        <p:nvSpPr>
          <p:cNvPr id="199713" name="Text Box 36"/>
          <p:cNvSpPr txBox="1">
            <a:spLocks noChangeArrowheads="1"/>
          </p:cNvSpPr>
          <p:nvPr/>
        </p:nvSpPr>
        <p:spPr bwMode="auto">
          <a:xfrm>
            <a:off x="4071938" y="3622675"/>
            <a:ext cx="358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Met</a:t>
            </a:r>
          </a:p>
        </p:txBody>
      </p:sp>
      <p:sp>
        <p:nvSpPr>
          <p:cNvPr id="199714" name="Text Box 37"/>
          <p:cNvSpPr txBox="1">
            <a:spLocks noChangeArrowheads="1"/>
          </p:cNvSpPr>
          <p:nvPr/>
        </p:nvSpPr>
        <p:spPr bwMode="auto">
          <a:xfrm>
            <a:off x="4062413" y="3778250"/>
            <a:ext cx="3476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Gly</a:t>
            </a:r>
          </a:p>
        </p:txBody>
      </p:sp>
      <p:sp>
        <p:nvSpPr>
          <p:cNvPr id="199715" name="Text Box 38"/>
          <p:cNvSpPr txBox="1">
            <a:spLocks noChangeArrowheads="1"/>
          </p:cNvSpPr>
          <p:nvPr/>
        </p:nvSpPr>
        <p:spPr bwMode="auto">
          <a:xfrm>
            <a:off x="4271963" y="4117975"/>
            <a:ext cx="3698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Phe</a:t>
            </a:r>
          </a:p>
        </p:txBody>
      </p:sp>
      <p:sp>
        <p:nvSpPr>
          <p:cNvPr id="199716" name="Text Box 39"/>
          <p:cNvSpPr txBox="1">
            <a:spLocks noChangeArrowheads="1"/>
          </p:cNvSpPr>
          <p:nvPr/>
        </p:nvSpPr>
        <p:spPr bwMode="auto">
          <a:xfrm>
            <a:off x="4506913" y="4244975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Ala</a:t>
            </a:r>
          </a:p>
        </p:txBody>
      </p:sp>
      <p:sp>
        <p:nvSpPr>
          <p:cNvPr id="199717" name="Text Box 40"/>
          <p:cNvSpPr txBox="1">
            <a:spLocks noChangeArrowheads="1"/>
          </p:cNvSpPr>
          <p:nvPr/>
        </p:nvSpPr>
        <p:spPr bwMode="auto">
          <a:xfrm>
            <a:off x="5246688" y="3663950"/>
            <a:ext cx="2968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lle</a:t>
            </a:r>
          </a:p>
        </p:txBody>
      </p:sp>
      <p:sp>
        <p:nvSpPr>
          <p:cNvPr id="199718" name="Text Box 41"/>
          <p:cNvSpPr txBox="1">
            <a:spLocks noChangeArrowheads="1"/>
          </p:cNvSpPr>
          <p:nvPr/>
        </p:nvSpPr>
        <p:spPr bwMode="auto">
          <a:xfrm rot="566436">
            <a:off x="4970463" y="44926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9719" name="Text Box 42"/>
          <p:cNvSpPr txBox="1">
            <a:spLocks noChangeArrowheads="1"/>
          </p:cNvSpPr>
          <p:nvPr/>
        </p:nvSpPr>
        <p:spPr bwMode="auto">
          <a:xfrm rot="566436">
            <a:off x="5094288" y="45116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9720" name="Text Box 43"/>
          <p:cNvSpPr txBox="1">
            <a:spLocks noChangeArrowheads="1"/>
          </p:cNvSpPr>
          <p:nvPr/>
        </p:nvSpPr>
        <p:spPr bwMode="auto">
          <a:xfrm rot="566436">
            <a:off x="5221288" y="45339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9721" name="Freeform 44"/>
          <p:cNvSpPr>
            <a:spLocks/>
          </p:cNvSpPr>
          <p:nvPr/>
        </p:nvSpPr>
        <p:spPr bwMode="auto">
          <a:xfrm>
            <a:off x="4449763" y="4248150"/>
            <a:ext cx="111125" cy="238125"/>
          </a:xfrm>
          <a:custGeom>
            <a:avLst/>
            <a:gdLst>
              <a:gd name="T0" fmla="*/ 0 w 70"/>
              <a:gd name="T1" fmla="*/ 2147483647 h 150"/>
              <a:gd name="T2" fmla="*/ 2147483647 w 70"/>
              <a:gd name="T3" fmla="*/ 2147483647 h 150"/>
              <a:gd name="T4" fmla="*/ 2147483647 w 70"/>
              <a:gd name="T5" fmla="*/ 0 h 150"/>
              <a:gd name="T6" fmla="*/ 0 60000 65536"/>
              <a:gd name="T7" fmla="*/ 0 60000 65536"/>
              <a:gd name="T8" fmla="*/ 0 60000 65536"/>
              <a:gd name="T9" fmla="*/ 0 w 70"/>
              <a:gd name="T10" fmla="*/ 0 h 150"/>
              <a:gd name="T11" fmla="*/ 70 w 7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50">
                <a:moveTo>
                  <a:pt x="0" y="150"/>
                </a:moveTo>
                <a:lnTo>
                  <a:pt x="32" y="150"/>
                </a:lnTo>
                <a:lnTo>
                  <a:pt x="7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22" name="Text Box 45"/>
          <p:cNvSpPr txBox="1">
            <a:spLocks noChangeArrowheads="1"/>
          </p:cNvSpPr>
          <p:nvPr/>
        </p:nvSpPr>
        <p:spPr bwMode="auto">
          <a:xfrm rot="-830435">
            <a:off x="3443288" y="49498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9723" name="Text Box 46"/>
          <p:cNvSpPr txBox="1">
            <a:spLocks noChangeArrowheads="1"/>
          </p:cNvSpPr>
          <p:nvPr/>
        </p:nvSpPr>
        <p:spPr bwMode="auto">
          <a:xfrm rot="-830435">
            <a:off x="3551238" y="49212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9724" name="Text Box 47"/>
          <p:cNvSpPr txBox="1">
            <a:spLocks noChangeArrowheads="1"/>
          </p:cNvSpPr>
          <p:nvPr/>
        </p:nvSpPr>
        <p:spPr bwMode="auto">
          <a:xfrm rot="-830435">
            <a:off x="3656013" y="4892675"/>
            <a:ext cx="263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G</a:t>
            </a:r>
          </a:p>
        </p:txBody>
      </p:sp>
      <p:sp>
        <p:nvSpPr>
          <p:cNvPr id="199725" name="Text Box 48"/>
          <p:cNvSpPr txBox="1">
            <a:spLocks noChangeArrowheads="1"/>
          </p:cNvSpPr>
          <p:nvPr/>
        </p:nvSpPr>
        <p:spPr bwMode="auto">
          <a:xfrm rot="-1528327">
            <a:off x="3856038" y="54864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A</a:t>
            </a:r>
          </a:p>
        </p:txBody>
      </p:sp>
      <p:sp>
        <p:nvSpPr>
          <p:cNvPr id="199726" name="Text Box 49"/>
          <p:cNvSpPr txBox="1">
            <a:spLocks noChangeArrowheads="1"/>
          </p:cNvSpPr>
          <p:nvPr/>
        </p:nvSpPr>
        <p:spPr bwMode="auto">
          <a:xfrm rot="-1528327">
            <a:off x="3932238" y="543560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9727" name="Text Box 50"/>
          <p:cNvSpPr txBox="1">
            <a:spLocks noChangeArrowheads="1"/>
          </p:cNvSpPr>
          <p:nvPr/>
        </p:nvSpPr>
        <p:spPr bwMode="auto">
          <a:xfrm rot="-1528327">
            <a:off x="4027488" y="537527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9728" name="Text Box 51"/>
          <p:cNvSpPr txBox="1">
            <a:spLocks noChangeArrowheads="1"/>
          </p:cNvSpPr>
          <p:nvPr/>
        </p:nvSpPr>
        <p:spPr bwMode="auto">
          <a:xfrm rot="-1031654">
            <a:off x="4138613" y="5353050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U</a:t>
            </a:r>
          </a:p>
        </p:txBody>
      </p:sp>
      <p:sp>
        <p:nvSpPr>
          <p:cNvPr id="199729" name="Text Box 52"/>
          <p:cNvSpPr txBox="1">
            <a:spLocks noChangeArrowheads="1"/>
          </p:cNvSpPr>
          <p:nvPr/>
        </p:nvSpPr>
        <p:spPr bwMode="auto">
          <a:xfrm rot="-344652">
            <a:off x="4252913" y="5318125"/>
            <a:ext cx="2571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/>
              <a:t>C</a:t>
            </a:r>
          </a:p>
        </p:txBody>
      </p:sp>
      <p:sp>
        <p:nvSpPr>
          <p:cNvPr id="199730" name="Text Box 53"/>
          <p:cNvSpPr txBox="1">
            <a:spLocks noChangeArrowheads="1"/>
          </p:cNvSpPr>
          <p:nvPr/>
        </p:nvSpPr>
        <p:spPr bwMode="auto">
          <a:xfrm>
            <a:off x="43735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9731" name="Text Box 54"/>
          <p:cNvSpPr txBox="1">
            <a:spLocks noChangeArrowheads="1"/>
          </p:cNvSpPr>
          <p:nvPr/>
        </p:nvSpPr>
        <p:spPr bwMode="auto">
          <a:xfrm>
            <a:off x="4503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9732" name="Text Box 55"/>
          <p:cNvSpPr txBox="1">
            <a:spLocks noChangeArrowheads="1"/>
          </p:cNvSpPr>
          <p:nvPr/>
        </p:nvSpPr>
        <p:spPr bwMode="auto">
          <a:xfrm>
            <a:off x="463073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9733" name="Text Box 56"/>
          <p:cNvSpPr txBox="1">
            <a:spLocks noChangeArrowheads="1"/>
          </p:cNvSpPr>
          <p:nvPr/>
        </p:nvSpPr>
        <p:spPr bwMode="auto">
          <a:xfrm>
            <a:off x="47513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9734" name="Text Box 57"/>
          <p:cNvSpPr txBox="1">
            <a:spLocks noChangeArrowheads="1"/>
          </p:cNvSpPr>
          <p:nvPr/>
        </p:nvSpPr>
        <p:spPr bwMode="auto">
          <a:xfrm>
            <a:off x="501491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A</a:t>
            </a:r>
          </a:p>
        </p:txBody>
      </p:sp>
      <p:sp>
        <p:nvSpPr>
          <p:cNvPr id="199735" name="Text Box 58"/>
          <p:cNvSpPr txBox="1">
            <a:spLocks noChangeArrowheads="1"/>
          </p:cNvSpPr>
          <p:nvPr/>
        </p:nvSpPr>
        <p:spPr bwMode="auto">
          <a:xfrm>
            <a:off x="4881563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9736" name="Text Box 59"/>
          <p:cNvSpPr txBox="1">
            <a:spLocks noChangeArrowheads="1"/>
          </p:cNvSpPr>
          <p:nvPr/>
        </p:nvSpPr>
        <p:spPr bwMode="auto">
          <a:xfrm>
            <a:off x="5148263" y="527050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9737" name="Text Box 60"/>
          <p:cNvSpPr txBox="1">
            <a:spLocks noChangeArrowheads="1"/>
          </p:cNvSpPr>
          <p:nvPr/>
        </p:nvSpPr>
        <p:spPr bwMode="auto">
          <a:xfrm>
            <a:off x="5284788" y="527050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U</a:t>
            </a:r>
          </a:p>
        </p:txBody>
      </p:sp>
      <p:sp>
        <p:nvSpPr>
          <p:cNvPr id="199738" name="Text Box 61"/>
          <p:cNvSpPr txBox="1">
            <a:spLocks noChangeArrowheads="1"/>
          </p:cNvSpPr>
          <p:nvPr/>
        </p:nvSpPr>
        <p:spPr bwMode="auto">
          <a:xfrm>
            <a:off x="5405438" y="52673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9739" name="Text Box 62"/>
          <p:cNvSpPr txBox="1">
            <a:spLocks noChangeArrowheads="1"/>
          </p:cNvSpPr>
          <p:nvPr/>
        </p:nvSpPr>
        <p:spPr bwMode="auto">
          <a:xfrm rot="91357">
            <a:off x="5510213" y="5280025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9740" name="Text Box 63"/>
          <p:cNvSpPr txBox="1">
            <a:spLocks noChangeArrowheads="1"/>
          </p:cNvSpPr>
          <p:nvPr/>
        </p:nvSpPr>
        <p:spPr bwMode="auto">
          <a:xfrm>
            <a:off x="4376738" y="5086350"/>
            <a:ext cx="25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C</a:t>
            </a:r>
          </a:p>
        </p:txBody>
      </p:sp>
      <p:sp>
        <p:nvSpPr>
          <p:cNvPr id="199741" name="Text Box 64"/>
          <p:cNvSpPr txBox="1">
            <a:spLocks noChangeArrowheads="1"/>
          </p:cNvSpPr>
          <p:nvPr/>
        </p:nvSpPr>
        <p:spPr bwMode="auto">
          <a:xfrm>
            <a:off x="4500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9742" name="Text Box 65"/>
          <p:cNvSpPr txBox="1">
            <a:spLocks noChangeArrowheads="1"/>
          </p:cNvSpPr>
          <p:nvPr/>
        </p:nvSpPr>
        <p:spPr bwMode="auto">
          <a:xfrm>
            <a:off x="4627563" y="5086350"/>
            <a:ext cx="26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00"/>
              <a:t>G</a:t>
            </a:r>
          </a:p>
        </p:txBody>
      </p:sp>
      <p:sp>
        <p:nvSpPr>
          <p:cNvPr id="199743" name="Line 66"/>
          <p:cNvSpPr>
            <a:spLocks noChangeShapeType="1"/>
          </p:cNvSpPr>
          <p:nvPr/>
        </p:nvSpPr>
        <p:spPr bwMode="auto">
          <a:xfrm>
            <a:off x="5413375" y="3854450"/>
            <a:ext cx="301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4" name="Line 67"/>
          <p:cNvSpPr>
            <a:spLocks noChangeShapeType="1"/>
          </p:cNvSpPr>
          <p:nvPr/>
        </p:nvSpPr>
        <p:spPr bwMode="auto">
          <a:xfrm>
            <a:off x="5445125" y="4524375"/>
            <a:ext cx="1174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5" name="Line 68"/>
          <p:cNvSpPr>
            <a:spLocks noChangeShapeType="1"/>
          </p:cNvSpPr>
          <p:nvPr/>
        </p:nvSpPr>
        <p:spPr bwMode="auto">
          <a:xfrm>
            <a:off x="5376863" y="5105400"/>
            <a:ext cx="158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6" name="Line 69"/>
          <p:cNvSpPr>
            <a:spLocks noChangeShapeType="1"/>
          </p:cNvSpPr>
          <p:nvPr/>
        </p:nvSpPr>
        <p:spPr bwMode="auto">
          <a:xfrm>
            <a:off x="3602038" y="5718175"/>
            <a:ext cx="0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7" name="Line 70"/>
          <p:cNvSpPr>
            <a:spLocks noChangeShapeType="1"/>
          </p:cNvSpPr>
          <p:nvPr/>
        </p:nvSpPr>
        <p:spPr bwMode="auto">
          <a:xfrm>
            <a:off x="4703763" y="5768975"/>
            <a:ext cx="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8" name="Freeform 71"/>
          <p:cNvSpPr>
            <a:spLocks/>
          </p:cNvSpPr>
          <p:nvPr/>
        </p:nvSpPr>
        <p:spPr bwMode="auto">
          <a:xfrm>
            <a:off x="4459288" y="5461000"/>
            <a:ext cx="339725" cy="53975"/>
          </a:xfrm>
          <a:custGeom>
            <a:avLst/>
            <a:gdLst>
              <a:gd name="T0" fmla="*/ 0 w 214"/>
              <a:gd name="T1" fmla="*/ 0 h 34"/>
              <a:gd name="T2" fmla="*/ 0 w 214"/>
              <a:gd name="T3" fmla="*/ 2147483647 h 34"/>
              <a:gd name="T4" fmla="*/ 2147483647 w 214"/>
              <a:gd name="T5" fmla="*/ 2147483647 h 34"/>
              <a:gd name="T6" fmla="*/ 2147483647 w 214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14"/>
              <a:gd name="T13" fmla="*/ 0 h 34"/>
              <a:gd name="T14" fmla="*/ 214 w 214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" h="34">
                <a:moveTo>
                  <a:pt x="0" y="0"/>
                </a:moveTo>
                <a:lnTo>
                  <a:pt x="0" y="34"/>
                </a:lnTo>
                <a:lnTo>
                  <a:pt x="214" y="34"/>
                </a:lnTo>
                <a:lnTo>
                  <a:pt x="214" y="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9" name="Line 72"/>
          <p:cNvSpPr>
            <a:spLocks noChangeShapeType="1"/>
          </p:cNvSpPr>
          <p:nvPr/>
        </p:nvSpPr>
        <p:spPr bwMode="auto">
          <a:xfrm>
            <a:off x="4630738" y="5511800"/>
            <a:ext cx="0" cy="53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50" name="Text Box 73"/>
          <p:cNvSpPr txBox="1">
            <a:spLocks noChangeArrowheads="1"/>
          </p:cNvSpPr>
          <p:nvPr/>
        </p:nvSpPr>
        <p:spPr bwMode="auto">
          <a:xfrm rot="2288949">
            <a:off x="3328988" y="730250"/>
            <a:ext cx="233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T</a:t>
            </a:r>
          </a:p>
          <a:p>
            <a:pPr eaLnBrk="1" hangingPunct="1">
              <a:lnSpc>
                <a:spcPct val="57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9751" name="Text Box 74"/>
          <p:cNvSpPr txBox="1">
            <a:spLocks noChangeArrowheads="1"/>
          </p:cNvSpPr>
          <p:nvPr/>
        </p:nvSpPr>
        <p:spPr bwMode="auto">
          <a:xfrm rot="2210709">
            <a:off x="3386138" y="779463"/>
            <a:ext cx="2397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600"/>
              <a:t>C</a:t>
            </a:r>
            <a:endParaRPr lang="en-US" sz="500"/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C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G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A</a:t>
            </a:r>
          </a:p>
          <a:p>
            <a:pPr eaLnBrk="1" hangingPunct="1">
              <a:lnSpc>
                <a:spcPct val="55000"/>
              </a:lnSpc>
              <a:spcBef>
                <a:spcPct val="30000"/>
              </a:spcBef>
            </a:pPr>
            <a:r>
              <a:rPr lang="en-US" sz="500"/>
              <a:t>U</a:t>
            </a:r>
          </a:p>
        </p:txBody>
      </p:sp>
      <p:sp>
        <p:nvSpPr>
          <p:cNvPr id="199752" name="Text Box 75"/>
          <p:cNvSpPr txBox="1">
            <a:spLocks noChangeArrowheads="1"/>
          </p:cNvSpPr>
          <p:nvPr/>
        </p:nvSpPr>
        <p:spPr bwMode="auto">
          <a:xfrm rot="428205">
            <a:off x="3700463" y="981075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9753" name="Text Box 76"/>
          <p:cNvSpPr txBox="1">
            <a:spLocks noChangeArrowheads="1"/>
          </p:cNvSpPr>
          <p:nvPr/>
        </p:nvSpPr>
        <p:spPr bwMode="auto">
          <a:xfrm rot="856985">
            <a:off x="3690938" y="1041400"/>
            <a:ext cx="2222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9754" name="Text Box 77"/>
          <p:cNvSpPr txBox="1">
            <a:spLocks noChangeArrowheads="1"/>
          </p:cNvSpPr>
          <p:nvPr/>
        </p:nvSpPr>
        <p:spPr bwMode="auto">
          <a:xfrm rot="1240738">
            <a:off x="3675063" y="11017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9755" name="Text Box 78"/>
          <p:cNvSpPr txBox="1">
            <a:spLocks noChangeArrowheads="1"/>
          </p:cNvSpPr>
          <p:nvPr/>
        </p:nvSpPr>
        <p:spPr bwMode="auto">
          <a:xfrm rot="1330810">
            <a:off x="3646488" y="114935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9756" name="Text Box 79"/>
          <p:cNvSpPr txBox="1">
            <a:spLocks noChangeArrowheads="1"/>
          </p:cNvSpPr>
          <p:nvPr/>
        </p:nvSpPr>
        <p:spPr bwMode="auto">
          <a:xfrm rot="1330810">
            <a:off x="3621088" y="1200150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9757" name="Text Box 80"/>
          <p:cNvSpPr txBox="1">
            <a:spLocks noChangeArrowheads="1"/>
          </p:cNvSpPr>
          <p:nvPr/>
        </p:nvSpPr>
        <p:spPr bwMode="auto">
          <a:xfrm rot="2425614">
            <a:off x="3584575" y="1241425"/>
            <a:ext cx="2301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9758" name="Text Box 81"/>
          <p:cNvSpPr txBox="1">
            <a:spLocks noChangeArrowheads="1"/>
          </p:cNvSpPr>
          <p:nvPr/>
        </p:nvSpPr>
        <p:spPr bwMode="auto">
          <a:xfrm rot="2425614">
            <a:off x="3548063" y="1279525"/>
            <a:ext cx="2301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9759" name="Text Box 82"/>
          <p:cNvSpPr txBox="1">
            <a:spLocks noChangeArrowheads="1"/>
          </p:cNvSpPr>
          <p:nvPr/>
        </p:nvSpPr>
        <p:spPr bwMode="auto">
          <a:xfrm rot="2570518">
            <a:off x="3503613" y="1320800"/>
            <a:ext cx="2333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9760" name="Text Box 83"/>
          <p:cNvSpPr txBox="1">
            <a:spLocks noChangeArrowheads="1"/>
          </p:cNvSpPr>
          <p:nvPr/>
        </p:nvSpPr>
        <p:spPr bwMode="auto">
          <a:xfrm rot="2582347">
            <a:off x="3462338" y="1360488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C</a:t>
            </a:r>
          </a:p>
        </p:txBody>
      </p:sp>
      <p:sp>
        <p:nvSpPr>
          <p:cNvPr id="199761" name="Text Box 84"/>
          <p:cNvSpPr txBox="1">
            <a:spLocks noChangeArrowheads="1"/>
          </p:cNvSpPr>
          <p:nvPr/>
        </p:nvSpPr>
        <p:spPr bwMode="auto">
          <a:xfrm rot="3107844">
            <a:off x="3405188" y="1389063"/>
            <a:ext cx="2333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G</a:t>
            </a:r>
          </a:p>
        </p:txBody>
      </p:sp>
      <p:sp>
        <p:nvSpPr>
          <p:cNvPr id="199762" name="Text Box 85"/>
          <p:cNvSpPr txBox="1">
            <a:spLocks noChangeArrowheads="1"/>
          </p:cNvSpPr>
          <p:nvPr/>
        </p:nvSpPr>
        <p:spPr bwMode="auto">
          <a:xfrm rot="3271846">
            <a:off x="3355975" y="1419226"/>
            <a:ext cx="2301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A</a:t>
            </a:r>
          </a:p>
        </p:txBody>
      </p:sp>
      <p:sp>
        <p:nvSpPr>
          <p:cNvPr id="199763" name="Text Box 86"/>
          <p:cNvSpPr txBox="1">
            <a:spLocks noChangeArrowheads="1"/>
          </p:cNvSpPr>
          <p:nvPr/>
        </p:nvSpPr>
        <p:spPr bwMode="auto">
          <a:xfrm rot="3719002">
            <a:off x="3312319" y="1451769"/>
            <a:ext cx="2222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500"/>
              <a:t>T</a:t>
            </a:r>
          </a:p>
        </p:txBody>
      </p:sp>
      <p:sp>
        <p:nvSpPr>
          <p:cNvPr id="199764" name="Text Box 88"/>
          <p:cNvSpPr txBox="1">
            <a:spLocks noChangeArrowheads="1"/>
          </p:cNvSpPr>
          <p:nvPr/>
        </p:nvSpPr>
        <p:spPr bwMode="auto">
          <a:xfrm>
            <a:off x="5648325" y="849313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1</a:t>
            </a:r>
          </a:p>
        </p:txBody>
      </p:sp>
      <p:sp>
        <p:nvSpPr>
          <p:cNvPr id="199765" name="Text Box 90"/>
          <p:cNvSpPr txBox="1">
            <a:spLocks noChangeArrowheads="1"/>
          </p:cNvSpPr>
          <p:nvPr/>
        </p:nvSpPr>
        <p:spPr bwMode="auto">
          <a:xfrm>
            <a:off x="5648325" y="17907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2</a:t>
            </a:r>
          </a:p>
        </p:txBody>
      </p:sp>
      <p:sp>
        <p:nvSpPr>
          <p:cNvPr id="199766" name="Text Box 92"/>
          <p:cNvSpPr txBox="1">
            <a:spLocks noChangeArrowheads="1"/>
          </p:cNvSpPr>
          <p:nvPr/>
        </p:nvSpPr>
        <p:spPr bwMode="auto">
          <a:xfrm>
            <a:off x="5648325" y="3775075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3</a:t>
            </a:r>
          </a:p>
        </p:txBody>
      </p:sp>
      <p:sp>
        <p:nvSpPr>
          <p:cNvPr id="199767" name="Text Box 94"/>
          <p:cNvSpPr txBox="1">
            <a:spLocks noChangeArrowheads="1"/>
          </p:cNvSpPr>
          <p:nvPr/>
        </p:nvSpPr>
        <p:spPr bwMode="auto">
          <a:xfrm>
            <a:off x="2951163" y="3454400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4</a:t>
            </a:r>
          </a:p>
        </p:txBody>
      </p:sp>
      <p:sp>
        <p:nvSpPr>
          <p:cNvPr id="199768" name="Text Box 96"/>
          <p:cNvSpPr txBox="1">
            <a:spLocks noChangeArrowheads="1"/>
          </p:cNvSpPr>
          <p:nvPr/>
        </p:nvSpPr>
        <p:spPr bwMode="auto">
          <a:xfrm>
            <a:off x="2238375" y="4497388"/>
            <a:ext cx="241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rgbClr val="003D81"/>
                </a:solidFill>
              </a:rPr>
              <a:t>5</a:t>
            </a:r>
          </a:p>
        </p:txBody>
      </p:sp>
      <p:sp>
        <p:nvSpPr>
          <p:cNvPr id="199769" name="Line 97"/>
          <p:cNvSpPr>
            <a:spLocks noChangeShapeType="1"/>
          </p:cNvSpPr>
          <p:nvPr/>
        </p:nvSpPr>
        <p:spPr bwMode="auto">
          <a:xfrm>
            <a:off x="5046663" y="1981200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0" name="Text Box 4"/>
          <p:cNvSpPr txBox="1">
            <a:spLocks noChangeArrowheads="1"/>
          </p:cNvSpPr>
          <p:nvPr/>
        </p:nvSpPr>
        <p:spPr bwMode="auto">
          <a:xfrm>
            <a:off x="2082800" y="447675"/>
            <a:ext cx="120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Nucleus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>
                <a:solidFill>
                  <a:schemeClr val="bg1"/>
                </a:solidFill>
              </a:rPr>
              <a:t>(site of transcription)</a:t>
            </a:r>
          </a:p>
        </p:txBody>
      </p:sp>
      <p:sp>
        <p:nvSpPr>
          <p:cNvPr id="199771" name="Text Box 12"/>
          <p:cNvSpPr txBox="1">
            <a:spLocks noChangeArrowheads="1"/>
          </p:cNvSpPr>
          <p:nvPr/>
        </p:nvSpPr>
        <p:spPr bwMode="auto">
          <a:xfrm>
            <a:off x="5922963" y="455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Cytoplasm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 i="1"/>
              <a:t>(site of translation)</a:t>
            </a:r>
          </a:p>
        </p:txBody>
      </p:sp>
      <p:sp>
        <p:nvSpPr>
          <p:cNvPr id="199772" name="Text Box 24"/>
          <p:cNvSpPr txBox="1">
            <a:spLocks noChangeArrowheads="1"/>
          </p:cNvSpPr>
          <p:nvPr/>
        </p:nvSpPr>
        <p:spPr bwMode="auto">
          <a:xfrm>
            <a:off x="4203700" y="455613"/>
            <a:ext cx="404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8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99773" name="Text Box 3"/>
          <p:cNvSpPr txBox="1">
            <a:spLocks noChangeArrowheads="1"/>
          </p:cNvSpPr>
          <p:nvPr/>
        </p:nvSpPr>
        <p:spPr bwMode="auto">
          <a:xfrm>
            <a:off x="7315200" y="6477000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3.16, step 5</a:t>
            </a:r>
          </a:p>
        </p:txBody>
      </p:sp>
    </p:spTree>
    <p:extLst>
      <p:ext uri="{BB962C8B-B14F-4D97-AF65-F5344CB8AC3E}">
        <p14:creationId xmlns:p14="http://schemas.microsoft.com/office/powerpoint/2010/main" val="2163468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Passive Processes</a:t>
            </a:r>
          </a:p>
        </p:txBody>
      </p:sp>
      <p:sp>
        <p:nvSpPr>
          <p:cNvPr id="9933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Types of diffusion</a:t>
            </a:r>
          </a:p>
          <a:p>
            <a:pPr lvl="1" eaLnBrk="1" hangingPunct="1"/>
            <a:r>
              <a:rPr lang="en-US">
                <a:latin typeface="Arial" charset="0"/>
              </a:rPr>
              <a:t>Simple diffusion</a:t>
            </a:r>
          </a:p>
          <a:p>
            <a:pPr lvl="2" eaLnBrk="1" hangingPunct="1"/>
            <a:r>
              <a:rPr lang="en-US">
                <a:latin typeface="Arial" charset="0"/>
              </a:rPr>
              <a:t>An unassisted process</a:t>
            </a:r>
          </a:p>
          <a:p>
            <a:pPr lvl="2" eaLnBrk="1" hangingPunct="1"/>
            <a:r>
              <a:rPr lang="en-US">
                <a:latin typeface="Arial" charset="0"/>
              </a:rPr>
              <a:t>Solutes are lipid-soluble materials or small enough to pass through membrane pores</a:t>
            </a:r>
          </a:p>
        </p:txBody>
      </p:sp>
    </p:spTree>
    <p:extLst>
      <p:ext uri="{BB962C8B-B14F-4D97-AF65-F5344CB8AC3E}">
        <p14:creationId xmlns:p14="http://schemas.microsoft.com/office/powerpoint/2010/main" val="3501997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3.10a</a:t>
            </a:r>
          </a:p>
        </p:txBody>
      </p:sp>
      <p:pic>
        <p:nvPicPr>
          <p:cNvPr id="101378" name="Picture 12" descr="figure_03_10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4"/>
          <a:stretch>
            <a:fillRect/>
          </a:stretch>
        </p:blipFill>
        <p:spPr bwMode="auto">
          <a:xfrm>
            <a:off x="3352800" y="228600"/>
            <a:ext cx="23828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Freeform 4"/>
          <p:cNvSpPr>
            <a:spLocks/>
          </p:cNvSpPr>
          <p:nvPr/>
        </p:nvSpPr>
        <p:spPr bwMode="auto">
          <a:xfrm>
            <a:off x="3965575" y="850900"/>
            <a:ext cx="603250" cy="225425"/>
          </a:xfrm>
          <a:custGeom>
            <a:avLst/>
            <a:gdLst>
              <a:gd name="T0" fmla="*/ 0 w 380"/>
              <a:gd name="T1" fmla="*/ 2147483647 h 142"/>
              <a:gd name="T2" fmla="*/ 2147483647 w 380"/>
              <a:gd name="T3" fmla="*/ 0 h 142"/>
              <a:gd name="T4" fmla="*/ 2147483647 w 380"/>
              <a:gd name="T5" fmla="*/ 0 h 142"/>
              <a:gd name="T6" fmla="*/ 0 60000 65536"/>
              <a:gd name="T7" fmla="*/ 0 60000 65536"/>
              <a:gd name="T8" fmla="*/ 0 60000 65536"/>
              <a:gd name="T9" fmla="*/ 0 w 380"/>
              <a:gd name="T10" fmla="*/ 0 h 142"/>
              <a:gd name="T11" fmla="*/ 380 w 380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" h="142">
                <a:moveTo>
                  <a:pt x="0" y="142"/>
                </a:moveTo>
                <a:lnTo>
                  <a:pt x="262" y="0"/>
                </a:lnTo>
                <a:lnTo>
                  <a:pt x="38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Line 5"/>
          <p:cNvSpPr>
            <a:spLocks noChangeShapeType="1"/>
          </p:cNvSpPr>
          <p:nvPr/>
        </p:nvSpPr>
        <p:spPr bwMode="auto">
          <a:xfrm flipV="1">
            <a:off x="4194175" y="850900"/>
            <a:ext cx="187325" cy="4540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3411538" y="4402138"/>
            <a:ext cx="1417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900" i="1"/>
              <a:t>Cytoplasm</a:t>
            </a:r>
          </a:p>
        </p:txBody>
      </p:sp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3303588" y="4995863"/>
            <a:ext cx="25304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(a) </a:t>
            </a:r>
            <a:r>
              <a:rPr lang="en-US" sz="1100"/>
              <a:t> </a:t>
            </a:r>
            <a:r>
              <a:rPr lang="en-US" sz="1900"/>
              <a:t>Simple diffusion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      of fat-soluble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      molecules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      directly through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      the phospholipid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      bilayer</a:t>
            </a:r>
          </a:p>
        </p:txBody>
      </p:sp>
      <p:sp>
        <p:nvSpPr>
          <p:cNvPr id="101383" name="Text Box 8"/>
          <p:cNvSpPr txBox="1">
            <a:spLocks noChangeArrowheads="1"/>
          </p:cNvSpPr>
          <p:nvPr/>
        </p:nvSpPr>
        <p:spPr bwMode="auto">
          <a:xfrm>
            <a:off x="3390900" y="2667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900" i="1"/>
              <a:t>Extracellular fluid</a:t>
            </a:r>
          </a:p>
        </p:txBody>
      </p:sp>
      <p:sp>
        <p:nvSpPr>
          <p:cNvPr id="101384" name="Text Box 9"/>
          <p:cNvSpPr txBox="1">
            <a:spLocks noChangeArrowheads="1"/>
          </p:cNvSpPr>
          <p:nvPr/>
        </p:nvSpPr>
        <p:spPr bwMode="auto">
          <a:xfrm>
            <a:off x="4521200" y="708025"/>
            <a:ext cx="17446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Lipid-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soluble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900"/>
              <a:t>solutes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900"/>
          </a:p>
        </p:txBody>
      </p:sp>
      <p:sp>
        <p:nvSpPr>
          <p:cNvPr id="101385" name="Freeform 10"/>
          <p:cNvSpPr>
            <a:spLocks/>
          </p:cNvSpPr>
          <p:nvPr/>
        </p:nvSpPr>
        <p:spPr bwMode="auto">
          <a:xfrm>
            <a:off x="3965575" y="850900"/>
            <a:ext cx="603250" cy="225425"/>
          </a:xfrm>
          <a:custGeom>
            <a:avLst/>
            <a:gdLst>
              <a:gd name="T0" fmla="*/ 0 w 380"/>
              <a:gd name="T1" fmla="*/ 2147483647 h 142"/>
              <a:gd name="T2" fmla="*/ 2147483647 w 380"/>
              <a:gd name="T3" fmla="*/ 0 h 142"/>
              <a:gd name="T4" fmla="*/ 2147483647 w 380"/>
              <a:gd name="T5" fmla="*/ 0 h 142"/>
              <a:gd name="T6" fmla="*/ 0 60000 65536"/>
              <a:gd name="T7" fmla="*/ 0 60000 65536"/>
              <a:gd name="T8" fmla="*/ 0 60000 65536"/>
              <a:gd name="T9" fmla="*/ 0 w 380"/>
              <a:gd name="T10" fmla="*/ 0 h 142"/>
              <a:gd name="T11" fmla="*/ 380 w 380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" h="142">
                <a:moveTo>
                  <a:pt x="0" y="142"/>
                </a:moveTo>
                <a:lnTo>
                  <a:pt x="262" y="0"/>
                </a:lnTo>
                <a:lnTo>
                  <a:pt x="38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Line 11"/>
          <p:cNvSpPr>
            <a:spLocks noChangeShapeType="1"/>
          </p:cNvSpPr>
          <p:nvPr/>
        </p:nvSpPr>
        <p:spPr bwMode="auto">
          <a:xfrm flipV="1">
            <a:off x="4191000" y="854075"/>
            <a:ext cx="187325" cy="454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4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Passive Processes</a:t>
            </a:r>
          </a:p>
        </p:txBody>
      </p:sp>
      <p:sp>
        <p:nvSpPr>
          <p:cNvPr id="103426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Types of diffusion (continued)</a:t>
            </a:r>
          </a:p>
          <a:p>
            <a:pPr lvl="1" eaLnBrk="1" hangingPunct="1"/>
            <a:r>
              <a:rPr lang="en-US">
                <a:latin typeface="Arial" charset="0"/>
              </a:rPr>
              <a:t>Osmosis—simple diffusion of water</a:t>
            </a:r>
          </a:p>
          <a:p>
            <a:pPr lvl="2" eaLnBrk="1" hangingPunct="1"/>
            <a:r>
              <a:rPr lang="en-US">
                <a:latin typeface="Arial" charset="0"/>
              </a:rPr>
              <a:t>Highly polar water molecules easily cross the plasma membrane through aquaporins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87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3.10d</a:t>
            </a:r>
          </a:p>
        </p:txBody>
      </p:sp>
      <p:pic>
        <p:nvPicPr>
          <p:cNvPr id="105474" name="Picture 15" descr="figure_03_10d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"/>
          <a:stretch>
            <a:fillRect/>
          </a:stretch>
        </p:blipFill>
        <p:spPr bwMode="auto">
          <a:xfrm>
            <a:off x="2933700" y="152400"/>
            <a:ext cx="3316288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Freeform 4"/>
          <p:cNvSpPr>
            <a:spLocks/>
          </p:cNvSpPr>
          <p:nvPr/>
        </p:nvSpPr>
        <p:spPr bwMode="auto">
          <a:xfrm>
            <a:off x="3378200" y="482600"/>
            <a:ext cx="441325" cy="1155700"/>
          </a:xfrm>
          <a:custGeom>
            <a:avLst/>
            <a:gdLst>
              <a:gd name="T0" fmla="*/ 0 w 294"/>
              <a:gd name="T1" fmla="*/ 2147483647 h 754"/>
              <a:gd name="T2" fmla="*/ 2147483647 w 294"/>
              <a:gd name="T3" fmla="*/ 0 h 754"/>
              <a:gd name="T4" fmla="*/ 2147483647 w 294"/>
              <a:gd name="T5" fmla="*/ 0 h 754"/>
              <a:gd name="T6" fmla="*/ 0 60000 65536"/>
              <a:gd name="T7" fmla="*/ 0 60000 65536"/>
              <a:gd name="T8" fmla="*/ 0 60000 65536"/>
              <a:gd name="T9" fmla="*/ 0 w 294"/>
              <a:gd name="T10" fmla="*/ 0 h 754"/>
              <a:gd name="T11" fmla="*/ 294 w 294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" h="754">
                <a:moveTo>
                  <a:pt x="0" y="754"/>
                </a:moveTo>
                <a:lnTo>
                  <a:pt x="202" y="0"/>
                </a:lnTo>
                <a:lnTo>
                  <a:pt x="29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Line 5"/>
          <p:cNvSpPr>
            <a:spLocks noChangeShapeType="1"/>
          </p:cNvSpPr>
          <p:nvPr/>
        </p:nvSpPr>
        <p:spPr bwMode="auto">
          <a:xfrm flipH="1" flipV="1">
            <a:off x="3683000" y="485775"/>
            <a:ext cx="69850" cy="7207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AutoShape 6"/>
          <p:cNvSpPr>
            <a:spLocks/>
          </p:cNvSpPr>
          <p:nvPr/>
        </p:nvSpPr>
        <p:spPr bwMode="auto">
          <a:xfrm>
            <a:off x="5156200" y="2273300"/>
            <a:ext cx="74613" cy="942975"/>
          </a:xfrm>
          <a:prstGeom prst="rightBracket">
            <a:avLst>
              <a:gd name="adj" fmla="val 4271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>
            <a:off x="5235575" y="2746375"/>
            <a:ext cx="76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2889250" y="4900613"/>
            <a:ext cx="27987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(d) </a:t>
            </a:r>
            <a:r>
              <a:rPr lang="en-US" sz="500"/>
              <a:t> </a:t>
            </a:r>
            <a:r>
              <a:rPr lang="en-US" sz="1900"/>
              <a:t>Osmosis, diffusion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of water through a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specific channel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protein (aquaporin)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or through the lipid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      bilayer</a:t>
            </a: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3794125" y="293688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Water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molecules</a:t>
            </a:r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5278438" y="252095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Lipid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sz="1900"/>
              <a:t>bilayer</a:t>
            </a:r>
          </a:p>
        </p:txBody>
      </p:sp>
      <p:sp>
        <p:nvSpPr>
          <p:cNvPr id="105482" name="Freeform 11"/>
          <p:cNvSpPr>
            <a:spLocks/>
          </p:cNvSpPr>
          <p:nvPr/>
        </p:nvSpPr>
        <p:spPr bwMode="auto">
          <a:xfrm>
            <a:off x="3378200" y="482600"/>
            <a:ext cx="441325" cy="1155700"/>
          </a:xfrm>
          <a:custGeom>
            <a:avLst/>
            <a:gdLst>
              <a:gd name="T0" fmla="*/ 0 w 294"/>
              <a:gd name="T1" fmla="*/ 2147483647 h 754"/>
              <a:gd name="T2" fmla="*/ 2147483647 w 294"/>
              <a:gd name="T3" fmla="*/ 0 h 754"/>
              <a:gd name="T4" fmla="*/ 2147483647 w 294"/>
              <a:gd name="T5" fmla="*/ 0 h 754"/>
              <a:gd name="T6" fmla="*/ 0 60000 65536"/>
              <a:gd name="T7" fmla="*/ 0 60000 65536"/>
              <a:gd name="T8" fmla="*/ 0 60000 65536"/>
              <a:gd name="T9" fmla="*/ 0 w 294"/>
              <a:gd name="T10" fmla="*/ 0 h 754"/>
              <a:gd name="T11" fmla="*/ 294 w 294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" h="754">
                <a:moveTo>
                  <a:pt x="0" y="754"/>
                </a:moveTo>
                <a:lnTo>
                  <a:pt x="202" y="0"/>
                </a:lnTo>
                <a:lnTo>
                  <a:pt x="29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2"/>
          <p:cNvSpPr>
            <a:spLocks noChangeShapeType="1"/>
          </p:cNvSpPr>
          <p:nvPr/>
        </p:nvSpPr>
        <p:spPr bwMode="auto">
          <a:xfrm flipH="1" flipV="1">
            <a:off x="3683000" y="488950"/>
            <a:ext cx="69850" cy="720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AutoShape 13"/>
          <p:cNvSpPr>
            <a:spLocks/>
          </p:cNvSpPr>
          <p:nvPr/>
        </p:nvSpPr>
        <p:spPr bwMode="auto">
          <a:xfrm>
            <a:off x="5156200" y="2276475"/>
            <a:ext cx="74613" cy="942975"/>
          </a:xfrm>
          <a:prstGeom prst="rightBracket">
            <a:avLst>
              <a:gd name="adj" fmla="val 4271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105485" name="Line 14"/>
          <p:cNvSpPr>
            <a:spLocks noChangeShapeType="1"/>
          </p:cNvSpPr>
          <p:nvPr/>
        </p:nvSpPr>
        <p:spPr bwMode="auto">
          <a:xfrm>
            <a:off x="5229225" y="2749550"/>
            <a:ext cx="88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6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2804</Words>
  <Application>Microsoft Macintosh PowerPoint</Application>
  <PresentationFormat>On-screen Show (4:3)</PresentationFormat>
  <Paragraphs>1302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Solutions and Transport</vt:lpstr>
      <vt:lpstr>Selective Permeability</vt:lpstr>
      <vt:lpstr>Cell Physiology: Membrane Transport</vt:lpstr>
      <vt:lpstr>Passive Processes</vt:lpstr>
      <vt:lpstr>PowerPoint Presentation</vt:lpstr>
      <vt:lpstr>Passive Processes</vt:lpstr>
      <vt:lpstr>PowerPoint Presentation</vt:lpstr>
      <vt:lpstr>Passive Processes</vt:lpstr>
      <vt:lpstr>PowerPoint Presentation</vt:lpstr>
      <vt:lpstr>Passive Processes</vt:lpstr>
      <vt:lpstr>PowerPoint Presentation</vt:lpstr>
      <vt:lpstr>Passive Processes</vt:lpstr>
      <vt:lpstr>Active Processes</vt:lpstr>
      <vt:lpstr>Active Processes</vt:lpstr>
      <vt:lpstr>Active Processes</vt:lpstr>
      <vt:lpstr>PowerPoint Presentation</vt:lpstr>
      <vt:lpstr>PowerPoint Presentation</vt:lpstr>
      <vt:lpstr>PowerPoint Presentation</vt:lpstr>
      <vt:lpstr>PowerPoint Presentation</vt:lpstr>
      <vt:lpstr>Active Processes</vt:lpstr>
      <vt:lpstr>PowerPoint Presentation</vt:lpstr>
      <vt:lpstr>PowerPoint Presentation</vt:lpstr>
      <vt:lpstr>Active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Life Cycle</vt:lpstr>
      <vt:lpstr>DNA Replication</vt:lpstr>
      <vt:lpstr>PowerPoint Presentation</vt:lpstr>
      <vt:lpstr>Events of Cell Division</vt:lpstr>
      <vt:lpstr>Stages of Mitosis</vt:lpstr>
      <vt:lpstr>Stages of Mitosis</vt:lpstr>
      <vt:lpstr>Stages of Mitosis</vt:lpstr>
      <vt:lpstr>Stages of Mitosis</vt:lpstr>
      <vt:lpstr>Stages of Mitosis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Synthesis</vt:lpstr>
      <vt:lpstr>Role of RNA</vt:lpstr>
      <vt:lpstr>Transcription and Translation</vt:lpstr>
      <vt:lpstr>Transcription and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and Transport</dc:title>
  <dc:creator>Betty Lampe</dc:creator>
  <cp:lastModifiedBy>Betty Lampe</cp:lastModifiedBy>
  <cp:revision>1</cp:revision>
  <dcterms:created xsi:type="dcterms:W3CDTF">2014-09-09T17:36:54Z</dcterms:created>
  <dcterms:modified xsi:type="dcterms:W3CDTF">2014-09-09T17:39:59Z</dcterms:modified>
</cp:coreProperties>
</file>