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435" r:id="rId4"/>
    <p:sldId id="436" r:id="rId5"/>
    <p:sldId id="438" r:id="rId6"/>
    <p:sldId id="43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3" r:id="rId81"/>
    <p:sldId id="332" r:id="rId82"/>
    <p:sldId id="437" r:id="rId83"/>
    <p:sldId id="336" r:id="rId84"/>
    <p:sldId id="337" r:id="rId85"/>
    <p:sldId id="338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92" r:id="rId133"/>
    <p:sldId id="393" r:id="rId134"/>
    <p:sldId id="394" r:id="rId135"/>
    <p:sldId id="395" r:id="rId136"/>
    <p:sldId id="400" r:id="rId137"/>
    <p:sldId id="401" r:id="rId138"/>
    <p:sldId id="404" r:id="rId139"/>
    <p:sldId id="405" r:id="rId140"/>
    <p:sldId id="406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presProps" Target="presProps.xml"/><Relationship Id="rId171" Type="http://schemas.openxmlformats.org/officeDocument/2006/relationships/viewProps" Target="viewProps.xml"/><Relationship Id="rId172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2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0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6197-867E-C245-B2AE-E98AE3096B8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7775-DB35-EB48-B01B-EAEA5CD6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14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810000"/>
            <a:ext cx="38862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Digestive System and Body Metabolism</a:t>
            </a:r>
          </a:p>
        </p:txBody>
      </p:sp>
    </p:spTree>
    <p:extLst>
      <p:ext uri="{BB962C8B-B14F-4D97-AF65-F5344CB8AC3E}">
        <p14:creationId xmlns:p14="http://schemas.microsoft.com/office/powerpoint/2010/main" val="2748544125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Mouth (Oral Cavity) Anatomy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Lips (labia)—protect the anterior opening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Cheeks—form the lateral walls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Hard palate—forms the anterior roof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Soft palate—forms the posterior roof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Uvula—fleshy projection of the soft palate</a:t>
            </a:r>
          </a:p>
        </p:txBody>
      </p:sp>
    </p:spTree>
    <p:extLst>
      <p:ext uri="{BB962C8B-B14F-4D97-AF65-F5344CB8AC3E}">
        <p14:creationId xmlns:p14="http://schemas.microsoft.com/office/powerpoint/2010/main" val="3171664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Digestion and Absorption in the Stomach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Protein digestion enzymes</a:t>
            </a:r>
          </a:p>
          <a:p>
            <a:pPr lvl="1" eaLnBrk="1" hangingPunct="1">
              <a:defRPr/>
            </a:pPr>
            <a:r>
              <a:rPr lang="en-US" smtClean="0"/>
              <a:t>Pepsin—an active protein-digesting enzyme</a:t>
            </a:r>
          </a:p>
          <a:p>
            <a:pPr lvl="1" eaLnBrk="1" hangingPunct="1">
              <a:defRPr/>
            </a:pPr>
            <a:r>
              <a:rPr lang="en-US" smtClean="0"/>
              <a:t>Rennin—works on digesting milk protein in infants, not adults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Alcohol and aspirin are the only items absorbed in the stomach</a:t>
            </a:r>
          </a:p>
        </p:txBody>
      </p:sp>
    </p:spTree>
    <p:extLst>
      <p:ext uri="{BB962C8B-B14F-4D97-AF65-F5344CB8AC3E}">
        <p14:creationId xmlns:p14="http://schemas.microsoft.com/office/powerpoint/2010/main" val="1529118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Propulsion in the Stomach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Food must first be well mixed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Rippling peristalsis occurs in the lower stomach</a:t>
            </a:r>
          </a:p>
          <a:p>
            <a:pPr lvl="1" eaLnBrk="1" hangingPunct="1">
              <a:defRPr/>
            </a:pPr>
            <a:r>
              <a:rPr lang="en-US" smtClean="0"/>
              <a:t>Propulsion</a:t>
            </a:r>
          </a:p>
          <a:p>
            <a:pPr lvl="1" eaLnBrk="1" hangingPunct="1">
              <a:defRPr/>
            </a:pPr>
            <a:r>
              <a:rPr lang="en-US" smtClean="0"/>
              <a:t>Grinding</a:t>
            </a:r>
          </a:p>
          <a:p>
            <a:pPr lvl="1" eaLnBrk="1" hangingPunct="1">
              <a:defRPr/>
            </a:pPr>
            <a:r>
              <a:rPr lang="en-US" smtClean="0"/>
              <a:t>Retropulsion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pylorus meters out chyme into the small intestine (3 mL at a time)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stomach empties in 4–6 hours</a:t>
            </a:r>
          </a:p>
        </p:txBody>
      </p:sp>
    </p:spTree>
    <p:extLst>
      <p:ext uri="{BB962C8B-B14F-4D97-AF65-F5344CB8AC3E}">
        <p14:creationId xmlns:p14="http://schemas.microsoft.com/office/powerpoint/2010/main" val="3437042670"/>
      </p:ext>
    </p:extLst>
  </p:cSld>
  <p:clrMapOvr>
    <a:masterClrMapping/>
  </p:clrMapOvr>
  <p:transition xmlns:p14="http://schemas.microsoft.com/office/powerpoint/2010/main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9" descr="figure_14_15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>
            <a:fillRect/>
          </a:stretch>
        </p:blipFill>
        <p:spPr bwMode="auto">
          <a:xfrm>
            <a:off x="274638" y="1279525"/>
            <a:ext cx="85947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8" name="Freeform 10"/>
          <p:cNvSpPr>
            <a:spLocks/>
          </p:cNvSpPr>
          <p:nvPr/>
        </p:nvSpPr>
        <p:spPr bwMode="auto">
          <a:xfrm>
            <a:off x="968375" y="2060575"/>
            <a:ext cx="514350" cy="971550"/>
          </a:xfrm>
          <a:custGeom>
            <a:avLst/>
            <a:gdLst>
              <a:gd name="T0" fmla="*/ 0 w 324"/>
              <a:gd name="T1" fmla="*/ 0 h 612"/>
              <a:gd name="T2" fmla="*/ 176 w 324"/>
              <a:gd name="T3" fmla="*/ 0 h 612"/>
              <a:gd name="T4" fmla="*/ 324 w 324"/>
              <a:gd name="T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612">
                <a:moveTo>
                  <a:pt x="0" y="0"/>
                </a:moveTo>
                <a:lnTo>
                  <a:pt x="176" y="0"/>
                </a:lnTo>
                <a:lnTo>
                  <a:pt x="324" y="6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9819" name="Freeform 11"/>
          <p:cNvSpPr>
            <a:spLocks/>
          </p:cNvSpPr>
          <p:nvPr/>
        </p:nvSpPr>
        <p:spPr bwMode="auto">
          <a:xfrm>
            <a:off x="3933825" y="2057400"/>
            <a:ext cx="377825" cy="981075"/>
          </a:xfrm>
          <a:custGeom>
            <a:avLst/>
            <a:gdLst>
              <a:gd name="T0" fmla="*/ 0 w 238"/>
              <a:gd name="T1" fmla="*/ 0 h 618"/>
              <a:gd name="T2" fmla="*/ 146 w 238"/>
              <a:gd name="T3" fmla="*/ 2 h 618"/>
              <a:gd name="T4" fmla="*/ 238 w 238"/>
              <a:gd name="T5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" h="618">
                <a:moveTo>
                  <a:pt x="0" y="0"/>
                </a:moveTo>
                <a:lnTo>
                  <a:pt x="146" y="2"/>
                </a:lnTo>
                <a:lnTo>
                  <a:pt x="238" y="61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9820" name="Freeform 12"/>
          <p:cNvSpPr>
            <a:spLocks/>
          </p:cNvSpPr>
          <p:nvPr/>
        </p:nvSpPr>
        <p:spPr bwMode="auto">
          <a:xfrm>
            <a:off x="6715125" y="1844675"/>
            <a:ext cx="463550" cy="1200150"/>
          </a:xfrm>
          <a:custGeom>
            <a:avLst/>
            <a:gdLst>
              <a:gd name="T0" fmla="*/ 0 w 292"/>
              <a:gd name="T1" fmla="*/ 0 h 756"/>
              <a:gd name="T2" fmla="*/ 196 w 292"/>
              <a:gd name="T3" fmla="*/ 0 h 756"/>
              <a:gd name="T4" fmla="*/ 292 w 292"/>
              <a:gd name="T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756">
                <a:moveTo>
                  <a:pt x="0" y="0"/>
                </a:moveTo>
                <a:lnTo>
                  <a:pt x="196" y="0"/>
                </a:lnTo>
                <a:lnTo>
                  <a:pt x="292" y="75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231775" y="1900238"/>
            <a:ext cx="9842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Pyloric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sphincter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closed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3213100" y="1900238"/>
            <a:ext cx="9842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Pyloric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sphincter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closed</a:t>
            </a: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5986463" y="1692275"/>
            <a:ext cx="98425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Pyloric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sphincter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slightly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open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244475" y="3994150"/>
            <a:ext cx="2516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      Propulsion: Peristaltic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waves move from the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fundus to the pylorus.</a:t>
            </a: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2962275" y="3994150"/>
            <a:ext cx="2614613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        Grinding: The most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  vigorous peristalsis and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  mixing action occur close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  to the pylorus.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6057900" y="3994150"/>
            <a:ext cx="268287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      Retropulsion: The pyloric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end of the stomach pumps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small amounts of chyme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into the duodenum, while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simultaneously forcing most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of its contents backward 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1400" b="1">
                <a:cs typeface="+mn-cs"/>
              </a:rPr>
              <a:t>into the stomach.</a:t>
            </a:r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3270250" y="4027488"/>
            <a:ext cx="209550" cy="212725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  <a:endParaRPr lang="en-US" sz="1400" b="1">
              <a:cs typeface="+mn-cs"/>
            </a:endParaRPr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6145213" y="4027488"/>
            <a:ext cx="209550" cy="212725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3</a:t>
            </a:r>
            <a:endParaRPr lang="en-US" sz="1400" b="1">
              <a:cs typeface="+mn-cs"/>
            </a:endParaRPr>
          </a:p>
        </p:txBody>
      </p:sp>
      <p:sp>
        <p:nvSpPr>
          <p:cNvPr id="119829" name="Oval 21"/>
          <p:cNvSpPr>
            <a:spLocks noChangeArrowheads="1"/>
          </p:cNvSpPr>
          <p:nvPr/>
        </p:nvSpPr>
        <p:spPr bwMode="auto">
          <a:xfrm>
            <a:off x="441325" y="4027488"/>
            <a:ext cx="209550" cy="212725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  <a:endParaRPr lang="en-US" sz="1400" b="1">
              <a:cs typeface="+mn-cs"/>
            </a:endParaRPr>
          </a:p>
        </p:txBody>
      </p:sp>
      <p:sp>
        <p:nvSpPr>
          <p:cNvPr id="106510" name="Text Box 6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14.15</a:t>
            </a:r>
          </a:p>
        </p:txBody>
      </p:sp>
    </p:spTree>
    <p:extLst>
      <p:ext uri="{BB962C8B-B14F-4D97-AF65-F5344CB8AC3E}">
        <p14:creationId xmlns:p14="http://schemas.microsoft.com/office/powerpoint/2010/main" val="1880916084"/>
      </p:ext>
    </p:extLst>
  </p:cSld>
  <p:clrMapOvr>
    <a:masterClrMapping/>
  </p:clrMapOvr>
  <p:transition xmlns:p14="http://schemas.microsoft.com/office/powerpoint/2010/main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Digestion in the Small Intestine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Enzymes from the brush border function to</a:t>
            </a:r>
          </a:p>
          <a:p>
            <a:pPr lvl="1" eaLnBrk="1" hangingPunct="1">
              <a:defRPr/>
            </a:pPr>
            <a:r>
              <a:rPr lang="en-US" smtClean="0"/>
              <a:t>Break double sugars into simple sugars</a:t>
            </a:r>
          </a:p>
          <a:p>
            <a:pPr lvl="1" eaLnBrk="1" hangingPunct="1">
              <a:defRPr/>
            </a:pPr>
            <a:r>
              <a:rPr lang="en-US" smtClean="0"/>
              <a:t>Complete some protein digestion</a:t>
            </a:r>
          </a:p>
        </p:txBody>
      </p:sp>
    </p:spTree>
    <p:extLst>
      <p:ext uri="{BB962C8B-B14F-4D97-AF65-F5344CB8AC3E}">
        <p14:creationId xmlns:p14="http://schemas.microsoft.com/office/powerpoint/2010/main" val="2557128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Digestion in the Small Intestine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Pancreatic enzymes play the major digestive function</a:t>
            </a:r>
          </a:p>
          <a:p>
            <a:pPr lvl="1" eaLnBrk="1" hangingPunct="1">
              <a:defRPr/>
            </a:pPr>
            <a:r>
              <a:rPr lang="en-US" smtClean="0"/>
              <a:t>Help complete digestion of starch (pancreatic amylase)</a:t>
            </a:r>
          </a:p>
          <a:p>
            <a:pPr lvl="1" eaLnBrk="1" hangingPunct="1">
              <a:defRPr/>
            </a:pPr>
            <a:r>
              <a:rPr lang="en-US" smtClean="0"/>
              <a:t>Carry out about half of all protein digestion </a:t>
            </a:r>
          </a:p>
          <a:p>
            <a:pPr lvl="1" eaLnBrk="1" hangingPunct="1">
              <a:defRPr/>
            </a:pPr>
            <a:r>
              <a:rPr lang="en-US" smtClean="0"/>
              <a:t>Digest fats using lipases from the pancreas</a:t>
            </a:r>
          </a:p>
          <a:p>
            <a:pPr lvl="1" eaLnBrk="1" hangingPunct="1">
              <a:defRPr/>
            </a:pPr>
            <a:r>
              <a:rPr lang="en-US" smtClean="0"/>
              <a:t>Digest nucleic acids using nucleases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Alkaline content neutralizes acidic chyme</a:t>
            </a:r>
          </a:p>
        </p:txBody>
      </p:sp>
    </p:spTree>
    <p:extLst>
      <p:ext uri="{BB962C8B-B14F-4D97-AF65-F5344CB8AC3E}">
        <p14:creationId xmlns:p14="http://schemas.microsoft.com/office/powerpoint/2010/main" val="3271996858"/>
      </p:ext>
    </p:extLst>
  </p:cSld>
  <p:clrMapOvr>
    <a:masterClrMapping/>
  </p:clrMapOvr>
  <p:transition xmlns:p14="http://schemas.microsoft.com/office/powerpoint/2010/main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Regulation of Pancreatic Juice Secretion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Release of pancreatic juice into the duodenum is stimulated by</a:t>
            </a:r>
          </a:p>
          <a:p>
            <a:pPr lvl="1" eaLnBrk="1" hangingPunct="1">
              <a:defRPr/>
            </a:pPr>
            <a:r>
              <a:rPr lang="en-US" smtClean="0"/>
              <a:t>Vagus nerve</a:t>
            </a:r>
          </a:p>
          <a:p>
            <a:pPr lvl="1" eaLnBrk="1" hangingPunct="1">
              <a:defRPr/>
            </a:pPr>
            <a:r>
              <a:rPr lang="en-US" smtClean="0"/>
              <a:t>Local hormones</a:t>
            </a:r>
          </a:p>
          <a:p>
            <a:pPr lvl="2" eaLnBrk="1" hangingPunct="1">
              <a:defRPr/>
            </a:pPr>
            <a:r>
              <a:rPr lang="en-US" smtClean="0"/>
              <a:t>Secretin</a:t>
            </a:r>
          </a:p>
          <a:p>
            <a:pPr lvl="2" eaLnBrk="1" hangingPunct="1">
              <a:defRPr/>
            </a:pPr>
            <a:r>
              <a:rPr lang="en-US" smtClean="0"/>
              <a:t>Cholecystokinin (CCK)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Hormones travel the blood to stimulate the pancreas to release enzyme- and bicarbonate-rich product</a:t>
            </a:r>
          </a:p>
        </p:txBody>
      </p:sp>
    </p:spTree>
    <p:extLst>
      <p:ext uri="{BB962C8B-B14F-4D97-AF65-F5344CB8AC3E}">
        <p14:creationId xmlns:p14="http://schemas.microsoft.com/office/powerpoint/2010/main" val="1221423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Regulation of Pancreatic Juice Secretion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Secretin causes the liver to increase bile output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CCK causes the gallbladder to release stored bile</a:t>
            </a:r>
          </a:p>
          <a:p>
            <a:pPr lvl="1" eaLnBrk="1" hangingPunct="1">
              <a:defRPr/>
            </a:pPr>
            <a:r>
              <a:rPr lang="en-US" smtClean="0"/>
              <a:t>Bile is necessary for fat absorption and absorption of fat-soluble vitamins (K, D, A)</a:t>
            </a:r>
          </a:p>
        </p:txBody>
      </p:sp>
    </p:spTree>
    <p:extLst>
      <p:ext uri="{BB962C8B-B14F-4D97-AF65-F5344CB8AC3E}">
        <p14:creationId xmlns:p14="http://schemas.microsoft.com/office/powerpoint/2010/main" val="1963434346"/>
      </p:ext>
    </p:extLst>
  </p:cSld>
  <p:clrMapOvr>
    <a:masterClrMapping/>
  </p:clrMapOvr>
  <p:transition xmlns:p14="http://schemas.microsoft.com/office/powerpoint/2010/main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9" descr="figure_14_16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>
            <a:fillRect/>
          </a:stretch>
        </p:blipFill>
        <p:spPr bwMode="auto">
          <a:xfrm>
            <a:off x="673100" y="263525"/>
            <a:ext cx="779621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4686300" y="5132388"/>
            <a:ext cx="2298700" cy="1547812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4703763" y="5181600"/>
            <a:ext cx="23082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Upon reaching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pancreas, CCK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induces secretion of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enzyme-rich 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juice; secretin causes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secretion of bicarbonate-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rich pancreatic juice.</a:t>
            </a: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876300" y="3043238"/>
            <a:ext cx="2108200" cy="134302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auto">
          <a:xfrm>
            <a:off x="5307013" y="327025"/>
            <a:ext cx="3036887" cy="1352550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>
            <a:off x="1714500" y="346075"/>
            <a:ext cx="2819400" cy="94297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1704975" y="406400"/>
            <a:ext cx="30194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Stimulation by vagal nerve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fibers causes release of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pancreatic juice and weak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contractions of the gallbladder.</a:t>
            </a: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5286375" y="400050"/>
            <a:ext cx="30702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Secretin causes the liver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secrete more bile; CCK stimulates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the gallbladder to release stored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bile and the hepatopancreatic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sphincter to relax (allows bile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 the duodenum).</a:t>
            </a: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838200" y="3105150"/>
            <a:ext cx="21304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Chyme entering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duodenum causes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enteroendocrine cells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of the duodenum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release secretin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cholecystokinin (CCK).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1263650" y="4540250"/>
            <a:ext cx="17351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CCK (red dots)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and secretin (blue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dots) enter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bloodstream.</a:t>
            </a:r>
          </a:p>
        </p:txBody>
      </p:sp>
      <p:sp>
        <p:nvSpPr>
          <p:cNvPr id="124947" name="AutoShape 19"/>
          <p:cNvSpPr>
            <a:spLocks noChangeArrowheads="1"/>
          </p:cNvSpPr>
          <p:nvPr/>
        </p:nvSpPr>
        <p:spPr bwMode="auto">
          <a:xfrm>
            <a:off x="1282700" y="4495800"/>
            <a:ext cx="1676400" cy="941388"/>
          </a:xfrm>
          <a:prstGeom prst="roundRect">
            <a:avLst>
              <a:gd name="adj" fmla="val 4019"/>
            </a:avLst>
          </a:prstGeom>
          <a:noFill/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1371600" y="458152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962025" y="31369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4806950" y="52197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3</a:t>
            </a: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5391150" y="433388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4</a:t>
            </a: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1812925" y="43497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5</a:t>
            </a:r>
          </a:p>
        </p:txBody>
      </p:sp>
      <p:sp>
        <p:nvSpPr>
          <p:cNvPr id="111633" name="Text Box 6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14.16</a:t>
            </a:r>
          </a:p>
        </p:txBody>
      </p:sp>
    </p:spTree>
    <p:extLst>
      <p:ext uri="{BB962C8B-B14F-4D97-AF65-F5344CB8AC3E}">
        <p14:creationId xmlns:p14="http://schemas.microsoft.com/office/powerpoint/2010/main" val="3092551598"/>
      </p:ext>
    </p:extLst>
  </p:cSld>
  <p:clrMapOvr>
    <a:masterClrMapping/>
  </p:clrMapOvr>
  <p:transition xmlns:p14="http://schemas.microsoft.com/office/powerpoint/2010/main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6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14.16, step 1</a:t>
            </a:r>
          </a:p>
        </p:txBody>
      </p:sp>
      <p:pic>
        <p:nvPicPr>
          <p:cNvPr id="112642" name="Picture 13" descr="figure_14_16_unlabeled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>
            <a:fillRect/>
          </a:stretch>
        </p:blipFill>
        <p:spPr bwMode="auto">
          <a:xfrm>
            <a:off x="676275" y="263525"/>
            <a:ext cx="7802563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6" name="AutoShape 14"/>
          <p:cNvSpPr>
            <a:spLocks noChangeArrowheads="1"/>
          </p:cNvSpPr>
          <p:nvPr/>
        </p:nvSpPr>
        <p:spPr bwMode="auto">
          <a:xfrm>
            <a:off x="876300" y="3043238"/>
            <a:ext cx="2108200" cy="134302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838200" y="3105150"/>
            <a:ext cx="21304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Chyme entering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duodenum causes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enteroendocrine cells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of the duodenum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release secretin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cholecystokinin (CCK).</a:t>
            </a:r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962025" y="31369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1956895"/>
      </p:ext>
    </p:extLst>
  </p:cSld>
  <p:clrMapOvr>
    <a:masterClrMapping/>
  </p:clrMapOvr>
  <p:transition xmlns:p14="http://schemas.microsoft.com/office/powerpoint/2010/main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6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14.16, step 2</a:t>
            </a:r>
          </a:p>
        </p:txBody>
      </p:sp>
      <p:pic>
        <p:nvPicPr>
          <p:cNvPr id="113666" name="Picture 16" descr="figure_14_16_unlabeled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"/>
          <a:stretch>
            <a:fillRect/>
          </a:stretch>
        </p:blipFill>
        <p:spPr bwMode="auto">
          <a:xfrm>
            <a:off x="676275" y="263525"/>
            <a:ext cx="7802563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3" name="AutoShape 17"/>
          <p:cNvSpPr>
            <a:spLocks noChangeArrowheads="1"/>
          </p:cNvSpPr>
          <p:nvPr/>
        </p:nvSpPr>
        <p:spPr bwMode="auto">
          <a:xfrm>
            <a:off x="876300" y="3043238"/>
            <a:ext cx="2108200" cy="134302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838200" y="3105150"/>
            <a:ext cx="21304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Chyme entering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duodenum causes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enteroendocrine cells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of the duodenum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release secretin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cholecystokinin (CCK).</a:t>
            </a:r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1263650" y="4540250"/>
            <a:ext cx="17351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CCK (red dots)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and secretin (blue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dots) enter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bloodstream.</a:t>
            </a:r>
          </a:p>
        </p:txBody>
      </p:sp>
      <p:sp>
        <p:nvSpPr>
          <p:cNvPr id="126996" name="AutoShape 20"/>
          <p:cNvSpPr>
            <a:spLocks noChangeArrowheads="1"/>
          </p:cNvSpPr>
          <p:nvPr/>
        </p:nvSpPr>
        <p:spPr bwMode="auto">
          <a:xfrm>
            <a:off x="1282700" y="4495800"/>
            <a:ext cx="1676400" cy="941388"/>
          </a:xfrm>
          <a:prstGeom prst="roundRect">
            <a:avLst>
              <a:gd name="adj" fmla="val 4019"/>
            </a:avLst>
          </a:prstGeom>
          <a:noFill/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6997" name="Oval 21"/>
          <p:cNvSpPr>
            <a:spLocks noChangeArrowheads="1"/>
          </p:cNvSpPr>
          <p:nvPr/>
        </p:nvSpPr>
        <p:spPr bwMode="auto">
          <a:xfrm>
            <a:off x="1371600" y="458152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</a:p>
        </p:txBody>
      </p:sp>
      <p:sp>
        <p:nvSpPr>
          <p:cNvPr id="126998" name="Oval 22"/>
          <p:cNvSpPr>
            <a:spLocks noChangeArrowheads="1"/>
          </p:cNvSpPr>
          <p:nvPr/>
        </p:nvSpPr>
        <p:spPr bwMode="auto">
          <a:xfrm>
            <a:off x="962025" y="31369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580166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Mouth (Oral Cavity) Anatomy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Vestibule—space between lips externally and teeth and gums internally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Oral cavity proper—area contained by the teeth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Tongue—attached at hyoid bone and styloid processes of the skull, and by the lingual frenulum to the floor of the mouth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Tonsils</a:t>
            </a:r>
          </a:p>
          <a:p>
            <a:pPr lvl="1" eaLnBrk="1" hangingPunct="1">
              <a:defRPr/>
            </a:pPr>
            <a:r>
              <a:rPr lang="en-US" smtClean="0"/>
              <a:t>Palatine—located at posterior end of oral cavity</a:t>
            </a:r>
          </a:p>
          <a:p>
            <a:pPr lvl="1" eaLnBrk="1" hangingPunct="1">
              <a:defRPr/>
            </a:pPr>
            <a:r>
              <a:rPr lang="en-US" smtClean="0"/>
              <a:t>Lingual—located at the base of the tongue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77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6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14.16, step 3</a:t>
            </a:r>
          </a:p>
        </p:txBody>
      </p:sp>
      <p:pic>
        <p:nvPicPr>
          <p:cNvPr id="114690" name="Picture 19" descr="figure_14_16_unlabeled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>
            <a:fillRect/>
          </a:stretch>
        </p:blipFill>
        <p:spPr bwMode="auto">
          <a:xfrm>
            <a:off x="676275" y="263525"/>
            <a:ext cx="7802563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0" name="AutoShape 20"/>
          <p:cNvSpPr>
            <a:spLocks noChangeArrowheads="1"/>
          </p:cNvSpPr>
          <p:nvPr/>
        </p:nvSpPr>
        <p:spPr bwMode="auto">
          <a:xfrm>
            <a:off x="4686300" y="5132388"/>
            <a:ext cx="2298700" cy="1547812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4703763" y="5181600"/>
            <a:ext cx="23082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Upon reaching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pancreas, CCK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induces secretion of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enzyme-rich 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juice; secretin causes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secretion of bicarbonate-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rich pancreatic juice.</a:t>
            </a:r>
          </a:p>
        </p:txBody>
      </p:sp>
      <p:sp>
        <p:nvSpPr>
          <p:cNvPr id="128022" name="AutoShape 22"/>
          <p:cNvSpPr>
            <a:spLocks noChangeArrowheads="1"/>
          </p:cNvSpPr>
          <p:nvPr/>
        </p:nvSpPr>
        <p:spPr bwMode="auto">
          <a:xfrm>
            <a:off x="876300" y="3043238"/>
            <a:ext cx="2108200" cy="134302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8023" name="Rectangle 23"/>
          <p:cNvSpPr>
            <a:spLocks noChangeArrowheads="1"/>
          </p:cNvSpPr>
          <p:nvPr/>
        </p:nvSpPr>
        <p:spPr bwMode="auto">
          <a:xfrm>
            <a:off x="838200" y="3105150"/>
            <a:ext cx="21304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Chyme entering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duodenum causes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enteroendocrine cells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of the duodenum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release secretin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cholecystokinin (CCK).</a:t>
            </a:r>
          </a:p>
        </p:txBody>
      </p:sp>
      <p:sp>
        <p:nvSpPr>
          <p:cNvPr id="128024" name="Rectangle 24"/>
          <p:cNvSpPr>
            <a:spLocks noChangeArrowheads="1"/>
          </p:cNvSpPr>
          <p:nvPr/>
        </p:nvSpPr>
        <p:spPr bwMode="auto">
          <a:xfrm>
            <a:off x="1263650" y="4540250"/>
            <a:ext cx="17351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CCK (red dots)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and secretin (blue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dots) enter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bloodstream.</a:t>
            </a:r>
          </a:p>
        </p:txBody>
      </p:sp>
      <p:sp>
        <p:nvSpPr>
          <p:cNvPr id="128025" name="AutoShape 25"/>
          <p:cNvSpPr>
            <a:spLocks noChangeArrowheads="1"/>
          </p:cNvSpPr>
          <p:nvPr/>
        </p:nvSpPr>
        <p:spPr bwMode="auto">
          <a:xfrm>
            <a:off x="1282700" y="4495800"/>
            <a:ext cx="1676400" cy="941388"/>
          </a:xfrm>
          <a:prstGeom prst="roundRect">
            <a:avLst>
              <a:gd name="adj" fmla="val 4019"/>
            </a:avLst>
          </a:prstGeom>
          <a:noFill/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8026" name="Oval 26"/>
          <p:cNvSpPr>
            <a:spLocks noChangeArrowheads="1"/>
          </p:cNvSpPr>
          <p:nvPr/>
        </p:nvSpPr>
        <p:spPr bwMode="auto">
          <a:xfrm>
            <a:off x="1371600" y="458152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</a:p>
        </p:txBody>
      </p:sp>
      <p:sp>
        <p:nvSpPr>
          <p:cNvPr id="128027" name="Oval 27"/>
          <p:cNvSpPr>
            <a:spLocks noChangeArrowheads="1"/>
          </p:cNvSpPr>
          <p:nvPr/>
        </p:nvSpPr>
        <p:spPr bwMode="auto">
          <a:xfrm>
            <a:off x="962025" y="31369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  <p:sp>
        <p:nvSpPr>
          <p:cNvPr id="128028" name="Oval 28"/>
          <p:cNvSpPr>
            <a:spLocks noChangeArrowheads="1"/>
          </p:cNvSpPr>
          <p:nvPr/>
        </p:nvSpPr>
        <p:spPr bwMode="auto">
          <a:xfrm>
            <a:off x="4806950" y="52197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3124173"/>
      </p:ext>
    </p:extLst>
  </p:cSld>
  <p:clrMapOvr>
    <a:masterClrMapping/>
  </p:clrMapOvr>
  <p:transition xmlns:p14="http://schemas.microsoft.com/office/powerpoint/2010/main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6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14.16, step 4</a:t>
            </a:r>
          </a:p>
        </p:txBody>
      </p:sp>
      <p:pic>
        <p:nvPicPr>
          <p:cNvPr id="115714" name="Picture 22" descr="figure_14_16_unlabeled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"/>
          <a:stretch>
            <a:fillRect/>
          </a:stretch>
        </p:blipFill>
        <p:spPr bwMode="auto">
          <a:xfrm>
            <a:off x="676275" y="263525"/>
            <a:ext cx="7802563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7" name="AutoShape 23"/>
          <p:cNvSpPr>
            <a:spLocks noChangeArrowheads="1"/>
          </p:cNvSpPr>
          <p:nvPr/>
        </p:nvSpPr>
        <p:spPr bwMode="auto">
          <a:xfrm>
            <a:off x="4686300" y="5132388"/>
            <a:ext cx="2298700" cy="1547812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29048" name="Rectangle 24"/>
          <p:cNvSpPr>
            <a:spLocks noChangeArrowheads="1"/>
          </p:cNvSpPr>
          <p:nvPr/>
        </p:nvSpPr>
        <p:spPr bwMode="auto">
          <a:xfrm>
            <a:off x="4703763" y="5181600"/>
            <a:ext cx="23082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Upon reaching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pancreas, CCK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induces secretion of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enzyme-rich 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juice; secretin causes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secretion of bicarbonate-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rich pancreatic juice.</a:t>
            </a:r>
          </a:p>
        </p:txBody>
      </p:sp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876300" y="3043238"/>
            <a:ext cx="2108200" cy="134302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9050" name="AutoShape 26"/>
          <p:cNvSpPr>
            <a:spLocks noChangeArrowheads="1"/>
          </p:cNvSpPr>
          <p:nvPr/>
        </p:nvSpPr>
        <p:spPr bwMode="auto">
          <a:xfrm>
            <a:off x="5307013" y="327025"/>
            <a:ext cx="3036887" cy="1352550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5286375" y="400050"/>
            <a:ext cx="30702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Secretin causes the liver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secrete more bile; CCK stimulates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the gallbladder to release stored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bile and the hepatopancreatic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sphincter to relax (allows bile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 the duodenum).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838200" y="3105150"/>
            <a:ext cx="21304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Chyme entering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duodenum causes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enteroendocrine cells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of the duodenum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release secretin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cholecystokinin (CCK).</a:t>
            </a:r>
          </a:p>
        </p:txBody>
      </p:sp>
      <p:sp>
        <p:nvSpPr>
          <p:cNvPr id="129053" name="Rectangle 29"/>
          <p:cNvSpPr>
            <a:spLocks noChangeArrowheads="1"/>
          </p:cNvSpPr>
          <p:nvPr/>
        </p:nvSpPr>
        <p:spPr bwMode="auto">
          <a:xfrm>
            <a:off x="1263650" y="4540250"/>
            <a:ext cx="17351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CCK (red dots)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and secretin (blue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dots) enter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bloodstream.</a:t>
            </a:r>
          </a:p>
        </p:txBody>
      </p:sp>
      <p:sp>
        <p:nvSpPr>
          <p:cNvPr id="129054" name="AutoShape 30"/>
          <p:cNvSpPr>
            <a:spLocks noChangeArrowheads="1"/>
          </p:cNvSpPr>
          <p:nvPr/>
        </p:nvSpPr>
        <p:spPr bwMode="auto">
          <a:xfrm>
            <a:off x="1282700" y="4495800"/>
            <a:ext cx="1676400" cy="941388"/>
          </a:xfrm>
          <a:prstGeom prst="roundRect">
            <a:avLst>
              <a:gd name="adj" fmla="val 4019"/>
            </a:avLst>
          </a:prstGeom>
          <a:noFill/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1371600" y="458152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</a:p>
        </p:txBody>
      </p:sp>
      <p:sp>
        <p:nvSpPr>
          <p:cNvPr id="129056" name="Oval 32"/>
          <p:cNvSpPr>
            <a:spLocks noChangeArrowheads="1"/>
          </p:cNvSpPr>
          <p:nvPr/>
        </p:nvSpPr>
        <p:spPr bwMode="auto">
          <a:xfrm>
            <a:off x="962025" y="31369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  <p:sp>
        <p:nvSpPr>
          <p:cNvPr id="129057" name="Oval 33"/>
          <p:cNvSpPr>
            <a:spLocks noChangeArrowheads="1"/>
          </p:cNvSpPr>
          <p:nvPr/>
        </p:nvSpPr>
        <p:spPr bwMode="auto">
          <a:xfrm>
            <a:off x="4806950" y="52197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3</a:t>
            </a:r>
          </a:p>
        </p:txBody>
      </p:sp>
      <p:sp>
        <p:nvSpPr>
          <p:cNvPr id="129058" name="Oval 34"/>
          <p:cNvSpPr>
            <a:spLocks noChangeArrowheads="1"/>
          </p:cNvSpPr>
          <p:nvPr/>
        </p:nvSpPr>
        <p:spPr bwMode="auto">
          <a:xfrm>
            <a:off x="5391150" y="433388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5166696"/>
      </p:ext>
    </p:extLst>
  </p:cSld>
  <p:clrMapOvr>
    <a:masterClrMapping/>
  </p:clrMapOvr>
  <p:transition xmlns:p14="http://schemas.microsoft.com/office/powerpoint/2010/main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6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14.16, step 5</a:t>
            </a:r>
          </a:p>
        </p:txBody>
      </p:sp>
      <p:pic>
        <p:nvPicPr>
          <p:cNvPr id="116738" name="Picture 25" descr="figure_14_16_unlabeled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"/>
          <a:stretch>
            <a:fillRect/>
          </a:stretch>
        </p:blipFill>
        <p:spPr bwMode="auto">
          <a:xfrm>
            <a:off x="676275" y="263525"/>
            <a:ext cx="7802563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74" name="AutoShape 26"/>
          <p:cNvSpPr>
            <a:spLocks noChangeArrowheads="1"/>
          </p:cNvSpPr>
          <p:nvPr/>
        </p:nvSpPr>
        <p:spPr bwMode="auto">
          <a:xfrm>
            <a:off x="4686300" y="5132388"/>
            <a:ext cx="2298700" cy="1547812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4703763" y="5181600"/>
            <a:ext cx="23082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Upon reaching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pancreas, CCK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induces secretion of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enzyme-rich 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juice; secretin causes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secretion of bicarbonate-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rich pancreatic juice.</a:t>
            </a:r>
          </a:p>
        </p:txBody>
      </p:sp>
      <p:sp>
        <p:nvSpPr>
          <p:cNvPr id="130076" name="AutoShape 28"/>
          <p:cNvSpPr>
            <a:spLocks noChangeArrowheads="1"/>
          </p:cNvSpPr>
          <p:nvPr/>
        </p:nvSpPr>
        <p:spPr bwMode="auto">
          <a:xfrm>
            <a:off x="876300" y="3043238"/>
            <a:ext cx="2108200" cy="134302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30077" name="AutoShape 29"/>
          <p:cNvSpPr>
            <a:spLocks noChangeArrowheads="1"/>
          </p:cNvSpPr>
          <p:nvPr/>
        </p:nvSpPr>
        <p:spPr bwMode="auto">
          <a:xfrm>
            <a:off x="5307013" y="327025"/>
            <a:ext cx="3036887" cy="1352550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30078" name="AutoShape 30"/>
          <p:cNvSpPr>
            <a:spLocks noChangeArrowheads="1"/>
          </p:cNvSpPr>
          <p:nvPr/>
        </p:nvSpPr>
        <p:spPr bwMode="auto">
          <a:xfrm>
            <a:off x="1714500" y="346075"/>
            <a:ext cx="2819400" cy="942975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1704975" y="406400"/>
            <a:ext cx="30194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Stimulation by vagal nerve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fibers causes release of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pancreatic juice and weak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contractions of the gallbladder.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5286375" y="400050"/>
            <a:ext cx="30702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Secretin causes the liver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secrete more bile; CCK stimulates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the gallbladder to release stored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bile and the hepatopancreatic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sphincter to relax (allows bile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 the duodenum).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838200" y="3105150"/>
            <a:ext cx="21304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Chyme entering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duodenum causes the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enteroendocrine cells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of the duodenum to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release secretin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cholecystokinin (CCK).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1263650" y="4540250"/>
            <a:ext cx="17351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CCK (red dots)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and secretin (blue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dots) enter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bloodstream.</a:t>
            </a:r>
          </a:p>
        </p:txBody>
      </p:sp>
      <p:sp>
        <p:nvSpPr>
          <p:cNvPr id="130083" name="AutoShape 35"/>
          <p:cNvSpPr>
            <a:spLocks noChangeArrowheads="1"/>
          </p:cNvSpPr>
          <p:nvPr/>
        </p:nvSpPr>
        <p:spPr bwMode="auto">
          <a:xfrm>
            <a:off x="1282700" y="4495800"/>
            <a:ext cx="1676400" cy="941388"/>
          </a:xfrm>
          <a:prstGeom prst="roundRect">
            <a:avLst>
              <a:gd name="adj" fmla="val 4019"/>
            </a:avLst>
          </a:prstGeom>
          <a:noFill/>
          <a:ln w="15875">
            <a:solidFill>
              <a:srgbClr val="123F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30084" name="Oval 36"/>
          <p:cNvSpPr>
            <a:spLocks noChangeArrowheads="1"/>
          </p:cNvSpPr>
          <p:nvPr/>
        </p:nvSpPr>
        <p:spPr bwMode="auto">
          <a:xfrm>
            <a:off x="1371600" y="458152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</a:p>
        </p:txBody>
      </p:sp>
      <p:sp>
        <p:nvSpPr>
          <p:cNvPr id="130085" name="Oval 37"/>
          <p:cNvSpPr>
            <a:spLocks noChangeArrowheads="1"/>
          </p:cNvSpPr>
          <p:nvPr/>
        </p:nvSpPr>
        <p:spPr bwMode="auto">
          <a:xfrm>
            <a:off x="962025" y="31369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  <p:sp>
        <p:nvSpPr>
          <p:cNvPr id="130086" name="Oval 38"/>
          <p:cNvSpPr>
            <a:spLocks noChangeArrowheads="1"/>
          </p:cNvSpPr>
          <p:nvPr/>
        </p:nvSpPr>
        <p:spPr bwMode="auto">
          <a:xfrm>
            <a:off x="4806950" y="5219700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3</a:t>
            </a:r>
          </a:p>
        </p:txBody>
      </p:sp>
      <p:sp>
        <p:nvSpPr>
          <p:cNvPr id="130087" name="Oval 39"/>
          <p:cNvSpPr>
            <a:spLocks noChangeArrowheads="1"/>
          </p:cNvSpPr>
          <p:nvPr/>
        </p:nvSpPr>
        <p:spPr bwMode="auto">
          <a:xfrm>
            <a:off x="5391150" y="433388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4</a:t>
            </a:r>
          </a:p>
        </p:txBody>
      </p:sp>
      <p:sp>
        <p:nvSpPr>
          <p:cNvPr id="130088" name="Oval 40"/>
          <p:cNvSpPr>
            <a:spLocks noChangeArrowheads="1"/>
          </p:cNvSpPr>
          <p:nvPr/>
        </p:nvSpPr>
        <p:spPr bwMode="auto">
          <a:xfrm>
            <a:off x="1812925" y="434975"/>
            <a:ext cx="219075" cy="219075"/>
          </a:xfrm>
          <a:prstGeom prst="ellipse">
            <a:avLst/>
          </a:prstGeom>
          <a:noFill/>
          <a:ln w="19050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7839137"/>
      </p:ext>
    </p:extLst>
  </p:cSld>
  <p:clrMapOvr>
    <a:masterClrMapping/>
  </p:clrMapOvr>
  <p:transition xmlns:p14="http://schemas.microsoft.com/office/powerpoint/2010/main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Absorption in the Small Intestine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Water is absorbed along the length of the small intestine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End products of digestion</a:t>
            </a:r>
          </a:p>
          <a:p>
            <a:pPr lvl="1" eaLnBrk="1" hangingPunct="1">
              <a:defRPr/>
            </a:pPr>
            <a:r>
              <a:rPr lang="en-US" smtClean="0"/>
              <a:t>Most substances are absorbed by active transport through cell membranes</a:t>
            </a:r>
          </a:p>
          <a:p>
            <a:pPr lvl="1" eaLnBrk="1" hangingPunct="1">
              <a:defRPr/>
            </a:pPr>
            <a:r>
              <a:rPr lang="en-US" smtClean="0"/>
              <a:t>Lipids are absorbed by diffusion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Substances are transported to the liver by the hepatic portal vein or lymph</a:t>
            </a:r>
          </a:p>
        </p:txBody>
      </p:sp>
    </p:spTree>
    <p:extLst>
      <p:ext uri="{BB962C8B-B14F-4D97-AF65-F5344CB8AC3E}">
        <p14:creationId xmlns:p14="http://schemas.microsoft.com/office/powerpoint/2010/main" val="4094154659"/>
      </p:ext>
    </p:extLst>
  </p:cSld>
  <p:clrMapOvr>
    <a:masterClrMapping/>
  </p:clrMapOvr>
  <p:transition xmlns:p14="http://schemas.microsoft.com/office/powerpoint/2010/main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Propulsion in the Small Intestine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Peristalsis is the major means of moving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Segmental movements</a:t>
            </a:r>
          </a:p>
          <a:p>
            <a:pPr lvl="1" eaLnBrk="1" hangingPunct="1">
              <a:defRPr/>
            </a:pPr>
            <a:r>
              <a:rPr lang="en-US" smtClean="0"/>
              <a:t>Mix chyme with digestive juices</a:t>
            </a:r>
          </a:p>
          <a:p>
            <a:pPr lvl="1" eaLnBrk="1" hangingPunct="1">
              <a:defRPr/>
            </a:pPr>
            <a:r>
              <a:rPr lang="en-US" smtClean="0"/>
              <a:t>Aid in propelling food</a:t>
            </a:r>
          </a:p>
        </p:txBody>
      </p:sp>
    </p:spTree>
    <p:extLst>
      <p:ext uri="{BB962C8B-B14F-4D97-AF65-F5344CB8AC3E}">
        <p14:creationId xmlns:p14="http://schemas.microsoft.com/office/powerpoint/2010/main" val="2980013103"/>
      </p:ext>
    </p:extLst>
  </p:cSld>
  <p:clrMapOvr>
    <a:masterClrMapping/>
  </p:clrMapOvr>
  <p:transition xmlns:p14="http://schemas.microsoft.com/office/powerpoint/2010/main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5"/>
          <p:cNvSpPr txBox="1">
            <a:spLocks noChangeArrowheads="1"/>
          </p:cNvSpPr>
          <p:nvPr/>
        </p:nvSpPr>
        <p:spPr bwMode="auto">
          <a:xfrm>
            <a:off x="7818438" y="6553200"/>
            <a:ext cx="132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14.12b</a:t>
            </a:r>
          </a:p>
        </p:txBody>
      </p:sp>
      <p:pic>
        <p:nvPicPr>
          <p:cNvPr id="119810" name="Picture 9" descr="figure_14_12b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"/>
          <a:stretch>
            <a:fillRect/>
          </a:stretch>
        </p:blipFill>
        <p:spPr bwMode="auto">
          <a:xfrm>
            <a:off x="1563688" y="152400"/>
            <a:ext cx="6016625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12477"/>
      </p:ext>
    </p:extLst>
  </p:cSld>
  <p:clrMapOvr>
    <a:masterClrMapping/>
  </p:clrMapOvr>
  <p:transition xmlns:p14="http://schemas.microsoft.com/office/powerpoint/2010/main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Food Breakdown and Absorption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in the Large Intestine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No digestive enzymes are produced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Resident bacteria digest remaining nutrients</a:t>
            </a:r>
          </a:p>
          <a:p>
            <a:pPr lvl="1" eaLnBrk="1" hangingPunct="1">
              <a:defRPr/>
            </a:pPr>
            <a:r>
              <a:rPr lang="en-US" smtClean="0"/>
              <a:t>Produce some vitamin K and B</a:t>
            </a:r>
          </a:p>
          <a:p>
            <a:pPr lvl="1" eaLnBrk="1" hangingPunct="1">
              <a:defRPr/>
            </a:pPr>
            <a:r>
              <a:rPr lang="en-US" smtClean="0"/>
              <a:t>Release gases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Water and vitamins K and B are absorbed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Remaining materials are eliminated via feces</a:t>
            </a:r>
          </a:p>
        </p:txBody>
      </p:sp>
    </p:spTree>
    <p:extLst>
      <p:ext uri="{BB962C8B-B14F-4D97-AF65-F5344CB8AC3E}">
        <p14:creationId xmlns:p14="http://schemas.microsoft.com/office/powerpoint/2010/main" val="1807527343"/>
      </p:ext>
    </p:extLst>
  </p:cSld>
  <p:clrMapOvr>
    <a:masterClrMapping/>
  </p:clrMapOvr>
  <p:transition xmlns:p14="http://schemas.microsoft.com/office/powerpoint/2010/main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Food Breakdown and Absorption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in the Large Intestine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Feces contains</a:t>
            </a:r>
          </a:p>
          <a:p>
            <a:pPr lvl="1" eaLnBrk="1" hangingPunct="1">
              <a:defRPr/>
            </a:pPr>
            <a:r>
              <a:rPr lang="en-US" smtClean="0"/>
              <a:t>Undigested food residues</a:t>
            </a:r>
          </a:p>
          <a:p>
            <a:pPr lvl="1" eaLnBrk="1" hangingPunct="1">
              <a:defRPr/>
            </a:pPr>
            <a:r>
              <a:rPr lang="en-US" smtClean="0"/>
              <a:t>Mucus</a:t>
            </a:r>
          </a:p>
          <a:p>
            <a:pPr lvl="1" eaLnBrk="1" hangingPunct="1">
              <a:defRPr/>
            </a:pPr>
            <a:r>
              <a:rPr lang="en-US" smtClean="0"/>
              <a:t>Bacteria</a:t>
            </a:r>
          </a:p>
          <a:p>
            <a:pPr lvl="1" eaLnBrk="1" hangingPunct="1">
              <a:defRPr/>
            </a:pPr>
            <a:r>
              <a:rPr lang="en-US" smtClean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673302451"/>
      </p:ext>
    </p:extLst>
  </p:cSld>
  <p:clrMapOvr>
    <a:masterClrMapping/>
  </p:clrMapOvr>
  <p:transition xmlns:p14="http://schemas.microsoft.com/office/powerpoint/2010/main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Propulsion in the Large Intestine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Sluggish peristalsis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Mass movements</a:t>
            </a:r>
          </a:p>
          <a:p>
            <a:pPr lvl="1" eaLnBrk="1" hangingPunct="1">
              <a:defRPr/>
            </a:pPr>
            <a:r>
              <a:rPr lang="en-US" smtClean="0"/>
              <a:t>Slow, powerful movements</a:t>
            </a:r>
          </a:p>
          <a:p>
            <a:pPr lvl="1" eaLnBrk="1" hangingPunct="1">
              <a:defRPr/>
            </a:pPr>
            <a:r>
              <a:rPr lang="en-US" smtClean="0"/>
              <a:t>Occur three to four times per day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Presence of feces in the rectum causes a defecation reflex</a:t>
            </a:r>
          </a:p>
          <a:p>
            <a:pPr lvl="1" eaLnBrk="1" hangingPunct="1">
              <a:defRPr/>
            </a:pPr>
            <a:r>
              <a:rPr lang="en-US" smtClean="0"/>
              <a:t>Internal anal sphincter is relaxed</a:t>
            </a:r>
          </a:p>
          <a:p>
            <a:pPr lvl="1" eaLnBrk="1" hangingPunct="1">
              <a:defRPr/>
            </a:pPr>
            <a:r>
              <a:rPr lang="en-US" smtClean="0"/>
              <a:t>Defecation occurs with relaxation of the voluntary (external) anal sphincter</a:t>
            </a:r>
          </a:p>
        </p:txBody>
      </p:sp>
    </p:spTree>
    <p:extLst>
      <p:ext uri="{BB962C8B-B14F-4D97-AF65-F5344CB8AC3E}">
        <p14:creationId xmlns:p14="http://schemas.microsoft.com/office/powerpoint/2010/main" val="323982996"/>
      </p:ext>
    </p:extLst>
  </p:cSld>
  <p:clrMapOvr>
    <a:masterClrMapping/>
  </p:clrMapOvr>
  <p:transition xmlns:p14="http://schemas.microsoft.com/office/powerpoint/2010/main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Nutrition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Nutrient—substance used by the body for growth, maintenance, and repair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Major nutrients</a:t>
            </a:r>
          </a:p>
          <a:p>
            <a:pPr lvl="1" eaLnBrk="1" hangingPunct="1">
              <a:defRPr/>
            </a:pPr>
            <a:r>
              <a:rPr lang="en-US" smtClean="0"/>
              <a:t>Carbohydrates</a:t>
            </a:r>
          </a:p>
          <a:p>
            <a:pPr lvl="1" eaLnBrk="1" hangingPunct="1">
              <a:defRPr/>
            </a:pPr>
            <a:r>
              <a:rPr lang="en-US" smtClean="0"/>
              <a:t>Lipids</a:t>
            </a:r>
          </a:p>
          <a:p>
            <a:pPr lvl="1" eaLnBrk="1" hangingPunct="1">
              <a:defRPr/>
            </a:pPr>
            <a:r>
              <a:rPr lang="en-US" smtClean="0"/>
              <a:t>Proteins</a:t>
            </a:r>
          </a:p>
          <a:p>
            <a:pPr lvl="1" eaLnBrk="1" hangingPunct="1">
              <a:defRPr/>
            </a:pPr>
            <a:r>
              <a:rPr lang="en-US" smtClean="0"/>
              <a:t>Water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Minor nutrients</a:t>
            </a:r>
          </a:p>
          <a:p>
            <a:pPr lvl="1" eaLnBrk="1" hangingPunct="1">
              <a:defRPr/>
            </a:pPr>
            <a:r>
              <a:rPr lang="en-US" smtClean="0"/>
              <a:t>Vitamins</a:t>
            </a:r>
          </a:p>
          <a:p>
            <a:pPr lvl="1" eaLnBrk="1" hangingPunct="1">
              <a:defRPr/>
            </a:pPr>
            <a:r>
              <a:rPr lang="en-US" smtClean="0"/>
              <a:t>Minerals</a:t>
            </a:r>
          </a:p>
        </p:txBody>
      </p:sp>
    </p:spTree>
    <p:extLst>
      <p:ext uri="{BB962C8B-B14F-4D97-AF65-F5344CB8AC3E}">
        <p14:creationId xmlns:p14="http://schemas.microsoft.com/office/powerpoint/2010/main" val="106674888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5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14.2a</a:t>
            </a:r>
          </a:p>
        </p:txBody>
      </p:sp>
      <p:pic>
        <p:nvPicPr>
          <p:cNvPr id="12290" name="Picture 9" descr="figure_14_02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"/>
          <a:stretch>
            <a:fillRect/>
          </a:stretch>
        </p:blipFill>
        <p:spPr bwMode="auto">
          <a:xfrm>
            <a:off x="468313" y="200025"/>
            <a:ext cx="8205787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57213" y="61690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(a)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492875" y="5227638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Esophagus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500813" y="4643438"/>
            <a:ext cx="217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Laryngopharynx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99225" y="4070350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Epiglottis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492875" y="3214688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Oropharynx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497638" y="274637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Lingual tonsil 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497638" y="2319338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Palatine tonsil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496050" y="186372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Uvula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499225" y="1349375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Soft palate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502400" y="381000"/>
            <a:ext cx="179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Nasopharynx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61963" y="762000"/>
            <a:ext cx="91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Hard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palate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61963" y="1517650"/>
            <a:ext cx="90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Oral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cavity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61963" y="2246313"/>
            <a:ext cx="1525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Lips (labia)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61963" y="2647950"/>
            <a:ext cx="131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Vestibule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61963" y="336232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Lingual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frenulum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196975" y="42767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Tongue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214438" y="4835525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Hyoid bone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655888" y="538797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Trachea</a:t>
            </a:r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1730375" y="2863850"/>
            <a:ext cx="908050" cy="1588"/>
          </a:xfrm>
          <a:custGeom>
            <a:avLst/>
            <a:gdLst>
              <a:gd name="T0" fmla="*/ 572 w 572"/>
              <a:gd name="T1" fmla="*/ 0 h 1"/>
              <a:gd name="T2" fmla="*/ 0 w 57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2" h="1">
                <a:moveTo>
                  <a:pt x="572" y="0"/>
                </a:move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1927225" y="2451100"/>
            <a:ext cx="501650" cy="3175"/>
          </a:xfrm>
          <a:custGeom>
            <a:avLst/>
            <a:gdLst>
              <a:gd name="T0" fmla="*/ 0 w 316"/>
              <a:gd name="T1" fmla="*/ 2 h 2"/>
              <a:gd name="T2" fmla="*/ 316 w 316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">
                <a:moveTo>
                  <a:pt x="0" y="2"/>
                </a:moveTo>
                <a:lnTo>
                  <a:pt x="31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1514475" y="2844800"/>
            <a:ext cx="1743075" cy="717550"/>
          </a:xfrm>
          <a:custGeom>
            <a:avLst/>
            <a:gdLst>
              <a:gd name="T0" fmla="*/ 0 w 1098"/>
              <a:gd name="T1" fmla="*/ 452 h 452"/>
              <a:gd name="T2" fmla="*/ 173 w 1098"/>
              <a:gd name="T3" fmla="*/ 452 h 452"/>
              <a:gd name="T4" fmla="*/ 1098 w 1098"/>
              <a:gd name="T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8" h="452">
                <a:moveTo>
                  <a:pt x="0" y="452"/>
                </a:moveTo>
                <a:lnTo>
                  <a:pt x="173" y="452"/>
                </a:lnTo>
                <a:lnTo>
                  <a:pt x="109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2244725" y="2946400"/>
            <a:ext cx="1793875" cy="1549400"/>
          </a:xfrm>
          <a:custGeom>
            <a:avLst/>
            <a:gdLst>
              <a:gd name="T0" fmla="*/ 0 w 1130"/>
              <a:gd name="T1" fmla="*/ 976 h 976"/>
              <a:gd name="T2" fmla="*/ 189 w 1130"/>
              <a:gd name="T3" fmla="*/ 976 h 976"/>
              <a:gd name="T4" fmla="*/ 1130 w 1130"/>
              <a:gd name="T5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0" h="976">
                <a:moveTo>
                  <a:pt x="0" y="976"/>
                </a:moveTo>
                <a:lnTo>
                  <a:pt x="189" y="976"/>
                </a:lnTo>
                <a:lnTo>
                  <a:pt x="113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2733675" y="4130675"/>
            <a:ext cx="1577975" cy="923925"/>
          </a:xfrm>
          <a:custGeom>
            <a:avLst/>
            <a:gdLst>
              <a:gd name="T0" fmla="*/ 0 w 994"/>
              <a:gd name="T1" fmla="*/ 582 h 582"/>
              <a:gd name="T2" fmla="*/ 112 w 994"/>
              <a:gd name="T3" fmla="*/ 582 h 582"/>
              <a:gd name="T4" fmla="*/ 994 w 994"/>
              <a:gd name="T5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4" h="582">
                <a:moveTo>
                  <a:pt x="0" y="582"/>
                </a:moveTo>
                <a:lnTo>
                  <a:pt x="112" y="582"/>
                </a:lnTo>
                <a:lnTo>
                  <a:pt x="99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2146300" y="1870075"/>
            <a:ext cx="241300" cy="579438"/>
          </a:xfrm>
          <a:custGeom>
            <a:avLst/>
            <a:gdLst>
              <a:gd name="T0" fmla="*/ 152 w 152"/>
              <a:gd name="T1" fmla="*/ 0 h 365"/>
              <a:gd name="T2" fmla="*/ 0 w 152"/>
              <a:gd name="T3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" h="365">
                <a:moveTo>
                  <a:pt x="152" y="0"/>
                </a:moveTo>
                <a:lnTo>
                  <a:pt x="0" y="36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1174750" y="949325"/>
            <a:ext cx="1866900" cy="390525"/>
          </a:xfrm>
          <a:custGeom>
            <a:avLst/>
            <a:gdLst>
              <a:gd name="T0" fmla="*/ 0 w 1176"/>
              <a:gd name="T1" fmla="*/ 0 h 246"/>
              <a:gd name="T2" fmla="*/ 96 w 1176"/>
              <a:gd name="T3" fmla="*/ 2 h 246"/>
              <a:gd name="T4" fmla="*/ 1176 w 1176"/>
              <a:gd name="T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6" h="246">
                <a:moveTo>
                  <a:pt x="0" y="0"/>
                </a:moveTo>
                <a:lnTo>
                  <a:pt x="96" y="2"/>
                </a:lnTo>
                <a:lnTo>
                  <a:pt x="1176" y="24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667375" y="5448300"/>
            <a:ext cx="835025" cy="3175"/>
          </a:xfrm>
          <a:custGeom>
            <a:avLst/>
            <a:gdLst>
              <a:gd name="T0" fmla="*/ 526 w 526"/>
              <a:gd name="T1" fmla="*/ 0 h 2"/>
              <a:gd name="T2" fmla="*/ 0 w 526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6" h="2">
                <a:moveTo>
                  <a:pt x="526" y="0"/>
                </a:moveTo>
                <a:lnTo>
                  <a:pt x="0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3778250" y="5597525"/>
            <a:ext cx="1044575" cy="6350"/>
          </a:xfrm>
          <a:custGeom>
            <a:avLst/>
            <a:gdLst>
              <a:gd name="T0" fmla="*/ 658 w 658"/>
              <a:gd name="T1" fmla="*/ 0 h 4"/>
              <a:gd name="T2" fmla="*/ 0 w 658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8" h="4">
                <a:moveTo>
                  <a:pt x="658" y="0"/>
                </a:moveTo>
                <a:lnTo>
                  <a:pt x="0" y="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5378450" y="3533775"/>
            <a:ext cx="1123950" cy="752475"/>
          </a:xfrm>
          <a:custGeom>
            <a:avLst/>
            <a:gdLst>
              <a:gd name="T0" fmla="*/ 708 w 708"/>
              <a:gd name="T1" fmla="*/ 474 h 474"/>
              <a:gd name="T2" fmla="*/ 558 w 708"/>
              <a:gd name="T3" fmla="*/ 474 h 474"/>
              <a:gd name="T4" fmla="*/ 0 w 708"/>
              <a:gd name="T5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474">
                <a:moveTo>
                  <a:pt x="708" y="474"/>
                </a:moveTo>
                <a:lnTo>
                  <a:pt x="558" y="474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5467350" y="4368800"/>
            <a:ext cx="1047750" cy="498475"/>
          </a:xfrm>
          <a:custGeom>
            <a:avLst/>
            <a:gdLst>
              <a:gd name="T0" fmla="*/ 660 w 660"/>
              <a:gd name="T1" fmla="*/ 312 h 314"/>
              <a:gd name="T2" fmla="*/ 508 w 660"/>
              <a:gd name="T3" fmla="*/ 314 h 314"/>
              <a:gd name="T4" fmla="*/ 0 w 660"/>
              <a:gd name="T5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0" h="314">
                <a:moveTo>
                  <a:pt x="660" y="312"/>
                </a:moveTo>
                <a:lnTo>
                  <a:pt x="508" y="314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5661025" y="3409950"/>
            <a:ext cx="850900" cy="1588"/>
          </a:xfrm>
          <a:custGeom>
            <a:avLst/>
            <a:gdLst>
              <a:gd name="T0" fmla="*/ 0 w 536"/>
              <a:gd name="T1" fmla="*/ 0 h 1"/>
              <a:gd name="T2" fmla="*/ 536 w 53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1">
                <a:moveTo>
                  <a:pt x="0" y="0"/>
                </a:moveTo>
                <a:lnTo>
                  <a:pt x="536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981575" y="2943225"/>
            <a:ext cx="1524000" cy="79375"/>
          </a:xfrm>
          <a:custGeom>
            <a:avLst/>
            <a:gdLst>
              <a:gd name="T0" fmla="*/ 0 w 960"/>
              <a:gd name="T1" fmla="*/ 50 h 50"/>
              <a:gd name="T2" fmla="*/ 852 w 960"/>
              <a:gd name="T3" fmla="*/ 0 h 50"/>
              <a:gd name="T4" fmla="*/ 960 w 960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50">
                <a:moveTo>
                  <a:pt x="0" y="50"/>
                </a:moveTo>
                <a:lnTo>
                  <a:pt x="852" y="0"/>
                </a:lnTo>
                <a:lnTo>
                  <a:pt x="96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5461000" y="2536825"/>
            <a:ext cx="1063625" cy="304800"/>
          </a:xfrm>
          <a:custGeom>
            <a:avLst/>
            <a:gdLst>
              <a:gd name="T0" fmla="*/ 670 w 670"/>
              <a:gd name="T1" fmla="*/ 0 h 192"/>
              <a:gd name="T2" fmla="*/ 482 w 670"/>
              <a:gd name="T3" fmla="*/ 0 h 192"/>
              <a:gd name="T4" fmla="*/ 0 w 670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0" h="192">
                <a:moveTo>
                  <a:pt x="670" y="0"/>
                </a:moveTo>
                <a:lnTo>
                  <a:pt x="482" y="0"/>
                </a:lnTo>
                <a:lnTo>
                  <a:pt x="0" y="19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5308600" y="1555750"/>
            <a:ext cx="1219200" cy="403225"/>
          </a:xfrm>
          <a:custGeom>
            <a:avLst/>
            <a:gdLst>
              <a:gd name="T0" fmla="*/ 768 w 768"/>
              <a:gd name="T1" fmla="*/ 0 h 254"/>
              <a:gd name="T2" fmla="*/ 618 w 768"/>
              <a:gd name="T3" fmla="*/ 0 h 254"/>
              <a:gd name="T4" fmla="*/ 0 w 768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54">
                <a:moveTo>
                  <a:pt x="768" y="0"/>
                </a:moveTo>
                <a:lnTo>
                  <a:pt x="618" y="0"/>
                </a:lnTo>
                <a:lnTo>
                  <a:pt x="0" y="2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1082675" y="1703388"/>
            <a:ext cx="2571750" cy="1587"/>
          </a:xfrm>
          <a:custGeom>
            <a:avLst/>
            <a:gdLst>
              <a:gd name="T0" fmla="*/ 0 w 1620"/>
              <a:gd name="T1" fmla="*/ 1 h 1"/>
              <a:gd name="T2" fmla="*/ 1620 w 162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0" h="1">
                <a:moveTo>
                  <a:pt x="0" y="1"/>
                </a:moveTo>
                <a:lnTo>
                  <a:pt x="162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483225" y="2060575"/>
            <a:ext cx="1047750" cy="584200"/>
          </a:xfrm>
          <a:custGeom>
            <a:avLst/>
            <a:gdLst>
              <a:gd name="T0" fmla="*/ 660 w 660"/>
              <a:gd name="T1" fmla="*/ 0 h 368"/>
              <a:gd name="T2" fmla="*/ 504 w 660"/>
              <a:gd name="T3" fmla="*/ 0 h 368"/>
              <a:gd name="T4" fmla="*/ 0 w 660"/>
              <a:gd name="T5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0" h="368">
                <a:moveTo>
                  <a:pt x="660" y="0"/>
                </a:moveTo>
                <a:lnTo>
                  <a:pt x="504" y="0"/>
                </a:lnTo>
                <a:lnTo>
                  <a:pt x="0" y="3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5502275" y="565150"/>
            <a:ext cx="1028700" cy="901700"/>
          </a:xfrm>
          <a:custGeom>
            <a:avLst/>
            <a:gdLst>
              <a:gd name="T0" fmla="*/ 648 w 648"/>
              <a:gd name="T1" fmla="*/ 0 h 568"/>
              <a:gd name="T2" fmla="*/ 560 w 648"/>
              <a:gd name="T3" fmla="*/ 2 h 568"/>
              <a:gd name="T4" fmla="*/ 0 w 648"/>
              <a:gd name="T5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568">
                <a:moveTo>
                  <a:pt x="648" y="0"/>
                </a:moveTo>
                <a:lnTo>
                  <a:pt x="560" y="2"/>
                </a:lnTo>
                <a:lnTo>
                  <a:pt x="0" y="5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57710"/>
      </p:ext>
    </p:extLst>
  </p:cSld>
  <p:clrMapOvr>
    <a:masterClrMapping/>
  </p:clrMapOvr>
  <p:transition xmlns:p14="http://schemas.microsoft.com/office/powerpoint/2010/main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9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14.17</a:t>
            </a:r>
          </a:p>
        </p:txBody>
      </p:sp>
      <p:pic>
        <p:nvPicPr>
          <p:cNvPr id="124930" name="Picture 9" descr="figure_14_17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"/>
          <a:stretch>
            <a:fillRect/>
          </a:stretch>
        </p:blipFill>
        <p:spPr bwMode="auto">
          <a:xfrm>
            <a:off x="274638" y="127000"/>
            <a:ext cx="8594725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30529"/>
      </p:ext>
    </p:extLst>
  </p:cSld>
  <p:clrMapOvr>
    <a:masterClrMapping/>
  </p:clrMapOvr>
  <p:transition xmlns:p14="http://schemas.microsoft.com/office/powerpoint/2010/main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Dietary Sources of Major Nutrients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Carbohydrates</a:t>
            </a:r>
          </a:p>
          <a:p>
            <a:pPr lvl="1" eaLnBrk="1" hangingPunct="1">
              <a:defRPr/>
            </a:pPr>
            <a:r>
              <a:rPr lang="en-US" smtClean="0"/>
              <a:t>Most are derived from plants</a:t>
            </a:r>
          </a:p>
          <a:p>
            <a:pPr lvl="1" eaLnBrk="1" hangingPunct="1">
              <a:defRPr/>
            </a:pPr>
            <a:r>
              <a:rPr lang="en-US" smtClean="0"/>
              <a:t>Exceptions: lactose from milk and small amounts of glycogens from meats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Lipids</a:t>
            </a:r>
          </a:p>
          <a:p>
            <a:pPr lvl="1" eaLnBrk="1" hangingPunct="1">
              <a:defRPr/>
            </a:pPr>
            <a:r>
              <a:rPr lang="en-US" smtClean="0"/>
              <a:t>Saturated fats from animal products</a:t>
            </a:r>
          </a:p>
          <a:p>
            <a:pPr lvl="1" eaLnBrk="1" hangingPunct="1">
              <a:defRPr/>
            </a:pPr>
            <a:r>
              <a:rPr lang="en-US" smtClean="0"/>
              <a:t>Unsaturated fats from nuts, seeds, and vegetable oils</a:t>
            </a:r>
          </a:p>
          <a:p>
            <a:pPr lvl="1" eaLnBrk="1" hangingPunct="1">
              <a:defRPr/>
            </a:pPr>
            <a:r>
              <a:rPr lang="en-US" smtClean="0"/>
              <a:t>Cholesterol from egg yolk, meats, and milk products</a:t>
            </a:r>
          </a:p>
        </p:txBody>
      </p:sp>
    </p:spTree>
    <p:extLst>
      <p:ext uri="{BB962C8B-B14F-4D97-AF65-F5344CB8AC3E}">
        <p14:creationId xmlns:p14="http://schemas.microsoft.com/office/powerpoint/2010/main" val="707350043"/>
      </p:ext>
    </p:extLst>
  </p:cSld>
  <p:clrMapOvr>
    <a:masterClrMapping/>
  </p:clrMapOvr>
  <p:transition xmlns:p14="http://schemas.microsoft.com/office/powerpoint/2010/main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Dietary Sources of Major Nutrients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Proteins</a:t>
            </a:r>
          </a:p>
          <a:p>
            <a:pPr lvl="1" eaLnBrk="1" hangingPunct="1">
              <a:defRPr/>
            </a:pPr>
            <a:r>
              <a:rPr lang="en-US" smtClean="0"/>
              <a:t>Complete proteins—contain all essential amino acids</a:t>
            </a:r>
          </a:p>
          <a:p>
            <a:pPr lvl="2" eaLnBrk="1" hangingPunct="1">
              <a:defRPr/>
            </a:pPr>
            <a:r>
              <a:rPr lang="en-US" smtClean="0"/>
              <a:t>Most are from animal products</a:t>
            </a:r>
          </a:p>
          <a:p>
            <a:pPr lvl="2" eaLnBrk="1" hangingPunct="1">
              <a:defRPr/>
            </a:pPr>
            <a:r>
              <a:rPr lang="en-US" smtClean="0"/>
              <a:t>Essential amino acids are ones that our bodies cannot make</a:t>
            </a:r>
          </a:p>
          <a:p>
            <a:pPr lvl="2" eaLnBrk="1" hangingPunct="1">
              <a:defRPr/>
            </a:pPr>
            <a:r>
              <a:rPr lang="en-US" smtClean="0"/>
              <a:t>We must obtain essential amino acids through our diet</a:t>
            </a:r>
          </a:p>
          <a:p>
            <a:pPr lvl="1" eaLnBrk="1" hangingPunct="1">
              <a:defRPr/>
            </a:pPr>
            <a:r>
              <a:rPr lang="en-US" smtClean="0"/>
              <a:t>Legumes and beans also have proteins, but are incomplete</a:t>
            </a:r>
          </a:p>
        </p:txBody>
      </p:sp>
    </p:spTree>
    <p:extLst>
      <p:ext uri="{BB962C8B-B14F-4D97-AF65-F5344CB8AC3E}">
        <p14:creationId xmlns:p14="http://schemas.microsoft.com/office/powerpoint/2010/main" val="887268246"/>
      </p:ext>
    </p:extLst>
  </p:cSld>
  <p:clrMapOvr>
    <a:masterClrMapping/>
  </p:clrMapOvr>
  <p:transition xmlns:p14="http://schemas.microsoft.com/office/powerpoint/2010/main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9"/>
          <p:cNvSpPr txBox="1">
            <a:spLocks noChangeArrowheads="1"/>
          </p:cNvSpPr>
          <p:nvPr/>
        </p:nvSpPr>
        <p:spPr bwMode="auto">
          <a:xfrm>
            <a:off x="7915275" y="6550025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14.18</a:t>
            </a:r>
          </a:p>
        </p:txBody>
      </p:sp>
      <p:pic>
        <p:nvPicPr>
          <p:cNvPr id="128002" name="Picture 9" descr="figure_14_18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"/>
          <a:stretch>
            <a:fillRect/>
          </a:stretch>
        </p:blipFill>
        <p:spPr bwMode="auto">
          <a:xfrm>
            <a:off x="374650" y="115888"/>
            <a:ext cx="8394700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00854"/>
      </p:ext>
    </p:extLst>
  </p:cSld>
  <p:clrMapOvr>
    <a:masterClrMapping/>
  </p:clrMapOvr>
  <p:transition xmlns:p14="http://schemas.microsoft.com/office/powerpoint/2010/main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Dietary Sources of Major Nutrients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Vitamins</a:t>
            </a:r>
          </a:p>
          <a:p>
            <a:pPr lvl="1" eaLnBrk="1" hangingPunct="1">
              <a:defRPr/>
            </a:pPr>
            <a:r>
              <a:rPr lang="en-US" smtClean="0"/>
              <a:t>Most vitamins are used as coenzymes</a:t>
            </a:r>
          </a:p>
          <a:p>
            <a:pPr lvl="1" eaLnBrk="1" hangingPunct="1">
              <a:defRPr/>
            </a:pPr>
            <a:r>
              <a:rPr lang="en-US" smtClean="0"/>
              <a:t>Found in all major food groups</a:t>
            </a:r>
          </a:p>
        </p:txBody>
      </p:sp>
    </p:spTree>
    <p:extLst>
      <p:ext uri="{BB962C8B-B14F-4D97-AF65-F5344CB8AC3E}">
        <p14:creationId xmlns:p14="http://schemas.microsoft.com/office/powerpoint/2010/main" val="1508381204"/>
      </p:ext>
    </p:extLst>
  </p:cSld>
  <p:clrMapOvr>
    <a:masterClrMapping/>
  </p:clrMapOvr>
  <p:transition xmlns:p14="http://schemas.microsoft.com/office/powerpoint/2010/main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Dietary Sources of Major Nutrients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Minerals</a:t>
            </a:r>
          </a:p>
          <a:p>
            <a:pPr lvl="1" eaLnBrk="1" hangingPunct="1">
              <a:defRPr/>
            </a:pPr>
            <a:r>
              <a:rPr lang="en-US" smtClean="0"/>
              <a:t>Play many roles in the body</a:t>
            </a:r>
          </a:p>
          <a:p>
            <a:pPr lvl="1" eaLnBrk="1" hangingPunct="1">
              <a:defRPr/>
            </a:pPr>
            <a:r>
              <a:rPr lang="en-US" smtClean="0"/>
              <a:t>Most mineral-rich foods are vegetables, legumes, milk, and some meats</a:t>
            </a:r>
          </a:p>
        </p:txBody>
      </p:sp>
    </p:spTree>
    <p:extLst>
      <p:ext uri="{BB962C8B-B14F-4D97-AF65-F5344CB8AC3E}">
        <p14:creationId xmlns:p14="http://schemas.microsoft.com/office/powerpoint/2010/main" val="352034099"/>
      </p:ext>
    </p:extLst>
  </p:cSld>
  <p:clrMapOvr>
    <a:masterClrMapping/>
  </p:clrMapOvr>
  <p:transition xmlns:p14="http://schemas.microsoft.com/office/powerpoint/2010/main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Metabolism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Chemical reactions necessary to maintain life</a:t>
            </a:r>
          </a:p>
          <a:p>
            <a:pPr lvl="1" eaLnBrk="1" hangingPunct="1">
              <a:defRPr/>
            </a:pPr>
            <a:r>
              <a:rPr lang="en-US" smtClean="0"/>
              <a:t>Catabolism—substances are broken down to simpler substances; energy is released</a:t>
            </a:r>
          </a:p>
          <a:p>
            <a:pPr lvl="1" eaLnBrk="1" hangingPunct="1">
              <a:defRPr/>
            </a:pPr>
            <a:r>
              <a:rPr lang="en-US" smtClean="0"/>
              <a:t>Anabolism—larger molecules are built from smaller ones</a:t>
            </a:r>
          </a:p>
        </p:txBody>
      </p:sp>
    </p:spTree>
    <p:extLst>
      <p:ext uri="{BB962C8B-B14F-4D97-AF65-F5344CB8AC3E}">
        <p14:creationId xmlns:p14="http://schemas.microsoft.com/office/powerpoint/2010/main" val="944502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Carbohydrate Metabolism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Carbohydrates are the body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preferred source to produce cellular energy (ATP)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Glucose (blood sugar) </a:t>
            </a:r>
          </a:p>
          <a:p>
            <a:pPr lvl="1" eaLnBrk="1" hangingPunct="1">
              <a:defRPr/>
            </a:pPr>
            <a:r>
              <a:rPr lang="en-US" smtClean="0"/>
              <a:t>Major breakdown product of carbohydrate digestion</a:t>
            </a:r>
          </a:p>
          <a:p>
            <a:pPr lvl="1" eaLnBrk="1" hangingPunct="1">
              <a:defRPr/>
            </a:pPr>
            <a:r>
              <a:rPr lang="en-US" smtClean="0"/>
              <a:t>Fuel used to make ATP</a:t>
            </a:r>
          </a:p>
        </p:txBody>
      </p:sp>
    </p:spTree>
    <p:extLst>
      <p:ext uri="{BB962C8B-B14F-4D97-AF65-F5344CB8AC3E}">
        <p14:creationId xmlns:p14="http://schemas.microsoft.com/office/powerpoint/2010/main" val="311968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Cellular Respiration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Oxygen-using events take place within the cell to create ATP from ADP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Carbon leaves cells as carbon dioxide (CO</a:t>
            </a:r>
            <a:r>
              <a:rPr lang="en-US" baseline="-25000" smtClean="0">
                <a:cs typeface="+mn-cs"/>
              </a:rPr>
              <a:t>2</a:t>
            </a:r>
            <a:r>
              <a:rPr lang="en-US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Hydrogen atoms are combined with oxygen to form water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Energy produced by these reactions adds a phosphorus to ADP to produce ATP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ATP can be broken down to release energy for cellular use</a:t>
            </a:r>
          </a:p>
        </p:txBody>
      </p:sp>
    </p:spTree>
    <p:extLst>
      <p:ext uri="{BB962C8B-B14F-4D97-AF65-F5344CB8AC3E}">
        <p14:creationId xmlns:p14="http://schemas.microsoft.com/office/powerpoint/2010/main" val="3082243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6"/>
          <p:cNvSpPr txBox="1">
            <a:spLocks noChangeArrowheads="1"/>
          </p:cNvSpPr>
          <p:nvPr/>
        </p:nvSpPr>
        <p:spPr bwMode="auto">
          <a:xfrm>
            <a:off x="7915275" y="6550025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14.19</a:t>
            </a:r>
          </a:p>
        </p:txBody>
      </p:sp>
      <p:pic>
        <p:nvPicPr>
          <p:cNvPr id="134146" name="Picture 9" descr="figure_14_19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8"/>
          <a:stretch>
            <a:fillRect/>
          </a:stretch>
        </p:blipFill>
        <p:spPr bwMode="auto">
          <a:xfrm>
            <a:off x="274638" y="2584450"/>
            <a:ext cx="8594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07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5"/>
          <p:cNvSpPr txBox="1">
            <a:spLocks noChangeArrowheads="1"/>
          </p:cNvSpPr>
          <p:nvPr/>
        </p:nvSpPr>
        <p:spPr bwMode="auto">
          <a:xfrm>
            <a:off x="7916863" y="6477000"/>
            <a:ext cx="1227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14.2b</a:t>
            </a:r>
          </a:p>
        </p:txBody>
      </p:sp>
      <p:pic>
        <p:nvPicPr>
          <p:cNvPr id="13314" name="Picture 9" descr="figure_14_02b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"/>
          <a:stretch>
            <a:fillRect/>
          </a:stretch>
        </p:blipFill>
        <p:spPr bwMode="auto">
          <a:xfrm>
            <a:off x="274638" y="298450"/>
            <a:ext cx="85947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7488" y="1176338"/>
            <a:ext cx="212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Hard palate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7488" y="1881188"/>
            <a:ext cx="2001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Soft palate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19075" y="255746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Uvula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7488" y="3195638"/>
            <a:ext cx="2595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Palatine tonsil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7488" y="4386263"/>
            <a:ext cx="2200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Oropharynx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9075" y="4937125"/>
            <a:ext cx="1468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Tongue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202488" y="263525"/>
            <a:ext cx="1725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Upper lip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200900" y="844550"/>
            <a:ext cx="1685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800" b="1">
                <a:cs typeface="+mn-cs"/>
              </a:rPr>
              <a:t>Gingivae</a:t>
            </a:r>
          </a:p>
          <a:p>
            <a:pPr algn="l" eaLnBrk="0" hangingPunct="0">
              <a:defRPr/>
            </a:pPr>
            <a:r>
              <a:rPr lang="en-US" sz="2800" b="1">
                <a:cs typeface="+mn-cs"/>
              </a:rPr>
              <a:t>(gums)</a:t>
            </a: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5673725" y="1082675"/>
            <a:ext cx="1549400" cy="295275"/>
          </a:xfrm>
          <a:custGeom>
            <a:avLst/>
            <a:gdLst>
              <a:gd name="T0" fmla="*/ 976 w 976"/>
              <a:gd name="T1" fmla="*/ 0 h 186"/>
              <a:gd name="T2" fmla="*/ 684 w 976"/>
              <a:gd name="T3" fmla="*/ 0 h 186"/>
              <a:gd name="T4" fmla="*/ 0 w 976"/>
              <a:gd name="T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6">
                <a:moveTo>
                  <a:pt x="976" y="0"/>
                </a:moveTo>
                <a:lnTo>
                  <a:pt x="684" y="0"/>
                </a:lnTo>
                <a:lnTo>
                  <a:pt x="0" y="18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5915025" y="501650"/>
            <a:ext cx="1308100" cy="358775"/>
          </a:xfrm>
          <a:custGeom>
            <a:avLst/>
            <a:gdLst>
              <a:gd name="T0" fmla="*/ 824 w 824"/>
              <a:gd name="T1" fmla="*/ 0 h 226"/>
              <a:gd name="T2" fmla="*/ 610 w 824"/>
              <a:gd name="T3" fmla="*/ 0 h 226"/>
              <a:gd name="T4" fmla="*/ 0 w 824"/>
              <a:gd name="T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4" h="226">
                <a:moveTo>
                  <a:pt x="824" y="0"/>
                </a:moveTo>
                <a:lnTo>
                  <a:pt x="610" y="0"/>
                </a:lnTo>
                <a:lnTo>
                  <a:pt x="0" y="22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2362200" y="3689350"/>
            <a:ext cx="2870200" cy="993775"/>
          </a:xfrm>
          <a:custGeom>
            <a:avLst/>
            <a:gdLst>
              <a:gd name="T0" fmla="*/ 0 w 1808"/>
              <a:gd name="T1" fmla="*/ 626 h 626"/>
              <a:gd name="T2" fmla="*/ 1251 w 1808"/>
              <a:gd name="T3" fmla="*/ 626 h 626"/>
              <a:gd name="T4" fmla="*/ 1808 w 1808"/>
              <a:gd name="T5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" h="626">
                <a:moveTo>
                  <a:pt x="0" y="626"/>
                </a:moveTo>
                <a:lnTo>
                  <a:pt x="1251" y="626"/>
                </a:lnTo>
                <a:lnTo>
                  <a:pt x="180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1685925" y="5232400"/>
            <a:ext cx="2257425" cy="1588"/>
          </a:xfrm>
          <a:custGeom>
            <a:avLst/>
            <a:gdLst>
              <a:gd name="T0" fmla="*/ 0 w 1422"/>
              <a:gd name="T1" fmla="*/ 0 h 1"/>
              <a:gd name="T2" fmla="*/ 1422 w 142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22" h="1">
                <a:moveTo>
                  <a:pt x="0" y="0"/>
                </a:moveTo>
                <a:lnTo>
                  <a:pt x="142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2762250" y="3476625"/>
            <a:ext cx="1228725" cy="111125"/>
          </a:xfrm>
          <a:custGeom>
            <a:avLst/>
            <a:gdLst>
              <a:gd name="T0" fmla="*/ 0 w 774"/>
              <a:gd name="T1" fmla="*/ 0 h 70"/>
              <a:gd name="T2" fmla="*/ 67 w 774"/>
              <a:gd name="T3" fmla="*/ 0 h 70"/>
              <a:gd name="T4" fmla="*/ 774 w 774"/>
              <a:gd name="T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4" h="70">
                <a:moveTo>
                  <a:pt x="0" y="0"/>
                </a:moveTo>
                <a:lnTo>
                  <a:pt x="67" y="0"/>
                </a:lnTo>
                <a:lnTo>
                  <a:pt x="774" y="7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1311275" y="2841625"/>
            <a:ext cx="3533775" cy="517525"/>
          </a:xfrm>
          <a:custGeom>
            <a:avLst/>
            <a:gdLst>
              <a:gd name="T0" fmla="*/ 0 w 2226"/>
              <a:gd name="T1" fmla="*/ 0 h 326"/>
              <a:gd name="T2" fmla="*/ 905 w 2226"/>
              <a:gd name="T3" fmla="*/ 0 h 326"/>
              <a:gd name="T4" fmla="*/ 2226 w 2226"/>
              <a:gd name="T5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" h="326">
                <a:moveTo>
                  <a:pt x="0" y="0"/>
                </a:moveTo>
                <a:lnTo>
                  <a:pt x="905" y="0"/>
                </a:lnTo>
                <a:lnTo>
                  <a:pt x="2226" y="32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2171700" y="2165350"/>
            <a:ext cx="2270125" cy="762000"/>
          </a:xfrm>
          <a:custGeom>
            <a:avLst/>
            <a:gdLst>
              <a:gd name="T0" fmla="*/ 0 w 1430"/>
              <a:gd name="T1" fmla="*/ 0 h 480"/>
              <a:gd name="T2" fmla="*/ 435 w 1430"/>
              <a:gd name="T3" fmla="*/ 0 h 480"/>
              <a:gd name="T4" fmla="*/ 1430 w 1430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480">
                <a:moveTo>
                  <a:pt x="0" y="0"/>
                </a:moveTo>
                <a:lnTo>
                  <a:pt x="435" y="0"/>
                </a:lnTo>
                <a:lnTo>
                  <a:pt x="1430" y="48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2279650" y="1466850"/>
            <a:ext cx="2371725" cy="568325"/>
          </a:xfrm>
          <a:custGeom>
            <a:avLst/>
            <a:gdLst>
              <a:gd name="T0" fmla="*/ 0 w 1494"/>
              <a:gd name="T1" fmla="*/ 0 h 358"/>
              <a:gd name="T2" fmla="*/ 469 w 1494"/>
              <a:gd name="T3" fmla="*/ 0 h 358"/>
              <a:gd name="T4" fmla="*/ 1494 w 1494"/>
              <a:gd name="T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4" h="358">
                <a:moveTo>
                  <a:pt x="0" y="0"/>
                </a:moveTo>
                <a:lnTo>
                  <a:pt x="469" y="0"/>
                </a:lnTo>
                <a:lnTo>
                  <a:pt x="1494" y="35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654300" y="5905500"/>
            <a:ext cx="63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221675574"/>
      </p:ext>
    </p:extLst>
  </p:cSld>
  <p:clrMapOvr>
    <a:masterClrMapping/>
  </p:clrMapOvr>
  <p:transition xmlns:p14="http://schemas.microsoft.com/office/powerpoint/2010/main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Metabolic Pathways Involved in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Cellular Respiration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Glycolysis—energizes a glucose molecule so it can be split into two pyruvic acid molecules and yield ATP</a:t>
            </a:r>
          </a:p>
        </p:txBody>
      </p:sp>
    </p:spTree>
    <p:extLst>
      <p:ext uri="{BB962C8B-B14F-4D97-AF65-F5344CB8AC3E}">
        <p14:creationId xmlns:p14="http://schemas.microsoft.com/office/powerpoint/2010/main" val="1595142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9" descr="figure_14_20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"/>
          <a:stretch>
            <a:fillRect/>
          </a:stretch>
        </p:blipFill>
        <p:spPr bwMode="auto">
          <a:xfrm>
            <a:off x="274638" y="227013"/>
            <a:ext cx="8594725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2187575" y="269875"/>
            <a:ext cx="363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Chemical energy (high-energy electrons)</a:t>
            </a:r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4346575" y="793750"/>
            <a:ext cx="160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Chemical energy</a:t>
            </a: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849313" y="1689100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Glycolysis</a:t>
            </a:r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404813" y="20701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Glucose</a:t>
            </a:r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1503363" y="1987550"/>
            <a:ext cx="8270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Pyruvic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acid</a:t>
            </a:r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2274888" y="798513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</a:t>
            </a:r>
            <a:r>
              <a:rPr lang="en-US" sz="1600" b="1" baseline="-25000">
                <a:solidFill>
                  <a:srgbClr val="000000"/>
                </a:solidFill>
                <a:cs typeface="+mn-cs"/>
              </a:rPr>
              <a:t>2</a:t>
            </a:r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3706813" y="1897063"/>
            <a:ext cx="687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Krebs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cycle</a:t>
            </a:r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5391150" y="1511300"/>
            <a:ext cx="18335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Electron transport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chain and oxidative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phosphorylation</a:t>
            </a:r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350838" y="3095625"/>
            <a:ext cx="8366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 i="1">
                <a:solidFill>
                  <a:srgbClr val="000000"/>
                </a:solidFill>
                <a:cs typeface="+mn-cs"/>
              </a:rPr>
              <a:t>Cytosol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 i="1">
                <a:solidFill>
                  <a:srgbClr val="000000"/>
                </a:solidFill>
                <a:cs typeface="+mn-cs"/>
              </a:rPr>
              <a:t>of cell</a:t>
            </a:r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1406525" y="3122613"/>
            <a:ext cx="1349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Mitochondrial</a:t>
            </a:r>
          </a:p>
          <a:p>
            <a:pPr algn="l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cristae</a:t>
            </a:r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1812925" y="3536950"/>
            <a:ext cx="1755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Via substrate-level</a:t>
            </a:r>
          </a:p>
          <a:p>
            <a:pPr algn="l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phosphorylation</a:t>
            </a:r>
          </a:p>
        </p:txBody>
      </p:sp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4816475" y="2984500"/>
            <a:ext cx="141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Mitochondrion</a:t>
            </a:r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7034213" y="3224213"/>
            <a:ext cx="1576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Via oxidative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phosphorylation</a:t>
            </a: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8185150" y="2049463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H</a:t>
            </a:r>
            <a:r>
              <a:rPr lang="en-US" sz="1600" b="1" baseline="-25000">
                <a:solidFill>
                  <a:srgbClr val="000000"/>
                </a:solidFill>
                <a:cs typeface="+mn-cs"/>
              </a:rPr>
              <a:t>2</a:t>
            </a:r>
            <a:r>
              <a:rPr lang="en-US" sz="1400" b="1">
                <a:solidFill>
                  <a:srgbClr val="000000"/>
                </a:solidFill>
                <a:cs typeface="+mn-cs"/>
              </a:rPr>
              <a:t>O</a:t>
            </a:r>
          </a:p>
        </p:txBody>
      </p:sp>
      <p:sp>
        <p:nvSpPr>
          <p:cNvPr id="154648" name="Rectangle 24"/>
          <p:cNvSpPr>
            <a:spLocks noChangeArrowheads="1"/>
          </p:cNvSpPr>
          <p:nvPr/>
        </p:nvSpPr>
        <p:spPr bwMode="auto">
          <a:xfrm>
            <a:off x="2667000" y="4859338"/>
            <a:ext cx="2565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The pyruvic acid enters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the mitochondrion where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Krebs cycle enzymes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remove more hydrogen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atoms and decompose it to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</a:t>
            </a:r>
            <a:r>
              <a:rPr lang="en-US" sz="1600" b="1" baseline="-25000">
                <a:solidFill>
                  <a:srgbClr val="000000"/>
                </a:solidFill>
                <a:cs typeface="+mn-cs"/>
              </a:rPr>
              <a:t>2</a:t>
            </a:r>
            <a:r>
              <a:rPr lang="en-US" sz="1400" b="1">
                <a:solidFill>
                  <a:srgbClr val="000000"/>
                </a:solidFill>
                <a:cs typeface="+mn-cs"/>
              </a:rPr>
              <a:t>. During glycolysis and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the Krebs cycle, small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amounts of ATP are formed.</a:t>
            </a:r>
          </a:p>
        </p:txBody>
      </p: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5184775" y="4859338"/>
            <a:ext cx="3721100" cy="18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Energy-rich electrons picked up by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coenzymes are transferred to the electron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transport chain, built into the cristae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membrane. The electron transport chain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carries out oxidative phosphorylation,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which accounts for most of the ATP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generated by cellular respiration, and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finally unites the removed hydrogen with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oxygen to form water.</a:t>
            </a:r>
          </a:p>
        </p:txBody>
      </p:sp>
      <p:sp>
        <p:nvSpPr>
          <p:cNvPr id="154650" name="Rectangle 26"/>
          <p:cNvSpPr>
            <a:spLocks noChangeArrowheads="1"/>
          </p:cNvSpPr>
          <p:nvPr/>
        </p:nvSpPr>
        <p:spPr bwMode="auto">
          <a:xfrm>
            <a:off x="1095375" y="4152900"/>
            <a:ext cx="5397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73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2</a:t>
            </a:r>
          </a:p>
          <a:p>
            <a:pPr eaLnBrk="0" hangingPunct="0">
              <a:lnSpc>
                <a:spcPct val="73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ATP</a:t>
            </a:r>
          </a:p>
        </p:txBody>
      </p:sp>
      <p:sp>
        <p:nvSpPr>
          <p:cNvPr id="154651" name="Rectangle 27"/>
          <p:cNvSpPr>
            <a:spLocks noChangeArrowheads="1"/>
          </p:cNvSpPr>
          <p:nvPr/>
        </p:nvSpPr>
        <p:spPr bwMode="auto">
          <a:xfrm>
            <a:off x="3775075" y="4159250"/>
            <a:ext cx="539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7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2</a:t>
            </a:r>
          </a:p>
          <a:p>
            <a:pPr eaLnBrk="0" hangingPunct="0">
              <a:lnSpc>
                <a:spcPct val="7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ATP</a:t>
            </a:r>
          </a:p>
        </p:txBody>
      </p:sp>
      <p:sp>
        <p:nvSpPr>
          <p:cNvPr id="154652" name="Rectangle 28"/>
          <p:cNvSpPr>
            <a:spLocks noChangeArrowheads="1"/>
          </p:cNvSpPr>
          <p:nvPr/>
        </p:nvSpPr>
        <p:spPr bwMode="auto">
          <a:xfrm>
            <a:off x="6477000" y="4152900"/>
            <a:ext cx="539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28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ATP</a:t>
            </a:r>
          </a:p>
        </p:txBody>
      </p:sp>
      <p:sp>
        <p:nvSpPr>
          <p:cNvPr id="154653" name="Rectangle 29"/>
          <p:cNvSpPr>
            <a:spLocks noChangeArrowheads="1"/>
          </p:cNvSpPr>
          <p:nvPr/>
        </p:nvSpPr>
        <p:spPr bwMode="auto">
          <a:xfrm>
            <a:off x="252413" y="4859338"/>
            <a:ext cx="246697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      During glycolysis, each</a:t>
            </a:r>
          </a:p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glucose molecule is</a:t>
            </a:r>
          </a:p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broken down into two</a:t>
            </a:r>
          </a:p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molecules of pyruvic acid</a:t>
            </a:r>
          </a:p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as hydrogen atoms</a:t>
            </a:r>
          </a:p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containing high-energy</a:t>
            </a:r>
          </a:p>
          <a:p>
            <a:pPr algn="l" eaLnBrk="0" hangingPunct="0">
              <a:lnSpc>
                <a:spcPct val="90000"/>
              </a:lnSpc>
              <a:buClr>
                <a:srgbClr val="053D76"/>
              </a:buClr>
              <a:buFont typeface="Times" charset="0"/>
              <a:buNone/>
              <a:tabLst>
                <a:tab pos="3429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electrons are removed.</a:t>
            </a:r>
          </a:p>
        </p:txBody>
      </p:sp>
      <p:sp>
        <p:nvSpPr>
          <p:cNvPr id="154654" name="Rectangle 30"/>
          <p:cNvSpPr>
            <a:spLocks noChangeArrowheads="1"/>
          </p:cNvSpPr>
          <p:nvPr/>
        </p:nvSpPr>
        <p:spPr bwMode="auto">
          <a:xfrm>
            <a:off x="2171700" y="1236663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</a:t>
            </a:r>
            <a:r>
              <a:rPr lang="en-US" sz="1600" b="1" baseline="-25000">
                <a:solidFill>
                  <a:srgbClr val="000000"/>
                </a:solidFill>
                <a:cs typeface="+mn-cs"/>
              </a:rPr>
              <a:t>2</a:t>
            </a:r>
          </a:p>
        </p:txBody>
      </p:sp>
      <p:sp>
        <p:nvSpPr>
          <p:cNvPr id="154655" name="Oval 31"/>
          <p:cNvSpPr>
            <a:spLocks noChangeArrowheads="1"/>
          </p:cNvSpPr>
          <p:nvPr/>
        </p:nvSpPr>
        <p:spPr bwMode="auto">
          <a:xfrm>
            <a:off x="2749550" y="4872038"/>
            <a:ext cx="215900" cy="215900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2</a:t>
            </a:r>
          </a:p>
        </p:txBody>
      </p:sp>
      <p:sp>
        <p:nvSpPr>
          <p:cNvPr id="154656" name="Oval 32"/>
          <p:cNvSpPr>
            <a:spLocks noChangeArrowheads="1"/>
          </p:cNvSpPr>
          <p:nvPr/>
        </p:nvSpPr>
        <p:spPr bwMode="auto">
          <a:xfrm>
            <a:off x="5273675" y="4872038"/>
            <a:ext cx="215900" cy="215900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3</a:t>
            </a:r>
          </a:p>
        </p:txBody>
      </p:sp>
      <p:sp>
        <p:nvSpPr>
          <p:cNvPr id="154657" name="Line 33"/>
          <p:cNvSpPr>
            <a:spLocks noChangeShapeType="1"/>
          </p:cNvSpPr>
          <p:nvPr/>
        </p:nvSpPr>
        <p:spPr bwMode="auto">
          <a:xfrm>
            <a:off x="1492250" y="3684588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58" name="Line 34"/>
          <p:cNvSpPr>
            <a:spLocks noChangeShapeType="1"/>
          </p:cNvSpPr>
          <p:nvPr/>
        </p:nvSpPr>
        <p:spPr bwMode="auto">
          <a:xfrm>
            <a:off x="3511550" y="3687763"/>
            <a:ext cx="403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59" name="Freeform 35"/>
          <p:cNvSpPr>
            <a:spLocks/>
          </p:cNvSpPr>
          <p:nvPr/>
        </p:nvSpPr>
        <p:spPr bwMode="auto">
          <a:xfrm>
            <a:off x="2722563" y="2814638"/>
            <a:ext cx="968375" cy="444500"/>
          </a:xfrm>
          <a:custGeom>
            <a:avLst/>
            <a:gdLst>
              <a:gd name="T0" fmla="*/ 0 w 610"/>
              <a:gd name="T1" fmla="*/ 280 h 280"/>
              <a:gd name="T2" fmla="*/ 85 w 610"/>
              <a:gd name="T3" fmla="*/ 280 h 280"/>
              <a:gd name="T4" fmla="*/ 610 w 610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0" h="280">
                <a:moveTo>
                  <a:pt x="0" y="280"/>
                </a:moveTo>
                <a:lnTo>
                  <a:pt x="85" y="280"/>
                </a:lnTo>
                <a:lnTo>
                  <a:pt x="61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60" name="Line 36"/>
          <p:cNvSpPr>
            <a:spLocks noChangeShapeType="1"/>
          </p:cNvSpPr>
          <p:nvPr/>
        </p:nvSpPr>
        <p:spPr bwMode="auto">
          <a:xfrm flipH="1">
            <a:off x="2857500" y="2638425"/>
            <a:ext cx="368300" cy="617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61" name="Line 37"/>
          <p:cNvSpPr>
            <a:spLocks noChangeShapeType="1"/>
          </p:cNvSpPr>
          <p:nvPr/>
        </p:nvSpPr>
        <p:spPr bwMode="auto">
          <a:xfrm>
            <a:off x="7991475" y="2190750"/>
            <a:ext cx="244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62" name="Line 38"/>
          <p:cNvSpPr>
            <a:spLocks noChangeShapeType="1"/>
          </p:cNvSpPr>
          <p:nvPr/>
        </p:nvSpPr>
        <p:spPr bwMode="auto">
          <a:xfrm>
            <a:off x="5468938" y="2647950"/>
            <a:ext cx="0" cy="398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63" name="Line 39"/>
          <p:cNvSpPr>
            <a:spLocks noChangeShapeType="1"/>
          </p:cNvSpPr>
          <p:nvPr/>
        </p:nvSpPr>
        <p:spPr bwMode="auto">
          <a:xfrm>
            <a:off x="6921500" y="3355975"/>
            <a:ext cx="174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54664" name="Oval 40"/>
          <p:cNvSpPr>
            <a:spLocks noChangeArrowheads="1"/>
          </p:cNvSpPr>
          <p:nvPr/>
        </p:nvSpPr>
        <p:spPr bwMode="auto">
          <a:xfrm>
            <a:off x="330200" y="4872038"/>
            <a:ext cx="215900" cy="215900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003D81"/>
                </a:solidFill>
                <a:cs typeface="+mn-cs"/>
              </a:rPr>
              <a:t>1</a:t>
            </a:r>
          </a:p>
        </p:txBody>
      </p:sp>
      <p:sp>
        <p:nvSpPr>
          <p:cNvPr id="136225" name="Arc 41"/>
          <p:cNvSpPr>
            <a:spLocks/>
          </p:cNvSpPr>
          <p:nvPr/>
        </p:nvSpPr>
        <p:spPr bwMode="auto">
          <a:xfrm>
            <a:off x="3913188" y="3648075"/>
            <a:ext cx="254000" cy="76200"/>
          </a:xfrm>
          <a:custGeom>
            <a:avLst/>
            <a:gdLst>
              <a:gd name="T0" fmla="*/ 156686 w 43200"/>
              <a:gd name="T1" fmla="*/ 0 h 42601"/>
              <a:gd name="T2" fmla="*/ 79252 w 43200"/>
              <a:gd name="T3" fmla="*/ 1765 h 42601"/>
              <a:gd name="T4" fmla="*/ 127000 w 43200"/>
              <a:gd name="T5" fmla="*/ 37564 h 42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601" fill="none" extrusionOk="0">
                <a:moveTo>
                  <a:pt x="26649" y="-1"/>
                </a:moveTo>
                <a:cubicBezTo>
                  <a:pt x="36356" y="2333"/>
                  <a:pt x="43200" y="11016"/>
                  <a:pt x="43200" y="21001"/>
                </a:cubicBezTo>
                <a:cubicBezTo>
                  <a:pt x="43200" y="32930"/>
                  <a:pt x="33529" y="42601"/>
                  <a:pt x="21600" y="42601"/>
                </a:cubicBezTo>
                <a:cubicBezTo>
                  <a:pt x="9670" y="42601"/>
                  <a:pt x="0" y="32930"/>
                  <a:pt x="0" y="21001"/>
                </a:cubicBezTo>
                <a:cubicBezTo>
                  <a:pt x="0" y="12207"/>
                  <a:pt x="5330" y="4292"/>
                  <a:pt x="13478" y="985"/>
                </a:cubicBezTo>
              </a:path>
              <a:path w="43200" h="42601" stroke="0" extrusionOk="0">
                <a:moveTo>
                  <a:pt x="26649" y="-1"/>
                </a:moveTo>
                <a:cubicBezTo>
                  <a:pt x="36356" y="2333"/>
                  <a:pt x="43200" y="11016"/>
                  <a:pt x="43200" y="21001"/>
                </a:cubicBezTo>
                <a:cubicBezTo>
                  <a:pt x="43200" y="32930"/>
                  <a:pt x="33529" y="42601"/>
                  <a:pt x="21600" y="42601"/>
                </a:cubicBezTo>
                <a:cubicBezTo>
                  <a:pt x="9670" y="42601"/>
                  <a:pt x="0" y="32930"/>
                  <a:pt x="0" y="21001"/>
                </a:cubicBezTo>
                <a:cubicBezTo>
                  <a:pt x="0" y="12207"/>
                  <a:pt x="5330" y="4292"/>
                  <a:pt x="13478" y="985"/>
                </a:cubicBezTo>
                <a:lnTo>
                  <a:pt x="21600" y="21001"/>
                </a:lnTo>
                <a:lnTo>
                  <a:pt x="26649" y="-1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6" name="Arc 42"/>
          <p:cNvSpPr>
            <a:spLocks/>
          </p:cNvSpPr>
          <p:nvPr/>
        </p:nvSpPr>
        <p:spPr bwMode="auto">
          <a:xfrm>
            <a:off x="1238250" y="3648075"/>
            <a:ext cx="254000" cy="76200"/>
          </a:xfrm>
          <a:custGeom>
            <a:avLst/>
            <a:gdLst>
              <a:gd name="T0" fmla="*/ 156686 w 43200"/>
              <a:gd name="T1" fmla="*/ 0 h 42601"/>
              <a:gd name="T2" fmla="*/ 79252 w 43200"/>
              <a:gd name="T3" fmla="*/ 1765 h 42601"/>
              <a:gd name="T4" fmla="*/ 127000 w 43200"/>
              <a:gd name="T5" fmla="*/ 37564 h 42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601" fill="none" extrusionOk="0">
                <a:moveTo>
                  <a:pt x="26649" y="-1"/>
                </a:moveTo>
                <a:cubicBezTo>
                  <a:pt x="36356" y="2333"/>
                  <a:pt x="43200" y="11016"/>
                  <a:pt x="43200" y="21001"/>
                </a:cubicBezTo>
                <a:cubicBezTo>
                  <a:pt x="43200" y="32930"/>
                  <a:pt x="33529" y="42601"/>
                  <a:pt x="21600" y="42601"/>
                </a:cubicBezTo>
                <a:cubicBezTo>
                  <a:pt x="9670" y="42601"/>
                  <a:pt x="0" y="32930"/>
                  <a:pt x="0" y="21001"/>
                </a:cubicBezTo>
                <a:cubicBezTo>
                  <a:pt x="0" y="12207"/>
                  <a:pt x="5330" y="4292"/>
                  <a:pt x="13478" y="985"/>
                </a:cubicBezTo>
              </a:path>
              <a:path w="43200" h="42601" stroke="0" extrusionOk="0">
                <a:moveTo>
                  <a:pt x="26649" y="-1"/>
                </a:moveTo>
                <a:cubicBezTo>
                  <a:pt x="36356" y="2333"/>
                  <a:pt x="43200" y="11016"/>
                  <a:pt x="43200" y="21001"/>
                </a:cubicBezTo>
                <a:cubicBezTo>
                  <a:pt x="43200" y="32930"/>
                  <a:pt x="33529" y="42601"/>
                  <a:pt x="21600" y="42601"/>
                </a:cubicBezTo>
                <a:cubicBezTo>
                  <a:pt x="9670" y="42601"/>
                  <a:pt x="0" y="32930"/>
                  <a:pt x="0" y="21001"/>
                </a:cubicBezTo>
                <a:cubicBezTo>
                  <a:pt x="0" y="12207"/>
                  <a:pt x="5330" y="4292"/>
                  <a:pt x="13478" y="985"/>
                </a:cubicBezTo>
                <a:lnTo>
                  <a:pt x="21600" y="21001"/>
                </a:lnTo>
                <a:lnTo>
                  <a:pt x="26649" y="-1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7" name="Arc 43"/>
          <p:cNvSpPr>
            <a:spLocks/>
          </p:cNvSpPr>
          <p:nvPr/>
        </p:nvSpPr>
        <p:spPr bwMode="auto">
          <a:xfrm>
            <a:off x="6565900" y="3303588"/>
            <a:ext cx="352425" cy="109537"/>
          </a:xfrm>
          <a:custGeom>
            <a:avLst/>
            <a:gdLst>
              <a:gd name="T0" fmla="*/ 203607 w 43200"/>
              <a:gd name="T1" fmla="*/ 0 h 42937"/>
              <a:gd name="T2" fmla="*/ 129019 w 43200"/>
              <a:gd name="T3" fmla="*/ 1344 h 42937"/>
              <a:gd name="T4" fmla="*/ 176213 w 43200"/>
              <a:gd name="T5" fmla="*/ 54433 h 429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937" fill="none" extrusionOk="0">
                <a:moveTo>
                  <a:pt x="24958" y="-1"/>
                </a:moveTo>
                <a:cubicBezTo>
                  <a:pt x="35461" y="1652"/>
                  <a:pt x="43200" y="10704"/>
                  <a:pt x="43200" y="21337"/>
                </a:cubicBezTo>
                <a:cubicBezTo>
                  <a:pt x="43200" y="33266"/>
                  <a:pt x="33529" y="42937"/>
                  <a:pt x="21600" y="42937"/>
                </a:cubicBezTo>
                <a:cubicBezTo>
                  <a:pt x="9670" y="42937"/>
                  <a:pt x="0" y="33266"/>
                  <a:pt x="0" y="21337"/>
                </a:cubicBezTo>
                <a:cubicBezTo>
                  <a:pt x="0" y="11635"/>
                  <a:pt x="6467" y="3124"/>
                  <a:pt x="15814" y="526"/>
                </a:cubicBezTo>
              </a:path>
              <a:path w="43200" h="42937" stroke="0" extrusionOk="0">
                <a:moveTo>
                  <a:pt x="24958" y="-1"/>
                </a:moveTo>
                <a:cubicBezTo>
                  <a:pt x="35461" y="1652"/>
                  <a:pt x="43200" y="10704"/>
                  <a:pt x="43200" y="21337"/>
                </a:cubicBezTo>
                <a:cubicBezTo>
                  <a:pt x="43200" y="33266"/>
                  <a:pt x="33529" y="42937"/>
                  <a:pt x="21600" y="42937"/>
                </a:cubicBezTo>
                <a:cubicBezTo>
                  <a:pt x="9670" y="42937"/>
                  <a:pt x="0" y="33266"/>
                  <a:pt x="0" y="21337"/>
                </a:cubicBezTo>
                <a:cubicBezTo>
                  <a:pt x="0" y="11635"/>
                  <a:pt x="6467" y="3124"/>
                  <a:pt x="15814" y="526"/>
                </a:cubicBezTo>
                <a:lnTo>
                  <a:pt x="21600" y="21337"/>
                </a:lnTo>
                <a:lnTo>
                  <a:pt x="24958" y="-1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8" name="Text Box 5"/>
          <p:cNvSpPr txBox="1">
            <a:spLocks noChangeArrowheads="1"/>
          </p:cNvSpPr>
          <p:nvPr/>
        </p:nvSpPr>
        <p:spPr bwMode="auto">
          <a:xfrm>
            <a:off x="7915275" y="6550025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14.20</a:t>
            </a:r>
          </a:p>
        </p:txBody>
      </p:sp>
    </p:spTree>
    <p:extLst>
      <p:ext uri="{BB962C8B-B14F-4D97-AF65-F5344CB8AC3E}">
        <p14:creationId xmlns:p14="http://schemas.microsoft.com/office/powerpoint/2010/main" val="2161202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Metabolism of Carbohydrates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Hyperglycemia—excessively high levels of glucose in the blood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Excess glucose is stored in body cells as glycogen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If blood glucose levels are still too high, excesses are converted to fat</a:t>
            </a:r>
          </a:p>
        </p:txBody>
      </p:sp>
    </p:spTree>
    <p:extLst>
      <p:ext uri="{BB962C8B-B14F-4D97-AF65-F5344CB8AC3E}">
        <p14:creationId xmlns:p14="http://schemas.microsoft.com/office/powerpoint/2010/main" val="1169496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5"/>
          <p:cNvSpPr txBox="1">
            <a:spLocks noChangeArrowheads="1"/>
          </p:cNvSpPr>
          <p:nvPr/>
        </p:nvSpPr>
        <p:spPr bwMode="auto">
          <a:xfrm>
            <a:off x="7816850" y="6550025"/>
            <a:ext cx="131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14.22a</a:t>
            </a:r>
          </a:p>
        </p:txBody>
      </p:sp>
      <p:pic>
        <p:nvPicPr>
          <p:cNvPr id="144386" name="Picture 9" descr="figure_14_22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>
            <a:fillRect/>
          </a:stretch>
        </p:blipFill>
        <p:spPr bwMode="auto">
          <a:xfrm>
            <a:off x="274638" y="2017713"/>
            <a:ext cx="85947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81013" y="2178050"/>
            <a:ext cx="45513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9000"/>
              </a:lnSpc>
              <a:tabLst>
                <a:tab pos="2286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(a) Carbohydrates: polysaccharides, disaccharides;</a:t>
            </a:r>
          </a:p>
          <a:p>
            <a:pPr algn="l" eaLnBrk="0" hangingPunct="0">
              <a:lnSpc>
                <a:spcPct val="89000"/>
              </a:lnSpc>
              <a:tabLst>
                <a:tab pos="228600" algn="l"/>
              </a:tabLst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	 composed of simple sugars (monosaccharides)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622300" y="2784475"/>
            <a:ext cx="158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Polysaccharides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2119313" y="3305175"/>
            <a:ext cx="14287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GI digestion to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simple sugars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2747963" y="4110038"/>
            <a:ext cx="1685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Monosaccharides</a:t>
            </a:r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4076700" y="2890838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Cellular uses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4324350" y="3398838"/>
            <a:ext cx="9064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To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capillary</a:t>
            </a:r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6188075" y="2462213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ATP</a:t>
            </a: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6778625" y="2708275"/>
            <a:ext cx="16271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Glycogen and fat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broken down for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ATP formation</a:t>
            </a:r>
          </a:p>
        </p:txBody>
      </p:sp>
      <p:sp>
        <p:nvSpPr>
          <p:cNvPr id="164882" name="Rectangle 18"/>
          <p:cNvSpPr>
            <a:spLocks noChangeArrowheads="1"/>
          </p:cNvSpPr>
          <p:nvPr/>
        </p:nvSpPr>
        <p:spPr bwMode="auto">
          <a:xfrm>
            <a:off x="5711825" y="3465513"/>
            <a:ext cx="16367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Excess stored as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glycogen or fat</a:t>
            </a:r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6208713" y="3922713"/>
            <a:ext cx="22494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Broken down to glucose</a:t>
            </a:r>
          </a:p>
          <a:p>
            <a:pPr algn="l" eaLnBrk="0" hangingPunct="0">
              <a:lnSpc>
                <a:spcPct val="88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and released to blood</a:t>
            </a:r>
          </a:p>
        </p:txBody>
      </p:sp>
    </p:spTree>
    <p:extLst>
      <p:ext uri="{BB962C8B-B14F-4D97-AF65-F5344CB8AC3E}">
        <p14:creationId xmlns:p14="http://schemas.microsoft.com/office/powerpoint/2010/main" val="3409954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Metabolism of Carbohydrates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Hypoglycemia—low levels of glucose in the blood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Liver breaks down stored glycogen and releases glucose into the blood</a:t>
            </a:r>
          </a:p>
        </p:txBody>
      </p:sp>
    </p:spTree>
    <p:extLst>
      <p:ext uri="{BB962C8B-B14F-4D97-AF65-F5344CB8AC3E}">
        <p14:creationId xmlns:p14="http://schemas.microsoft.com/office/powerpoint/2010/main" val="1255208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Fat Metabolism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Handled mostly by the liver</a:t>
            </a:r>
          </a:p>
          <a:p>
            <a:pPr lvl="1" eaLnBrk="1" hangingPunct="1">
              <a:defRPr/>
            </a:pPr>
            <a:r>
              <a:rPr lang="en-US" smtClean="0"/>
              <a:t>Uses some fats to make ATP</a:t>
            </a:r>
          </a:p>
          <a:p>
            <a:pPr lvl="1" eaLnBrk="1" hangingPunct="1">
              <a:defRPr/>
            </a:pPr>
            <a:r>
              <a:rPr lang="en-US" smtClean="0"/>
              <a:t>Synthesizes lipoproteins, thromboplastin, and cholesterol</a:t>
            </a:r>
          </a:p>
          <a:p>
            <a:pPr lvl="1" eaLnBrk="1" hangingPunct="1">
              <a:defRPr/>
            </a:pPr>
            <a:r>
              <a:rPr lang="en-US" smtClean="0"/>
              <a:t>Releases breakdown products to the blood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Body cells remove fat and cholesterol to build membranes and steroid hormones</a:t>
            </a:r>
          </a:p>
        </p:txBody>
      </p:sp>
    </p:spTree>
    <p:extLst>
      <p:ext uri="{BB962C8B-B14F-4D97-AF65-F5344CB8AC3E}">
        <p14:creationId xmlns:p14="http://schemas.microsoft.com/office/powerpoint/2010/main" val="2377626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Protein Metabolism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Proteins are conserved by body cells because they are used for most cellular structures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Ingested proteins are broken down to amino acids</a:t>
            </a:r>
          </a:p>
        </p:txBody>
      </p:sp>
    </p:spTree>
    <p:extLst>
      <p:ext uri="{BB962C8B-B14F-4D97-AF65-F5344CB8AC3E}">
        <p14:creationId xmlns:p14="http://schemas.microsoft.com/office/powerpoint/2010/main" val="155611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Protein Metabolism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Cells remove amino acids to build proteins</a:t>
            </a:r>
          </a:p>
          <a:p>
            <a:pPr lvl="1" eaLnBrk="1" hangingPunct="1">
              <a:defRPr/>
            </a:pPr>
            <a:r>
              <a:rPr lang="en-US" smtClean="0"/>
              <a:t>Synthesized proteins are actively transported across cell membranes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Amino acids are used to make ATP only when proteins are overabundant or there is a shortage of other sources</a:t>
            </a:r>
          </a:p>
        </p:txBody>
      </p:sp>
    </p:spTree>
    <p:extLst>
      <p:ext uri="{BB962C8B-B14F-4D97-AF65-F5344CB8AC3E}">
        <p14:creationId xmlns:p14="http://schemas.microsoft.com/office/powerpoint/2010/main" val="1453952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Role of the Liver in Metabolism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Several roles in digestion</a:t>
            </a:r>
          </a:p>
          <a:p>
            <a:pPr lvl="1" eaLnBrk="1" hangingPunct="1">
              <a:defRPr/>
            </a:pPr>
            <a:r>
              <a:rPr lang="en-US" smtClean="0"/>
              <a:t>Manufactures bile</a:t>
            </a:r>
          </a:p>
          <a:p>
            <a:pPr lvl="1" eaLnBrk="1" hangingPunct="1">
              <a:defRPr/>
            </a:pPr>
            <a:r>
              <a:rPr lang="en-US" smtClean="0"/>
              <a:t>Detoxifies drugs and alcohol</a:t>
            </a:r>
          </a:p>
          <a:p>
            <a:pPr lvl="1" eaLnBrk="1" hangingPunct="1">
              <a:defRPr/>
            </a:pPr>
            <a:r>
              <a:rPr lang="en-US" smtClean="0"/>
              <a:t>Degrades hormones</a:t>
            </a:r>
          </a:p>
          <a:p>
            <a:pPr lvl="1" eaLnBrk="1" hangingPunct="1">
              <a:defRPr/>
            </a:pPr>
            <a:r>
              <a:rPr lang="en-US" smtClean="0"/>
              <a:t>Produces cholesterol, blood proteins (albumin and clotting proteins)</a:t>
            </a:r>
          </a:p>
          <a:p>
            <a:pPr lvl="1" eaLnBrk="1" hangingPunct="1">
              <a:defRPr/>
            </a:pPr>
            <a:r>
              <a:rPr lang="en-US" smtClean="0"/>
              <a:t>Plays a central role in metabolism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Can regenerate if part of it is damaged or removed</a:t>
            </a:r>
          </a:p>
        </p:txBody>
      </p:sp>
    </p:spTree>
    <p:extLst>
      <p:ext uri="{BB962C8B-B14F-4D97-AF65-F5344CB8AC3E}">
        <p14:creationId xmlns:p14="http://schemas.microsoft.com/office/powerpoint/2010/main" val="1286688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Metabolic Functions of the Liver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Glycogenesis—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glycogen formation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Glucose molecules are converted to glycogen</a:t>
            </a:r>
          </a:p>
          <a:p>
            <a:pPr lvl="1" eaLnBrk="1" hangingPunct="1">
              <a:defRPr/>
            </a:pPr>
            <a:r>
              <a:rPr lang="en-US" smtClean="0"/>
              <a:t>Glycogen molecules are stored in the liver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Glycogenolysis—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glucose splitting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Glucose is released from the liver after conversion from glycogen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Gluconeogenesis—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formation of new sugar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Glucose is produced from fats and proteins</a:t>
            </a:r>
          </a:p>
        </p:txBody>
      </p:sp>
    </p:spTree>
    <p:extLst>
      <p:ext uri="{BB962C8B-B14F-4D97-AF65-F5344CB8AC3E}">
        <p14:creationId xmlns:p14="http://schemas.microsoft.com/office/powerpoint/2010/main" val="1431595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Mouth Physiology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Mastication (chewing) of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Mixing masticated food with saliva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Initiation of swallowing by the tongue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Allows for the sense of taste</a:t>
            </a:r>
          </a:p>
        </p:txBody>
      </p:sp>
    </p:spTree>
    <p:extLst>
      <p:ext uri="{BB962C8B-B14F-4D97-AF65-F5344CB8AC3E}">
        <p14:creationId xmlns:p14="http://schemas.microsoft.com/office/powerpoint/2010/main" val="993496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0" descr="figure_14_23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>
            <a:fillRect/>
          </a:stretch>
        </p:blipFill>
        <p:spPr bwMode="auto">
          <a:xfrm>
            <a:off x="1243013" y="309563"/>
            <a:ext cx="6656387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1270000" y="2309813"/>
            <a:ext cx="130016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Rising blood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glucose level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148013" y="2662238"/>
            <a:ext cx="288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HOMEOSTATIC BLOOD SUGAR</a:t>
            </a: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4064000" y="300038"/>
            <a:ext cx="20018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1000"/>
              </a:lnSpc>
              <a:defRPr/>
            </a:pPr>
            <a:r>
              <a:rPr lang="en-US" sz="1400" b="1" i="1">
                <a:solidFill>
                  <a:srgbClr val="000000"/>
                </a:solidFill>
                <a:cs typeface="+mn-cs"/>
              </a:rPr>
              <a:t>Glycogenesis: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Glucose converted to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glycogen and stored</a:t>
            </a:r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6580188" y="3187700"/>
            <a:ext cx="130016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Falling blood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glucose level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3879850" y="3913188"/>
            <a:ext cx="19716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1000"/>
              </a:lnSpc>
              <a:defRPr/>
            </a:pPr>
            <a:r>
              <a:rPr lang="en-US" sz="1400" b="1" i="1">
                <a:solidFill>
                  <a:srgbClr val="000000"/>
                </a:solidFill>
                <a:cs typeface="+mn-cs"/>
              </a:rPr>
              <a:t>Glycogenolysis:</a:t>
            </a:r>
            <a:endParaRPr lang="en-US" sz="1400" b="1">
              <a:solidFill>
                <a:srgbClr val="000000"/>
              </a:solidFill>
              <a:cs typeface="+mn-cs"/>
            </a:endParaRP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Stored glycogen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converted to glucose</a:t>
            </a:r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4037013" y="6108700"/>
            <a:ext cx="19716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1000"/>
              </a:lnSpc>
              <a:defRPr/>
            </a:pPr>
            <a:r>
              <a:rPr lang="en-US" sz="1400" b="1" i="1">
                <a:solidFill>
                  <a:srgbClr val="000000"/>
                </a:solidFill>
                <a:cs typeface="+mn-cs"/>
              </a:rPr>
              <a:t>Gluconeogenesis: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Amino acids and fats</a:t>
            </a:r>
          </a:p>
          <a:p>
            <a:pPr algn="l" eaLnBrk="0" hangingPunct="0">
              <a:lnSpc>
                <a:spcPct val="91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converted to glucose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 rot="1325615">
            <a:off x="2973388" y="2255838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 rot="1325615">
            <a:off x="5043488" y="3497263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57706" name="Text Box 15"/>
          <p:cNvSpPr txBox="1">
            <a:spLocks noChangeArrowheads="1"/>
          </p:cNvSpPr>
          <p:nvPr/>
        </p:nvSpPr>
        <p:spPr bwMode="auto">
          <a:xfrm>
            <a:off x="7915275" y="6550025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14.23</a:t>
            </a:r>
          </a:p>
        </p:txBody>
      </p:sp>
    </p:spTree>
    <p:extLst>
      <p:ext uri="{BB962C8B-B14F-4D97-AF65-F5344CB8AC3E}">
        <p14:creationId xmlns:p14="http://schemas.microsoft.com/office/powerpoint/2010/main" val="1586440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Cholesterol Metabolism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Cholesterol is not used to make ATP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Functions of cholesterol</a:t>
            </a:r>
          </a:p>
          <a:p>
            <a:pPr lvl="1" eaLnBrk="1" hangingPunct="1">
              <a:defRPr/>
            </a:pPr>
            <a:r>
              <a:rPr lang="en-US" smtClean="0"/>
              <a:t>Serves as a structural basis of steroid hormones and vitamin D</a:t>
            </a:r>
          </a:p>
          <a:p>
            <a:pPr lvl="1" eaLnBrk="1" hangingPunct="1">
              <a:defRPr/>
            </a:pPr>
            <a:r>
              <a:rPr lang="en-US" smtClean="0"/>
              <a:t>Is a major building block of plasma membranes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Most cholesterol is produced in the liver 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(85 percent) and is not from diet (15 percent)</a:t>
            </a:r>
          </a:p>
        </p:txBody>
      </p:sp>
    </p:spTree>
    <p:extLst>
      <p:ext uri="{BB962C8B-B14F-4D97-AF65-F5344CB8AC3E}">
        <p14:creationId xmlns:p14="http://schemas.microsoft.com/office/powerpoint/2010/main" val="1065456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Cholesterol Transport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Cholesterol and fatty acids cannot freely circulate in the bloodstream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They are transported by lipoproteins (lipid-protein complexes)</a:t>
            </a:r>
          </a:p>
          <a:p>
            <a:pPr lvl="1" eaLnBrk="1" hangingPunct="1">
              <a:defRPr/>
            </a:pPr>
            <a:r>
              <a:rPr lang="en-US" smtClean="0"/>
              <a:t>Low-density lipoproteins (LDLs) transport to body cells</a:t>
            </a:r>
          </a:p>
          <a:p>
            <a:pPr lvl="2" eaLnBrk="1" hangingPunct="1">
              <a:defRPr/>
            </a:pPr>
            <a:r>
              <a:rPr lang="en-US" smtClean="0"/>
              <a:t>Rated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bad lipoproteins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since they can lead to artherosclerosis</a:t>
            </a:r>
          </a:p>
          <a:p>
            <a:pPr lvl="1" eaLnBrk="1" hangingPunct="1">
              <a:defRPr/>
            </a:pPr>
            <a:r>
              <a:rPr lang="en-US" smtClean="0"/>
              <a:t>High-density lipoproteins (HDLs) transport from body cells to the liver</a:t>
            </a:r>
          </a:p>
        </p:txBody>
      </p:sp>
    </p:spTree>
    <p:extLst>
      <p:ext uri="{BB962C8B-B14F-4D97-AF65-F5344CB8AC3E}">
        <p14:creationId xmlns:p14="http://schemas.microsoft.com/office/powerpoint/2010/main" val="545649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Body Energy Balance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Energy intake = total energy output </a:t>
            </a:r>
          </a:p>
          <a:p>
            <a:pPr lvl="1" eaLnBrk="1" hangingPunct="1">
              <a:buFont typeface="Times" charset="0"/>
              <a:buNone/>
              <a:defRPr/>
            </a:pPr>
            <a:r>
              <a:rPr lang="en-US" smtClean="0"/>
              <a:t>			(heat + work + energy storage)</a:t>
            </a:r>
          </a:p>
          <a:p>
            <a:pPr lvl="1" eaLnBrk="1" hangingPunct="1">
              <a:defRPr/>
            </a:pPr>
            <a:r>
              <a:rPr lang="en-US" smtClean="0"/>
              <a:t>Energy intake is the energy liberated during food oxidation</a:t>
            </a:r>
          </a:p>
          <a:p>
            <a:pPr lvl="2" eaLnBrk="1" hangingPunct="1">
              <a:defRPr/>
            </a:pPr>
            <a:r>
              <a:rPr lang="en-US" smtClean="0"/>
              <a:t>Energy produced during glycolysis, Krebs cycle and the electron transport chain</a:t>
            </a:r>
          </a:p>
          <a:p>
            <a:pPr lvl="1" eaLnBrk="1" hangingPunct="1">
              <a:defRPr/>
            </a:pPr>
            <a:r>
              <a:rPr lang="en-US" smtClean="0"/>
              <a:t>Energy output</a:t>
            </a:r>
          </a:p>
          <a:p>
            <a:pPr lvl="2" eaLnBrk="1" hangingPunct="1">
              <a:defRPr/>
            </a:pPr>
            <a:r>
              <a:rPr lang="en-US" smtClean="0"/>
              <a:t>Energy we lose as heat (60 percent)</a:t>
            </a:r>
          </a:p>
          <a:p>
            <a:pPr lvl="2" eaLnBrk="1" hangingPunct="1">
              <a:defRPr/>
            </a:pPr>
            <a:r>
              <a:rPr lang="en-US" smtClean="0"/>
              <a:t>Energy stored as fat or glycogen</a:t>
            </a:r>
          </a:p>
        </p:txBody>
      </p:sp>
    </p:spTree>
    <p:extLst>
      <p:ext uri="{BB962C8B-B14F-4D97-AF65-F5344CB8AC3E}">
        <p14:creationId xmlns:p14="http://schemas.microsoft.com/office/powerpoint/2010/main" val="3119340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Regulation of Food Intake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Body weight is usually relatively stable</a:t>
            </a:r>
          </a:p>
          <a:p>
            <a:pPr lvl="1" eaLnBrk="1" hangingPunct="1">
              <a:defRPr/>
            </a:pPr>
            <a:r>
              <a:rPr lang="en-US" smtClean="0"/>
              <a:t>Energy intake and output remain about equal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Mechanisms that may regulate food intake</a:t>
            </a:r>
          </a:p>
          <a:p>
            <a:pPr lvl="1" eaLnBrk="1" hangingPunct="1">
              <a:defRPr/>
            </a:pPr>
            <a:r>
              <a:rPr lang="en-US" smtClean="0"/>
              <a:t>Levels of nutrients in the blood</a:t>
            </a:r>
          </a:p>
          <a:p>
            <a:pPr lvl="1" eaLnBrk="1" hangingPunct="1">
              <a:defRPr/>
            </a:pPr>
            <a:r>
              <a:rPr lang="en-US" smtClean="0"/>
              <a:t>Hormones</a:t>
            </a:r>
          </a:p>
          <a:p>
            <a:pPr lvl="1" eaLnBrk="1" hangingPunct="1">
              <a:defRPr/>
            </a:pPr>
            <a:r>
              <a:rPr lang="en-US" smtClean="0"/>
              <a:t>Body temperature</a:t>
            </a:r>
          </a:p>
          <a:p>
            <a:pPr lvl="1" eaLnBrk="1" hangingPunct="1">
              <a:defRPr/>
            </a:pPr>
            <a:r>
              <a:rPr lang="en-US" smtClean="0"/>
              <a:t>Psychological factors</a:t>
            </a:r>
          </a:p>
        </p:txBody>
      </p:sp>
    </p:spTree>
    <p:extLst>
      <p:ext uri="{BB962C8B-B14F-4D97-AF65-F5344CB8AC3E}">
        <p14:creationId xmlns:p14="http://schemas.microsoft.com/office/powerpoint/2010/main" val="768463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Metabolic Rate and Body Heat Production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Basic metabolic rate (BMR)—amount of heat produced by the body per unit of time at rest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Average BMR is about 60 to 72 kcal/hour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Kilocalorie (kcal) is the unit of measure for the energy value of foods and the amount of energy used by the body</a:t>
            </a:r>
          </a:p>
        </p:txBody>
      </p:sp>
    </p:spTree>
    <p:extLst>
      <p:ext uri="{BB962C8B-B14F-4D97-AF65-F5344CB8AC3E}">
        <p14:creationId xmlns:p14="http://schemas.microsoft.com/office/powerpoint/2010/main" val="183171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Metabolic Rate and Body Heat Production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Factors that influence BMR</a:t>
            </a:r>
          </a:p>
          <a:p>
            <a:pPr lvl="1" eaLnBrk="1" hangingPunct="1">
              <a:defRPr/>
            </a:pPr>
            <a:r>
              <a:rPr lang="en-US" smtClean="0"/>
              <a:t>Surface area—a small body usually has a higher BMR</a:t>
            </a:r>
          </a:p>
          <a:p>
            <a:pPr lvl="1" eaLnBrk="1" hangingPunct="1">
              <a:defRPr/>
            </a:pPr>
            <a:r>
              <a:rPr lang="en-US" smtClean="0"/>
              <a:t>Gender—males tend to have higher BMRs</a:t>
            </a:r>
          </a:p>
          <a:p>
            <a:pPr lvl="1" eaLnBrk="1" hangingPunct="1">
              <a:defRPr/>
            </a:pPr>
            <a:r>
              <a:rPr lang="en-US" smtClean="0"/>
              <a:t>Age—children and adolescents have higher BMRs</a:t>
            </a:r>
          </a:p>
          <a:p>
            <a:pPr lvl="1" eaLnBrk="1" hangingPunct="1">
              <a:defRPr/>
            </a:pPr>
            <a:r>
              <a:rPr lang="en-US" smtClean="0"/>
              <a:t>The amount of thyroxine produced is the most important control factor</a:t>
            </a:r>
          </a:p>
          <a:p>
            <a:pPr lvl="2" eaLnBrk="1" hangingPunct="1">
              <a:defRPr/>
            </a:pPr>
            <a:r>
              <a:rPr lang="en-US" smtClean="0"/>
              <a:t>More thyroxine means a higher metabolic rate</a:t>
            </a:r>
          </a:p>
        </p:txBody>
      </p:sp>
    </p:spTree>
    <p:extLst>
      <p:ext uri="{BB962C8B-B14F-4D97-AF65-F5344CB8AC3E}">
        <p14:creationId xmlns:p14="http://schemas.microsoft.com/office/powerpoint/2010/main" val="2909385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Total Metabolic Rate (TMR)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TMR = Total amount of kilocalories the body must consume to fuel ongoing activities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TMR increases with an increase in body activity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TMR must equal calories consumed to maintain homeostasis and maintain a constant weight</a:t>
            </a:r>
          </a:p>
        </p:txBody>
      </p:sp>
    </p:spTree>
    <p:extLst>
      <p:ext uri="{BB962C8B-B14F-4D97-AF65-F5344CB8AC3E}">
        <p14:creationId xmlns:p14="http://schemas.microsoft.com/office/powerpoint/2010/main" val="1064683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Body Temperature Regulation</a:t>
            </a: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Most energy is released as foods are oxidized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Most energy escapes as heat</a:t>
            </a:r>
          </a:p>
        </p:txBody>
      </p:sp>
    </p:spTree>
    <p:extLst>
      <p:ext uri="{BB962C8B-B14F-4D97-AF65-F5344CB8AC3E}">
        <p14:creationId xmlns:p14="http://schemas.microsoft.com/office/powerpoint/2010/main" val="2548088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Body Temperature Regulation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body has a narrow range of homeostatic temperature </a:t>
            </a:r>
          </a:p>
          <a:p>
            <a:pPr lvl="1" eaLnBrk="1" hangingPunct="1">
              <a:defRPr/>
            </a:pPr>
            <a:r>
              <a:rPr lang="en-US" smtClean="0"/>
              <a:t>Must remain between 35.6°C to 37.8°C </a:t>
            </a:r>
            <a:br>
              <a:rPr lang="en-US" smtClean="0"/>
            </a:br>
            <a:r>
              <a:rPr lang="en-US" smtClean="0"/>
              <a:t>(96°F to 100°F)</a:t>
            </a:r>
          </a:p>
          <a:p>
            <a:pPr lvl="1" eaLnBrk="1" hangingPunct="1">
              <a:defRPr/>
            </a:pPr>
            <a:r>
              <a:rPr lang="en-US" smtClean="0"/>
              <a:t>The body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thermostat is in the hypothalamus</a:t>
            </a:r>
          </a:p>
          <a:p>
            <a:pPr lvl="2" eaLnBrk="1" hangingPunct="1">
              <a:defRPr/>
            </a:pPr>
            <a:r>
              <a:rPr lang="en-US" smtClean="0"/>
              <a:t>Initiates heat-loss or heat-promoting mechanisms</a:t>
            </a:r>
          </a:p>
        </p:txBody>
      </p:sp>
    </p:spTree>
    <p:extLst>
      <p:ext uri="{BB962C8B-B14F-4D97-AF65-F5344CB8AC3E}">
        <p14:creationId xmlns:p14="http://schemas.microsoft.com/office/powerpoint/2010/main" val="1913103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Pharynx Anatomy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Nasopharynx—not part of the digestive system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Oropharynx—posterior to oral cavity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Laryngopharynx—below the oropharynx and connected to the esophagus</a:t>
            </a:r>
          </a:p>
        </p:txBody>
      </p:sp>
    </p:spTree>
    <p:extLst>
      <p:ext uri="{BB962C8B-B14F-4D97-AF65-F5344CB8AC3E}">
        <p14:creationId xmlns:p14="http://schemas.microsoft.com/office/powerpoint/2010/main" val="25415249"/>
      </p:ext>
    </p:extLst>
  </p:cSld>
  <p:clrMapOvr>
    <a:masterClrMapping/>
  </p:clrMapOvr>
  <p:transition xmlns:p14="http://schemas.microsoft.com/office/powerpoint/2010/main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Body Temperature Regulation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Heat-promoting mechanisms</a:t>
            </a:r>
          </a:p>
          <a:p>
            <a:pPr lvl="1" eaLnBrk="1" hangingPunct="1">
              <a:defRPr/>
            </a:pPr>
            <a:r>
              <a:rPr lang="en-US" smtClean="0"/>
              <a:t>Vasoconstriction of blood vessels</a:t>
            </a:r>
          </a:p>
          <a:p>
            <a:pPr lvl="2" eaLnBrk="1" hangingPunct="1">
              <a:defRPr/>
            </a:pPr>
            <a:r>
              <a:rPr lang="en-US" smtClean="0"/>
              <a:t>Blood is rerouted to deeper, more vital body organs</a:t>
            </a:r>
          </a:p>
          <a:p>
            <a:pPr lvl="1" eaLnBrk="1" hangingPunct="1">
              <a:defRPr/>
            </a:pPr>
            <a:r>
              <a:rPr lang="en-US" smtClean="0"/>
              <a:t>Shivering—contraction of muscles produces heat</a:t>
            </a:r>
          </a:p>
        </p:txBody>
      </p:sp>
    </p:spTree>
    <p:extLst>
      <p:ext uri="{BB962C8B-B14F-4D97-AF65-F5344CB8AC3E}">
        <p14:creationId xmlns:p14="http://schemas.microsoft.com/office/powerpoint/2010/main" val="3125533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Body Temperature Regulation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Heat-loss mechanisms </a:t>
            </a:r>
          </a:p>
          <a:p>
            <a:pPr lvl="1" eaLnBrk="1" hangingPunct="1">
              <a:defRPr/>
            </a:pPr>
            <a:r>
              <a:rPr lang="en-US" smtClean="0"/>
              <a:t>Heat loss from the skin via radiation and evaporation</a:t>
            </a:r>
          </a:p>
          <a:p>
            <a:pPr lvl="2" eaLnBrk="1" hangingPunct="1">
              <a:defRPr/>
            </a:pPr>
            <a:r>
              <a:rPr lang="en-US" smtClean="0"/>
              <a:t>Skin blood vessels and capillaries are flushed with warm blood</a:t>
            </a:r>
          </a:p>
          <a:p>
            <a:pPr lvl="2" eaLnBrk="1" hangingPunct="1">
              <a:defRPr/>
            </a:pPr>
            <a:r>
              <a:rPr lang="en-US" smtClean="0"/>
              <a:t>Evaporation of perspiration cools the skin</a:t>
            </a:r>
          </a:p>
        </p:txBody>
      </p:sp>
    </p:spTree>
    <p:extLst>
      <p:ext uri="{BB962C8B-B14F-4D97-AF65-F5344CB8AC3E}">
        <p14:creationId xmlns:p14="http://schemas.microsoft.com/office/powerpoint/2010/main" val="3785932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7"/>
          <p:cNvSpPr txBox="1">
            <a:spLocks noChangeArrowheads="1"/>
          </p:cNvSpPr>
          <p:nvPr/>
        </p:nvSpPr>
        <p:spPr bwMode="auto">
          <a:xfrm>
            <a:off x="7915275" y="6550025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</a:t>
            </a:r>
          </a:p>
        </p:txBody>
      </p:sp>
      <p:pic>
        <p:nvPicPr>
          <p:cNvPr id="171010" name="Picture 9" descr="figure_14_24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>
            <a:fillRect/>
          </a:stretch>
        </p:blipFill>
        <p:spPr bwMode="auto">
          <a:xfrm>
            <a:off x="2024063" y="301625"/>
            <a:ext cx="5095875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1993900" y="1738313"/>
            <a:ext cx="10922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Activates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1993900" y="2327275"/>
            <a:ext cx="1193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Blood warmer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than hypothalamic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set point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2049463" y="3003550"/>
            <a:ext cx="1098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Increased body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(e.g., when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exercising or the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climate is hot)</a:t>
            </a: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2613025" y="4964113"/>
            <a:ext cx="1193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Body temperature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increases: Blood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temperature rises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and hypothalamus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heat-promoting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center </a:t>
            </a:r>
            <a:r>
              <a:rPr lang="ja-JP" altLang="en-US" sz="900" b="1">
                <a:solidFill>
                  <a:srgbClr val="000000"/>
                </a:solidFill>
                <a:cs typeface="+mn-cs"/>
              </a:rPr>
              <a:t>“</a:t>
            </a:r>
            <a:r>
              <a:rPr lang="en-US" sz="900" b="1">
                <a:solidFill>
                  <a:srgbClr val="000000"/>
                </a:solidFill>
                <a:cs typeface="+mn-cs"/>
              </a:rPr>
              <a:t>shuts off</a:t>
            </a:r>
            <a:r>
              <a:rPr lang="ja-JP" altLang="en-US" sz="900" b="1">
                <a:solidFill>
                  <a:srgbClr val="000000"/>
                </a:solidFill>
                <a:cs typeface="+mn-cs"/>
              </a:rPr>
              <a:t>”</a:t>
            </a:r>
            <a:endParaRPr lang="en-US" sz="9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3101975" y="6175375"/>
            <a:ext cx="15049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Skeletal muscles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activated when more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heat must be generated;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shivering begins</a:t>
            </a:r>
          </a:p>
        </p:txBody>
      </p:sp>
      <p:sp>
        <p:nvSpPr>
          <p:cNvPr id="192527" name="Rectangle 15"/>
          <p:cNvSpPr>
            <a:spLocks noChangeArrowheads="1"/>
          </p:cNvSpPr>
          <p:nvPr/>
        </p:nvSpPr>
        <p:spPr bwMode="auto">
          <a:xfrm>
            <a:off x="5864225" y="5822950"/>
            <a:ext cx="11239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Activates heat-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promoting center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867400" y="4721225"/>
            <a:ext cx="11557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Blood cooler than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hypothalamic set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point</a:t>
            </a:r>
          </a:p>
        </p:txBody>
      </p:sp>
      <p:sp>
        <p:nvSpPr>
          <p:cNvPr id="192529" name="Rectangle 17"/>
          <p:cNvSpPr>
            <a:spLocks noChangeArrowheads="1"/>
          </p:cNvSpPr>
          <p:nvPr/>
        </p:nvSpPr>
        <p:spPr bwMode="auto">
          <a:xfrm>
            <a:off x="6013450" y="3787775"/>
            <a:ext cx="10922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Decreased body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(e.g., due to cold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environmental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temperatures)</a:t>
            </a:r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5334000" y="2100263"/>
            <a:ext cx="116205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Body temperature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decreases: Blood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declines and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hypothalamus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ja-JP" altLang="en-US" sz="900" b="1">
                <a:solidFill>
                  <a:srgbClr val="000000"/>
                </a:solidFill>
                <a:cs typeface="+mn-cs"/>
              </a:rPr>
              <a:t>“</a:t>
            </a:r>
            <a:r>
              <a:rPr lang="en-US" sz="900" b="1">
                <a:solidFill>
                  <a:srgbClr val="000000"/>
                </a:solidFill>
                <a:cs typeface="+mn-cs"/>
              </a:rPr>
              <a:t>shuts off</a:t>
            </a:r>
            <a:r>
              <a:rPr lang="ja-JP" altLang="en-US" sz="900" b="1">
                <a:solidFill>
                  <a:srgbClr val="000000"/>
                </a:solidFill>
                <a:cs typeface="+mn-cs"/>
              </a:rPr>
              <a:t>”</a:t>
            </a:r>
            <a:endParaRPr lang="en-US" sz="9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3721100" y="2082800"/>
            <a:ext cx="16764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Sweat glands activated: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Secrete perspiration, which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is vaporized by body heat,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helping to cool the body</a:t>
            </a:r>
          </a:p>
        </p:txBody>
      </p:sp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4778375" y="311150"/>
            <a:ext cx="16637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Skin blood vessels dilate: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Capillaries become flushed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with warm blood; heat</a:t>
            </a:r>
          </a:p>
          <a:p>
            <a:pPr algn="l" eaLnBrk="0" hangingPunct="0">
              <a:lnSpc>
                <a:spcPct val="93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radiates from skin surface</a:t>
            </a:r>
          </a:p>
        </p:txBody>
      </p:sp>
      <p:sp>
        <p:nvSpPr>
          <p:cNvPr id="192533" name="Rectangle 21"/>
          <p:cNvSpPr>
            <a:spLocks noChangeArrowheads="1"/>
          </p:cNvSpPr>
          <p:nvPr/>
        </p:nvSpPr>
        <p:spPr bwMode="auto">
          <a:xfrm>
            <a:off x="3784600" y="4560888"/>
            <a:ext cx="17653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Skin blood vessels constrict: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Blood is diverted from skin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capillaries and withdrawn to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deeper tissues; minimizes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      overall heat loss from</a:t>
            </a:r>
          </a:p>
          <a:p>
            <a:pPr algn="l" eaLnBrk="0" hangingPunct="0">
              <a:lnSpc>
                <a:spcPct val="94000"/>
              </a:lnSpc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              skin surface</a:t>
            </a:r>
          </a:p>
        </p:txBody>
      </p:sp>
      <p:sp>
        <p:nvSpPr>
          <p:cNvPr id="192534" name="Rectangle 22"/>
          <p:cNvSpPr>
            <a:spLocks noChangeArrowheads="1"/>
          </p:cNvSpPr>
          <p:nvPr/>
        </p:nvSpPr>
        <p:spPr bwMode="auto">
          <a:xfrm>
            <a:off x="3289300" y="3473450"/>
            <a:ext cx="2536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HOMEOSTASIS </a:t>
            </a:r>
            <a:r>
              <a:rPr lang="en-US" sz="900" b="1">
                <a:solidFill>
                  <a:srgbClr val="000000"/>
                </a:solidFill>
                <a:latin typeface="MathematicalPi 1" charset="0"/>
                <a:cs typeface="+mn-cs"/>
              </a:rPr>
              <a:t>=</a:t>
            </a:r>
            <a:r>
              <a:rPr lang="en-US" sz="900" b="1">
                <a:solidFill>
                  <a:srgbClr val="000000"/>
                </a:solidFill>
                <a:cs typeface="+mn-cs"/>
              </a:rPr>
              <a:t> normal body temperature</a:t>
            </a:r>
          </a:p>
          <a:p>
            <a:pPr>
              <a:defRPr/>
            </a:pPr>
            <a:r>
              <a:rPr lang="en-US" sz="9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2535" name="Rectangle 23"/>
          <p:cNvSpPr>
            <a:spLocks noChangeArrowheads="1"/>
          </p:cNvSpPr>
          <p:nvPr/>
        </p:nvSpPr>
        <p:spPr bwMode="auto">
          <a:xfrm rot="1325615">
            <a:off x="3194050" y="3205163"/>
            <a:ext cx="869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2536" name="Rectangle 24"/>
          <p:cNvSpPr>
            <a:spLocks noChangeArrowheads="1"/>
          </p:cNvSpPr>
          <p:nvPr/>
        </p:nvSpPr>
        <p:spPr bwMode="auto">
          <a:xfrm rot="1325615">
            <a:off x="5019675" y="4246563"/>
            <a:ext cx="869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3937020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2"/>
          <p:cNvSpPr txBox="1">
            <a:spLocks noChangeArrowheads="1"/>
          </p:cNvSpPr>
          <p:nvPr/>
        </p:nvSpPr>
        <p:spPr bwMode="auto">
          <a:xfrm>
            <a:off x="7300913" y="6477000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1</a:t>
            </a:r>
          </a:p>
        </p:txBody>
      </p:sp>
      <p:pic>
        <p:nvPicPr>
          <p:cNvPr id="172034" name="Picture 1" descr="figure_14_24_Step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3415"/>
          <a:stretch>
            <a:fillRect/>
          </a:stretch>
        </p:blipFill>
        <p:spPr bwMode="auto">
          <a:xfrm>
            <a:off x="817563" y="228600"/>
            <a:ext cx="7508875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81" name="Rectangle 45"/>
          <p:cNvSpPr>
            <a:spLocks noChangeArrowheads="1"/>
          </p:cNvSpPr>
          <p:nvPr/>
        </p:nvSpPr>
        <p:spPr bwMode="auto">
          <a:xfrm>
            <a:off x="2867025" y="5049838"/>
            <a:ext cx="4105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3582" name="Rectangle 46"/>
          <p:cNvSpPr>
            <a:spLocks noChangeArrowheads="1"/>
          </p:cNvSpPr>
          <p:nvPr/>
        </p:nvSpPr>
        <p:spPr bwMode="auto">
          <a:xfrm rot="1325615">
            <a:off x="2667000" y="460692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3583" name="Rectangle 47"/>
          <p:cNvSpPr>
            <a:spLocks noChangeArrowheads="1"/>
          </p:cNvSpPr>
          <p:nvPr/>
        </p:nvSpPr>
        <p:spPr bwMode="auto">
          <a:xfrm rot="1325615">
            <a:off x="5668963" y="630237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3584" name="Rectangle 48"/>
          <p:cNvSpPr>
            <a:spLocks noChangeArrowheads="1"/>
          </p:cNvSpPr>
          <p:nvPr/>
        </p:nvSpPr>
        <p:spPr bwMode="auto">
          <a:xfrm>
            <a:off x="838200" y="4267200"/>
            <a:ext cx="17081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(e.g., when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exercising or the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climate is hot)</a:t>
            </a:r>
          </a:p>
        </p:txBody>
      </p:sp>
    </p:spTree>
    <p:extLst>
      <p:ext uri="{BB962C8B-B14F-4D97-AF65-F5344CB8AC3E}">
        <p14:creationId xmlns:p14="http://schemas.microsoft.com/office/powerpoint/2010/main" val="84537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2</a:t>
            </a:r>
          </a:p>
        </p:txBody>
      </p:sp>
      <p:pic>
        <p:nvPicPr>
          <p:cNvPr id="173058" name="Picture 1" descr="figure_14_24_Step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3415"/>
          <a:stretch>
            <a:fillRect/>
          </a:stretch>
        </p:blipFill>
        <p:spPr bwMode="auto">
          <a:xfrm>
            <a:off x="817563" y="381000"/>
            <a:ext cx="75088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777875" y="2328863"/>
            <a:ext cx="169703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Activates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790575" y="3286125"/>
            <a:ext cx="18669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Blood warmer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than hypothalamic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set point</a:t>
            </a: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2867025" y="5126038"/>
            <a:ext cx="4105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 rot="1325615">
            <a:off x="2667000" y="468312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 rot="1325615">
            <a:off x="5668963" y="637857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838200" y="4343400"/>
            <a:ext cx="17081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(e.g., when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exercising or the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climate is hot)</a:t>
            </a:r>
          </a:p>
        </p:txBody>
      </p:sp>
    </p:spTree>
    <p:extLst>
      <p:ext uri="{BB962C8B-B14F-4D97-AF65-F5344CB8AC3E}">
        <p14:creationId xmlns:p14="http://schemas.microsoft.com/office/powerpoint/2010/main" val="3751138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3</a:t>
            </a:r>
          </a:p>
        </p:txBody>
      </p:sp>
      <p:pic>
        <p:nvPicPr>
          <p:cNvPr id="174082" name="Picture 1" descr="figure_14_24_Step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3415"/>
          <a:stretch>
            <a:fillRect/>
          </a:stretch>
        </p:blipFill>
        <p:spPr bwMode="auto">
          <a:xfrm>
            <a:off x="817563" y="304800"/>
            <a:ext cx="750887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777875" y="2328863"/>
            <a:ext cx="169703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Activates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790575" y="3286125"/>
            <a:ext cx="18669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Blood warmer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than hypothalamic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set point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3567113" y="2878138"/>
            <a:ext cx="26717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Sweat glands activated: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Secrete perspiration, which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is vaporized by body heat,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helping to cool the body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5268913" y="73025"/>
            <a:ext cx="26511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Skin blood vessels dilate: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Capillaries become flushed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with warm blood; heat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radiates from skin surface</a:t>
            </a:r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867025" y="5126038"/>
            <a:ext cx="4105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 rot="1325615">
            <a:off x="2667000" y="468312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 rot="1325615">
            <a:off x="5668963" y="637857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838200" y="4343400"/>
            <a:ext cx="17081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(e.g., when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exercising or the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climate is hot)</a:t>
            </a:r>
          </a:p>
        </p:txBody>
      </p:sp>
    </p:spTree>
    <p:extLst>
      <p:ext uri="{BB962C8B-B14F-4D97-AF65-F5344CB8AC3E}">
        <p14:creationId xmlns:p14="http://schemas.microsoft.com/office/powerpoint/2010/main" val="873258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4</a:t>
            </a:r>
          </a:p>
        </p:txBody>
      </p:sp>
      <p:pic>
        <p:nvPicPr>
          <p:cNvPr id="175106" name="Picture 1" descr="figure_14_24_Step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415"/>
          <a:stretch>
            <a:fillRect/>
          </a:stretch>
        </p:blipFill>
        <p:spPr bwMode="auto">
          <a:xfrm>
            <a:off x="817563" y="228600"/>
            <a:ext cx="7508875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777875" y="2328863"/>
            <a:ext cx="169703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Activates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790575" y="3286125"/>
            <a:ext cx="18669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Blood warmer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than hypothalamic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set point</a:t>
            </a: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6172200" y="2905125"/>
            <a:ext cx="18145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Body 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decreases: Blood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declines and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hypothalamus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ja-JP" altLang="en-US" sz="1500" b="1">
                <a:solidFill>
                  <a:srgbClr val="000000"/>
                </a:solidFill>
                <a:cs typeface="+mn-cs"/>
              </a:rPr>
              <a:t>“</a:t>
            </a:r>
            <a:r>
              <a:rPr lang="en-US" sz="1500" b="1">
                <a:solidFill>
                  <a:srgbClr val="000000"/>
                </a:solidFill>
                <a:cs typeface="+mn-cs"/>
              </a:rPr>
              <a:t>shuts off</a:t>
            </a:r>
            <a:r>
              <a:rPr lang="ja-JP" altLang="en-US" sz="1500" b="1">
                <a:solidFill>
                  <a:srgbClr val="000000"/>
                </a:solidFill>
                <a:cs typeface="+mn-cs"/>
              </a:rPr>
              <a:t>”</a:t>
            </a:r>
            <a:endParaRPr lang="en-US" sz="15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567113" y="2878138"/>
            <a:ext cx="26717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Sweat glands activated: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Secrete perspiration, which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is vaporized by body heat,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helping to cool the body</a:t>
            </a: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5268913" y="73025"/>
            <a:ext cx="26511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Skin blood vessels dilate: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Capillaries become flushed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with warm blood; heat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radiates from skin surface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2867025" y="5126038"/>
            <a:ext cx="4105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 rot="1325615">
            <a:off x="2667000" y="468312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6625" name="Rectangle 17"/>
          <p:cNvSpPr>
            <a:spLocks noChangeArrowheads="1"/>
          </p:cNvSpPr>
          <p:nvPr/>
        </p:nvSpPr>
        <p:spPr bwMode="auto">
          <a:xfrm rot="1325615">
            <a:off x="5668963" y="637857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6626" name="Rectangle 18"/>
          <p:cNvSpPr>
            <a:spLocks noChangeArrowheads="1"/>
          </p:cNvSpPr>
          <p:nvPr/>
        </p:nvSpPr>
        <p:spPr bwMode="auto">
          <a:xfrm>
            <a:off x="838200" y="4343400"/>
            <a:ext cx="17081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(e.g., when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exercising or the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climate is hot)</a:t>
            </a:r>
          </a:p>
        </p:txBody>
      </p:sp>
    </p:spTree>
    <p:extLst>
      <p:ext uri="{BB962C8B-B14F-4D97-AF65-F5344CB8AC3E}">
        <p14:creationId xmlns:p14="http://schemas.microsoft.com/office/powerpoint/2010/main" val="70933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5</a:t>
            </a:r>
          </a:p>
        </p:txBody>
      </p:sp>
      <p:pic>
        <p:nvPicPr>
          <p:cNvPr id="176130" name="Picture 9" descr="figure_14_24_Ste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b="3842"/>
          <a:stretch>
            <a:fillRect/>
          </a:stretch>
        </p:blipFill>
        <p:spPr bwMode="auto">
          <a:xfrm>
            <a:off x="812800" y="304800"/>
            <a:ext cx="7532688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77875" y="2328863"/>
            <a:ext cx="169703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Activates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90575" y="3286125"/>
            <a:ext cx="18669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Blood warmer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than hypothalamic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set point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6172200" y="2905125"/>
            <a:ext cx="18145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Body 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decreases: Blood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declines and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hypothalamus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heat-loss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ja-JP" altLang="en-US" sz="1500" b="1">
                <a:solidFill>
                  <a:srgbClr val="000000"/>
                </a:solidFill>
                <a:cs typeface="+mn-cs"/>
              </a:rPr>
              <a:t>“</a:t>
            </a:r>
            <a:r>
              <a:rPr lang="en-US" sz="1500" b="1">
                <a:solidFill>
                  <a:srgbClr val="000000"/>
                </a:solidFill>
                <a:cs typeface="+mn-cs"/>
              </a:rPr>
              <a:t>shuts off</a:t>
            </a:r>
            <a:r>
              <a:rPr lang="ja-JP" altLang="en-US" sz="1500" b="1">
                <a:solidFill>
                  <a:srgbClr val="000000"/>
                </a:solidFill>
                <a:cs typeface="+mn-cs"/>
              </a:rPr>
              <a:t>”</a:t>
            </a:r>
            <a:endParaRPr lang="en-US" sz="15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567113" y="2878138"/>
            <a:ext cx="26717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Sweat glands activated: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Secrete perspiration, which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is vaporized by body heat,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helping to cool the body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5268913" y="73025"/>
            <a:ext cx="26511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Skin blood vessels dilate: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Capillaries become flushed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with warm blood; heat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radiates from skin surface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2867025" y="5126038"/>
            <a:ext cx="4105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 rot="1325615">
            <a:off x="2667000" y="468312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 rot="1325615">
            <a:off x="5668963" y="6378575"/>
            <a:ext cx="13271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838200" y="4343400"/>
            <a:ext cx="17081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Increased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(e.g., when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exercising or the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500" b="1">
                <a:solidFill>
                  <a:srgbClr val="000000"/>
                </a:solidFill>
                <a:cs typeface="+mn-cs"/>
              </a:rPr>
              <a:t>climate is hot)</a:t>
            </a:r>
          </a:p>
        </p:txBody>
      </p:sp>
    </p:spTree>
    <p:extLst>
      <p:ext uri="{BB962C8B-B14F-4D97-AF65-F5344CB8AC3E}">
        <p14:creationId xmlns:p14="http://schemas.microsoft.com/office/powerpoint/2010/main" val="539868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6</a:t>
            </a:r>
          </a:p>
        </p:txBody>
      </p:sp>
      <p:pic>
        <p:nvPicPr>
          <p:cNvPr id="177154" name="Picture 9" descr="figure_14_24_Ste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b="1384"/>
          <a:stretch>
            <a:fillRect/>
          </a:stretch>
        </p:blipFill>
        <p:spPr bwMode="auto">
          <a:xfrm>
            <a:off x="457200" y="215900"/>
            <a:ext cx="83248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6934200" y="1476375"/>
            <a:ext cx="17986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(e.g., due to cold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environmental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temperatures)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2130425" y="942975"/>
            <a:ext cx="4367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 rot="1325615">
            <a:off x="1924050" y="428625"/>
            <a:ext cx="1403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 rot="1325615">
            <a:off x="5192713" y="2300288"/>
            <a:ext cx="14033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3238305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7</a:t>
            </a:r>
          </a:p>
        </p:txBody>
      </p:sp>
      <p:pic>
        <p:nvPicPr>
          <p:cNvPr id="178178" name="Picture 9" descr="figure_14_24_Step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b="1384"/>
          <a:stretch>
            <a:fillRect/>
          </a:stretch>
        </p:blipFill>
        <p:spPr bwMode="auto">
          <a:xfrm>
            <a:off x="457200" y="215900"/>
            <a:ext cx="83248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6662738" y="5062538"/>
            <a:ext cx="185578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Activates heat-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promoting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6662738" y="3122613"/>
            <a:ext cx="19113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cooler than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hypothalamic set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point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6934200" y="1476375"/>
            <a:ext cx="17986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(e.g., due to cold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environmental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temperatures)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2130425" y="942975"/>
            <a:ext cx="4367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 rot="1325615">
            <a:off x="1924050" y="428625"/>
            <a:ext cx="1403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 rot="1325615">
            <a:off x="5192713" y="2300288"/>
            <a:ext cx="14033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3153006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14.2a</a:t>
            </a:r>
          </a:p>
        </p:txBody>
      </p:sp>
      <p:pic>
        <p:nvPicPr>
          <p:cNvPr id="16386" name="Picture 10" descr="figure_14_02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"/>
          <a:stretch>
            <a:fillRect/>
          </a:stretch>
        </p:blipFill>
        <p:spPr bwMode="auto">
          <a:xfrm>
            <a:off x="468313" y="200025"/>
            <a:ext cx="8205787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57213" y="61690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(a)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92875" y="5227638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Esophagus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00813" y="4643438"/>
            <a:ext cx="217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Laryngopharynx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99225" y="4070350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Epiglottis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492875" y="3214688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Oropharynx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497638" y="274637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Lingual tonsil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497638" y="2319338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Palatine tonsil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496050" y="1863725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Uvula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99225" y="1349375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Soft palate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502400" y="381000"/>
            <a:ext cx="179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Nasopharynx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61963" y="762000"/>
            <a:ext cx="91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Hard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palate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61963" y="1517650"/>
            <a:ext cx="90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Oral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cavity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61963" y="2246313"/>
            <a:ext cx="1525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Lips (labia)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61963" y="2647950"/>
            <a:ext cx="131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Vestibule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61963" y="336232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Lingual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frenulum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196975" y="42767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Tongue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214438" y="4835525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Hyoid bone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5888" y="538797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Trachea</a:t>
            </a:r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1730375" y="2863850"/>
            <a:ext cx="908050" cy="1588"/>
          </a:xfrm>
          <a:custGeom>
            <a:avLst/>
            <a:gdLst>
              <a:gd name="T0" fmla="*/ 572 w 572"/>
              <a:gd name="T1" fmla="*/ 0 h 1"/>
              <a:gd name="T2" fmla="*/ 0 w 57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2" h="1">
                <a:moveTo>
                  <a:pt x="572" y="0"/>
                </a:move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1927225" y="2451100"/>
            <a:ext cx="501650" cy="3175"/>
          </a:xfrm>
          <a:custGeom>
            <a:avLst/>
            <a:gdLst>
              <a:gd name="T0" fmla="*/ 0 w 316"/>
              <a:gd name="T1" fmla="*/ 2 h 2"/>
              <a:gd name="T2" fmla="*/ 316 w 316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">
                <a:moveTo>
                  <a:pt x="0" y="2"/>
                </a:moveTo>
                <a:lnTo>
                  <a:pt x="31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1514475" y="2844800"/>
            <a:ext cx="1743075" cy="717550"/>
          </a:xfrm>
          <a:custGeom>
            <a:avLst/>
            <a:gdLst>
              <a:gd name="T0" fmla="*/ 0 w 1098"/>
              <a:gd name="T1" fmla="*/ 452 h 452"/>
              <a:gd name="T2" fmla="*/ 173 w 1098"/>
              <a:gd name="T3" fmla="*/ 452 h 452"/>
              <a:gd name="T4" fmla="*/ 1098 w 1098"/>
              <a:gd name="T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8" h="452">
                <a:moveTo>
                  <a:pt x="0" y="452"/>
                </a:moveTo>
                <a:lnTo>
                  <a:pt x="173" y="452"/>
                </a:lnTo>
                <a:lnTo>
                  <a:pt x="109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2244725" y="2946400"/>
            <a:ext cx="1793875" cy="1549400"/>
          </a:xfrm>
          <a:custGeom>
            <a:avLst/>
            <a:gdLst>
              <a:gd name="T0" fmla="*/ 0 w 1130"/>
              <a:gd name="T1" fmla="*/ 976 h 976"/>
              <a:gd name="T2" fmla="*/ 189 w 1130"/>
              <a:gd name="T3" fmla="*/ 976 h 976"/>
              <a:gd name="T4" fmla="*/ 1130 w 1130"/>
              <a:gd name="T5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0" h="976">
                <a:moveTo>
                  <a:pt x="0" y="976"/>
                </a:moveTo>
                <a:lnTo>
                  <a:pt x="189" y="976"/>
                </a:lnTo>
                <a:lnTo>
                  <a:pt x="113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2733675" y="4130675"/>
            <a:ext cx="1577975" cy="923925"/>
          </a:xfrm>
          <a:custGeom>
            <a:avLst/>
            <a:gdLst>
              <a:gd name="T0" fmla="*/ 0 w 994"/>
              <a:gd name="T1" fmla="*/ 582 h 582"/>
              <a:gd name="T2" fmla="*/ 112 w 994"/>
              <a:gd name="T3" fmla="*/ 582 h 582"/>
              <a:gd name="T4" fmla="*/ 994 w 994"/>
              <a:gd name="T5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4" h="582">
                <a:moveTo>
                  <a:pt x="0" y="582"/>
                </a:moveTo>
                <a:lnTo>
                  <a:pt x="112" y="582"/>
                </a:lnTo>
                <a:lnTo>
                  <a:pt x="99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2146300" y="1870075"/>
            <a:ext cx="241300" cy="579438"/>
          </a:xfrm>
          <a:custGeom>
            <a:avLst/>
            <a:gdLst>
              <a:gd name="T0" fmla="*/ 152 w 152"/>
              <a:gd name="T1" fmla="*/ 0 h 365"/>
              <a:gd name="T2" fmla="*/ 0 w 152"/>
              <a:gd name="T3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" h="365">
                <a:moveTo>
                  <a:pt x="152" y="0"/>
                </a:moveTo>
                <a:lnTo>
                  <a:pt x="0" y="36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1174750" y="949325"/>
            <a:ext cx="1866900" cy="390525"/>
          </a:xfrm>
          <a:custGeom>
            <a:avLst/>
            <a:gdLst>
              <a:gd name="T0" fmla="*/ 0 w 1176"/>
              <a:gd name="T1" fmla="*/ 0 h 246"/>
              <a:gd name="T2" fmla="*/ 96 w 1176"/>
              <a:gd name="T3" fmla="*/ 2 h 246"/>
              <a:gd name="T4" fmla="*/ 1176 w 1176"/>
              <a:gd name="T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6" h="246">
                <a:moveTo>
                  <a:pt x="0" y="0"/>
                </a:moveTo>
                <a:lnTo>
                  <a:pt x="96" y="2"/>
                </a:lnTo>
                <a:lnTo>
                  <a:pt x="1176" y="24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5667375" y="5448300"/>
            <a:ext cx="835025" cy="3175"/>
          </a:xfrm>
          <a:custGeom>
            <a:avLst/>
            <a:gdLst>
              <a:gd name="T0" fmla="*/ 526 w 526"/>
              <a:gd name="T1" fmla="*/ 0 h 2"/>
              <a:gd name="T2" fmla="*/ 0 w 526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6" h="2">
                <a:moveTo>
                  <a:pt x="526" y="0"/>
                </a:moveTo>
                <a:lnTo>
                  <a:pt x="0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3778250" y="5597525"/>
            <a:ext cx="1044575" cy="6350"/>
          </a:xfrm>
          <a:custGeom>
            <a:avLst/>
            <a:gdLst>
              <a:gd name="T0" fmla="*/ 658 w 658"/>
              <a:gd name="T1" fmla="*/ 0 h 4"/>
              <a:gd name="T2" fmla="*/ 0 w 658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8" h="4">
                <a:moveTo>
                  <a:pt x="658" y="0"/>
                </a:moveTo>
                <a:lnTo>
                  <a:pt x="0" y="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5378450" y="3533775"/>
            <a:ext cx="1123950" cy="752475"/>
          </a:xfrm>
          <a:custGeom>
            <a:avLst/>
            <a:gdLst>
              <a:gd name="T0" fmla="*/ 708 w 708"/>
              <a:gd name="T1" fmla="*/ 474 h 474"/>
              <a:gd name="T2" fmla="*/ 558 w 708"/>
              <a:gd name="T3" fmla="*/ 474 h 474"/>
              <a:gd name="T4" fmla="*/ 0 w 708"/>
              <a:gd name="T5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474">
                <a:moveTo>
                  <a:pt x="708" y="474"/>
                </a:moveTo>
                <a:lnTo>
                  <a:pt x="558" y="474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5467350" y="4368800"/>
            <a:ext cx="1047750" cy="498475"/>
          </a:xfrm>
          <a:custGeom>
            <a:avLst/>
            <a:gdLst>
              <a:gd name="T0" fmla="*/ 660 w 660"/>
              <a:gd name="T1" fmla="*/ 312 h 314"/>
              <a:gd name="T2" fmla="*/ 508 w 660"/>
              <a:gd name="T3" fmla="*/ 314 h 314"/>
              <a:gd name="T4" fmla="*/ 0 w 660"/>
              <a:gd name="T5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0" h="314">
                <a:moveTo>
                  <a:pt x="660" y="312"/>
                </a:moveTo>
                <a:lnTo>
                  <a:pt x="508" y="314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661025" y="3409950"/>
            <a:ext cx="850900" cy="1588"/>
          </a:xfrm>
          <a:custGeom>
            <a:avLst/>
            <a:gdLst>
              <a:gd name="T0" fmla="*/ 0 w 536"/>
              <a:gd name="T1" fmla="*/ 0 h 1"/>
              <a:gd name="T2" fmla="*/ 536 w 53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1">
                <a:moveTo>
                  <a:pt x="0" y="0"/>
                </a:moveTo>
                <a:lnTo>
                  <a:pt x="536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4981575" y="2943225"/>
            <a:ext cx="1524000" cy="79375"/>
          </a:xfrm>
          <a:custGeom>
            <a:avLst/>
            <a:gdLst>
              <a:gd name="T0" fmla="*/ 0 w 960"/>
              <a:gd name="T1" fmla="*/ 50 h 50"/>
              <a:gd name="T2" fmla="*/ 852 w 960"/>
              <a:gd name="T3" fmla="*/ 0 h 50"/>
              <a:gd name="T4" fmla="*/ 960 w 960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50">
                <a:moveTo>
                  <a:pt x="0" y="50"/>
                </a:moveTo>
                <a:lnTo>
                  <a:pt x="852" y="0"/>
                </a:lnTo>
                <a:lnTo>
                  <a:pt x="96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5461000" y="2536825"/>
            <a:ext cx="1063625" cy="304800"/>
          </a:xfrm>
          <a:custGeom>
            <a:avLst/>
            <a:gdLst>
              <a:gd name="T0" fmla="*/ 670 w 670"/>
              <a:gd name="T1" fmla="*/ 0 h 192"/>
              <a:gd name="T2" fmla="*/ 482 w 670"/>
              <a:gd name="T3" fmla="*/ 0 h 192"/>
              <a:gd name="T4" fmla="*/ 0 w 670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0" h="192">
                <a:moveTo>
                  <a:pt x="670" y="0"/>
                </a:moveTo>
                <a:lnTo>
                  <a:pt x="482" y="0"/>
                </a:lnTo>
                <a:lnTo>
                  <a:pt x="0" y="19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308600" y="1555750"/>
            <a:ext cx="1219200" cy="403225"/>
          </a:xfrm>
          <a:custGeom>
            <a:avLst/>
            <a:gdLst>
              <a:gd name="T0" fmla="*/ 768 w 768"/>
              <a:gd name="T1" fmla="*/ 0 h 254"/>
              <a:gd name="T2" fmla="*/ 618 w 768"/>
              <a:gd name="T3" fmla="*/ 0 h 254"/>
              <a:gd name="T4" fmla="*/ 0 w 768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54">
                <a:moveTo>
                  <a:pt x="768" y="0"/>
                </a:moveTo>
                <a:lnTo>
                  <a:pt x="618" y="0"/>
                </a:lnTo>
                <a:lnTo>
                  <a:pt x="0" y="2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1082675" y="1703388"/>
            <a:ext cx="2571750" cy="1587"/>
          </a:xfrm>
          <a:custGeom>
            <a:avLst/>
            <a:gdLst>
              <a:gd name="T0" fmla="*/ 0 w 1620"/>
              <a:gd name="T1" fmla="*/ 1 h 1"/>
              <a:gd name="T2" fmla="*/ 1620 w 162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0" h="1">
                <a:moveTo>
                  <a:pt x="0" y="1"/>
                </a:moveTo>
                <a:lnTo>
                  <a:pt x="162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5483225" y="2060575"/>
            <a:ext cx="1047750" cy="584200"/>
          </a:xfrm>
          <a:custGeom>
            <a:avLst/>
            <a:gdLst>
              <a:gd name="T0" fmla="*/ 660 w 660"/>
              <a:gd name="T1" fmla="*/ 0 h 368"/>
              <a:gd name="T2" fmla="*/ 504 w 660"/>
              <a:gd name="T3" fmla="*/ 0 h 368"/>
              <a:gd name="T4" fmla="*/ 0 w 660"/>
              <a:gd name="T5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0" h="368">
                <a:moveTo>
                  <a:pt x="660" y="0"/>
                </a:moveTo>
                <a:lnTo>
                  <a:pt x="504" y="0"/>
                </a:lnTo>
                <a:lnTo>
                  <a:pt x="0" y="3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5502275" y="565150"/>
            <a:ext cx="1028700" cy="901700"/>
          </a:xfrm>
          <a:custGeom>
            <a:avLst/>
            <a:gdLst>
              <a:gd name="T0" fmla="*/ 648 w 648"/>
              <a:gd name="T1" fmla="*/ 0 h 568"/>
              <a:gd name="T2" fmla="*/ 560 w 648"/>
              <a:gd name="T3" fmla="*/ 2 h 568"/>
              <a:gd name="T4" fmla="*/ 0 w 648"/>
              <a:gd name="T5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568">
                <a:moveTo>
                  <a:pt x="648" y="0"/>
                </a:moveTo>
                <a:lnTo>
                  <a:pt x="560" y="2"/>
                </a:lnTo>
                <a:lnTo>
                  <a:pt x="0" y="5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16606"/>
      </p:ext>
    </p:extLst>
  </p:cSld>
  <p:clrMapOvr>
    <a:masterClrMapping/>
  </p:clrMapOvr>
  <p:transition xmlns:p14="http://schemas.microsoft.com/office/powerpoint/2010/main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 Box 2"/>
          <p:cNvSpPr txBox="1">
            <a:spLocks noChangeArrowheads="1"/>
          </p:cNvSpPr>
          <p:nvPr/>
        </p:nvSpPr>
        <p:spPr bwMode="auto">
          <a:xfrm>
            <a:off x="7316788" y="6553200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8</a:t>
            </a:r>
          </a:p>
        </p:txBody>
      </p:sp>
      <p:pic>
        <p:nvPicPr>
          <p:cNvPr id="179202" name="Picture 9" descr="figure_14_24_Ste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b="1384"/>
          <a:stretch>
            <a:fillRect/>
          </a:stretch>
        </p:blipFill>
        <p:spPr bwMode="auto">
          <a:xfrm>
            <a:off x="457200" y="215900"/>
            <a:ext cx="83248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1797050" y="5695950"/>
            <a:ext cx="25320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Skeletal muscles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activated when more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heat must be generated;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shivering begins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6662738" y="5062538"/>
            <a:ext cx="185578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Activates heat-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promoting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6662738" y="3122613"/>
            <a:ext cx="19113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cooler than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hypothalamic set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point</a:t>
            </a:r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6934200" y="1476375"/>
            <a:ext cx="17986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(e.g., due to cold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environmental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temperatures)</a:t>
            </a:r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3000375" y="2835275"/>
            <a:ext cx="29956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Skin blood vessels constrict: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is diverted from skin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capillaries and withdrawn to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deeper tissues; minimizes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      overall heat loss from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              skin surface</a:t>
            </a:r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2130425" y="942975"/>
            <a:ext cx="4367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200720" name="Rectangle 16"/>
          <p:cNvSpPr>
            <a:spLocks noChangeArrowheads="1"/>
          </p:cNvSpPr>
          <p:nvPr/>
        </p:nvSpPr>
        <p:spPr bwMode="auto">
          <a:xfrm rot="1325615">
            <a:off x="1924050" y="428625"/>
            <a:ext cx="1403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200721" name="Rectangle 17"/>
          <p:cNvSpPr>
            <a:spLocks noChangeArrowheads="1"/>
          </p:cNvSpPr>
          <p:nvPr/>
        </p:nvSpPr>
        <p:spPr bwMode="auto">
          <a:xfrm rot="1325615">
            <a:off x="5192713" y="2300288"/>
            <a:ext cx="14033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3599636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2"/>
          <p:cNvSpPr txBox="1">
            <a:spLocks noChangeArrowheads="1"/>
          </p:cNvSpPr>
          <p:nvPr/>
        </p:nvSpPr>
        <p:spPr bwMode="auto">
          <a:xfrm>
            <a:off x="7300913" y="6550025"/>
            <a:ext cx="182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9</a:t>
            </a:r>
          </a:p>
        </p:txBody>
      </p:sp>
      <p:pic>
        <p:nvPicPr>
          <p:cNvPr id="180226" name="Picture 9" descr="figure_14_24_Ste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"/>
          <a:stretch>
            <a:fillRect/>
          </a:stretch>
        </p:blipFill>
        <p:spPr bwMode="auto">
          <a:xfrm>
            <a:off x="361950" y="215900"/>
            <a:ext cx="84201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928688" y="3551238"/>
            <a:ext cx="197961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Body 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increases: Blood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 rises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and hypothalamus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heat-promoting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center </a:t>
            </a:r>
            <a:r>
              <a:rPr lang="ja-JP" altLang="en-US" sz="1600" b="1">
                <a:solidFill>
                  <a:srgbClr val="000000"/>
                </a:solidFill>
                <a:cs typeface="+mn-cs"/>
              </a:rPr>
              <a:t>“</a:t>
            </a:r>
            <a:r>
              <a:rPr lang="en-US" sz="1600" b="1">
                <a:solidFill>
                  <a:srgbClr val="000000"/>
                </a:solidFill>
                <a:cs typeface="+mn-cs"/>
              </a:rPr>
              <a:t>shuts off</a:t>
            </a:r>
            <a:r>
              <a:rPr lang="ja-JP" altLang="en-US" sz="1600" b="1">
                <a:solidFill>
                  <a:srgbClr val="000000"/>
                </a:solidFill>
                <a:cs typeface="+mn-cs"/>
              </a:rPr>
              <a:t>”</a:t>
            </a:r>
            <a:endParaRPr lang="en-US" sz="16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1797050" y="5695950"/>
            <a:ext cx="25320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Skeletal muscles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activated when more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heat must be generated;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shivering begins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6662738" y="5062538"/>
            <a:ext cx="185578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Activates heat-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promoting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6662738" y="3122613"/>
            <a:ext cx="19113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cooler than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hypothalamic set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point</a:t>
            </a: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6934200" y="1476375"/>
            <a:ext cx="17986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(e.g., due to cold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environmental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temperatures)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3000375" y="2835275"/>
            <a:ext cx="29956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Skin blood vessels constrict: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is diverted from skin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capillaries and withdrawn to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deeper tissues; minimizes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      overall heat loss from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              skin surface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2130425" y="942975"/>
            <a:ext cx="4367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 rot="1325615">
            <a:off x="1924050" y="428625"/>
            <a:ext cx="1403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 rot="1325615">
            <a:off x="5192713" y="2300288"/>
            <a:ext cx="14033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1975579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ext Box 2"/>
          <p:cNvSpPr txBox="1">
            <a:spLocks noChangeArrowheads="1"/>
          </p:cNvSpPr>
          <p:nvPr/>
        </p:nvSpPr>
        <p:spPr bwMode="auto">
          <a:xfrm>
            <a:off x="7200900" y="6550025"/>
            <a:ext cx="1925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14.24, step 10</a:t>
            </a:r>
          </a:p>
        </p:txBody>
      </p:sp>
      <p:pic>
        <p:nvPicPr>
          <p:cNvPr id="181250" name="Picture 9" descr="figure_14_24_Ste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"/>
          <a:stretch>
            <a:fillRect/>
          </a:stretch>
        </p:blipFill>
        <p:spPr bwMode="auto">
          <a:xfrm>
            <a:off x="361950" y="215900"/>
            <a:ext cx="84201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928688" y="3551238"/>
            <a:ext cx="197961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Body 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increases: Blood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 rises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and hypothalamus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heat-promoting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center </a:t>
            </a:r>
            <a:r>
              <a:rPr lang="ja-JP" altLang="en-US" sz="1600" b="1">
                <a:solidFill>
                  <a:srgbClr val="000000"/>
                </a:solidFill>
                <a:cs typeface="+mn-cs"/>
              </a:rPr>
              <a:t>“</a:t>
            </a:r>
            <a:r>
              <a:rPr lang="en-US" sz="1600" b="1">
                <a:solidFill>
                  <a:srgbClr val="000000"/>
                </a:solidFill>
                <a:cs typeface="+mn-cs"/>
              </a:rPr>
              <a:t>shuts off</a:t>
            </a:r>
            <a:r>
              <a:rPr lang="ja-JP" altLang="en-US" sz="1600" b="1">
                <a:solidFill>
                  <a:srgbClr val="000000"/>
                </a:solidFill>
                <a:cs typeface="+mn-cs"/>
              </a:rPr>
              <a:t>”</a:t>
            </a:r>
            <a:endParaRPr lang="en-US" sz="16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1797050" y="5695950"/>
            <a:ext cx="25320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Skeletal muscles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activated when more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heat must be generated;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shivering begins</a:t>
            </a: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6662738" y="5062538"/>
            <a:ext cx="185578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Activates heat-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promoting center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in hypothalamus</a:t>
            </a: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6662738" y="3122613"/>
            <a:ext cx="19113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cooler than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hypothalamic set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point</a:t>
            </a: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6934200" y="1476375"/>
            <a:ext cx="17986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Stimulus: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Decreased body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(e.g., due to cold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environmental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temperatures)</a:t>
            </a: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3000375" y="2835275"/>
            <a:ext cx="29956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Skin blood vessels constrict: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Blood is diverted from skin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capillaries and withdrawn to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deeper tissues; minimizes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      overall heat loss from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              skin surface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2130425" y="942975"/>
            <a:ext cx="4367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HOMEOSTASIS = normal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(35.6°C–37.8°C)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 rot="1325615">
            <a:off x="1924050" y="428625"/>
            <a:ext cx="1403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 rot="1325615">
            <a:off x="5192713" y="2300288"/>
            <a:ext cx="14033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>
                <a:solidFill>
                  <a:srgbClr val="818181"/>
                </a:solidFill>
                <a:cs typeface="+mn-cs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3881412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Body Temperature Regulation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Fever—controlled hyperthermia</a:t>
            </a:r>
          </a:p>
          <a:p>
            <a:pPr lvl="1" eaLnBrk="1" hangingPunct="1">
              <a:defRPr/>
            </a:pPr>
            <a:r>
              <a:rPr lang="en-US" smtClean="0"/>
              <a:t>Results from infection, cancer, allergic reactions, CNS injuries</a:t>
            </a:r>
          </a:p>
          <a:p>
            <a:pPr lvl="1" eaLnBrk="1" hangingPunct="1">
              <a:defRPr/>
            </a:pPr>
            <a:r>
              <a:rPr lang="en-US" smtClean="0"/>
              <a:t>If the body thermostat is set too high, body proteins may be denatured and permanent brain damage may occur</a:t>
            </a:r>
          </a:p>
        </p:txBody>
      </p:sp>
    </p:spTree>
    <p:extLst>
      <p:ext uri="{BB962C8B-B14F-4D97-AF65-F5344CB8AC3E}">
        <p14:creationId xmlns:p14="http://schemas.microsoft.com/office/powerpoint/2010/main" val="2636002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Developmental Aspects of the Digestive System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alimentary canal is a continuous tube by the fifth week of development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Digestive glands bud from the mucosa of the alimentary tube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developing fetus receives all nutrients through the placenta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 newborns, feeding must be frequent, peristalsis is inefficient, and vomiting is common</a:t>
            </a:r>
          </a:p>
        </p:txBody>
      </p:sp>
    </p:spTree>
    <p:extLst>
      <p:ext uri="{BB962C8B-B14F-4D97-AF65-F5344CB8AC3E}">
        <p14:creationId xmlns:p14="http://schemas.microsoft.com/office/powerpoint/2010/main" val="3800893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Developmental Aspects of the Digestive System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Newborn reflexes</a:t>
            </a:r>
          </a:p>
          <a:p>
            <a:pPr lvl="1" eaLnBrk="1" hangingPunct="1">
              <a:defRPr/>
            </a:pPr>
            <a:r>
              <a:rPr lang="en-US" smtClean="0"/>
              <a:t>Rooting reflex helps the infant find the nipple</a:t>
            </a:r>
          </a:p>
          <a:p>
            <a:pPr lvl="1" eaLnBrk="1" hangingPunct="1">
              <a:defRPr/>
            </a:pPr>
            <a:r>
              <a:rPr lang="en-US" smtClean="0"/>
              <a:t>Sucking reflex helps the infant hold on to the nipple and swallow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Teething begins around age six months</a:t>
            </a:r>
          </a:p>
        </p:txBody>
      </p:sp>
    </p:spTree>
    <p:extLst>
      <p:ext uri="{BB962C8B-B14F-4D97-AF65-F5344CB8AC3E}">
        <p14:creationId xmlns:p14="http://schemas.microsoft.com/office/powerpoint/2010/main" val="417725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Developmental Aspects of the Digestive System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Problems of the digestive system</a:t>
            </a:r>
          </a:p>
          <a:p>
            <a:pPr lvl="1" eaLnBrk="1" hangingPunct="1">
              <a:defRPr/>
            </a:pPr>
            <a:r>
              <a:rPr lang="en-US" smtClean="0"/>
              <a:t>Gastroenteritis—inflammation of the gastrointestinal tract</a:t>
            </a:r>
          </a:p>
          <a:p>
            <a:pPr lvl="1" eaLnBrk="1" hangingPunct="1">
              <a:defRPr/>
            </a:pPr>
            <a:r>
              <a:rPr lang="en-US" smtClean="0"/>
              <a:t>Appendicitis—inflammation of the appendix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Metabolism decreases with old age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Middle-age digestive problems</a:t>
            </a:r>
          </a:p>
          <a:p>
            <a:pPr lvl="1" eaLnBrk="1" hangingPunct="1">
              <a:defRPr/>
            </a:pPr>
            <a:r>
              <a:rPr lang="en-US" smtClean="0"/>
              <a:t>Ulcers</a:t>
            </a:r>
          </a:p>
          <a:p>
            <a:pPr lvl="1" eaLnBrk="1" hangingPunct="1">
              <a:defRPr/>
            </a:pPr>
            <a:r>
              <a:rPr lang="en-US" smtClean="0"/>
              <a:t>Gallbladder problems</a:t>
            </a:r>
          </a:p>
        </p:txBody>
      </p:sp>
    </p:spTree>
    <p:extLst>
      <p:ext uri="{BB962C8B-B14F-4D97-AF65-F5344CB8AC3E}">
        <p14:creationId xmlns:p14="http://schemas.microsoft.com/office/powerpoint/2010/main" val="4050250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Developmental Aspects of the Digestive System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Activity of the digestive tract in old age</a:t>
            </a:r>
          </a:p>
          <a:p>
            <a:pPr lvl="1" eaLnBrk="1" hangingPunct="1">
              <a:defRPr/>
            </a:pPr>
            <a:r>
              <a:rPr lang="en-US" smtClean="0"/>
              <a:t>Fewer digestive juices</a:t>
            </a:r>
          </a:p>
          <a:p>
            <a:pPr lvl="1" eaLnBrk="1" hangingPunct="1">
              <a:defRPr/>
            </a:pPr>
            <a:r>
              <a:rPr lang="en-US" smtClean="0"/>
              <a:t>Peristalsis slows</a:t>
            </a:r>
          </a:p>
          <a:p>
            <a:pPr lvl="1" eaLnBrk="1" hangingPunct="1">
              <a:defRPr/>
            </a:pPr>
            <a:r>
              <a:rPr lang="en-US" smtClean="0"/>
              <a:t>Diverticulosis and cancer are more common</a:t>
            </a:r>
          </a:p>
        </p:txBody>
      </p:sp>
    </p:spTree>
    <p:extLst>
      <p:ext uri="{BB962C8B-B14F-4D97-AF65-F5344CB8AC3E}">
        <p14:creationId xmlns:p14="http://schemas.microsoft.com/office/powerpoint/2010/main" val="1013124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Pharynx Physiology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Serves as a passageway for air and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Food is propelled to the esophagus by two muscle layers</a:t>
            </a:r>
          </a:p>
          <a:p>
            <a:pPr lvl="1" eaLnBrk="1" hangingPunct="1">
              <a:defRPr/>
            </a:pPr>
            <a:r>
              <a:rPr lang="en-US" smtClean="0"/>
              <a:t>Longitudinal inner layer</a:t>
            </a:r>
          </a:p>
          <a:p>
            <a:pPr lvl="1" eaLnBrk="1" hangingPunct="1">
              <a:defRPr/>
            </a:pPr>
            <a:r>
              <a:rPr lang="en-US" smtClean="0"/>
              <a:t>Circular outer layer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Food movement is by alternating contractions of the muscle layers (peristalsis)</a:t>
            </a:r>
          </a:p>
        </p:txBody>
      </p:sp>
    </p:spTree>
    <p:extLst>
      <p:ext uri="{BB962C8B-B14F-4D97-AF65-F5344CB8AC3E}">
        <p14:creationId xmlns:p14="http://schemas.microsoft.com/office/powerpoint/2010/main" val="4054527818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Esophagus Anatomy and Physiology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Anatomy</a:t>
            </a:r>
          </a:p>
          <a:p>
            <a:pPr lvl="1" eaLnBrk="1" hangingPunct="1">
              <a:defRPr/>
            </a:pPr>
            <a:r>
              <a:rPr lang="en-US" smtClean="0"/>
              <a:t>About 10 inches long</a:t>
            </a:r>
          </a:p>
          <a:p>
            <a:pPr lvl="1" eaLnBrk="1" hangingPunct="1">
              <a:defRPr/>
            </a:pPr>
            <a:r>
              <a:rPr lang="en-US" smtClean="0"/>
              <a:t>Runs from pharynx to stomach through the diaphragm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Physiology</a:t>
            </a:r>
          </a:p>
          <a:p>
            <a:pPr lvl="1" eaLnBrk="1" hangingPunct="1">
              <a:defRPr/>
            </a:pPr>
            <a:r>
              <a:rPr lang="en-US" smtClean="0"/>
              <a:t>Conducts food by peristalsis (slow rhythmic squeezing)</a:t>
            </a:r>
          </a:p>
          <a:p>
            <a:pPr lvl="1" eaLnBrk="1" hangingPunct="1">
              <a:defRPr/>
            </a:pPr>
            <a:r>
              <a:rPr lang="en-US" smtClean="0"/>
              <a:t>Passageway for food only (respiratory system branches off after the pharynx)</a:t>
            </a:r>
          </a:p>
        </p:txBody>
      </p:sp>
    </p:spTree>
    <p:extLst>
      <p:ext uri="{BB962C8B-B14F-4D97-AF65-F5344CB8AC3E}">
        <p14:creationId xmlns:p14="http://schemas.microsoft.com/office/powerpoint/2010/main" val="332620756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Layers of Tissue in the Alimentary Canal Organs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Four layers from deep to superficial:</a:t>
            </a:r>
          </a:p>
          <a:p>
            <a:pPr lvl="1" eaLnBrk="1" hangingPunct="1">
              <a:defRPr/>
            </a:pPr>
            <a:r>
              <a:rPr lang="en-US" smtClean="0"/>
              <a:t>Mucosa</a:t>
            </a:r>
          </a:p>
          <a:p>
            <a:pPr lvl="1" eaLnBrk="1" hangingPunct="1">
              <a:defRPr/>
            </a:pPr>
            <a:r>
              <a:rPr lang="en-US" smtClean="0"/>
              <a:t>Submucosa</a:t>
            </a:r>
          </a:p>
          <a:p>
            <a:pPr lvl="1" eaLnBrk="1" hangingPunct="1">
              <a:defRPr/>
            </a:pPr>
            <a:r>
              <a:rPr lang="en-US" smtClean="0"/>
              <a:t>Muscularis externa</a:t>
            </a:r>
          </a:p>
          <a:p>
            <a:pPr lvl="1" eaLnBrk="1" hangingPunct="1">
              <a:defRPr/>
            </a:pPr>
            <a:r>
              <a:rPr lang="en-US" smtClean="0"/>
              <a:t>Serosa</a:t>
            </a:r>
          </a:p>
        </p:txBody>
      </p:sp>
    </p:spTree>
    <p:extLst>
      <p:ext uri="{BB962C8B-B14F-4D97-AF65-F5344CB8AC3E}">
        <p14:creationId xmlns:p14="http://schemas.microsoft.com/office/powerpoint/2010/main" val="107296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Digestive System Functions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Ingestion—taking in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Digestion—breaking food down both physically and chemically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Absorption—movement of nutrients into the bloodstream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Defecation—rids the body of indigestible waste</a:t>
            </a:r>
          </a:p>
        </p:txBody>
      </p:sp>
    </p:spTree>
    <p:extLst>
      <p:ext uri="{BB962C8B-B14F-4D97-AF65-F5344CB8AC3E}">
        <p14:creationId xmlns:p14="http://schemas.microsoft.com/office/powerpoint/2010/main" val="3614485757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Layers of Tissue in the Alimentary Canal Organs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Mucosa</a:t>
            </a:r>
          </a:p>
          <a:p>
            <a:pPr lvl="1" eaLnBrk="1" hangingPunct="1">
              <a:defRPr/>
            </a:pPr>
            <a:r>
              <a:rPr lang="en-US" smtClean="0"/>
              <a:t>Innermost, moist membrane consisting of</a:t>
            </a:r>
          </a:p>
          <a:p>
            <a:pPr lvl="2" eaLnBrk="1" hangingPunct="1">
              <a:defRPr/>
            </a:pPr>
            <a:r>
              <a:rPr lang="en-US" smtClean="0"/>
              <a:t>Surface epithelium</a:t>
            </a:r>
          </a:p>
          <a:p>
            <a:pPr lvl="2" eaLnBrk="1" hangingPunct="1">
              <a:defRPr/>
            </a:pPr>
            <a:r>
              <a:rPr lang="en-US" smtClean="0"/>
              <a:t>Small amount of connective tissue </a:t>
            </a:r>
            <a:br>
              <a:rPr lang="en-US" smtClean="0"/>
            </a:br>
            <a:r>
              <a:rPr lang="en-US" smtClean="0"/>
              <a:t>(lamina propria)</a:t>
            </a:r>
          </a:p>
          <a:p>
            <a:pPr lvl="2" eaLnBrk="1" hangingPunct="1">
              <a:defRPr/>
            </a:pPr>
            <a:r>
              <a:rPr lang="en-US" smtClean="0"/>
              <a:t>Small smooth muscle layer</a:t>
            </a:r>
          </a:p>
          <a:p>
            <a:pPr lvl="1" eaLnBrk="1" hangingPunct="1">
              <a:defRPr/>
            </a:pPr>
            <a:r>
              <a:rPr lang="en-US" smtClean="0"/>
              <a:t>Lines the cavity (known as the lumen)</a:t>
            </a:r>
          </a:p>
        </p:txBody>
      </p:sp>
    </p:spTree>
    <p:extLst>
      <p:ext uri="{BB962C8B-B14F-4D97-AF65-F5344CB8AC3E}">
        <p14:creationId xmlns:p14="http://schemas.microsoft.com/office/powerpoint/2010/main" val="3352878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8024813" y="64770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14.3</a:t>
            </a:r>
          </a:p>
        </p:txBody>
      </p:sp>
      <p:pic>
        <p:nvPicPr>
          <p:cNvPr id="21506" name="Picture 74" descr="figure_14_03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 bwMode="auto">
          <a:xfrm>
            <a:off x="274638" y="563563"/>
            <a:ext cx="8594725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75"/>
          <p:cNvGrpSpPr>
            <a:grpSpLocks/>
          </p:cNvGrpSpPr>
          <p:nvPr/>
        </p:nvGrpSpPr>
        <p:grpSpPr bwMode="auto">
          <a:xfrm>
            <a:off x="1231900" y="860425"/>
            <a:ext cx="5267325" cy="4876800"/>
            <a:chOff x="776" y="542"/>
            <a:chExt cx="3318" cy="3072"/>
          </a:xfrm>
        </p:grpSpPr>
        <p:sp>
          <p:nvSpPr>
            <p:cNvPr id="19532" name="Freeform 76"/>
            <p:cNvSpPr>
              <a:spLocks/>
            </p:cNvSpPr>
            <p:nvPr/>
          </p:nvSpPr>
          <p:spPr bwMode="auto">
            <a:xfrm>
              <a:off x="1596" y="542"/>
              <a:ext cx="512" cy="614"/>
            </a:xfrm>
            <a:custGeom>
              <a:avLst/>
              <a:gdLst>
                <a:gd name="T0" fmla="*/ 512 w 512"/>
                <a:gd name="T1" fmla="*/ 0 h 614"/>
                <a:gd name="T2" fmla="*/ 416 w 512"/>
                <a:gd name="T3" fmla="*/ 0 h 614"/>
                <a:gd name="T4" fmla="*/ 0 w 512"/>
                <a:gd name="T5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2" h="614">
                  <a:moveTo>
                    <a:pt x="512" y="0"/>
                  </a:moveTo>
                  <a:lnTo>
                    <a:pt x="416" y="0"/>
                  </a:lnTo>
                  <a:lnTo>
                    <a:pt x="0" y="614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3" name="Freeform 77"/>
            <p:cNvSpPr>
              <a:spLocks/>
            </p:cNvSpPr>
            <p:nvPr/>
          </p:nvSpPr>
          <p:spPr bwMode="auto">
            <a:xfrm>
              <a:off x="2406" y="874"/>
              <a:ext cx="364" cy="612"/>
            </a:xfrm>
            <a:custGeom>
              <a:avLst/>
              <a:gdLst>
                <a:gd name="T0" fmla="*/ 364 w 364"/>
                <a:gd name="T1" fmla="*/ 0 h 612"/>
                <a:gd name="T2" fmla="*/ 264 w 364"/>
                <a:gd name="T3" fmla="*/ 0 h 612"/>
                <a:gd name="T4" fmla="*/ 0 w 364"/>
                <a:gd name="T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612">
                  <a:moveTo>
                    <a:pt x="364" y="0"/>
                  </a:moveTo>
                  <a:lnTo>
                    <a:pt x="264" y="0"/>
                  </a:lnTo>
                  <a:lnTo>
                    <a:pt x="0" y="61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4" name="Freeform 78"/>
            <p:cNvSpPr>
              <a:spLocks/>
            </p:cNvSpPr>
            <p:nvPr/>
          </p:nvSpPr>
          <p:spPr bwMode="auto">
            <a:xfrm>
              <a:off x="2384" y="990"/>
              <a:ext cx="388" cy="1198"/>
            </a:xfrm>
            <a:custGeom>
              <a:avLst/>
              <a:gdLst>
                <a:gd name="T0" fmla="*/ 388 w 388"/>
                <a:gd name="T1" fmla="*/ 0 h 1198"/>
                <a:gd name="T2" fmla="*/ 322 w 388"/>
                <a:gd name="T3" fmla="*/ 0 h 1198"/>
                <a:gd name="T4" fmla="*/ 0 w 388"/>
                <a:gd name="T5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" h="1198">
                  <a:moveTo>
                    <a:pt x="388" y="0"/>
                  </a:moveTo>
                  <a:lnTo>
                    <a:pt x="322" y="0"/>
                  </a:lnTo>
                  <a:lnTo>
                    <a:pt x="0" y="119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5" name="Freeform 79"/>
            <p:cNvSpPr>
              <a:spLocks/>
            </p:cNvSpPr>
            <p:nvPr/>
          </p:nvSpPr>
          <p:spPr bwMode="auto">
            <a:xfrm>
              <a:off x="2988" y="1286"/>
              <a:ext cx="750" cy="616"/>
            </a:xfrm>
            <a:custGeom>
              <a:avLst/>
              <a:gdLst>
                <a:gd name="T0" fmla="*/ 750 w 750"/>
                <a:gd name="T1" fmla="*/ 0 h 616"/>
                <a:gd name="T2" fmla="*/ 660 w 750"/>
                <a:gd name="T3" fmla="*/ 0 h 616"/>
                <a:gd name="T4" fmla="*/ 0 w 7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616">
                  <a:moveTo>
                    <a:pt x="750" y="0"/>
                  </a:moveTo>
                  <a:lnTo>
                    <a:pt x="660" y="0"/>
                  </a:lnTo>
                  <a:lnTo>
                    <a:pt x="0" y="61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6" name="Freeform 80"/>
            <p:cNvSpPr>
              <a:spLocks/>
            </p:cNvSpPr>
            <p:nvPr/>
          </p:nvSpPr>
          <p:spPr bwMode="auto">
            <a:xfrm>
              <a:off x="3494" y="1778"/>
              <a:ext cx="584" cy="638"/>
            </a:xfrm>
            <a:custGeom>
              <a:avLst/>
              <a:gdLst>
                <a:gd name="T0" fmla="*/ 584 w 584"/>
                <a:gd name="T1" fmla="*/ 0 h 638"/>
                <a:gd name="T2" fmla="*/ 528 w 584"/>
                <a:gd name="T3" fmla="*/ 0 h 638"/>
                <a:gd name="T4" fmla="*/ 0 w 584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638">
                  <a:moveTo>
                    <a:pt x="584" y="0"/>
                  </a:moveTo>
                  <a:lnTo>
                    <a:pt x="528" y="0"/>
                  </a:lnTo>
                  <a:lnTo>
                    <a:pt x="0" y="63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 flipH="1">
              <a:off x="3486" y="1288"/>
              <a:ext cx="160" cy="73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>
              <a:off x="3620" y="2008"/>
              <a:ext cx="460" cy="486"/>
            </a:xfrm>
            <a:custGeom>
              <a:avLst/>
              <a:gdLst>
                <a:gd name="T0" fmla="*/ 460 w 460"/>
                <a:gd name="T1" fmla="*/ 0 h 486"/>
                <a:gd name="T2" fmla="*/ 420 w 460"/>
                <a:gd name="T3" fmla="*/ 0 h 486"/>
                <a:gd name="T4" fmla="*/ 0 w 460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486">
                  <a:moveTo>
                    <a:pt x="460" y="0"/>
                  </a:moveTo>
                  <a:lnTo>
                    <a:pt x="420" y="0"/>
                  </a:lnTo>
                  <a:lnTo>
                    <a:pt x="0" y="48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39" name="Freeform 83"/>
            <p:cNvSpPr>
              <a:spLocks/>
            </p:cNvSpPr>
            <p:nvPr/>
          </p:nvSpPr>
          <p:spPr bwMode="auto">
            <a:xfrm>
              <a:off x="3558" y="1898"/>
              <a:ext cx="520" cy="576"/>
            </a:xfrm>
            <a:custGeom>
              <a:avLst/>
              <a:gdLst>
                <a:gd name="T0" fmla="*/ 520 w 520"/>
                <a:gd name="T1" fmla="*/ 0 h 576"/>
                <a:gd name="T2" fmla="*/ 464 w 520"/>
                <a:gd name="T3" fmla="*/ 0 h 576"/>
                <a:gd name="T4" fmla="*/ 0 w 52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576">
                  <a:moveTo>
                    <a:pt x="520" y="0"/>
                  </a:moveTo>
                  <a:lnTo>
                    <a:pt x="464" y="0"/>
                  </a:lnTo>
                  <a:lnTo>
                    <a:pt x="0" y="57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0" name="Freeform 84"/>
            <p:cNvSpPr>
              <a:spLocks/>
            </p:cNvSpPr>
            <p:nvPr/>
          </p:nvSpPr>
          <p:spPr bwMode="auto">
            <a:xfrm>
              <a:off x="3766" y="2272"/>
              <a:ext cx="328" cy="250"/>
            </a:xfrm>
            <a:custGeom>
              <a:avLst/>
              <a:gdLst>
                <a:gd name="T0" fmla="*/ 328 w 328"/>
                <a:gd name="T1" fmla="*/ 0 h 250"/>
                <a:gd name="T2" fmla="*/ 280 w 328"/>
                <a:gd name="T3" fmla="*/ 0 h 250"/>
                <a:gd name="T4" fmla="*/ 0 w 328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0">
                  <a:moveTo>
                    <a:pt x="328" y="0"/>
                  </a:moveTo>
                  <a:lnTo>
                    <a:pt x="280" y="0"/>
                  </a:lnTo>
                  <a:lnTo>
                    <a:pt x="0" y="25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1" name="Freeform 85"/>
            <p:cNvSpPr>
              <a:spLocks/>
            </p:cNvSpPr>
            <p:nvPr/>
          </p:nvSpPr>
          <p:spPr bwMode="auto">
            <a:xfrm>
              <a:off x="3964" y="2608"/>
              <a:ext cx="106" cy="1"/>
            </a:xfrm>
            <a:custGeom>
              <a:avLst/>
              <a:gdLst>
                <a:gd name="T0" fmla="*/ 0 w 106"/>
                <a:gd name="T1" fmla="*/ 0 h 1"/>
                <a:gd name="T2" fmla="*/ 106 w 10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">
                  <a:moveTo>
                    <a:pt x="0" y="0"/>
                  </a:moveTo>
                  <a:lnTo>
                    <a:pt x="106" y="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2" name="Freeform 86"/>
            <p:cNvSpPr>
              <a:spLocks/>
            </p:cNvSpPr>
            <p:nvPr/>
          </p:nvSpPr>
          <p:spPr bwMode="auto">
            <a:xfrm>
              <a:off x="3868" y="2720"/>
              <a:ext cx="202" cy="1"/>
            </a:xfrm>
            <a:custGeom>
              <a:avLst/>
              <a:gdLst>
                <a:gd name="T0" fmla="*/ 0 w 202"/>
                <a:gd name="T1" fmla="*/ 0 h 1"/>
                <a:gd name="T2" fmla="*/ 202 w 20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2" y="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3" name="Freeform 87"/>
            <p:cNvSpPr>
              <a:spLocks/>
            </p:cNvSpPr>
            <p:nvPr/>
          </p:nvSpPr>
          <p:spPr bwMode="auto">
            <a:xfrm>
              <a:off x="3992" y="2962"/>
              <a:ext cx="78" cy="1"/>
            </a:xfrm>
            <a:custGeom>
              <a:avLst/>
              <a:gdLst>
                <a:gd name="T0" fmla="*/ 0 w 78"/>
                <a:gd name="T1" fmla="*/ 0 h 1"/>
                <a:gd name="T2" fmla="*/ 78 w 7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"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4" name="Freeform 88"/>
            <p:cNvSpPr>
              <a:spLocks/>
            </p:cNvSpPr>
            <p:nvPr/>
          </p:nvSpPr>
          <p:spPr bwMode="auto">
            <a:xfrm>
              <a:off x="3422" y="2720"/>
              <a:ext cx="656" cy="654"/>
            </a:xfrm>
            <a:custGeom>
              <a:avLst/>
              <a:gdLst>
                <a:gd name="T0" fmla="*/ 656 w 656"/>
                <a:gd name="T1" fmla="*/ 654 h 654"/>
                <a:gd name="T2" fmla="*/ 476 w 656"/>
                <a:gd name="T3" fmla="*/ 654 h 654"/>
                <a:gd name="T4" fmla="*/ 0 w 656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654">
                  <a:moveTo>
                    <a:pt x="656" y="654"/>
                  </a:moveTo>
                  <a:lnTo>
                    <a:pt x="476" y="654"/>
                  </a:ln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5" name="Freeform 89"/>
            <p:cNvSpPr>
              <a:spLocks/>
            </p:cNvSpPr>
            <p:nvPr/>
          </p:nvSpPr>
          <p:spPr bwMode="auto">
            <a:xfrm>
              <a:off x="3520" y="3006"/>
              <a:ext cx="558" cy="608"/>
            </a:xfrm>
            <a:custGeom>
              <a:avLst/>
              <a:gdLst>
                <a:gd name="T0" fmla="*/ 558 w 558"/>
                <a:gd name="T1" fmla="*/ 608 h 608"/>
                <a:gd name="T2" fmla="*/ 392 w 558"/>
                <a:gd name="T3" fmla="*/ 608 h 608"/>
                <a:gd name="T4" fmla="*/ 0 w 558"/>
                <a:gd name="T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608">
                  <a:moveTo>
                    <a:pt x="558" y="608"/>
                  </a:moveTo>
                  <a:lnTo>
                    <a:pt x="392" y="608"/>
                  </a:ln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228" y="3354"/>
              <a:ext cx="0" cy="15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7" name="Freeform 91"/>
            <p:cNvSpPr>
              <a:spLocks/>
            </p:cNvSpPr>
            <p:nvPr/>
          </p:nvSpPr>
          <p:spPr bwMode="auto">
            <a:xfrm>
              <a:off x="2700" y="2786"/>
              <a:ext cx="488" cy="560"/>
            </a:xfrm>
            <a:custGeom>
              <a:avLst/>
              <a:gdLst>
                <a:gd name="T0" fmla="*/ 0 w 488"/>
                <a:gd name="T1" fmla="*/ 560 h 560"/>
                <a:gd name="T2" fmla="*/ 297 w 488"/>
                <a:gd name="T3" fmla="*/ 560 h 560"/>
                <a:gd name="T4" fmla="*/ 488 w 488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560">
                  <a:moveTo>
                    <a:pt x="0" y="560"/>
                  </a:moveTo>
                  <a:lnTo>
                    <a:pt x="297" y="560"/>
                  </a:lnTo>
                  <a:lnTo>
                    <a:pt x="48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776" y="3160"/>
              <a:ext cx="148" cy="358"/>
            </a:xfrm>
            <a:custGeom>
              <a:avLst/>
              <a:gdLst>
                <a:gd name="T0" fmla="*/ 0 w 148"/>
                <a:gd name="T1" fmla="*/ 358 h 358"/>
                <a:gd name="T2" fmla="*/ 77 w 148"/>
                <a:gd name="T3" fmla="*/ 358 h 358"/>
                <a:gd name="T4" fmla="*/ 148 w 148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358">
                  <a:moveTo>
                    <a:pt x="0" y="358"/>
                  </a:moveTo>
                  <a:lnTo>
                    <a:pt x="77" y="358"/>
                  </a:lnTo>
                  <a:lnTo>
                    <a:pt x="14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49" name="Freeform 93"/>
            <p:cNvSpPr>
              <a:spLocks/>
            </p:cNvSpPr>
            <p:nvPr/>
          </p:nvSpPr>
          <p:spPr bwMode="auto">
            <a:xfrm>
              <a:off x="1092" y="3258"/>
              <a:ext cx="296" cy="301"/>
            </a:xfrm>
            <a:custGeom>
              <a:avLst/>
              <a:gdLst>
                <a:gd name="T0" fmla="*/ 0 w 296"/>
                <a:gd name="T1" fmla="*/ 0 h 301"/>
                <a:gd name="T2" fmla="*/ 255 w 296"/>
                <a:gd name="T3" fmla="*/ 300 h 301"/>
                <a:gd name="T4" fmla="*/ 296 w 296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01">
                  <a:moveTo>
                    <a:pt x="0" y="0"/>
                  </a:moveTo>
                  <a:lnTo>
                    <a:pt x="255" y="300"/>
                  </a:lnTo>
                  <a:lnTo>
                    <a:pt x="296" y="30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0" name="Freeform 94"/>
            <p:cNvSpPr>
              <a:spLocks/>
            </p:cNvSpPr>
            <p:nvPr/>
          </p:nvSpPr>
          <p:spPr bwMode="auto">
            <a:xfrm>
              <a:off x="1240" y="3178"/>
              <a:ext cx="236" cy="239"/>
            </a:xfrm>
            <a:custGeom>
              <a:avLst/>
              <a:gdLst>
                <a:gd name="T0" fmla="*/ 0 w 236"/>
                <a:gd name="T1" fmla="*/ 0 h 239"/>
                <a:gd name="T2" fmla="*/ 193 w 236"/>
                <a:gd name="T3" fmla="*/ 238 h 239"/>
                <a:gd name="T4" fmla="*/ 236 w 236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39">
                  <a:moveTo>
                    <a:pt x="0" y="0"/>
                  </a:moveTo>
                  <a:lnTo>
                    <a:pt x="193" y="238"/>
                  </a:lnTo>
                  <a:lnTo>
                    <a:pt x="236" y="23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1" name="Freeform 95"/>
            <p:cNvSpPr>
              <a:spLocks/>
            </p:cNvSpPr>
            <p:nvPr/>
          </p:nvSpPr>
          <p:spPr bwMode="auto">
            <a:xfrm>
              <a:off x="1272" y="3000"/>
              <a:ext cx="262" cy="289"/>
            </a:xfrm>
            <a:custGeom>
              <a:avLst/>
              <a:gdLst>
                <a:gd name="T0" fmla="*/ 0 w 262"/>
                <a:gd name="T1" fmla="*/ 0 h 289"/>
                <a:gd name="T2" fmla="*/ 221 w 262"/>
                <a:gd name="T3" fmla="*/ 288 h 289"/>
                <a:gd name="T4" fmla="*/ 262 w 262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289">
                  <a:moveTo>
                    <a:pt x="0" y="0"/>
                  </a:moveTo>
                  <a:lnTo>
                    <a:pt x="221" y="288"/>
                  </a:lnTo>
                  <a:lnTo>
                    <a:pt x="262" y="28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21508" name="Group 96"/>
          <p:cNvGrpSpPr>
            <a:grpSpLocks/>
          </p:cNvGrpSpPr>
          <p:nvPr/>
        </p:nvGrpSpPr>
        <p:grpSpPr bwMode="auto">
          <a:xfrm>
            <a:off x="1231900" y="860425"/>
            <a:ext cx="5267325" cy="4876800"/>
            <a:chOff x="776" y="542"/>
            <a:chExt cx="3318" cy="307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1596" y="542"/>
              <a:ext cx="512" cy="614"/>
            </a:xfrm>
            <a:custGeom>
              <a:avLst/>
              <a:gdLst>
                <a:gd name="T0" fmla="*/ 512 w 512"/>
                <a:gd name="T1" fmla="*/ 0 h 614"/>
                <a:gd name="T2" fmla="*/ 416 w 512"/>
                <a:gd name="T3" fmla="*/ 0 h 614"/>
                <a:gd name="T4" fmla="*/ 0 w 512"/>
                <a:gd name="T5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2" h="614">
                  <a:moveTo>
                    <a:pt x="512" y="0"/>
                  </a:moveTo>
                  <a:lnTo>
                    <a:pt x="416" y="0"/>
                  </a:lnTo>
                  <a:lnTo>
                    <a:pt x="0" y="614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406" y="874"/>
              <a:ext cx="364" cy="612"/>
            </a:xfrm>
            <a:custGeom>
              <a:avLst/>
              <a:gdLst>
                <a:gd name="T0" fmla="*/ 364 w 364"/>
                <a:gd name="T1" fmla="*/ 0 h 612"/>
                <a:gd name="T2" fmla="*/ 264 w 364"/>
                <a:gd name="T3" fmla="*/ 0 h 612"/>
                <a:gd name="T4" fmla="*/ 0 w 364"/>
                <a:gd name="T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612">
                  <a:moveTo>
                    <a:pt x="364" y="0"/>
                  </a:moveTo>
                  <a:lnTo>
                    <a:pt x="264" y="0"/>
                  </a:lnTo>
                  <a:lnTo>
                    <a:pt x="0" y="61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5" name="Freeform 99"/>
            <p:cNvSpPr>
              <a:spLocks/>
            </p:cNvSpPr>
            <p:nvPr/>
          </p:nvSpPr>
          <p:spPr bwMode="auto">
            <a:xfrm>
              <a:off x="2384" y="990"/>
              <a:ext cx="388" cy="1198"/>
            </a:xfrm>
            <a:custGeom>
              <a:avLst/>
              <a:gdLst>
                <a:gd name="T0" fmla="*/ 388 w 388"/>
                <a:gd name="T1" fmla="*/ 0 h 1198"/>
                <a:gd name="T2" fmla="*/ 322 w 388"/>
                <a:gd name="T3" fmla="*/ 0 h 1198"/>
                <a:gd name="T4" fmla="*/ 0 w 388"/>
                <a:gd name="T5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" h="1198">
                  <a:moveTo>
                    <a:pt x="388" y="0"/>
                  </a:moveTo>
                  <a:lnTo>
                    <a:pt x="322" y="0"/>
                  </a:lnTo>
                  <a:lnTo>
                    <a:pt x="0" y="119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6" name="Freeform 100"/>
            <p:cNvSpPr>
              <a:spLocks/>
            </p:cNvSpPr>
            <p:nvPr/>
          </p:nvSpPr>
          <p:spPr bwMode="auto">
            <a:xfrm>
              <a:off x="2988" y="1286"/>
              <a:ext cx="750" cy="616"/>
            </a:xfrm>
            <a:custGeom>
              <a:avLst/>
              <a:gdLst>
                <a:gd name="T0" fmla="*/ 750 w 750"/>
                <a:gd name="T1" fmla="*/ 0 h 616"/>
                <a:gd name="T2" fmla="*/ 660 w 750"/>
                <a:gd name="T3" fmla="*/ 0 h 616"/>
                <a:gd name="T4" fmla="*/ 0 w 7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616">
                  <a:moveTo>
                    <a:pt x="750" y="0"/>
                  </a:moveTo>
                  <a:lnTo>
                    <a:pt x="660" y="0"/>
                  </a:lnTo>
                  <a:lnTo>
                    <a:pt x="0" y="61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7" name="Freeform 101"/>
            <p:cNvSpPr>
              <a:spLocks/>
            </p:cNvSpPr>
            <p:nvPr/>
          </p:nvSpPr>
          <p:spPr bwMode="auto">
            <a:xfrm>
              <a:off x="3494" y="1778"/>
              <a:ext cx="584" cy="638"/>
            </a:xfrm>
            <a:custGeom>
              <a:avLst/>
              <a:gdLst>
                <a:gd name="T0" fmla="*/ 584 w 584"/>
                <a:gd name="T1" fmla="*/ 0 h 638"/>
                <a:gd name="T2" fmla="*/ 528 w 584"/>
                <a:gd name="T3" fmla="*/ 0 h 638"/>
                <a:gd name="T4" fmla="*/ 0 w 584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638">
                  <a:moveTo>
                    <a:pt x="584" y="0"/>
                  </a:moveTo>
                  <a:lnTo>
                    <a:pt x="528" y="0"/>
                  </a:lnTo>
                  <a:lnTo>
                    <a:pt x="0" y="63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8" name="Line 102"/>
            <p:cNvSpPr>
              <a:spLocks noChangeShapeType="1"/>
            </p:cNvSpPr>
            <p:nvPr/>
          </p:nvSpPr>
          <p:spPr bwMode="auto">
            <a:xfrm flipH="1">
              <a:off x="3486" y="1288"/>
              <a:ext cx="160" cy="7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59" name="Freeform 103"/>
            <p:cNvSpPr>
              <a:spLocks/>
            </p:cNvSpPr>
            <p:nvPr/>
          </p:nvSpPr>
          <p:spPr bwMode="auto">
            <a:xfrm>
              <a:off x="3620" y="2008"/>
              <a:ext cx="460" cy="486"/>
            </a:xfrm>
            <a:custGeom>
              <a:avLst/>
              <a:gdLst>
                <a:gd name="T0" fmla="*/ 460 w 460"/>
                <a:gd name="T1" fmla="*/ 0 h 486"/>
                <a:gd name="T2" fmla="*/ 420 w 460"/>
                <a:gd name="T3" fmla="*/ 0 h 486"/>
                <a:gd name="T4" fmla="*/ 0 w 460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486">
                  <a:moveTo>
                    <a:pt x="460" y="0"/>
                  </a:moveTo>
                  <a:lnTo>
                    <a:pt x="420" y="0"/>
                  </a:lnTo>
                  <a:lnTo>
                    <a:pt x="0" y="48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0" name="Freeform 104"/>
            <p:cNvSpPr>
              <a:spLocks/>
            </p:cNvSpPr>
            <p:nvPr/>
          </p:nvSpPr>
          <p:spPr bwMode="auto">
            <a:xfrm>
              <a:off x="3558" y="1898"/>
              <a:ext cx="520" cy="576"/>
            </a:xfrm>
            <a:custGeom>
              <a:avLst/>
              <a:gdLst>
                <a:gd name="T0" fmla="*/ 520 w 520"/>
                <a:gd name="T1" fmla="*/ 0 h 576"/>
                <a:gd name="T2" fmla="*/ 464 w 520"/>
                <a:gd name="T3" fmla="*/ 0 h 576"/>
                <a:gd name="T4" fmla="*/ 0 w 52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576">
                  <a:moveTo>
                    <a:pt x="520" y="0"/>
                  </a:moveTo>
                  <a:lnTo>
                    <a:pt x="464" y="0"/>
                  </a:lnTo>
                  <a:lnTo>
                    <a:pt x="0" y="57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1" name="Freeform 105"/>
            <p:cNvSpPr>
              <a:spLocks/>
            </p:cNvSpPr>
            <p:nvPr/>
          </p:nvSpPr>
          <p:spPr bwMode="auto">
            <a:xfrm>
              <a:off x="3766" y="2272"/>
              <a:ext cx="328" cy="250"/>
            </a:xfrm>
            <a:custGeom>
              <a:avLst/>
              <a:gdLst>
                <a:gd name="T0" fmla="*/ 328 w 328"/>
                <a:gd name="T1" fmla="*/ 0 h 250"/>
                <a:gd name="T2" fmla="*/ 280 w 328"/>
                <a:gd name="T3" fmla="*/ 0 h 250"/>
                <a:gd name="T4" fmla="*/ 0 w 328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0">
                  <a:moveTo>
                    <a:pt x="328" y="0"/>
                  </a:moveTo>
                  <a:lnTo>
                    <a:pt x="280" y="0"/>
                  </a:lnTo>
                  <a:lnTo>
                    <a:pt x="0" y="25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2" name="Freeform 106"/>
            <p:cNvSpPr>
              <a:spLocks/>
            </p:cNvSpPr>
            <p:nvPr/>
          </p:nvSpPr>
          <p:spPr bwMode="auto">
            <a:xfrm>
              <a:off x="3964" y="2608"/>
              <a:ext cx="106" cy="1"/>
            </a:xfrm>
            <a:custGeom>
              <a:avLst/>
              <a:gdLst>
                <a:gd name="T0" fmla="*/ 0 w 106"/>
                <a:gd name="T1" fmla="*/ 0 h 1"/>
                <a:gd name="T2" fmla="*/ 106 w 10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">
                  <a:moveTo>
                    <a:pt x="0" y="0"/>
                  </a:moveTo>
                  <a:lnTo>
                    <a:pt x="106" y="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3" name="Freeform 107"/>
            <p:cNvSpPr>
              <a:spLocks/>
            </p:cNvSpPr>
            <p:nvPr/>
          </p:nvSpPr>
          <p:spPr bwMode="auto">
            <a:xfrm>
              <a:off x="3868" y="2720"/>
              <a:ext cx="202" cy="1"/>
            </a:xfrm>
            <a:custGeom>
              <a:avLst/>
              <a:gdLst>
                <a:gd name="T0" fmla="*/ 0 w 202"/>
                <a:gd name="T1" fmla="*/ 0 h 1"/>
                <a:gd name="T2" fmla="*/ 202 w 20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2" y="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4" name="Freeform 108"/>
            <p:cNvSpPr>
              <a:spLocks/>
            </p:cNvSpPr>
            <p:nvPr/>
          </p:nvSpPr>
          <p:spPr bwMode="auto">
            <a:xfrm>
              <a:off x="3992" y="2962"/>
              <a:ext cx="78" cy="1"/>
            </a:xfrm>
            <a:custGeom>
              <a:avLst/>
              <a:gdLst>
                <a:gd name="T0" fmla="*/ 0 w 78"/>
                <a:gd name="T1" fmla="*/ 0 h 1"/>
                <a:gd name="T2" fmla="*/ 78 w 7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"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5" name="Freeform 109"/>
            <p:cNvSpPr>
              <a:spLocks/>
            </p:cNvSpPr>
            <p:nvPr/>
          </p:nvSpPr>
          <p:spPr bwMode="auto">
            <a:xfrm>
              <a:off x="3422" y="2720"/>
              <a:ext cx="656" cy="654"/>
            </a:xfrm>
            <a:custGeom>
              <a:avLst/>
              <a:gdLst>
                <a:gd name="T0" fmla="*/ 656 w 656"/>
                <a:gd name="T1" fmla="*/ 654 h 654"/>
                <a:gd name="T2" fmla="*/ 476 w 656"/>
                <a:gd name="T3" fmla="*/ 654 h 654"/>
                <a:gd name="T4" fmla="*/ 0 w 656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654">
                  <a:moveTo>
                    <a:pt x="656" y="654"/>
                  </a:moveTo>
                  <a:lnTo>
                    <a:pt x="476" y="654"/>
                  </a:lnTo>
                  <a:lnTo>
                    <a:pt x="0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6" name="Freeform 110"/>
            <p:cNvSpPr>
              <a:spLocks/>
            </p:cNvSpPr>
            <p:nvPr/>
          </p:nvSpPr>
          <p:spPr bwMode="auto">
            <a:xfrm>
              <a:off x="3520" y="3006"/>
              <a:ext cx="558" cy="608"/>
            </a:xfrm>
            <a:custGeom>
              <a:avLst/>
              <a:gdLst>
                <a:gd name="T0" fmla="*/ 558 w 558"/>
                <a:gd name="T1" fmla="*/ 608 h 608"/>
                <a:gd name="T2" fmla="*/ 392 w 558"/>
                <a:gd name="T3" fmla="*/ 608 h 608"/>
                <a:gd name="T4" fmla="*/ 0 w 558"/>
                <a:gd name="T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608">
                  <a:moveTo>
                    <a:pt x="558" y="608"/>
                  </a:moveTo>
                  <a:lnTo>
                    <a:pt x="392" y="608"/>
                  </a:lnTo>
                  <a:lnTo>
                    <a:pt x="0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>
              <a:off x="3228" y="3354"/>
              <a:ext cx="0" cy="1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8" name="Freeform 112"/>
            <p:cNvSpPr>
              <a:spLocks/>
            </p:cNvSpPr>
            <p:nvPr/>
          </p:nvSpPr>
          <p:spPr bwMode="auto">
            <a:xfrm>
              <a:off x="2700" y="2786"/>
              <a:ext cx="488" cy="560"/>
            </a:xfrm>
            <a:custGeom>
              <a:avLst/>
              <a:gdLst>
                <a:gd name="T0" fmla="*/ 0 w 488"/>
                <a:gd name="T1" fmla="*/ 560 h 560"/>
                <a:gd name="T2" fmla="*/ 297 w 488"/>
                <a:gd name="T3" fmla="*/ 560 h 560"/>
                <a:gd name="T4" fmla="*/ 488 w 488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560">
                  <a:moveTo>
                    <a:pt x="0" y="560"/>
                  </a:moveTo>
                  <a:lnTo>
                    <a:pt x="297" y="560"/>
                  </a:lnTo>
                  <a:lnTo>
                    <a:pt x="48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69" name="Freeform 113"/>
            <p:cNvSpPr>
              <a:spLocks/>
            </p:cNvSpPr>
            <p:nvPr/>
          </p:nvSpPr>
          <p:spPr bwMode="auto">
            <a:xfrm>
              <a:off x="776" y="3160"/>
              <a:ext cx="148" cy="358"/>
            </a:xfrm>
            <a:custGeom>
              <a:avLst/>
              <a:gdLst>
                <a:gd name="T0" fmla="*/ 0 w 148"/>
                <a:gd name="T1" fmla="*/ 358 h 358"/>
                <a:gd name="T2" fmla="*/ 77 w 148"/>
                <a:gd name="T3" fmla="*/ 358 h 358"/>
                <a:gd name="T4" fmla="*/ 148 w 148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358">
                  <a:moveTo>
                    <a:pt x="0" y="358"/>
                  </a:moveTo>
                  <a:lnTo>
                    <a:pt x="77" y="358"/>
                  </a:lnTo>
                  <a:lnTo>
                    <a:pt x="14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70" name="Freeform 114"/>
            <p:cNvSpPr>
              <a:spLocks/>
            </p:cNvSpPr>
            <p:nvPr/>
          </p:nvSpPr>
          <p:spPr bwMode="auto">
            <a:xfrm>
              <a:off x="1092" y="3258"/>
              <a:ext cx="296" cy="301"/>
            </a:xfrm>
            <a:custGeom>
              <a:avLst/>
              <a:gdLst>
                <a:gd name="T0" fmla="*/ 0 w 296"/>
                <a:gd name="T1" fmla="*/ 0 h 301"/>
                <a:gd name="T2" fmla="*/ 255 w 296"/>
                <a:gd name="T3" fmla="*/ 300 h 301"/>
                <a:gd name="T4" fmla="*/ 296 w 296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01">
                  <a:moveTo>
                    <a:pt x="0" y="0"/>
                  </a:moveTo>
                  <a:lnTo>
                    <a:pt x="255" y="300"/>
                  </a:lnTo>
                  <a:lnTo>
                    <a:pt x="296" y="30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71" name="Freeform 115"/>
            <p:cNvSpPr>
              <a:spLocks/>
            </p:cNvSpPr>
            <p:nvPr/>
          </p:nvSpPr>
          <p:spPr bwMode="auto">
            <a:xfrm>
              <a:off x="1240" y="3178"/>
              <a:ext cx="236" cy="239"/>
            </a:xfrm>
            <a:custGeom>
              <a:avLst/>
              <a:gdLst>
                <a:gd name="T0" fmla="*/ 0 w 236"/>
                <a:gd name="T1" fmla="*/ 0 h 239"/>
                <a:gd name="T2" fmla="*/ 193 w 236"/>
                <a:gd name="T3" fmla="*/ 238 h 239"/>
                <a:gd name="T4" fmla="*/ 236 w 236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39">
                  <a:moveTo>
                    <a:pt x="0" y="0"/>
                  </a:moveTo>
                  <a:lnTo>
                    <a:pt x="193" y="238"/>
                  </a:lnTo>
                  <a:lnTo>
                    <a:pt x="236" y="23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572" name="Freeform 116"/>
            <p:cNvSpPr>
              <a:spLocks/>
            </p:cNvSpPr>
            <p:nvPr/>
          </p:nvSpPr>
          <p:spPr bwMode="auto">
            <a:xfrm>
              <a:off x="1272" y="3000"/>
              <a:ext cx="262" cy="289"/>
            </a:xfrm>
            <a:custGeom>
              <a:avLst/>
              <a:gdLst>
                <a:gd name="T0" fmla="*/ 0 w 262"/>
                <a:gd name="T1" fmla="*/ 0 h 289"/>
                <a:gd name="T2" fmla="*/ 221 w 262"/>
                <a:gd name="T3" fmla="*/ 288 h 289"/>
                <a:gd name="T4" fmla="*/ 262 w 262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289">
                  <a:moveTo>
                    <a:pt x="0" y="0"/>
                  </a:moveTo>
                  <a:lnTo>
                    <a:pt x="221" y="288"/>
                  </a:lnTo>
                  <a:lnTo>
                    <a:pt x="262" y="28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9573" name="Text Box 117"/>
          <p:cNvSpPr txBox="1">
            <a:spLocks noChangeArrowheads="1"/>
          </p:cNvSpPr>
          <p:nvPr/>
        </p:nvSpPr>
        <p:spPr bwMode="auto">
          <a:xfrm>
            <a:off x="3295650" y="714375"/>
            <a:ext cx="188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Visceral peritoneum</a:t>
            </a:r>
          </a:p>
        </p:txBody>
      </p:sp>
      <p:sp>
        <p:nvSpPr>
          <p:cNvPr id="19574" name="Text Box 118"/>
          <p:cNvSpPr txBox="1">
            <a:spLocks noChangeArrowheads="1"/>
          </p:cNvSpPr>
          <p:nvPr/>
        </p:nvSpPr>
        <p:spPr bwMode="auto">
          <a:xfrm>
            <a:off x="4351338" y="1041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Intrinsic nerve plexuses</a:t>
            </a:r>
          </a:p>
        </p:txBody>
      </p:sp>
      <p:sp>
        <p:nvSpPr>
          <p:cNvPr id="19575" name="Text Box 119"/>
          <p:cNvSpPr txBox="1">
            <a:spLocks noChangeArrowheads="1"/>
          </p:cNvSpPr>
          <p:nvPr/>
        </p:nvSpPr>
        <p:spPr bwMode="auto">
          <a:xfrm>
            <a:off x="4352925" y="1228725"/>
            <a:ext cx="226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• Myenteric nerve plexus</a:t>
            </a:r>
          </a:p>
        </p:txBody>
      </p:sp>
      <p:sp>
        <p:nvSpPr>
          <p:cNvPr id="19576" name="Text Box 120"/>
          <p:cNvSpPr txBox="1">
            <a:spLocks noChangeArrowheads="1"/>
          </p:cNvSpPr>
          <p:nvPr/>
        </p:nvSpPr>
        <p:spPr bwMode="auto">
          <a:xfrm>
            <a:off x="4352925" y="1416050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• Submucosal nerve plexus</a:t>
            </a:r>
          </a:p>
        </p:txBody>
      </p:sp>
      <p:sp>
        <p:nvSpPr>
          <p:cNvPr id="19577" name="Text Box 121"/>
          <p:cNvSpPr txBox="1">
            <a:spLocks noChangeArrowheads="1"/>
          </p:cNvSpPr>
          <p:nvPr/>
        </p:nvSpPr>
        <p:spPr bwMode="auto">
          <a:xfrm>
            <a:off x="5876925" y="1889125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Submucosal glands</a:t>
            </a:r>
          </a:p>
        </p:txBody>
      </p:sp>
      <p:sp>
        <p:nvSpPr>
          <p:cNvPr id="19578" name="Text Box 122"/>
          <p:cNvSpPr txBox="1">
            <a:spLocks noChangeArrowheads="1"/>
          </p:cNvSpPr>
          <p:nvPr/>
        </p:nvSpPr>
        <p:spPr bwMode="auto">
          <a:xfrm>
            <a:off x="2147888" y="5500688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Vein</a:t>
            </a:r>
          </a:p>
        </p:txBody>
      </p:sp>
      <p:sp>
        <p:nvSpPr>
          <p:cNvPr id="19579" name="Text Box 123"/>
          <p:cNvSpPr txBox="1">
            <a:spLocks noChangeArrowheads="1"/>
          </p:cNvSpPr>
          <p:nvPr/>
        </p:nvSpPr>
        <p:spPr bwMode="auto">
          <a:xfrm>
            <a:off x="2279650" y="5278438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Artery</a:t>
            </a:r>
          </a:p>
        </p:txBody>
      </p:sp>
      <p:sp>
        <p:nvSpPr>
          <p:cNvPr id="19580" name="Text Box 124"/>
          <p:cNvSpPr txBox="1">
            <a:spLocks noChangeArrowheads="1"/>
          </p:cNvSpPr>
          <p:nvPr/>
        </p:nvSpPr>
        <p:spPr bwMode="auto">
          <a:xfrm>
            <a:off x="2373313" y="5068888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Nerve</a:t>
            </a:r>
          </a:p>
        </p:txBody>
      </p: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225425" y="5419725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Mesenter</a:t>
            </a:r>
            <a:r>
              <a:rPr lang="en-US" sz="400" b="1">
                <a:cs typeface="+mn-cs"/>
              </a:rPr>
              <a:t> </a:t>
            </a:r>
            <a:r>
              <a:rPr lang="en-US" sz="1400" b="1">
                <a:cs typeface="+mn-cs"/>
              </a:rPr>
              <a:t>y</a:t>
            </a:r>
          </a:p>
        </p:txBody>
      </p:sp>
      <p:sp>
        <p:nvSpPr>
          <p:cNvPr id="19582" name="Text Box 126"/>
          <p:cNvSpPr txBox="1">
            <a:spLocks noChangeArrowheads="1"/>
          </p:cNvSpPr>
          <p:nvPr/>
        </p:nvSpPr>
        <p:spPr bwMode="auto">
          <a:xfrm>
            <a:off x="3452813" y="5140325"/>
            <a:ext cx="895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Gland in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mucosa</a:t>
            </a:r>
          </a:p>
        </p:txBody>
      </p:sp>
      <p:sp>
        <p:nvSpPr>
          <p:cNvPr id="19583" name="Text Box 127"/>
          <p:cNvSpPr txBox="1">
            <a:spLocks noChangeArrowheads="1"/>
          </p:cNvSpPr>
          <p:nvPr/>
        </p:nvSpPr>
        <p:spPr bwMode="auto">
          <a:xfrm>
            <a:off x="4524375" y="5530850"/>
            <a:ext cx="1755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Duct of gland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outside alimentary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canal</a:t>
            </a:r>
          </a:p>
        </p:txBody>
      </p:sp>
      <p:sp>
        <p:nvSpPr>
          <p:cNvPr id="19584" name="Text Box 128"/>
          <p:cNvSpPr txBox="1">
            <a:spLocks noChangeArrowheads="1"/>
          </p:cNvSpPr>
          <p:nvPr/>
        </p:nvSpPr>
        <p:spPr bwMode="auto">
          <a:xfrm>
            <a:off x="6427788" y="5200650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Lumen</a:t>
            </a:r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6427788" y="5584825"/>
            <a:ext cx="159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Lymphoid tissue</a:t>
            </a:r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6426200" y="4543425"/>
            <a:ext cx="1982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Serosa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(visceral peritoneum)</a:t>
            </a:r>
          </a:p>
        </p:txBody>
      </p: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6438900" y="3451225"/>
            <a:ext cx="1192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Submucosa</a:t>
            </a:r>
          </a:p>
        </p:txBody>
      </p:sp>
      <p:sp>
        <p:nvSpPr>
          <p:cNvPr id="19588" name="Text Box 132"/>
          <p:cNvSpPr txBox="1">
            <a:spLocks noChangeArrowheads="1"/>
          </p:cNvSpPr>
          <p:nvPr/>
        </p:nvSpPr>
        <p:spPr bwMode="auto">
          <a:xfrm>
            <a:off x="6411913" y="3790950"/>
            <a:ext cx="1795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Muscularis externa</a:t>
            </a:r>
          </a:p>
        </p:txBody>
      </p:sp>
      <p:sp>
        <p:nvSpPr>
          <p:cNvPr id="19589" name="Text Box 133"/>
          <p:cNvSpPr txBox="1">
            <a:spLocks noChangeArrowheads="1"/>
          </p:cNvSpPr>
          <p:nvPr/>
        </p:nvSpPr>
        <p:spPr bwMode="auto">
          <a:xfrm>
            <a:off x="6407150" y="3989388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Longitudinal muscle layer</a:t>
            </a:r>
          </a:p>
        </p:txBody>
      </p:sp>
      <p:sp>
        <p:nvSpPr>
          <p:cNvPr id="19590" name="Text Box 134"/>
          <p:cNvSpPr txBox="1">
            <a:spLocks noChangeArrowheads="1"/>
          </p:cNvSpPr>
          <p:nvPr/>
        </p:nvSpPr>
        <p:spPr bwMode="auto">
          <a:xfrm>
            <a:off x="6415088" y="4165600"/>
            <a:ext cx="209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Circular muscle layer</a:t>
            </a:r>
          </a:p>
        </p:txBody>
      </p:sp>
      <p:sp>
        <p:nvSpPr>
          <p:cNvPr id="19591" name="Text Box 135"/>
          <p:cNvSpPr txBox="1">
            <a:spLocks noChangeArrowheads="1"/>
          </p:cNvSpPr>
          <p:nvPr/>
        </p:nvSpPr>
        <p:spPr bwMode="auto">
          <a:xfrm>
            <a:off x="6424613" y="247650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Mucosa</a:t>
            </a:r>
          </a:p>
        </p:txBody>
      </p:sp>
      <p:sp>
        <p:nvSpPr>
          <p:cNvPr id="19592" name="Text Box 136"/>
          <p:cNvSpPr txBox="1">
            <a:spLocks noChangeArrowheads="1"/>
          </p:cNvSpPr>
          <p:nvPr/>
        </p:nvSpPr>
        <p:spPr bwMode="auto">
          <a:xfrm>
            <a:off x="6429375" y="2671763"/>
            <a:ext cx="188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Surface epithelium</a:t>
            </a:r>
          </a:p>
        </p:txBody>
      </p:sp>
      <p:sp>
        <p:nvSpPr>
          <p:cNvPr id="19593" name="Text Box 137"/>
          <p:cNvSpPr txBox="1">
            <a:spLocks noChangeArrowheads="1"/>
          </p:cNvSpPr>
          <p:nvPr/>
        </p:nvSpPr>
        <p:spPr bwMode="auto">
          <a:xfrm>
            <a:off x="6424613" y="2860675"/>
            <a:ext cx="1579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Lamina propria</a:t>
            </a:r>
          </a:p>
        </p:txBody>
      </p:sp>
      <p:sp>
        <p:nvSpPr>
          <p:cNvPr id="19594" name="Text Box 138"/>
          <p:cNvSpPr txBox="1">
            <a:spLocks noChangeArrowheads="1"/>
          </p:cNvSpPr>
          <p:nvPr/>
        </p:nvSpPr>
        <p:spPr bwMode="auto">
          <a:xfrm>
            <a:off x="6426200" y="3032125"/>
            <a:ext cx="136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Muscle layer</a:t>
            </a:r>
          </a:p>
        </p:txBody>
      </p:sp>
    </p:spTree>
    <p:extLst>
      <p:ext uri="{BB962C8B-B14F-4D97-AF65-F5344CB8AC3E}">
        <p14:creationId xmlns:p14="http://schemas.microsoft.com/office/powerpoint/2010/main" val="3808094846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Layers of Tissue in the Alimentary Canal Organs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Submucosa</a:t>
            </a:r>
          </a:p>
          <a:p>
            <a:pPr lvl="1" eaLnBrk="1" hangingPunct="1">
              <a:defRPr/>
            </a:pPr>
            <a:r>
              <a:rPr lang="en-US" smtClean="0"/>
              <a:t>Just beneath the mucosa</a:t>
            </a:r>
          </a:p>
          <a:p>
            <a:pPr lvl="1" eaLnBrk="1" hangingPunct="1">
              <a:defRPr/>
            </a:pPr>
            <a:r>
              <a:rPr lang="en-US" smtClean="0"/>
              <a:t>Soft connective tissue with blood vessels, nerve endings, mucosa-associated lymphoid tissue, and lymphatics</a:t>
            </a:r>
          </a:p>
        </p:txBody>
      </p:sp>
    </p:spTree>
    <p:extLst>
      <p:ext uri="{BB962C8B-B14F-4D97-AF65-F5344CB8AC3E}">
        <p14:creationId xmlns:p14="http://schemas.microsoft.com/office/powerpoint/2010/main" val="3080577167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8024813" y="64770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14.3</a:t>
            </a:r>
          </a:p>
        </p:txBody>
      </p:sp>
      <p:pic>
        <p:nvPicPr>
          <p:cNvPr id="23554" name="Picture 10" descr="figure_14_03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 bwMode="auto">
          <a:xfrm>
            <a:off x="274638" y="563563"/>
            <a:ext cx="8594725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1231900" y="860425"/>
            <a:ext cx="5267325" cy="4876800"/>
            <a:chOff x="776" y="542"/>
            <a:chExt cx="3318" cy="3072"/>
          </a:xfrm>
        </p:grpSpPr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1596" y="542"/>
              <a:ext cx="512" cy="614"/>
            </a:xfrm>
            <a:custGeom>
              <a:avLst/>
              <a:gdLst>
                <a:gd name="T0" fmla="*/ 512 w 512"/>
                <a:gd name="T1" fmla="*/ 0 h 614"/>
                <a:gd name="T2" fmla="*/ 416 w 512"/>
                <a:gd name="T3" fmla="*/ 0 h 614"/>
                <a:gd name="T4" fmla="*/ 0 w 512"/>
                <a:gd name="T5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2" h="614">
                  <a:moveTo>
                    <a:pt x="512" y="0"/>
                  </a:moveTo>
                  <a:lnTo>
                    <a:pt x="416" y="0"/>
                  </a:lnTo>
                  <a:lnTo>
                    <a:pt x="0" y="614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2406" y="874"/>
              <a:ext cx="364" cy="612"/>
            </a:xfrm>
            <a:custGeom>
              <a:avLst/>
              <a:gdLst>
                <a:gd name="T0" fmla="*/ 364 w 364"/>
                <a:gd name="T1" fmla="*/ 0 h 612"/>
                <a:gd name="T2" fmla="*/ 264 w 364"/>
                <a:gd name="T3" fmla="*/ 0 h 612"/>
                <a:gd name="T4" fmla="*/ 0 w 364"/>
                <a:gd name="T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612">
                  <a:moveTo>
                    <a:pt x="364" y="0"/>
                  </a:moveTo>
                  <a:lnTo>
                    <a:pt x="264" y="0"/>
                  </a:lnTo>
                  <a:lnTo>
                    <a:pt x="0" y="61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2384" y="990"/>
              <a:ext cx="388" cy="1198"/>
            </a:xfrm>
            <a:custGeom>
              <a:avLst/>
              <a:gdLst>
                <a:gd name="T0" fmla="*/ 388 w 388"/>
                <a:gd name="T1" fmla="*/ 0 h 1198"/>
                <a:gd name="T2" fmla="*/ 322 w 388"/>
                <a:gd name="T3" fmla="*/ 0 h 1198"/>
                <a:gd name="T4" fmla="*/ 0 w 388"/>
                <a:gd name="T5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" h="1198">
                  <a:moveTo>
                    <a:pt x="388" y="0"/>
                  </a:moveTo>
                  <a:lnTo>
                    <a:pt x="322" y="0"/>
                  </a:lnTo>
                  <a:lnTo>
                    <a:pt x="0" y="119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2988" y="1286"/>
              <a:ext cx="750" cy="616"/>
            </a:xfrm>
            <a:custGeom>
              <a:avLst/>
              <a:gdLst>
                <a:gd name="T0" fmla="*/ 750 w 750"/>
                <a:gd name="T1" fmla="*/ 0 h 616"/>
                <a:gd name="T2" fmla="*/ 660 w 750"/>
                <a:gd name="T3" fmla="*/ 0 h 616"/>
                <a:gd name="T4" fmla="*/ 0 w 7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616">
                  <a:moveTo>
                    <a:pt x="750" y="0"/>
                  </a:moveTo>
                  <a:lnTo>
                    <a:pt x="660" y="0"/>
                  </a:lnTo>
                  <a:lnTo>
                    <a:pt x="0" y="61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3494" y="1778"/>
              <a:ext cx="584" cy="638"/>
            </a:xfrm>
            <a:custGeom>
              <a:avLst/>
              <a:gdLst>
                <a:gd name="T0" fmla="*/ 584 w 584"/>
                <a:gd name="T1" fmla="*/ 0 h 638"/>
                <a:gd name="T2" fmla="*/ 528 w 584"/>
                <a:gd name="T3" fmla="*/ 0 h 638"/>
                <a:gd name="T4" fmla="*/ 0 w 584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638">
                  <a:moveTo>
                    <a:pt x="584" y="0"/>
                  </a:moveTo>
                  <a:lnTo>
                    <a:pt x="528" y="0"/>
                  </a:lnTo>
                  <a:lnTo>
                    <a:pt x="0" y="63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486" y="1288"/>
              <a:ext cx="160" cy="73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3620" y="2008"/>
              <a:ext cx="460" cy="486"/>
            </a:xfrm>
            <a:custGeom>
              <a:avLst/>
              <a:gdLst>
                <a:gd name="T0" fmla="*/ 460 w 460"/>
                <a:gd name="T1" fmla="*/ 0 h 486"/>
                <a:gd name="T2" fmla="*/ 420 w 460"/>
                <a:gd name="T3" fmla="*/ 0 h 486"/>
                <a:gd name="T4" fmla="*/ 0 w 460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486">
                  <a:moveTo>
                    <a:pt x="460" y="0"/>
                  </a:moveTo>
                  <a:lnTo>
                    <a:pt x="420" y="0"/>
                  </a:lnTo>
                  <a:lnTo>
                    <a:pt x="0" y="48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3558" y="1898"/>
              <a:ext cx="520" cy="576"/>
            </a:xfrm>
            <a:custGeom>
              <a:avLst/>
              <a:gdLst>
                <a:gd name="T0" fmla="*/ 520 w 520"/>
                <a:gd name="T1" fmla="*/ 0 h 576"/>
                <a:gd name="T2" fmla="*/ 464 w 520"/>
                <a:gd name="T3" fmla="*/ 0 h 576"/>
                <a:gd name="T4" fmla="*/ 0 w 52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576">
                  <a:moveTo>
                    <a:pt x="520" y="0"/>
                  </a:moveTo>
                  <a:lnTo>
                    <a:pt x="464" y="0"/>
                  </a:lnTo>
                  <a:lnTo>
                    <a:pt x="0" y="57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3766" y="2272"/>
              <a:ext cx="328" cy="250"/>
            </a:xfrm>
            <a:custGeom>
              <a:avLst/>
              <a:gdLst>
                <a:gd name="T0" fmla="*/ 328 w 328"/>
                <a:gd name="T1" fmla="*/ 0 h 250"/>
                <a:gd name="T2" fmla="*/ 280 w 328"/>
                <a:gd name="T3" fmla="*/ 0 h 250"/>
                <a:gd name="T4" fmla="*/ 0 w 328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0">
                  <a:moveTo>
                    <a:pt x="328" y="0"/>
                  </a:moveTo>
                  <a:lnTo>
                    <a:pt x="280" y="0"/>
                  </a:lnTo>
                  <a:lnTo>
                    <a:pt x="0" y="25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3964" y="2608"/>
              <a:ext cx="106" cy="1"/>
            </a:xfrm>
            <a:custGeom>
              <a:avLst/>
              <a:gdLst>
                <a:gd name="T0" fmla="*/ 0 w 106"/>
                <a:gd name="T1" fmla="*/ 0 h 1"/>
                <a:gd name="T2" fmla="*/ 106 w 10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">
                  <a:moveTo>
                    <a:pt x="0" y="0"/>
                  </a:moveTo>
                  <a:lnTo>
                    <a:pt x="106" y="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3868" y="2720"/>
              <a:ext cx="202" cy="1"/>
            </a:xfrm>
            <a:custGeom>
              <a:avLst/>
              <a:gdLst>
                <a:gd name="T0" fmla="*/ 0 w 202"/>
                <a:gd name="T1" fmla="*/ 0 h 1"/>
                <a:gd name="T2" fmla="*/ 202 w 20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2" y="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3992" y="2962"/>
              <a:ext cx="78" cy="1"/>
            </a:xfrm>
            <a:custGeom>
              <a:avLst/>
              <a:gdLst>
                <a:gd name="T0" fmla="*/ 0 w 78"/>
                <a:gd name="T1" fmla="*/ 0 h 1"/>
                <a:gd name="T2" fmla="*/ 78 w 7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"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3422" y="2720"/>
              <a:ext cx="656" cy="654"/>
            </a:xfrm>
            <a:custGeom>
              <a:avLst/>
              <a:gdLst>
                <a:gd name="T0" fmla="*/ 656 w 656"/>
                <a:gd name="T1" fmla="*/ 654 h 654"/>
                <a:gd name="T2" fmla="*/ 476 w 656"/>
                <a:gd name="T3" fmla="*/ 654 h 654"/>
                <a:gd name="T4" fmla="*/ 0 w 656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654">
                  <a:moveTo>
                    <a:pt x="656" y="654"/>
                  </a:moveTo>
                  <a:lnTo>
                    <a:pt x="476" y="654"/>
                  </a:ln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3520" y="3006"/>
              <a:ext cx="558" cy="608"/>
            </a:xfrm>
            <a:custGeom>
              <a:avLst/>
              <a:gdLst>
                <a:gd name="T0" fmla="*/ 558 w 558"/>
                <a:gd name="T1" fmla="*/ 608 h 608"/>
                <a:gd name="T2" fmla="*/ 392 w 558"/>
                <a:gd name="T3" fmla="*/ 608 h 608"/>
                <a:gd name="T4" fmla="*/ 0 w 558"/>
                <a:gd name="T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608">
                  <a:moveTo>
                    <a:pt x="558" y="608"/>
                  </a:moveTo>
                  <a:lnTo>
                    <a:pt x="392" y="608"/>
                  </a:ln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3228" y="3354"/>
              <a:ext cx="0" cy="15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2700" y="2786"/>
              <a:ext cx="488" cy="560"/>
            </a:xfrm>
            <a:custGeom>
              <a:avLst/>
              <a:gdLst>
                <a:gd name="T0" fmla="*/ 0 w 488"/>
                <a:gd name="T1" fmla="*/ 560 h 560"/>
                <a:gd name="T2" fmla="*/ 297 w 488"/>
                <a:gd name="T3" fmla="*/ 560 h 560"/>
                <a:gd name="T4" fmla="*/ 488 w 488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560">
                  <a:moveTo>
                    <a:pt x="0" y="560"/>
                  </a:moveTo>
                  <a:lnTo>
                    <a:pt x="297" y="560"/>
                  </a:lnTo>
                  <a:lnTo>
                    <a:pt x="48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776" y="3160"/>
              <a:ext cx="148" cy="358"/>
            </a:xfrm>
            <a:custGeom>
              <a:avLst/>
              <a:gdLst>
                <a:gd name="T0" fmla="*/ 0 w 148"/>
                <a:gd name="T1" fmla="*/ 358 h 358"/>
                <a:gd name="T2" fmla="*/ 77 w 148"/>
                <a:gd name="T3" fmla="*/ 358 h 358"/>
                <a:gd name="T4" fmla="*/ 148 w 148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358">
                  <a:moveTo>
                    <a:pt x="0" y="358"/>
                  </a:moveTo>
                  <a:lnTo>
                    <a:pt x="77" y="358"/>
                  </a:lnTo>
                  <a:lnTo>
                    <a:pt x="14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1092" y="3258"/>
              <a:ext cx="296" cy="301"/>
            </a:xfrm>
            <a:custGeom>
              <a:avLst/>
              <a:gdLst>
                <a:gd name="T0" fmla="*/ 0 w 296"/>
                <a:gd name="T1" fmla="*/ 0 h 301"/>
                <a:gd name="T2" fmla="*/ 255 w 296"/>
                <a:gd name="T3" fmla="*/ 300 h 301"/>
                <a:gd name="T4" fmla="*/ 296 w 296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01">
                  <a:moveTo>
                    <a:pt x="0" y="0"/>
                  </a:moveTo>
                  <a:lnTo>
                    <a:pt x="255" y="300"/>
                  </a:lnTo>
                  <a:lnTo>
                    <a:pt x="296" y="30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1240" y="3178"/>
              <a:ext cx="236" cy="239"/>
            </a:xfrm>
            <a:custGeom>
              <a:avLst/>
              <a:gdLst>
                <a:gd name="T0" fmla="*/ 0 w 236"/>
                <a:gd name="T1" fmla="*/ 0 h 239"/>
                <a:gd name="T2" fmla="*/ 193 w 236"/>
                <a:gd name="T3" fmla="*/ 238 h 239"/>
                <a:gd name="T4" fmla="*/ 236 w 236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39">
                  <a:moveTo>
                    <a:pt x="0" y="0"/>
                  </a:moveTo>
                  <a:lnTo>
                    <a:pt x="193" y="238"/>
                  </a:lnTo>
                  <a:lnTo>
                    <a:pt x="236" y="23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1272" y="3000"/>
              <a:ext cx="262" cy="289"/>
            </a:xfrm>
            <a:custGeom>
              <a:avLst/>
              <a:gdLst>
                <a:gd name="T0" fmla="*/ 0 w 262"/>
                <a:gd name="T1" fmla="*/ 0 h 289"/>
                <a:gd name="T2" fmla="*/ 221 w 262"/>
                <a:gd name="T3" fmla="*/ 288 h 289"/>
                <a:gd name="T4" fmla="*/ 262 w 262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289">
                  <a:moveTo>
                    <a:pt x="0" y="0"/>
                  </a:moveTo>
                  <a:lnTo>
                    <a:pt x="221" y="288"/>
                  </a:lnTo>
                  <a:lnTo>
                    <a:pt x="262" y="28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23556" name="Group 32"/>
          <p:cNvGrpSpPr>
            <a:grpSpLocks/>
          </p:cNvGrpSpPr>
          <p:nvPr/>
        </p:nvGrpSpPr>
        <p:grpSpPr bwMode="auto">
          <a:xfrm>
            <a:off x="1231900" y="860425"/>
            <a:ext cx="5267325" cy="4876800"/>
            <a:chOff x="776" y="542"/>
            <a:chExt cx="3318" cy="3072"/>
          </a:xfrm>
        </p:grpSpPr>
        <p:sp>
          <p:nvSpPr>
            <p:cNvPr id="21537" name="Freeform 33"/>
            <p:cNvSpPr>
              <a:spLocks/>
            </p:cNvSpPr>
            <p:nvPr/>
          </p:nvSpPr>
          <p:spPr bwMode="auto">
            <a:xfrm>
              <a:off x="1596" y="542"/>
              <a:ext cx="512" cy="614"/>
            </a:xfrm>
            <a:custGeom>
              <a:avLst/>
              <a:gdLst>
                <a:gd name="T0" fmla="*/ 512 w 512"/>
                <a:gd name="T1" fmla="*/ 0 h 614"/>
                <a:gd name="T2" fmla="*/ 416 w 512"/>
                <a:gd name="T3" fmla="*/ 0 h 614"/>
                <a:gd name="T4" fmla="*/ 0 w 512"/>
                <a:gd name="T5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2" h="614">
                  <a:moveTo>
                    <a:pt x="512" y="0"/>
                  </a:moveTo>
                  <a:lnTo>
                    <a:pt x="416" y="0"/>
                  </a:lnTo>
                  <a:lnTo>
                    <a:pt x="0" y="614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auto">
            <a:xfrm>
              <a:off x="2406" y="874"/>
              <a:ext cx="364" cy="612"/>
            </a:xfrm>
            <a:custGeom>
              <a:avLst/>
              <a:gdLst>
                <a:gd name="T0" fmla="*/ 364 w 364"/>
                <a:gd name="T1" fmla="*/ 0 h 612"/>
                <a:gd name="T2" fmla="*/ 264 w 364"/>
                <a:gd name="T3" fmla="*/ 0 h 612"/>
                <a:gd name="T4" fmla="*/ 0 w 364"/>
                <a:gd name="T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612">
                  <a:moveTo>
                    <a:pt x="364" y="0"/>
                  </a:moveTo>
                  <a:lnTo>
                    <a:pt x="264" y="0"/>
                  </a:lnTo>
                  <a:lnTo>
                    <a:pt x="0" y="61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auto">
            <a:xfrm>
              <a:off x="2384" y="990"/>
              <a:ext cx="388" cy="1198"/>
            </a:xfrm>
            <a:custGeom>
              <a:avLst/>
              <a:gdLst>
                <a:gd name="T0" fmla="*/ 388 w 388"/>
                <a:gd name="T1" fmla="*/ 0 h 1198"/>
                <a:gd name="T2" fmla="*/ 322 w 388"/>
                <a:gd name="T3" fmla="*/ 0 h 1198"/>
                <a:gd name="T4" fmla="*/ 0 w 388"/>
                <a:gd name="T5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" h="1198">
                  <a:moveTo>
                    <a:pt x="388" y="0"/>
                  </a:moveTo>
                  <a:lnTo>
                    <a:pt x="322" y="0"/>
                  </a:lnTo>
                  <a:lnTo>
                    <a:pt x="0" y="119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auto">
            <a:xfrm>
              <a:off x="2988" y="1286"/>
              <a:ext cx="750" cy="616"/>
            </a:xfrm>
            <a:custGeom>
              <a:avLst/>
              <a:gdLst>
                <a:gd name="T0" fmla="*/ 750 w 750"/>
                <a:gd name="T1" fmla="*/ 0 h 616"/>
                <a:gd name="T2" fmla="*/ 660 w 750"/>
                <a:gd name="T3" fmla="*/ 0 h 616"/>
                <a:gd name="T4" fmla="*/ 0 w 7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616">
                  <a:moveTo>
                    <a:pt x="750" y="0"/>
                  </a:moveTo>
                  <a:lnTo>
                    <a:pt x="660" y="0"/>
                  </a:lnTo>
                  <a:lnTo>
                    <a:pt x="0" y="61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auto">
            <a:xfrm>
              <a:off x="3494" y="1778"/>
              <a:ext cx="584" cy="638"/>
            </a:xfrm>
            <a:custGeom>
              <a:avLst/>
              <a:gdLst>
                <a:gd name="T0" fmla="*/ 584 w 584"/>
                <a:gd name="T1" fmla="*/ 0 h 638"/>
                <a:gd name="T2" fmla="*/ 528 w 584"/>
                <a:gd name="T3" fmla="*/ 0 h 638"/>
                <a:gd name="T4" fmla="*/ 0 w 584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638">
                  <a:moveTo>
                    <a:pt x="584" y="0"/>
                  </a:moveTo>
                  <a:lnTo>
                    <a:pt x="528" y="0"/>
                  </a:lnTo>
                  <a:lnTo>
                    <a:pt x="0" y="63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3486" y="1288"/>
              <a:ext cx="160" cy="7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auto">
            <a:xfrm>
              <a:off x="3620" y="2008"/>
              <a:ext cx="460" cy="486"/>
            </a:xfrm>
            <a:custGeom>
              <a:avLst/>
              <a:gdLst>
                <a:gd name="T0" fmla="*/ 460 w 460"/>
                <a:gd name="T1" fmla="*/ 0 h 486"/>
                <a:gd name="T2" fmla="*/ 420 w 460"/>
                <a:gd name="T3" fmla="*/ 0 h 486"/>
                <a:gd name="T4" fmla="*/ 0 w 460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486">
                  <a:moveTo>
                    <a:pt x="460" y="0"/>
                  </a:moveTo>
                  <a:lnTo>
                    <a:pt x="420" y="0"/>
                  </a:lnTo>
                  <a:lnTo>
                    <a:pt x="0" y="48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auto">
            <a:xfrm>
              <a:off x="3558" y="1898"/>
              <a:ext cx="520" cy="576"/>
            </a:xfrm>
            <a:custGeom>
              <a:avLst/>
              <a:gdLst>
                <a:gd name="T0" fmla="*/ 520 w 520"/>
                <a:gd name="T1" fmla="*/ 0 h 576"/>
                <a:gd name="T2" fmla="*/ 464 w 520"/>
                <a:gd name="T3" fmla="*/ 0 h 576"/>
                <a:gd name="T4" fmla="*/ 0 w 52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576">
                  <a:moveTo>
                    <a:pt x="520" y="0"/>
                  </a:moveTo>
                  <a:lnTo>
                    <a:pt x="464" y="0"/>
                  </a:lnTo>
                  <a:lnTo>
                    <a:pt x="0" y="57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>
              <a:off x="3766" y="2272"/>
              <a:ext cx="328" cy="250"/>
            </a:xfrm>
            <a:custGeom>
              <a:avLst/>
              <a:gdLst>
                <a:gd name="T0" fmla="*/ 328 w 328"/>
                <a:gd name="T1" fmla="*/ 0 h 250"/>
                <a:gd name="T2" fmla="*/ 280 w 328"/>
                <a:gd name="T3" fmla="*/ 0 h 250"/>
                <a:gd name="T4" fmla="*/ 0 w 328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0">
                  <a:moveTo>
                    <a:pt x="328" y="0"/>
                  </a:moveTo>
                  <a:lnTo>
                    <a:pt x="280" y="0"/>
                  </a:lnTo>
                  <a:lnTo>
                    <a:pt x="0" y="25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auto">
            <a:xfrm>
              <a:off x="3964" y="2608"/>
              <a:ext cx="106" cy="1"/>
            </a:xfrm>
            <a:custGeom>
              <a:avLst/>
              <a:gdLst>
                <a:gd name="T0" fmla="*/ 0 w 106"/>
                <a:gd name="T1" fmla="*/ 0 h 1"/>
                <a:gd name="T2" fmla="*/ 106 w 10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">
                  <a:moveTo>
                    <a:pt x="0" y="0"/>
                  </a:moveTo>
                  <a:lnTo>
                    <a:pt x="106" y="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3868" y="2720"/>
              <a:ext cx="202" cy="1"/>
            </a:xfrm>
            <a:custGeom>
              <a:avLst/>
              <a:gdLst>
                <a:gd name="T0" fmla="*/ 0 w 202"/>
                <a:gd name="T1" fmla="*/ 0 h 1"/>
                <a:gd name="T2" fmla="*/ 202 w 20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2" y="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auto">
            <a:xfrm>
              <a:off x="3992" y="2962"/>
              <a:ext cx="78" cy="1"/>
            </a:xfrm>
            <a:custGeom>
              <a:avLst/>
              <a:gdLst>
                <a:gd name="T0" fmla="*/ 0 w 78"/>
                <a:gd name="T1" fmla="*/ 0 h 1"/>
                <a:gd name="T2" fmla="*/ 78 w 7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"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49" name="Freeform 45"/>
            <p:cNvSpPr>
              <a:spLocks/>
            </p:cNvSpPr>
            <p:nvPr/>
          </p:nvSpPr>
          <p:spPr bwMode="auto">
            <a:xfrm>
              <a:off x="3422" y="2720"/>
              <a:ext cx="656" cy="654"/>
            </a:xfrm>
            <a:custGeom>
              <a:avLst/>
              <a:gdLst>
                <a:gd name="T0" fmla="*/ 656 w 656"/>
                <a:gd name="T1" fmla="*/ 654 h 654"/>
                <a:gd name="T2" fmla="*/ 476 w 656"/>
                <a:gd name="T3" fmla="*/ 654 h 654"/>
                <a:gd name="T4" fmla="*/ 0 w 656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654">
                  <a:moveTo>
                    <a:pt x="656" y="654"/>
                  </a:moveTo>
                  <a:lnTo>
                    <a:pt x="476" y="654"/>
                  </a:lnTo>
                  <a:lnTo>
                    <a:pt x="0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0" name="Freeform 46"/>
            <p:cNvSpPr>
              <a:spLocks/>
            </p:cNvSpPr>
            <p:nvPr/>
          </p:nvSpPr>
          <p:spPr bwMode="auto">
            <a:xfrm>
              <a:off x="3520" y="3006"/>
              <a:ext cx="558" cy="608"/>
            </a:xfrm>
            <a:custGeom>
              <a:avLst/>
              <a:gdLst>
                <a:gd name="T0" fmla="*/ 558 w 558"/>
                <a:gd name="T1" fmla="*/ 608 h 608"/>
                <a:gd name="T2" fmla="*/ 392 w 558"/>
                <a:gd name="T3" fmla="*/ 608 h 608"/>
                <a:gd name="T4" fmla="*/ 0 w 558"/>
                <a:gd name="T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608">
                  <a:moveTo>
                    <a:pt x="558" y="608"/>
                  </a:moveTo>
                  <a:lnTo>
                    <a:pt x="392" y="608"/>
                  </a:lnTo>
                  <a:lnTo>
                    <a:pt x="0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>
              <a:off x="3228" y="3354"/>
              <a:ext cx="0" cy="1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2" name="Freeform 48"/>
            <p:cNvSpPr>
              <a:spLocks/>
            </p:cNvSpPr>
            <p:nvPr/>
          </p:nvSpPr>
          <p:spPr bwMode="auto">
            <a:xfrm>
              <a:off x="2700" y="2786"/>
              <a:ext cx="488" cy="560"/>
            </a:xfrm>
            <a:custGeom>
              <a:avLst/>
              <a:gdLst>
                <a:gd name="T0" fmla="*/ 0 w 488"/>
                <a:gd name="T1" fmla="*/ 560 h 560"/>
                <a:gd name="T2" fmla="*/ 297 w 488"/>
                <a:gd name="T3" fmla="*/ 560 h 560"/>
                <a:gd name="T4" fmla="*/ 488 w 488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560">
                  <a:moveTo>
                    <a:pt x="0" y="560"/>
                  </a:moveTo>
                  <a:lnTo>
                    <a:pt x="297" y="560"/>
                  </a:lnTo>
                  <a:lnTo>
                    <a:pt x="48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3" name="Freeform 49"/>
            <p:cNvSpPr>
              <a:spLocks/>
            </p:cNvSpPr>
            <p:nvPr/>
          </p:nvSpPr>
          <p:spPr bwMode="auto">
            <a:xfrm>
              <a:off x="776" y="3160"/>
              <a:ext cx="148" cy="358"/>
            </a:xfrm>
            <a:custGeom>
              <a:avLst/>
              <a:gdLst>
                <a:gd name="T0" fmla="*/ 0 w 148"/>
                <a:gd name="T1" fmla="*/ 358 h 358"/>
                <a:gd name="T2" fmla="*/ 77 w 148"/>
                <a:gd name="T3" fmla="*/ 358 h 358"/>
                <a:gd name="T4" fmla="*/ 148 w 148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358">
                  <a:moveTo>
                    <a:pt x="0" y="358"/>
                  </a:moveTo>
                  <a:lnTo>
                    <a:pt x="77" y="358"/>
                  </a:lnTo>
                  <a:lnTo>
                    <a:pt x="14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4" name="Freeform 50"/>
            <p:cNvSpPr>
              <a:spLocks/>
            </p:cNvSpPr>
            <p:nvPr/>
          </p:nvSpPr>
          <p:spPr bwMode="auto">
            <a:xfrm>
              <a:off x="1092" y="3258"/>
              <a:ext cx="296" cy="301"/>
            </a:xfrm>
            <a:custGeom>
              <a:avLst/>
              <a:gdLst>
                <a:gd name="T0" fmla="*/ 0 w 296"/>
                <a:gd name="T1" fmla="*/ 0 h 301"/>
                <a:gd name="T2" fmla="*/ 255 w 296"/>
                <a:gd name="T3" fmla="*/ 300 h 301"/>
                <a:gd name="T4" fmla="*/ 296 w 296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01">
                  <a:moveTo>
                    <a:pt x="0" y="0"/>
                  </a:moveTo>
                  <a:lnTo>
                    <a:pt x="255" y="300"/>
                  </a:lnTo>
                  <a:lnTo>
                    <a:pt x="296" y="30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5" name="Freeform 51"/>
            <p:cNvSpPr>
              <a:spLocks/>
            </p:cNvSpPr>
            <p:nvPr/>
          </p:nvSpPr>
          <p:spPr bwMode="auto">
            <a:xfrm>
              <a:off x="1240" y="3178"/>
              <a:ext cx="236" cy="239"/>
            </a:xfrm>
            <a:custGeom>
              <a:avLst/>
              <a:gdLst>
                <a:gd name="T0" fmla="*/ 0 w 236"/>
                <a:gd name="T1" fmla="*/ 0 h 239"/>
                <a:gd name="T2" fmla="*/ 193 w 236"/>
                <a:gd name="T3" fmla="*/ 238 h 239"/>
                <a:gd name="T4" fmla="*/ 236 w 236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39">
                  <a:moveTo>
                    <a:pt x="0" y="0"/>
                  </a:moveTo>
                  <a:lnTo>
                    <a:pt x="193" y="238"/>
                  </a:lnTo>
                  <a:lnTo>
                    <a:pt x="236" y="23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556" name="Freeform 52"/>
            <p:cNvSpPr>
              <a:spLocks/>
            </p:cNvSpPr>
            <p:nvPr/>
          </p:nvSpPr>
          <p:spPr bwMode="auto">
            <a:xfrm>
              <a:off x="1272" y="3000"/>
              <a:ext cx="262" cy="289"/>
            </a:xfrm>
            <a:custGeom>
              <a:avLst/>
              <a:gdLst>
                <a:gd name="T0" fmla="*/ 0 w 262"/>
                <a:gd name="T1" fmla="*/ 0 h 289"/>
                <a:gd name="T2" fmla="*/ 221 w 262"/>
                <a:gd name="T3" fmla="*/ 288 h 289"/>
                <a:gd name="T4" fmla="*/ 262 w 262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289">
                  <a:moveTo>
                    <a:pt x="0" y="0"/>
                  </a:moveTo>
                  <a:lnTo>
                    <a:pt x="221" y="288"/>
                  </a:lnTo>
                  <a:lnTo>
                    <a:pt x="262" y="28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3295650" y="714375"/>
            <a:ext cx="188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Visceral peritoneum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4351338" y="1041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Intrinsic nerve plexuses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4352925" y="1228725"/>
            <a:ext cx="226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• Myenteric nerve plexus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4352925" y="1416050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• Submucosal nerve plexus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5876925" y="1889125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Submucosal glands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2147888" y="5500688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Vein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2279650" y="5278438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Artery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2373313" y="5068888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Nerve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225425" y="5419725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Mesenter</a:t>
            </a:r>
            <a:r>
              <a:rPr lang="en-US" sz="400" b="1">
                <a:cs typeface="+mn-cs"/>
              </a:rPr>
              <a:t> </a:t>
            </a:r>
            <a:r>
              <a:rPr lang="en-US" sz="1400" b="1">
                <a:cs typeface="+mn-cs"/>
              </a:rPr>
              <a:t>y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3452813" y="5140325"/>
            <a:ext cx="895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Gland in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mucosa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4524375" y="5530850"/>
            <a:ext cx="1755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Duct of gland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outside alimentary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canal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6427788" y="5200650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Lumen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6427788" y="5584825"/>
            <a:ext cx="159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Lymphoid tissue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6426200" y="4543425"/>
            <a:ext cx="1982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Serosa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(visceral peritoneum)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6438900" y="3451225"/>
            <a:ext cx="1192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Submucosa</a:t>
            </a: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6411913" y="3790950"/>
            <a:ext cx="1795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Muscularis externa</a:t>
            </a: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6407150" y="3989388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Longitudinal muscle layer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6415088" y="4165600"/>
            <a:ext cx="209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Circular muscle layer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6424613" y="247650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Mucosa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6429375" y="2671763"/>
            <a:ext cx="188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Surface epithelium</a:t>
            </a:r>
          </a:p>
        </p:txBody>
      </p:sp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6424613" y="2860675"/>
            <a:ext cx="1579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Lamina propria</a:t>
            </a:r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6426200" y="3032125"/>
            <a:ext cx="136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Muscle layer</a:t>
            </a:r>
          </a:p>
        </p:txBody>
      </p:sp>
    </p:spTree>
    <p:extLst>
      <p:ext uri="{BB962C8B-B14F-4D97-AF65-F5344CB8AC3E}">
        <p14:creationId xmlns:p14="http://schemas.microsoft.com/office/powerpoint/2010/main" val="3884869805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Layers of Tissue in the Alimentary Canal Organs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Muscularis externa—smooth muscle</a:t>
            </a:r>
          </a:p>
          <a:p>
            <a:pPr lvl="1" eaLnBrk="1" hangingPunct="1">
              <a:defRPr/>
            </a:pPr>
            <a:r>
              <a:rPr lang="en-US" smtClean="0"/>
              <a:t>Inner circular layer</a:t>
            </a:r>
          </a:p>
          <a:p>
            <a:pPr lvl="1" eaLnBrk="1" hangingPunct="1">
              <a:defRPr/>
            </a:pPr>
            <a:r>
              <a:rPr lang="en-US" smtClean="0"/>
              <a:t>Outer longitudinal layer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Serosa—outermost layer of the wall contains fluid-producing cells</a:t>
            </a:r>
          </a:p>
          <a:p>
            <a:pPr lvl="1" eaLnBrk="1" hangingPunct="1">
              <a:defRPr/>
            </a:pPr>
            <a:r>
              <a:rPr lang="en-US" smtClean="0"/>
              <a:t>Visceral peritoneum—outermost layer that is continuous with the innermost layer</a:t>
            </a:r>
          </a:p>
          <a:p>
            <a:pPr lvl="1" eaLnBrk="1" hangingPunct="1">
              <a:defRPr/>
            </a:pPr>
            <a:r>
              <a:rPr lang="en-US" smtClean="0"/>
              <a:t>Parietal peritoneum—innermost layer that lines the abdominopelvic cavity </a:t>
            </a:r>
          </a:p>
        </p:txBody>
      </p:sp>
    </p:spTree>
    <p:extLst>
      <p:ext uri="{BB962C8B-B14F-4D97-AF65-F5344CB8AC3E}">
        <p14:creationId xmlns:p14="http://schemas.microsoft.com/office/powerpoint/2010/main" val="3667600022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5"/>
          <p:cNvSpPr txBox="1">
            <a:spLocks noChangeArrowheads="1"/>
          </p:cNvSpPr>
          <p:nvPr/>
        </p:nvSpPr>
        <p:spPr bwMode="auto">
          <a:xfrm>
            <a:off x="8024813" y="64770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14.3</a:t>
            </a:r>
          </a:p>
        </p:txBody>
      </p:sp>
      <p:pic>
        <p:nvPicPr>
          <p:cNvPr id="25602" name="Picture 10" descr="figure_14_03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 bwMode="auto">
          <a:xfrm>
            <a:off x="274638" y="563563"/>
            <a:ext cx="8594725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11"/>
          <p:cNvGrpSpPr>
            <a:grpSpLocks/>
          </p:cNvGrpSpPr>
          <p:nvPr/>
        </p:nvGrpSpPr>
        <p:grpSpPr bwMode="auto">
          <a:xfrm>
            <a:off x="1231900" y="860425"/>
            <a:ext cx="5267325" cy="4876800"/>
            <a:chOff x="776" y="542"/>
            <a:chExt cx="3318" cy="3072"/>
          </a:xfrm>
        </p:grpSpPr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1596" y="542"/>
              <a:ext cx="512" cy="614"/>
            </a:xfrm>
            <a:custGeom>
              <a:avLst/>
              <a:gdLst>
                <a:gd name="T0" fmla="*/ 512 w 512"/>
                <a:gd name="T1" fmla="*/ 0 h 614"/>
                <a:gd name="T2" fmla="*/ 416 w 512"/>
                <a:gd name="T3" fmla="*/ 0 h 614"/>
                <a:gd name="T4" fmla="*/ 0 w 512"/>
                <a:gd name="T5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2" h="614">
                  <a:moveTo>
                    <a:pt x="512" y="0"/>
                  </a:moveTo>
                  <a:lnTo>
                    <a:pt x="416" y="0"/>
                  </a:lnTo>
                  <a:lnTo>
                    <a:pt x="0" y="614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2406" y="874"/>
              <a:ext cx="364" cy="612"/>
            </a:xfrm>
            <a:custGeom>
              <a:avLst/>
              <a:gdLst>
                <a:gd name="T0" fmla="*/ 364 w 364"/>
                <a:gd name="T1" fmla="*/ 0 h 612"/>
                <a:gd name="T2" fmla="*/ 264 w 364"/>
                <a:gd name="T3" fmla="*/ 0 h 612"/>
                <a:gd name="T4" fmla="*/ 0 w 364"/>
                <a:gd name="T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612">
                  <a:moveTo>
                    <a:pt x="364" y="0"/>
                  </a:moveTo>
                  <a:lnTo>
                    <a:pt x="264" y="0"/>
                  </a:lnTo>
                  <a:lnTo>
                    <a:pt x="0" y="61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auto">
            <a:xfrm>
              <a:off x="2384" y="990"/>
              <a:ext cx="388" cy="1198"/>
            </a:xfrm>
            <a:custGeom>
              <a:avLst/>
              <a:gdLst>
                <a:gd name="T0" fmla="*/ 388 w 388"/>
                <a:gd name="T1" fmla="*/ 0 h 1198"/>
                <a:gd name="T2" fmla="*/ 322 w 388"/>
                <a:gd name="T3" fmla="*/ 0 h 1198"/>
                <a:gd name="T4" fmla="*/ 0 w 388"/>
                <a:gd name="T5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" h="1198">
                  <a:moveTo>
                    <a:pt x="388" y="0"/>
                  </a:moveTo>
                  <a:lnTo>
                    <a:pt x="322" y="0"/>
                  </a:lnTo>
                  <a:lnTo>
                    <a:pt x="0" y="119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2988" y="1286"/>
              <a:ext cx="750" cy="616"/>
            </a:xfrm>
            <a:custGeom>
              <a:avLst/>
              <a:gdLst>
                <a:gd name="T0" fmla="*/ 750 w 750"/>
                <a:gd name="T1" fmla="*/ 0 h 616"/>
                <a:gd name="T2" fmla="*/ 660 w 750"/>
                <a:gd name="T3" fmla="*/ 0 h 616"/>
                <a:gd name="T4" fmla="*/ 0 w 7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616">
                  <a:moveTo>
                    <a:pt x="750" y="0"/>
                  </a:moveTo>
                  <a:lnTo>
                    <a:pt x="660" y="0"/>
                  </a:lnTo>
                  <a:lnTo>
                    <a:pt x="0" y="61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3494" y="1778"/>
              <a:ext cx="584" cy="638"/>
            </a:xfrm>
            <a:custGeom>
              <a:avLst/>
              <a:gdLst>
                <a:gd name="T0" fmla="*/ 584 w 584"/>
                <a:gd name="T1" fmla="*/ 0 h 638"/>
                <a:gd name="T2" fmla="*/ 528 w 584"/>
                <a:gd name="T3" fmla="*/ 0 h 638"/>
                <a:gd name="T4" fmla="*/ 0 w 584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638">
                  <a:moveTo>
                    <a:pt x="584" y="0"/>
                  </a:moveTo>
                  <a:lnTo>
                    <a:pt x="528" y="0"/>
                  </a:lnTo>
                  <a:lnTo>
                    <a:pt x="0" y="63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3486" y="1288"/>
              <a:ext cx="160" cy="73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3620" y="2008"/>
              <a:ext cx="460" cy="486"/>
            </a:xfrm>
            <a:custGeom>
              <a:avLst/>
              <a:gdLst>
                <a:gd name="T0" fmla="*/ 460 w 460"/>
                <a:gd name="T1" fmla="*/ 0 h 486"/>
                <a:gd name="T2" fmla="*/ 420 w 460"/>
                <a:gd name="T3" fmla="*/ 0 h 486"/>
                <a:gd name="T4" fmla="*/ 0 w 460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486">
                  <a:moveTo>
                    <a:pt x="460" y="0"/>
                  </a:moveTo>
                  <a:lnTo>
                    <a:pt x="420" y="0"/>
                  </a:lnTo>
                  <a:lnTo>
                    <a:pt x="0" y="48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auto">
            <a:xfrm>
              <a:off x="3558" y="1898"/>
              <a:ext cx="520" cy="576"/>
            </a:xfrm>
            <a:custGeom>
              <a:avLst/>
              <a:gdLst>
                <a:gd name="T0" fmla="*/ 520 w 520"/>
                <a:gd name="T1" fmla="*/ 0 h 576"/>
                <a:gd name="T2" fmla="*/ 464 w 520"/>
                <a:gd name="T3" fmla="*/ 0 h 576"/>
                <a:gd name="T4" fmla="*/ 0 w 52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576">
                  <a:moveTo>
                    <a:pt x="520" y="0"/>
                  </a:moveTo>
                  <a:lnTo>
                    <a:pt x="464" y="0"/>
                  </a:lnTo>
                  <a:lnTo>
                    <a:pt x="0" y="57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3766" y="2272"/>
              <a:ext cx="328" cy="250"/>
            </a:xfrm>
            <a:custGeom>
              <a:avLst/>
              <a:gdLst>
                <a:gd name="T0" fmla="*/ 328 w 328"/>
                <a:gd name="T1" fmla="*/ 0 h 250"/>
                <a:gd name="T2" fmla="*/ 280 w 328"/>
                <a:gd name="T3" fmla="*/ 0 h 250"/>
                <a:gd name="T4" fmla="*/ 0 w 328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0">
                  <a:moveTo>
                    <a:pt x="328" y="0"/>
                  </a:moveTo>
                  <a:lnTo>
                    <a:pt x="280" y="0"/>
                  </a:lnTo>
                  <a:lnTo>
                    <a:pt x="0" y="25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964" y="2608"/>
              <a:ext cx="106" cy="1"/>
            </a:xfrm>
            <a:custGeom>
              <a:avLst/>
              <a:gdLst>
                <a:gd name="T0" fmla="*/ 0 w 106"/>
                <a:gd name="T1" fmla="*/ 0 h 1"/>
                <a:gd name="T2" fmla="*/ 106 w 10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">
                  <a:moveTo>
                    <a:pt x="0" y="0"/>
                  </a:moveTo>
                  <a:lnTo>
                    <a:pt x="106" y="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auto">
            <a:xfrm>
              <a:off x="3868" y="2720"/>
              <a:ext cx="202" cy="1"/>
            </a:xfrm>
            <a:custGeom>
              <a:avLst/>
              <a:gdLst>
                <a:gd name="T0" fmla="*/ 0 w 202"/>
                <a:gd name="T1" fmla="*/ 0 h 1"/>
                <a:gd name="T2" fmla="*/ 202 w 20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2" y="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auto">
            <a:xfrm>
              <a:off x="3992" y="2962"/>
              <a:ext cx="78" cy="1"/>
            </a:xfrm>
            <a:custGeom>
              <a:avLst/>
              <a:gdLst>
                <a:gd name="T0" fmla="*/ 0 w 78"/>
                <a:gd name="T1" fmla="*/ 0 h 1"/>
                <a:gd name="T2" fmla="*/ 78 w 7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"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auto">
            <a:xfrm>
              <a:off x="3422" y="2720"/>
              <a:ext cx="656" cy="654"/>
            </a:xfrm>
            <a:custGeom>
              <a:avLst/>
              <a:gdLst>
                <a:gd name="T0" fmla="*/ 656 w 656"/>
                <a:gd name="T1" fmla="*/ 654 h 654"/>
                <a:gd name="T2" fmla="*/ 476 w 656"/>
                <a:gd name="T3" fmla="*/ 654 h 654"/>
                <a:gd name="T4" fmla="*/ 0 w 656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654">
                  <a:moveTo>
                    <a:pt x="656" y="654"/>
                  </a:moveTo>
                  <a:lnTo>
                    <a:pt x="476" y="654"/>
                  </a:ln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auto">
            <a:xfrm>
              <a:off x="3520" y="3006"/>
              <a:ext cx="558" cy="608"/>
            </a:xfrm>
            <a:custGeom>
              <a:avLst/>
              <a:gdLst>
                <a:gd name="T0" fmla="*/ 558 w 558"/>
                <a:gd name="T1" fmla="*/ 608 h 608"/>
                <a:gd name="T2" fmla="*/ 392 w 558"/>
                <a:gd name="T3" fmla="*/ 608 h 608"/>
                <a:gd name="T4" fmla="*/ 0 w 558"/>
                <a:gd name="T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608">
                  <a:moveTo>
                    <a:pt x="558" y="608"/>
                  </a:moveTo>
                  <a:lnTo>
                    <a:pt x="392" y="608"/>
                  </a:ln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3228" y="3354"/>
              <a:ext cx="0" cy="15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auto">
            <a:xfrm>
              <a:off x="2700" y="2786"/>
              <a:ext cx="488" cy="560"/>
            </a:xfrm>
            <a:custGeom>
              <a:avLst/>
              <a:gdLst>
                <a:gd name="T0" fmla="*/ 0 w 488"/>
                <a:gd name="T1" fmla="*/ 560 h 560"/>
                <a:gd name="T2" fmla="*/ 297 w 488"/>
                <a:gd name="T3" fmla="*/ 560 h 560"/>
                <a:gd name="T4" fmla="*/ 488 w 488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560">
                  <a:moveTo>
                    <a:pt x="0" y="560"/>
                  </a:moveTo>
                  <a:lnTo>
                    <a:pt x="297" y="560"/>
                  </a:lnTo>
                  <a:lnTo>
                    <a:pt x="48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0" name="Freeform 28"/>
            <p:cNvSpPr>
              <a:spLocks/>
            </p:cNvSpPr>
            <p:nvPr/>
          </p:nvSpPr>
          <p:spPr bwMode="auto">
            <a:xfrm>
              <a:off x="776" y="3160"/>
              <a:ext cx="148" cy="358"/>
            </a:xfrm>
            <a:custGeom>
              <a:avLst/>
              <a:gdLst>
                <a:gd name="T0" fmla="*/ 0 w 148"/>
                <a:gd name="T1" fmla="*/ 358 h 358"/>
                <a:gd name="T2" fmla="*/ 77 w 148"/>
                <a:gd name="T3" fmla="*/ 358 h 358"/>
                <a:gd name="T4" fmla="*/ 148 w 148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358">
                  <a:moveTo>
                    <a:pt x="0" y="358"/>
                  </a:moveTo>
                  <a:lnTo>
                    <a:pt x="77" y="358"/>
                  </a:lnTo>
                  <a:lnTo>
                    <a:pt x="148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auto">
            <a:xfrm>
              <a:off x="1092" y="3258"/>
              <a:ext cx="296" cy="301"/>
            </a:xfrm>
            <a:custGeom>
              <a:avLst/>
              <a:gdLst>
                <a:gd name="T0" fmla="*/ 0 w 296"/>
                <a:gd name="T1" fmla="*/ 0 h 301"/>
                <a:gd name="T2" fmla="*/ 255 w 296"/>
                <a:gd name="T3" fmla="*/ 300 h 301"/>
                <a:gd name="T4" fmla="*/ 296 w 296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01">
                  <a:moveTo>
                    <a:pt x="0" y="0"/>
                  </a:moveTo>
                  <a:lnTo>
                    <a:pt x="255" y="300"/>
                  </a:lnTo>
                  <a:lnTo>
                    <a:pt x="296" y="301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auto">
            <a:xfrm>
              <a:off x="1240" y="3178"/>
              <a:ext cx="236" cy="239"/>
            </a:xfrm>
            <a:custGeom>
              <a:avLst/>
              <a:gdLst>
                <a:gd name="T0" fmla="*/ 0 w 236"/>
                <a:gd name="T1" fmla="*/ 0 h 239"/>
                <a:gd name="T2" fmla="*/ 193 w 236"/>
                <a:gd name="T3" fmla="*/ 238 h 239"/>
                <a:gd name="T4" fmla="*/ 236 w 236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39">
                  <a:moveTo>
                    <a:pt x="0" y="0"/>
                  </a:moveTo>
                  <a:lnTo>
                    <a:pt x="193" y="238"/>
                  </a:lnTo>
                  <a:lnTo>
                    <a:pt x="236" y="23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3" name="Freeform 31"/>
            <p:cNvSpPr>
              <a:spLocks/>
            </p:cNvSpPr>
            <p:nvPr/>
          </p:nvSpPr>
          <p:spPr bwMode="auto">
            <a:xfrm>
              <a:off x="1272" y="3000"/>
              <a:ext cx="262" cy="289"/>
            </a:xfrm>
            <a:custGeom>
              <a:avLst/>
              <a:gdLst>
                <a:gd name="T0" fmla="*/ 0 w 262"/>
                <a:gd name="T1" fmla="*/ 0 h 289"/>
                <a:gd name="T2" fmla="*/ 221 w 262"/>
                <a:gd name="T3" fmla="*/ 288 h 289"/>
                <a:gd name="T4" fmla="*/ 262 w 262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289">
                  <a:moveTo>
                    <a:pt x="0" y="0"/>
                  </a:moveTo>
                  <a:lnTo>
                    <a:pt x="221" y="288"/>
                  </a:lnTo>
                  <a:lnTo>
                    <a:pt x="262" y="28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25604" name="Group 32"/>
          <p:cNvGrpSpPr>
            <a:grpSpLocks/>
          </p:cNvGrpSpPr>
          <p:nvPr/>
        </p:nvGrpSpPr>
        <p:grpSpPr bwMode="auto">
          <a:xfrm>
            <a:off x="1231900" y="860425"/>
            <a:ext cx="5267325" cy="4876800"/>
            <a:chOff x="776" y="542"/>
            <a:chExt cx="3318" cy="3072"/>
          </a:xfrm>
        </p:grpSpPr>
        <p:sp>
          <p:nvSpPr>
            <p:cNvPr id="23585" name="Freeform 33"/>
            <p:cNvSpPr>
              <a:spLocks/>
            </p:cNvSpPr>
            <p:nvPr/>
          </p:nvSpPr>
          <p:spPr bwMode="auto">
            <a:xfrm>
              <a:off x="1596" y="542"/>
              <a:ext cx="512" cy="614"/>
            </a:xfrm>
            <a:custGeom>
              <a:avLst/>
              <a:gdLst>
                <a:gd name="T0" fmla="*/ 512 w 512"/>
                <a:gd name="T1" fmla="*/ 0 h 614"/>
                <a:gd name="T2" fmla="*/ 416 w 512"/>
                <a:gd name="T3" fmla="*/ 0 h 614"/>
                <a:gd name="T4" fmla="*/ 0 w 512"/>
                <a:gd name="T5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2" h="614">
                  <a:moveTo>
                    <a:pt x="512" y="0"/>
                  </a:moveTo>
                  <a:lnTo>
                    <a:pt x="416" y="0"/>
                  </a:lnTo>
                  <a:lnTo>
                    <a:pt x="0" y="614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auto">
            <a:xfrm>
              <a:off x="2406" y="874"/>
              <a:ext cx="364" cy="612"/>
            </a:xfrm>
            <a:custGeom>
              <a:avLst/>
              <a:gdLst>
                <a:gd name="T0" fmla="*/ 364 w 364"/>
                <a:gd name="T1" fmla="*/ 0 h 612"/>
                <a:gd name="T2" fmla="*/ 264 w 364"/>
                <a:gd name="T3" fmla="*/ 0 h 612"/>
                <a:gd name="T4" fmla="*/ 0 w 364"/>
                <a:gd name="T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" h="612">
                  <a:moveTo>
                    <a:pt x="364" y="0"/>
                  </a:moveTo>
                  <a:lnTo>
                    <a:pt x="264" y="0"/>
                  </a:lnTo>
                  <a:lnTo>
                    <a:pt x="0" y="61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7" name="Freeform 35"/>
            <p:cNvSpPr>
              <a:spLocks/>
            </p:cNvSpPr>
            <p:nvPr/>
          </p:nvSpPr>
          <p:spPr bwMode="auto">
            <a:xfrm>
              <a:off x="2384" y="990"/>
              <a:ext cx="388" cy="1198"/>
            </a:xfrm>
            <a:custGeom>
              <a:avLst/>
              <a:gdLst>
                <a:gd name="T0" fmla="*/ 388 w 388"/>
                <a:gd name="T1" fmla="*/ 0 h 1198"/>
                <a:gd name="T2" fmla="*/ 322 w 388"/>
                <a:gd name="T3" fmla="*/ 0 h 1198"/>
                <a:gd name="T4" fmla="*/ 0 w 388"/>
                <a:gd name="T5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" h="1198">
                  <a:moveTo>
                    <a:pt x="388" y="0"/>
                  </a:moveTo>
                  <a:lnTo>
                    <a:pt x="322" y="0"/>
                  </a:lnTo>
                  <a:lnTo>
                    <a:pt x="0" y="119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auto">
            <a:xfrm>
              <a:off x="2988" y="1286"/>
              <a:ext cx="750" cy="616"/>
            </a:xfrm>
            <a:custGeom>
              <a:avLst/>
              <a:gdLst>
                <a:gd name="T0" fmla="*/ 750 w 750"/>
                <a:gd name="T1" fmla="*/ 0 h 616"/>
                <a:gd name="T2" fmla="*/ 660 w 750"/>
                <a:gd name="T3" fmla="*/ 0 h 616"/>
                <a:gd name="T4" fmla="*/ 0 w 7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616">
                  <a:moveTo>
                    <a:pt x="750" y="0"/>
                  </a:moveTo>
                  <a:lnTo>
                    <a:pt x="660" y="0"/>
                  </a:lnTo>
                  <a:lnTo>
                    <a:pt x="0" y="61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89" name="Freeform 37"/>
            <p:cNvSpPr>
              <a:spLocks/>
            </p:cNvSpPr>
            <p:nvPr/>
          </p:nvSpPr>
          <p:spPr bwMode="auto">
            <a:xfrm>
              <a:off x="3494" y="1778"/>
              <a:ext cx="584" cy="638"/>
            </a:xfrm>
            <a:custGeom>
              <a:avLst/>
              <a:gdLst>
                <a:gd name="T0" fmla="*/ 584 w 584"/>
                <a:gd name="T1" fmla="*/ 0 h 638"/>
                <a:gd name="T2" fmla="*/ 528 w 584"/>
                <a:gd name="T3" fmla="*/ 0 h 638"/>
                <a:gd name="T4" fmla="*/ 0 w 584"/>
                <a:gd name="T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638">
                  <a:moveTo>
                    <a:pt x="584" y="0"/>
                  </a:moveTo>
                  <a:lnTo>
                    <a:pt x="528" y="0"/>
                  </a:lnTo>
                  <a:lnTo>
                    <a:pt x="0" y="63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486" y="1288"/>
              <a:ext cx="160" cy="7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1" name="Freeform 39"/>
            <p:cNvSpPr>
              <a:spLocks/>
            </p:cNvSpPr>
            <p:nvPr/>
          </p:nvSpPr>
          <p:spPr bwMode="auto">
            <a:xfrm>
              <a:off x="3620" y="2008"/>
              <a:ext cx="460" cy="486"/>
            </a:xfrm>
            <a:custGeom>
              <a:avLst/>
              <a:gdLst>
                <a:gd name="T0" fmla="*/ 460 w 460"/>
                <a:gd name="T1" fmla="*/ 0 h 486"/>
                <a:gd name="T2" fmla="*/ 420 w 460"/>
                <a:gd name="T3" fmla="*/ 0 h 486"/>
                <a:gd name="T4" fmla="*/ 0 w 460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486">
                  <a:moveTo>
                    <a:pt x="460" y="0"/>
                  </a:moveTo>
                  <a:lnTo>
                    <a:pt x="420" y="0"/>
                  </a:lnTo>
                  <a:lnTo>
                    <a:pt x="0" y="48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2" name="Freeform 40"/>
            <p:cNvSpPr>
              <a:spLocks/>
            </p:cNvSpPr>
            <p:nvPr/>
          </p:nvSpPr>
          <p:spPr bwMode="auto">
            <a:xfrm>
              <a:off x="3558" y="1898"/>
              <a:ext cx="520" cy="576"/>
            </a:xfrm>
            <a:custGeom>
              <a:avLst/>
              <a:gdLst>
                <a:gd name="T0" fmla="*/ 520 w 520"/>
                <a:gd name="T1" fmla="*/ 0 h 576"/>
                <a:gd name="T2" fmla="*/ 464 w 520"/>
                <a:gd name="T3" fmla="*/ 0 h 576"/>
                <a:gd name="T4" fmla="*/ 0 w 52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576">
                  <a:moveTo>
                    <a:pt x="520" y="0"/>
                  </a:moveTo>
                  <a:lnTo>
                    <a:pt x="464" y="0"/>
                  </a:lnTo>
                  <a:lnTo>
                    <a:pt x="0" y="57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auto">
            <a:xfrm>
              <a:off x="3766" y="2272"/>
              <a:ext cx="328" cy="250"/>
            </a:xfrm>
            <a:custGeom>
              <a:avLst/>
              <a:gdLst>
                <a:gd name="T0" fmla="*/ 328 w 328"/>
                <a:gd name="T1" fmla="*/ 0 h 250"/>
                <a:gd name="T2" fmla="*/ 280 w 328"/>
                <a:gd name="T3" fmla="*/ 0 h 250"/>
                <a:gd name="T4" fmla="*/ 0 w 328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0">
                  <a:moveTo>
                    <a:pt x="328" y="0"/>
                  </a:moveTo>
                  <a:lnTo>
                    <a:pt x="280" y="0"/>
                  </a:lnTo>
                  <a:lnTo>
                    <a:pt x="0" y="25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4" name="Freeform 42"/>
            <p:cNvSpPr>
              <a:spLocks/>
            </p:cNvSpPr>
            <p:nvPr/>
          </p:nvSpPr>
          <p:spPr bwMode="auto">
            <a:xfrm>
              <a:off x="3964" y="2608"/>
              <a:ext cx="106" cy="1"/>
            </a:xfrm>
            <a:custGeom>
              <a:avLst/>
              <a:gdLst>
                <a:gd name="T0" fmla="*/ 0 w 106"/>
                <a:gd name="T1" fmla="*/ 0 h 1"/>
                <a:gd name="T2" fmla="*/ 106 w 10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">
                  <a:moveTo>
                    <a:pt x="0" y="0"/>
                  </a:moveTo>
                  <a:lnTo>
                    <a:pt x="106" y="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5" name="Freeform 43"/>
            <p:cNvSpPr>
              <a:spLocks/>
            </p:cNvSpPr>
            <p:nvPr/>
          </p:nvSpPr>
          <p:spPr bwMode="auto">
            <a:xfrm>
              <a:off x="3868" y="2720"/>
              <a:ext cx="202" cy="1"/>
            </a:xfrm>
            <a:custGeom>
              <a:avLst/>
              <a:gdLst>
                <a:gd name="T0" fmla="*/ 0 w 202"/>
                <a:gd name="T1" fmla="*/ 0 h 1"/>
                <a:gd name="T2" fmla="*/ 202 w 20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2" y="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6" name="Freeform 44"/>
            <p:cNvSpPr>
              <a:spLocks/>
            </p:cNvSpPr>
            <p:nvPr/>
          </p:nvSpPr>
          <p:spPr bwMode="auto">
            <a:xfrm>
              <a:off x="3992" y="2962"/>
              <a:ext cx="78" cy="1"/>
            </a:xfrm>
            <a:custGeom>
              <a:avLst/>
              <a:gdLst>
                <a:gd name="T0" fmla="*/ 0 w 78"/>
                <a:gd name="T1" fmla="*/ 0 h 1"/>
                <a:gd name="T2" fmla="*/ 78 w 7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1"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7" name="Freeform 45"/>
            <p:cNvSpPr>
              <a:spLocks/>
            </p:cNvSpPr>
            <p:nvPr/>
          </p:nvSpPr>
          <p:spPr bwMode="auto">
            <a:xfrm>
              <a:off x="3422" y="2720"/>
              <a:ext cx="656" cy="654"/>
            </a:xfrm>
            <a:custGeom>
              <a:avLst/>
              <a:gdLst>
                <a:gd name="T0" fmla="*/ 656 w 656"/>
                <a:gd name="T1" fmla="*/ 654 h 654"/>
                <a:gd name="T2" fmla="*/ 476 w 656"/>
                <a:gd name="T3" fmla="*/ 654 h 654"/>
                <a:gd name="T4" fmla="*/ 0 w 656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654">
                  <a:moveTo>
                    <a:pt x="656" y="654"/>
                  </a:moveTo>
                  <a:lnTo>
                    <a:pt x="476" y="654"/>
                  </a:lnTo>
                  <a:lnTo>
                    <a:pt x="0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8" name="Freeform 46"/>
            <p:cNvSpPr>
              <a:spLocks/>
            </p:cNvSpPr>
            <p:nvPr/>
          </p:nvSpPr>
          <p:spPr bwMode="auto">
            <a:xfrm>
              <a:off x="3520" y="3006"/>
              <a:ext cx="558" cy="608"/>
            </a:xfrm>
            <a:custGeom>
              <a:avLst/>
              <a:gdLst>
                <a:gd name="T0" fmla="*/ 558 w 558"/>
                <a:gd name="T1" fmla="*/ 608 h 608"/>
                <a:gd name="T2" fmla="*/ 392 w 558"/>
                <a:gd name="T3" fmla="*/ 608 h 608"/>
                <a:gd name="T4" fmla="*/ 0 w 558"/>
                <a:gd name="T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" h="608">
                  <a:moveTo>
                    <a:pt x="558" y="608"/>
                  </a:moveTo>
                  <a:lnTo>
                    <a:pt x="392" y="608"/>
                  </a:lnTo>
                  <a:lnTo>
                    <a:pt x="0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3228" y="3354"/>
              <a:ext cx="0" cy="1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600" name="Freeform 48"/>
            <p:cNvSpPr>
              <a:spLocks/>
            </p:cNvSpPr>
            <p:nvPr/>
          </p:nvSpPr>
          <p:spPr bwMode="auto">
            <a:xfrm>
              <a:off x="2700" y="2786"/>
              <a:ext cx="488" cy="560"/>
            </a:xfrm>
            <a:custGeom>
              <a:avLst/>
              <a:gdLst>
                <a:gd name="T0" fmla="*/ 0 w 488"/>
                <a:gd name="T1" fmla="*/ 560 h 560"/>
                <a:gd name="T2" fmla="*/ 297 w 488"/>
                <a:gd name="T3" fmla="*/ 560 h 560"/>
                <a:gd name="T4" fmla="*/ 488 w 488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560">
                  <a:moveTo>
                    <a:pt x="0" y="560"/>
                  </a:moveTo>
                  <a:lnTo>
                    <a:pt x="297" y="560"/>
                  </a:lnTo>
                  <a:lnTo>
                    <a:pt x="48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601" name="Freeform 49"/>
            <p:cNvSpPr>
              <a:spLocks/>
            </p:cNvSpPr>
            <p:nvPr/>
          </p:nvSpPr>
          <p:spPr bwMode="auto">
            <a:xfrm>
              <a:off x="776" y="3160"/>
              <a:ext cx="148" cy="358"/>
            </a:xfrm>
            <a:custGeom>
              <a:avLst/>
              <a:gdLst>
                <a:gd name="T0" fmla="*/ 0 w 148"/>
                <a:gd name="T1" fmla="*/ 358 h 358"/>
                <a:gd name="T2" fmla="*/ 77 w 148"/>
                <a:gd name="T3" fmla="*/ 358 h 358"/>
                <a:gd name="T4" fmla="*/ 148 w 148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358">
                  <a:moveTo>
                    <a:pt x="0" y="358"/>
                  </a:moveTo>
                  <a:lnTo>
                    <a:pt x="77" y="358"/>
                  </a:lnTo>
                  <a:lnTo>
                    <a:pt x="148" y="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602" name="Freeform 50"/>
            <p:cNvSpPr>
              <a:spLocks/>
            </p:cNvSpPr>
            <p:nvPr/>
          </p:nvSpPr>
          <p:spPr bwMode="auto">
            <a:xfrm>
              <a:off x="1092" y="3258"/>
              <a:ext cx="296" cy="301"/>
            </a:xfrm>
            <a:custGeom>
              <a:avLst/>
              <a:gdLst>
                <a:gd name="T0" fmla="*/ 0 w 296"/>
                <a:gd name="T1" fmla="*/ 0 h 301"/>
                <a:gd name="T2" fmla="*/ 255 w 296"/>
                <a:gd name="T3" fmla="*/ 300 h 301"/>
                <a:gd name="T4" fmla="*/ 296 w 296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301">
                  <a:moveTo>
                    <a:pt x="0" y="0"/>
                  </a:moveTo>
                  <a:lnTo>
                    <a:pt x="255" y="300"/>
                  </a:lnTo>
                  <a:lnTo>
                    <a:pt x="296" y="301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603" name="Freeform 51"/>
            <p:cNvSpPr>
              <a:spLocks/>
            </p:cNvSpPr>
            <p:nvPr/>
          </p:nvSpPr>
          <p:spPr bwMode="auto">
            <a:xfrm>
              <a:off x="1240" y="3178"/>
              <a:ext cx="236" cy="239"/>
            </a:xfrm>
            <a:custGeom>
              <a:avLst/>
              <a:gdLst>
                <a:gd name="T0" fmla="*/ 0 w 236"/>
                <a:gd name="T1" fmla="*/ 0 h 239"/>
                <a:gd name="T2" fmla="*/ 193 w 236"/>
                <a:gd name="T3" fmla="*/ 238 h 239"/>
                <a:gd name="T4" fmla="*/ 236 w 236"/>
                <a:gd name="T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39">
                  <a:moveTo>
                    <a:pt x="0" y="0"/>
                  </a:moveTo>
                  <a:lnTo>
                    <a:pt x="193" y="238"/>
                  </a:lnTo>
                  <a:lnTo>
                    <a:pt x="236" y="23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604" name="Freeform 52"/>
            <p:cNvSpPr>
              <a:spLocks/>
            </p:cNvSpPr>
            <p:nvPr/>
          </p:nvSpPr>
          <p:spPr bwMode="auto">
            <a:xfrm>
              <a:off x="1272" y="3000"/>
              <a:ext cx="262" cy="289"/>
            </a:xfrm>
            <a:custGeom>
              <a:avLst/>
              <a:gdLst>
                <a:gd name="T0" fmla="*/ 0 w 262"/>
                <a:gd name="T1" fmla="*/ 0 h 289"/>
                <a:gd name="T2" fmla="*/ 221 w 262"/>
                <a:gd name="T3" fmla="*/ 288 h 289"/>
                <a:gd name="T4" fmla="*/ 262 w 262"/>
                <a:gd name="T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289">
                  <a:moveTo>
                    <a:pt x="0" y="0"/>
                  </a:moveTo>
                  <a:lnTo>
                    <a:pt x="221" y="288"/>
                  </a:lnTo>
                  <a:lnTo>
                    <a:pt x="262" y="28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3295650" y="714375"/>
            <a:ext cx="188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Visceral peritoneum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4351338" y="1041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Intrinsic nerve plexuses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4352925" y="1228725"/>
            <a:ext cx="226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• Myenteric nerve plexus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4352925" y="1416050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• Submucosal nerve plexus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5876925" y="1889125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Submucosal glands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2147888" y="5500688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Vein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279650" y="5278438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Artery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373313" y="5068888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Nerve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225425" y="5419725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Mesenter</a:t>
            </a:r>
            <a:r>
              <a:rPr lang="en-US" sz="400" b="1">
                <a:cs typeface="+mn-cs"/>
              </a:rPr>
              <a:t> </a:t>
            </a:r>
            <a:r>
              <a:rPr lang="en-US" sz="1400" b="1">
                <a:cs typeface="+mn-cs"/>
              </a:rPr>
              <a:t>y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3452813" y="5140325"/>
            <a:ext cx="895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Gland in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mucosa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4524375" y="5530850"/>
            <a:ext cx="1755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Duct of gland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outside alimentary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canal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6427788" y="5200650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Lumen</a:t>
            </a: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6427788" y="5584825"/>
            <a:ext cx="159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Lymphoid tissue</a:t>
            </a:r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6426200" y="4543425"/>
            <a:ext cx="1982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Serosa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(visceral peritoneum)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6438900" y="3451225"/>
            <a:ext cx="1192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Submucosa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6411913" y="3790950"/>
            <a:ext cx="1795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Muscularis externa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6407150" y="3989388"/>
            <a:ext cx="248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Longitudinal muscle layer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6415088" y="4165600"/>
            <a:ext cx="209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Circular muscle layer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6424613" y="247650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Mucosa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6429375" y="2671763"/>
            <a:ext cx="188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Surface epithelium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6424613" y="2860675"/>
            <a:ext cx="1579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Lamina propria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6426200" y="3032125"/>
            <a:ext cx="136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cs typeface="+mn-cs"/>
              </a:rPr>
              <a:t>• Muscle layer</a:t>
            </a:r>
          </a:p>
        </p:txBody>
      </p:sp>
    </p:spTree>
    <p:extLst>
      <p:ext uri="{BB962C8B-B14F-4D97-AF65-F5344CB8AC3E}">
        <p14:creationId xmlns:p14="http://schemas.microsoft.com/office/powerpoint/2010/main" val="2821947842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4"/>
          <p:cNvSpPr txBox="1">
            <a:spLocks noChangeArrowheads="1"/>
          </p:cNvSpPr>
          <p:nvPr/>
        </p:nvSpPr>
        <p:spPr bwMode="auto">
          <a:xfrm>
            <a:off x="8015288" y="6550025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14.5</a:t>
            </a:r>
          </a:p>
        </p:txBody>
      </p:sp>
      <p:pic>
        <p:nvPicPr>
          <p:cNvPr id="26626" name="Picture 9" descr="figure_14_05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"/>
          <a:stretch>
            <a:fillRect/>
          </a:stretch>
        </p:blipFill>
        <p:spPr bwMode="auto">
          <a:xfrm>
            <a:off x="274638" y="1123950"/>
            <a:ext cx="85947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42888" y="5273675"/>
            <a:ext cx="4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(a)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791200" y="5273675"/>
            <a:ext cx="41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(b)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699375" y="1485900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Lesser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omentum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702550" y="1884363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702550" y="2178050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696200" y="2427288"/>
            <a:ext cx="1216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696200" y="2889250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Mesenteries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696200" y="3522663"/>
            <a:ext cx="1216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Peritoneal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cavity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96200" y="4422775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696200" y="4695825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879850" y="4784725"/>
            <a:ext cx="149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Urinary bladder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879850" y="4454525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3879850" y="420846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879850" y="3873500"/>
            <a:ext cx="747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Uterus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879850" y="3511550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879850" y="31083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Parietal peritoneum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879850" y="2701925"/>
            <a:ext cx="1666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Greater omentum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3879850" y="2443163"/>
            <a:ext cx="188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Visceral peritoneum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3879850" y="2212975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879850" y="19653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3879850" y="15494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879850" y="1762125"/>
            <a:ext cx="766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Spleen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879850" y="1346200"/>
            <a:ext cx="176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Falciform ligament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879850" y="1090613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Diaphragm</a:t>
            </a:r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4940300" y="1266825"/>
            <a:ext cx="1565275" cy="215900"/>
          </a:xfrm>
          <a:custGeom>
            <a:avLst/>
            <a:gdLst>
              <a:gd name="T0" fmla="*/ 0 w 986"/>
              <a:gd name="T1" fmla="*/ 2 h 136"/>
              <a:gd name="T2" fmla="*/ 198 w 986"/>
              <a:gd name="T3" fmla="*/ 0 h 136"/>
              <a:gd name="T4" fmla="*/ 986 w 986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136">
                <a:moveTo>
                  <a:pt x="0" y="2"/>
                </a:moveTo>
                <a:lnTo>
                  <a:pt x="198" y="0"/>
                </a:lnTo>
                <a:lnTo>
                  <a:pt x="986" y="1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>
            <a:off x="4438650" y="1724025"/>
            <a:ext cx="1816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4759325" y="2387600"/>
            <a:ext cx="1400175" cy="79375"/>
          </a:xfrm>
          <a:custGeom>
            <a:avLst/>
            <a:gdLst>
              <a:gd name="T0" fmla="*/ 0 w 882"/>
              <a:gd name="T1" fmla="*/ 5 h 50"/>
              <a:gd name="T2" fmla="*/ 134 w 882"/>
              <a:gd name="T3" fmla="*/ 0 h 50"/>
              <a:gd name="T4" fmla="*/ 882 w 882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2" h="50">
                <a:moveTo>
                  <a:pt x="0" y="5"/>
                </a:moveTo>
                <a:lnTo>
                  <a:pt x="134" y="0"/>
                </a:lnTo>
                <a:lnTo>
                  <a:pt x="882" y="5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3" name="Freeform 37"/>
          <p:cNvSpPr>
            <a:spLocks/>
          </p:cNvSpPr>
          <p:nvPr/>
        </p:nvSpPr>
        <p:spPr bwMode="auto">
          <a:xfrm>
            <a:off x="5689600" y="2616200"/>
            <a:ext cx="301625" cy="3175"/>
          </a:xfrm>
          <a:custGeom>
            <a:avLst/>
            <a:gdLst>
              <a:gd name="T0" fmla="*/ 190 w 190"/>
              <a:gd name="T1" fmla="*/ 0 h 2"/>
              <a:gd name="T2" fmla="*/ 0 w 19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" h="2">
                <a:moveTo>
                  <a:pt x="190" y="0"/>
                </a:moveTo>
                <a:lnTo>
                  <a:pt x="0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5470525" y="2857500"/>
            <a:ext cx="482600" cy="3175"/>
          </a:xfrm>
          <a:custGeom>
            <a:avLst/>
            <a:gdLst>
              <a:gd name="T0" fmla="*/ 304 w 304"/>
              <a:gd name="T1" fmla="*/ 0 h 2"/>
              <a:gd name="T2" fmla="*/ 0 w 304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" h="2">
                <a:moveTo>
                  <a:pt x="304" y="0"/>
                </a:moveTo>
                <a:lnTo>
                  <a:pt x="0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 flipH="1" flipV="1">
            <a:off x="5670550" y="2857500"/>
            <a:ext cx="384175" cy="260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>
            <a:off x="5657850" y="3282950"/>
            <a:ext cx="209550" cy="1588"/>
          </a:xfrm>
          <a:custGeom>
            <a:avLst/>
            <a:gdLst>
              <a:gd name="T0" fmla="*/ 132 w 132"/>
              <a:gd name="T1" fmla="*/ 0 h 1"/>
              <a:gd name="T2" fmla="*/ 0 w 13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" h="1">
                <a:moveTo>
                  <a:pt x="132" y="0"/>
                </a:moveTo>
                <a:lnTo>
                  <a:pt x="0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 flipH="1">
            <a:off x="5521325" y="3457575"/>
            <a:ext cx="860425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5248275" y="3552825"/>
            <a:ext cx="1377950" cy="123825"/>
          </a:xfrm>
          <a:custGeom>
            <a:avLst/>
            <a:gdLst>
              <a:gd name="T0" fmla="*/ 868 w 868"/>
              <a:gd name="T1" fmla="*/ 0 h 78"/>
              <a:gd name="T2" fmla="*/ 174 w 868"/>
              <a:gd name="T3" fmla="*/ 76 h 78"/>
              <a:gd name="T4" fmla="*/ 0 w 868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8" h="78">
                <a:moveTo>
                  <a:pt x="868" y="0"/>
                </a:moveTo>
                <a:lnTo>
                  <a:pt x="174" y="76"/>
                </a:lnTo>
                <a:lnTo>
                  <a:pt x="0" y="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4575175" y="3813175"/>
            <a:ext cx="1812925" cy="219075"/>
          </a:xfrm>
          <a:custGeom>
            <a:avLst/>
            <a:gdLst>
              <a:gd name="T0" fmla="*/ 1142 w 1142"/>
              <a:gd name="T1" fmla="*/ 0 h 138"/>
              <a:gd name="T2" fmla="*/ 202 w 1142"/>
              <a:gd name="T3" fmla="*/ 136 h 138"/>
              <a:gd name="T4" fmla="*/ 0 w 1142"/>
              <a:gd name="T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2" h="138">
                <a:moveTo>
                  <a:pt x="1142" y="0"/>
                </a:moveTo>
                <a:lnTo>
                  <a:pt x="202" y="136"/>
                </a:lnTo>
                <a:lnTo>
                  <a:pt x="0" y="1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5330825" y="4225925"/>
            <a:ext cx="1041400" cy="717550"/>
          </a:xfrm>
          <a:custGeom>
            <a:avLst/>
            <a:gdLst>
              <a:gd name="T0" fmla="*/ 656 w 656"/>
              <a:gd name="T1" fmla="*/ 0 h 452"/>
              <a:gd name="T2" fmla="*/ 102 w 656"/>
              <a:gd name="T3" fmla="*/ 452 h 452"/>
              <a:gd name="T4" fmla="*/ 0 w 656"/>
              <a:gd name="T5" fmla="*/ 45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6" h="452">
                <a:moveTo>
                  <a:pt x="656" y="0"/>
                </a:moveTo>
                <a:lnTo>
                  <a:pt x="102" y="452"/>
                </a:lnTo>
                <a:lnTo>
                  <a:pt x="0" y="4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6858000" y="4559300"/>
            <a:ext cx="879475" cy="298450"/>
          </a:xfrm>
          <a:custGeom>
            <a:avLst/>
            <a:gdLst>
              <a:gd name="T0" fmla="*/ 554 w 554"/>
              <a:gd name="T1" fmla="*/ 188 h 188"/>
              <a:gd name="T2" fmla="*/ 472 w 554"/>
              <a:gd name="T3" fmla="*/ 188 h 188"/>
              <a:gd name="T4" fmla="*/ 0 w 554"/>
              <a:gd name="T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4" h="188">
                <a:moveTo>
                  <a:pt x="554" y="188"/>
                </a:moveTo>
                <a:lnTo>
                  <a:pt x="472" y="18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6848475" y="4289425"/>
            <a:ext cx="889000" cy="298450"/>
          </a:xfrm>
          <a:custGeom>
            <a:avLst/>
            <a:gdLst>
              <a:gd name="T0" fmla="*/ 560 w 560"/>
              <a:gd name="T1" fmla="*/ 188 h 188"/>
              <a:gd name="T2" fmla="*/ 478 w 560"/>
              <a:gd name="T3" fmla="*/ 188 h 188"/>
              <a:gd name="T4" fmla="*/ 0 w 560"/>
              <a:gd name="T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88">
                <a:moveTo>
                  <a:pt x="560" y="188"/>
                </a:moveTo>
                <a:lnTo>
                  <a:pt x="478" y="18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H="1">
            <a:off x="6721475" y="3698875"/>
            <a:ext cx="1022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6473825" y="3048000"/>
            <a:ext cx="1212850" cy="1588"/>
          </a:xfrm>
          <a:custGeom>
            <a:avLst/>
            <a:gdLst>
              <a:gd name="T0" fmla="*/ 764 w 764"/>
              <a:gd name="T1" fmla="*/ 0 h 1"/>
              <a:gd name="T2" fmla="*/ 0 w 76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1">
                <a:moveTo>
                  <a:pt x="764" y="0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6638925" y="3051175"/>
            <a:ext cx="876300" cy="304800"/>
          </a:xfrm>
          <a:custGeom>
            <a:avLst/>
            <a:gdLst>
              <a:gd name="T0" fmla="*/ 0 w 562"/>
              <a:gd name="T1" fmla="*/ 196 h 196"/>
              <a:gd name="T2" fmla="*/ 562 w 562"/>
              <a:gd name="T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2" h="196">
                <a:moveTo>
                  <a:pt x="0" y="196"/>
                </a:moveTo>
                <a:lnTo>
                  <a:pt x="56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>
            <a:off x="6540500" y="3048000"/>
            <a:ext cx="971550" cy="206375"/>
          </a:xfrm>
          <a:custGeom>
            <a:avLst/>
            <a:gdLst>
              <a:gd name="T0" fmla="*/ 0 w 624"/>
              <a:gd name="T1" fmla="*/ 132 h 132"/>
              <a:gd name="T2" fmla="*/ 624 w 624"/>
              <a:gd name="T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132">
                <a:moveTo>
                  <a:pt x="0" y="132"/>
                </a:moveTo>
                <a:lnTo>
                  <a:pt x="62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6384925" y="2609850"/>
            <a:ext cx="1314450" cy="117475"/>
          </a:xfrm>
          <a:custGeom>
            <a:avLst/>
            <a:gdLst>
              <a:gd name="T0" fmla="*/ 0 w 828"/>
              <a:gd name="T1" fmla="*/ 74 h 74"/>
              <a:gd name="T2" fmla="*/ 710 w 828"/>
              <a:gd name="T3" fmla="*/ 0 h 74"/>
              <a:gd name="T4" fmla="*/ 828 w 828"/>
              <a:gd name="T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8" h="74">
                <a:moveTo>
                  <a:pt x="0" y="74"/>
                </a:moveTo>
                <a:lnTo>
                  <a:pt x="710" y="0"/>
                </a:lnTo>
                <a:lnTo>
                  <a:pt x="82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8" name="Freeform 52"/>
          <p:cNvSpPr>
            <a:spLocks/>
          </p:cNvSpPr>
          <p:nvPr/>
        </p:nvSpPr>
        <p:spPr bwMode="auto">
          <a:xfrm>
            <a:off x="6635750" y="2346325"/>
            <a:ext cx="1073150" cy="254000"/>
          </a:xfrm>
          <a:custGeom>
            <a:avLst/>
            <a:gdLst>
              <a:gd name="T0" fmla="*/ 668 w 668"/>
              <a:gd name="T1" fmla="*/ 0 h 154"/>
              <a:gd name="T2" fmla="*/ 544 w 668"/>
              <a:gd name="T3" fmla="*/ 0 h 154"/>
              <a:gd name="T4" fmla="*/ 0 w 668"/>
              <a:gd name="T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8" h="154">
                <a:moveTo>
                  <a:pt x="668" y="0"/>
                </a:moveTo>
                <a:lnTo>
                  <a:pt x="544" y="0"/>
                </a:lnTo>
                <a:lnTo>
                  <a:pt x="0" y="1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29" name="Freeform 53"/>
          <p:cNvSpPr>
            <a:spLocks/>
          </p:cNvSpPr>
          <p:nvPr/>
        </p:nvSpPr>
        <p:spPr bwMode="auto">
          <a:xfrm>
            <a:off x="6680200" y="2063750"/>
            <a:ext cx="1016000" cy="333375"/>
          </a:xfrm>
          <a:custGeom>
            <a:avLst/>
            <a:gdLst>
              <a:gd name="T0" fmla="*/ 640 w 640"/>
              <a:gd name="T1" fmla="*/ 0 h 210"/>
              <a:gd name="T2" fmla="*/ 516 w 640"/>
              <a:gd name="T3" fmla="*/ 0 h 210"/>
              <a:gd name="T4" fmla="*/ 0 w 640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0" h="210">
                <a:moveTo>
                  <a:pt x="640" y="0"/>
                </a:moveTo>
                <a:lnTo>
                  <a:pt x="516" y="0"/>
                </a:lnTo>
                <a:lnTo>
                  <a:pt x="0" y="2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4630" name="Freeform 54"/>
          <p:cNvSpPr>
            <a:spLocks/>
          </p:cNvSpPr>
          <p:nvPr/>
        </p:nvSpPr>
        <p:spPr bwMode="auto">
          <a:xfrm>
            <a:off x="6445250" y="1577975"/>
            <a:ext cx="1250950" cy="536575"/>
          </a:xfrm>
          <a:custGeom>
            <a:avLst/>
            <a:gdLst>
              <a:gd name="T0" fmla="*/ 788 w 788"/>
              <a:gd name="T1" fmla="*/ 2 h 338"/>
              <a:gd name="T2" fmla="*/ 668 w 788"/>
              <a:gd name="T3" fmla="*/ 0 h 338"/>
              <a:gd name="T4" fmla="*/ 0 w 788"/>
              <a:gd name="T5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8" h="338">
                <a:moveTo>
                  <a:pt x="788" y="2"/>
                </a:moveTo>
                <a:lnTo>
                  <a:pt x="668" y="0"/>
                </a:lnTo>
                <a:lnTo>
                  <a:pt x="0" y="3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26672" name="Group 55"/>
          <p:cNvGrpSpPr>
            <a:grpSpLocks/>
          </p:cNvGrpSpPr>
          <p:nvPr/>
        </p:nvGrpSpPr>
        <p:grpSpPr bwMode="auto">
          <a:xfrm>
            <a:off x="1308100" y="1260475"/>
            <a:ext cx="2638425" cy="3359150"/>
            <a:chOff x="824" y="794"/>
            <a:chExt cx="1662" cy="2116"/>
          </a:xfrm>
        </p:grpSpPr>
        <p:sp>
          <p:nvSpPr>
            <p:cNvPr id="24632" name="Freeform 56"/>
            <p:cNvSpPr>
              <a:spLocks/>
            </p:cNvSpPr>
            <p:nvPr/>
          </p:nvSpPr>
          <p:spPr bwMode="auto">
            <a:xfrm>
              <a:off x="1342" y="794"/>
              <a:ext cx="1128" cy="226"/>
            </a:xfrm>
            <a:custGeom>
              <a:avLst/>
              <a:gdLst>
                <a:gd name="T0" fmla="*/ 1128 w 1128"/>
                <a:gd name="T1" fmla="*/ 0 h 226"/>
                <a:gd name="T2" fmla="*/ 1040 w 1128"/>
                <a:gd name="T3" fmla="*/ 0 h 226"/>
                <a:gd name="T4" fmla="*/ 0 w 1128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226">
                  <a:moveTo>
                    <a:pt x="1128" y="0"/>
                  </a:moveTo>
                  <a:lnTo>
                    <a:pt x="1040" y="0"/>
                  </a:lnTo>
                  <a:lnTo>
                    <a:pt x="0" y="22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>
              <a:off x="1050" y="948"/>
              <a:ext cx="1420" cy="238"/>
            </a:xfrm>
            <a:custGeom>
              <a:avLst/>
              <a:gdLst>
                <a:gd name="T0" fmla="*/ 1420 w 1420"/>
                <a:gd name="T1" fmla="*/ 0 h 238"/>
                <a:gd name="T2" fmla="*/ 1332 w 1420"/>
                <a:gd name="T3" fmla="*/ 0 h 238"/>
                <a:gd name="T4" fmla="*/ 0 w 1420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238">
                  <a:moveTo>
                    <a:pt x="1420" y="0"/>
                  </a:moveTo>
                  <a:lnTo>
                    <a:pt x="1332" y="0"/>
                  </a:lnTo>
                  <a:lnTo>
                    <a:pt x="0" y="23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4" name="Freeform 58"/>
            <p:cNvSpPr>
              <a:spLocks/>
            </p:cNvSpPr>
            <p:nvPr/>
          </p:nvSpPr>
          <p:spPr bwMode="auto">
            <a:xfrm>
              <a:off x="1216" y="1084"/>
              <a:ext cx="1254" cy="216"/>
            </a:xfrm>
            <a:custGeom>
              <a:avLst/>
              <a:gdLst>
                <a:gd name="T0" fmla="*/ 1254 w 1254"/>
                <a:gd name="T1" fmla="*/ 0 h 216"/>
                <a:gd name="T2" fmla="*/ 1166 w 1254"/>
                <a:gd name="T3" fmla="*/ 0 h 216"/>
                <a:gd name="T4" fmla="*/ 0 w 1254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4" h="216">
                  <a:moveTo>
                    <a:pt x="1254" y="0"/>
                  </a:moveTo>
                  <a:lnTo>
                    <a:pt x="1166" y="0"/>
                  </a:lnTo>
                  <a:lnTo>
                    <a:pt x="0" y="21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5" name="Freeform 59"/>
            <p:cNvSpPr>
              <a:spLocks/>
            </p:cNvSpPr>
            <p:nvPr/>
          </p:nvSpPr>
          <p:spPr bwMode="auto">
            <a:xfrm>
              <a:off x="1822" y="1216"/>
              <a:ext cx="660" cy="139"/>
            </a:xfrm>
            <a:custGeom>
              <a:avLst/>
              <a:gdLst>
                <a:gd name="T0" fmla="*/ 660 w 660"/>
                <a:gd name="T1" fmla="*/ 0 h 139"/>
                <a:gd name="T2" fmla="*/ 522 w 660"/>
                <a:gd name="T3" fmla="*/ 2 h 139"/>
                <a:gd name="T4" fmla="*/ 0 w 660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139">
                  <a:moveTo>
                    <a:pt x="660" y="0"/>
                  </a:moveTo>
                  <a:lnTo>
                    <a:pt x="522" y="2"/>
                  </a:lnTo>
                  <a:lnTo>
                    <a:pt x="0" y="13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6" name="Freeform 60"/>
            <p:cNvSpPr>
              <a:spLocks/>
            </p:cNvSpPr>
            <p:nvPr/>
          </p:nvSpPr>
          <p:spPr bwMode="auto">
            <a:xfrm>
              <a:off x="854" y="1344"/>
              <a:ext cx="1628" cy="408"/>
            </a:xfrm>
            <a:custGeom>
              <a:avLst/>
              <a:gdLst>
                <a:gd name="T0" fmla="*/ 1628 w 1628"/>
                <a:gd name="T1" fmla="*/ 0 h 408"/>
                <a:gd name="T2" fmla="*/ 1498 w 1628"/>
                <a:gd name="T3" fmla="*/ 0 h 408"/>
                <a:gd name="T4" fmla="*/ 0 w 1628"/>
                <a:gd name="T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8" h="408">
                  <a:moveTo>
                    <a:pt x="1628" y="0"/>
                  </a:moveTo>
                  <a:lnTo>
                    <a:pt x="1498" y="0"/>
                  </a:lnTo>
                  <a:lnTo>
                    <a:pt x="0" y="40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7" name="Freeform 61"/>
            <p:cNvSpPr>
              <a:spLocks/>
            </p:cNvSpPr>
            <p:nvPr/>
          </p:nvSpPr>
          <p:spPr bwMode="auto">
            <a:xfrm>
              <a:off x="1300" y="1502"/>
              <a:ext cx="1182" cy="174"/>
            </a:xfrm>
            <a:custGeom>
              <a:avLst/>
              <a:gdLst>
                <a:gd name="T0" fmla="*/ 1182 w 1182"/>
                <a:gd name="T1" fmla="*/ 0 h 174"/>
                <a:gd name="T2" fmla="*/ 1052 w 1182"/>
                <a:gd name="T3" fmla="*/ 0 h 174"/>
                <a:gd name="T4" fmla="*/ 0 w 1182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2" h="174">
                  <a:moveTo>
                    <a:pt x="1182" y="0"/>
                  </a:moveTo>
                  <a:lnTo>
                    <a:pt x="1052" y="0"/>
                  </a:lnTo>
                  <a:lnTo>
                    <a:pt x="0" y="174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8" name="Freeform 62"/>
            <p:cNvSpPr>
              <a:spLocks/>
            </p:cNvSpPr>
            <p:nvPr/>
          </p:nvSpPr>
          <p:spPr bwMode="auto">
            <a:xfrm>
              <a:off x="1682" y="1804"/>
              <a:ext cx="800" cy="162"/>
            </a:xfrm>
            <a:custGeom>
              <a:avLst/>
              <a:gdLst>
                <a:gd name="T0" fmla="*/ 800 w 800"/>
                <a:gd name="T1" fmla="*/ 0 h 162"/>
                <a:gd name="T2" fmla="*/ 724 w 800"/>
                <a:gd name="T3" fmla="*/ 0 h 162"/>
                <a:gd name="T4" fmla="*/ 0 w 800"/>
                <a:gd name="T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0" h="162">
                  <a:moveTo>
                    <a:pt x="800" y="0"/>
                  </a:moveTo>
                  <a:lnTo>
                    <a:pt x="724" y="0"/>
                  </a:lnTo>
                  <a:lnTo>
                    <a:pt x="0" y="16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39" name="Line 63"/>
            <p:cNvSpPr>
              <a:spLocks noChangeShapeType="1"/>
            </p:cNvSpPr>
            <p:nvPr/>
          </p:nvSpPr>
          <p:spPr bwMode="auto">
            <a:xfrm flipH="1">
              <a:off x="994" y="2320"/>
              <a:ext cx="1488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0" name="Freeform 64"/>
            <p:cNvSpPr>
              <a:spLocks/>
            </p:cNvSpPr>
            <p:nvPr/>
          </p:nvSpPr>
          <p:spPr bwMode="auto">
            <a:xfrm>
              <a:off x="824" y="2908"/>
              <a:ext cx="1658" cy="2"/>
            </a:xfrm>
            <a:custGeom>
              <a:avLst/>
              <a:gdLst>
                <a:gd name="T0" fmla="*/ 1658 w 1658"/>
                <a:gd name="T1" fmla="*/ 0 h 2"/>
                <a:gd name="T2" fmla="*/ 0 w 1658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8" h="2">
                  <a:moveTo>
                    <a:pt x="1658" y="0"/>
                  </a:moveTo>
                  <a:lnTo>
                    <a:pt x="0" y="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 flipH="1">
              <a:off x="1780" y="2758"/>
              <a:ext cx="706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>
              <a:off x="1792" y="2566"/>
              <a:ext cx="594" cy="19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26673" name="Group 67"/>
          <p:cNvGrpSpPr>
            <a:grpSpLocks/>
          </p:cNvGrpSpPr>
          <p:nvPr/>
        </p:nvGrpSpPr>
        <p:grpSpPr bwMode="auto">
          <a:xfrm>
            <a:off x="1314450" y="1260475"/>
            <a:ext cx="2638425" cy="3359150"/>
            <a:chOff x="824" y="794"/>
            <a:chExt cx="1662" cy="2116"/>
          </a:xfrm>
        </p:grpSpPr>
        <p:sp>
          <p:nvSpPr>
            <p:cNvPr id="24644" name="Freeform 68"/>
            <p:cNvSpPr>
              <a:spLocks/>
            </p:cNvSpPr>
            <p:nvPr/>
          </p:nvSpPr>
          <p:spPr bwMode="auto">
            <a:xfrm>
              <a:off x="1342" y="794"/>
              <a:ext cx="1128" cy="226"/>
            </a:xfrm>
            <a:custGeom>
              <a:avLst/>
              <a:gdLst>
                <a:gd name="T0" fmla="*/ 1128 w 1128"/>
                <a:gd name="T1" fmla="*/ 0 h 226"/>
                <a:gd name="T2" fmla="*/ 1040 w 1128"/>
                <a:gd name="T3" fmla="*/ 0 h 226"/>
                <a:gd name="T4" fmla="*/ 0 w 1128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226">
                  <a:moveTo>
                    <a:pt x="1128" y="0"/>
                  </a:moveTo>
                  <a:lnTo>
                    <a:pt x="1040" y="0"/>
                  </a:lnTo>
                  <a:lnTo>
                    <a:pt x="0" y="22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5" name="Freeform 69"/>
            <p:cNvSpPr>
              <a:spLocks/>
            </p:cNvSpPr>
            <p:nvPr/>
          </p:nvSpPr>
          <p:spPr bwMode="auto">
            <a:xfrm>
              <a:off x="1050" y="948"/>
              <a:ext cx="1420" cy="238"/>
            </a:xfrm>
            <a:custGeom>
              <a:avLst/>
              <a:gdLst>
                <a:gd name="T0" fmla="*/ 1420 w 1420"/>
                <a:gd name="T1" fmla="*/ 0 h 238"/>
                <a:gd name="T2" fmla="*/ 1332 w 1420"/>
                <a:gd name="T3" fmla="*/ 0 h 238"/>
                <a:gd name="T4" fmla="*/ 0 w 1420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238">
                  <a:moveTo>
                    <a:pt x="1420" y="0"/>
                  </a:moveTo>
                  <a:lnTo>
                    <a:pt x="1332" y="0"/>
                  </a:lnTo>
                  <a:lnTo>
                    <a:pt x="0" y="23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1216" y="1084"/>
              <a:ext cx="1254" cy="216"/>
            </a:xfrm>
            <a:custGeom>
              <a:avLst/>
              <a:gdLst>
                <a:gd name="T0" fmla="*/ 1254 w 1254"/>
                <a:gd name="T1" fmla="*/ 0 h 216"/>
                <a:gd name="T2" fmla="*/ 1166 w 1254"/>
                <a:gd name="T3" fmla="*/ 0 h 216"/>
                <a:gd name="T4" fmla="*/ 0 w 1254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4" h="216">
                  <a:moveTo>
                    <a:pt x="1254" y="0"/>
                  </a:moveTo>
                  <a:lnTo>
                    <a:pt x="1166" y="0"/>
                  </a:lnTo>
                  <a:lnTo>
                    <a:pt x="0" y="21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1822" y="1216"/>
              <a:ext cx="660" cy="139"/>
            </a:xfrm>
            <a:custGeom>
              <a:avLst/>
              <a:gdLst>
                <a:gd name="T0" fmla="*/ 660 w 660"/>
                <a:gd name="T1" fmla="*/ 0 h 139"/>
                <a:gd name="T2" fmla="*/ 522 w 660"/>
                <a:gd name="T3" fmla="*/ 2 h 139"/>
                <a:gd name="T4" fmla="*/ 0 w 660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139">
                  <a:moveTo>
                    <a:pt x="660" y="0"/>
                  </a:moveTo>
                  <a:lnTo>
                    <a:pt x="522" y="2"/>
                  </a:lnTo>
                  <a:lnTo>
                    <a:pt x="0" y="13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8" name="Freeform 72"/>
            <p:cNvSpPr>
              <a:spLocks/>
            </p:cNvSpPr>
            <p:nvPr/>
          </p:nvSpPr>
          <p:spPr bwMode="auto">
            <a:xfrm>
              <a:off x="854" y="1344"/>
              <a:ext cx="1628" cy="408"/>
            </a:xfrm>
            <a:custGeom>
              <a:avLst/>
              <a:gdLst>
                <a:gd name="T0" fmla="*/ 1628 w 1628"/>
                <a:gd name="T1" fmla="*/ 0 h 408"/>
                <a:gd name="T2" fmla="*/ 1498 w 1628"/>
                <a:gd name="T3" fmla="*/ 0 h 408"/>
                <a:gd name="T4" fmla="*/ 0 w 1628"/>
                <a:gd name="T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8" h="408">
                  <a:moveTo>
                    <a:pt x="1628" y="0"/>
                  </a:moveTo>
                  <a:lnTo>
                    <a:pt x="1498" y="0"/>
                  </a:lnTo>
                  <a:lnTo>
                    <a:pt x="0" y="40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49" name="Freeform 73"/>
            <p:cNvSpPr>
              <a:spLocks/>
            </p:cNvSpPr>
            <p:nvPr/>
          </p:nvSpPr>
          <p:spPr bwMode="auto">
            <a:xfrm>
              <a:off x="1300" y="1502"/>
              <a:ext cx="1182" cy="174"/>
            </a:xfrm>
            <a:custGeom>
              <a:avLst/>
              <a:gdLst>
                <a:gd name="T0" fmla="*/ 1182 w 1182"/>
                <a:gd name="T1" fmla="*/ 0 h 174"/>
                <a:gd name="T2" fmla="*/ 1052 w 1182"/>
                <a:gd name="T3" fmla="*/ 0 h 174"/>
                <a:gd name="T4" fmla="*/ 0 w 1182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2" h="174">
                  <a:moveTo>
                    <a:pt x="1182" y="0"/>
                  </a:moveTo>
                  <a:lnTo>
                    <a:pt x="1052" y="0"/>
                  </a:lnTo>
                  <a:lnTo>
                    <a:pt x="0" y="174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50" name="Freeform 74"/>
            <p:cNvSpPr>
              <a:spLocks/>
            </p:cNvSpPr>
            <p:nvPr/>
          </p:nvSpPr>
          <p:spPr bwMode="auto">
            <a:xfrm>
              <a:off x="1682" y="1804"/>
              <a:ext cx="800" cy="162"/>
            </a:xfrm>
            <a:custGeom>
              <a:avLst/>
              <a:gdLst>
                <a:gd name="T0" fmla="*/ 800 w 800"/>
                <a:gd name="T1" fmla="*/ 0 h 162"/>
                <a:gd name="T2" fmla="*/ 724 w 800"/>
                <a:gd name="T3" fmla="*/ 0 h 162"/>
                <a:gd name="T4" fmla="*/ 0 w 800"/>
                <a:gd name="T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0" h="162">
                  <a:moveTo>
                    <a:pt x="800" y="0"/>
                  </a:moveTo>
                  <a:lnTo>
                    <a:pt x="724" y="0"/>
                  </a:lnTo>
                  <a:lnTo>
                    <a:pt x="0" y="16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 flipH="1">
              <a:off x="994" y="2320"/>
              <a:ext cx="14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52" name="Freeform 76"/>
            <p:cNvSpPr>
              <a:spLocks/>
            </p:cNvSpPr>
            <p:nvPr/>
          </p:nvSpPr>
          <p:spPr bwMode="auto">
            <a:xfrm>
              <a:off x="824" y="2908"/>
              <a:ext cx="1658" cy="2"/>
            </a:xfrm>
            <a:custGeom>
              <a:avLst/>
              <a:gdLst>
                <a:gd name="T0" fmla="*/ 1658 w 1658"/>
                <a:gd name="T1" fmla="*/ 0 h 2"/>
                <a:gd name="T2" fmla="*/ 0 w 1658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8" h="2">
                  <a:moveTo>
                    <a:pt x="1658" y="0"/>
                  </a:moveTo>
                  <a:lnTo>
                    <a:pt x="0" y="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53" name="Line 77"/>
            <p:cNvSpPr>
              <a:spLocks noChangeShapeType="1"/>
            </p:cNvSpPr>
            <p:nvPr/>
          </p:nvSpPr>
          <p:spPr bwMode="auto">
            <a:xfrm flipH="1">
              <a:off x="1780" y="2758"/>
              <a:ext cx="70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>
              <a:off x="1792" y="2566"/>
              <a:ext cx="594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486300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Alimentary Canal Nerve Plexuses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Two important nerve plexuses serve the alimentary canal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Both are part of the autonomic nervous system</a:t>
            </a:r>
          </a:p>
          <a:p>
            <a:pPr lvl="1" eaLnBrk="1" hangingPunct="1">
              <a:defRPr/>
            </a:pPr>
            <a:r>
              <a:rPr lang="en-US" smtClean="0"/>
              <a:t>Submucosal nerve plexus</a:t>
            </a:r>
          </a:p>
          <a:p>
            <a:pPr lvl="1" eaLnBrk="1" hangingPunct="1">
              <a:defRPr/>
            </a:pPr>
            <a:r>
              <a:rPr lang="en-US" smtClean="0"/>
              <a:t>Myenteric nerve plexus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Function is to regulate mobility and secretory activity of the GI tract organs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065601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Stomach Anatomy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Located on the left side of the abdominal cavity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Food enters at the cardioesophageal sphincter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Food empties into the small intestine at the pyloric sphincter (valve)</a:t>
            </a:r>
          </a:p>
        </p:txBody>
      </p:sp>
    </p:spTree>
    <p:extLst>
      <p:ext uri="{BB962C8B-B14F-4D97-AF65-F5344CB8AC3E}">
        <p14:creationId xmlns:p14="http://schemas.microsoft.com/office/powerpoint/2010/main" val="1820056307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Stomach Anatomy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Regions of the stomach</a:t>
            </a:r>
          </a:p>
          <a:p>
            <a:pPr lvl="1" eaLnBrk="1" hangingPunct="1">
              <a:defRPr/>
            </a:pPr>
            <a:r>
              <a:rPr lang="en-US" smtClean="0"/>
              <a:t>Cardiac region—near the heart</a:t>
            </a:r>
          </a:p>
          <a:p>
            <a:pPr lvl="1" eaLnBrk="1" hangingPunct="1">
              <a:defRPr/>
            </a:pPr>
            <a:r>
              <a:rPr lang="en-US" smtClean="0"/>
              <a:t>Fundus—expanded portion lateral to the cardiac region</a:t>
            </a:r>
          </a:p>
          <a:p>
            <a:pPr lvl="1" eaLnBrk="1" hangingPunct="1">
              <a:defRPr/>
            </a:pPr>
            <a:r>
              <a:rPr lang="en-US" smtClean="0"/>
              <a:t>Body—midportion</a:t>
            </a:r>
          </a:p>
          <a:p>
            <a:pPr lvl="1" eaLnBrk="1" hangingPunct="1">
              <a:defRPr/>
            </a:pPr>
            <a:r>
              <a:rPr lang="en-US" smtClean="0"/>
              <a:t>Pylorus—funnel-shaped terminal end</a:t>
            </a:r>
          </a:p>
        </p:txBody>
      </p:sp>
    </p:spTree>
    <p:extLst>
      <p:ext uri="{BB962C8B-B14F-4D97-AF65-F5344CB8AC3E}">
        <p14:creationId xmlns:p14="http://schemas.microsoft.com/office/powerpoint/2010/main" val="967024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Functions of the Digestive System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Food breakdown as mechanical digestion</a:t>
            </a:r>
          </a:p>
          <a:p>
            <a:pPr lvl="1" eaLnBrk="1" hangingPunct="1">
              <a:defRPr/>
            </a:pPr>
            <a:r>
              <a:rPr lang="en-US" smtClean="0"/>
              <a:t>Examples:</a:t>
            </a:r>
          </a:p>
          <a:p>
            <a:pPr lvl="2" eaLnBrk="1" hangingPunct="1">
              <a:defRPr/>
            </a:pPr>
            <a:r>
              <a:rPr lang="en-US" smtClean="0"/>
              <a:t>Mixing food in the mouth by the tongue</a:t>
            </a:r>
          </a:p>
          <a:p>
            <a:pPr lvl="2" eaLnBrk="1" hangingPunct="1">
              <a:defRPr/>
            </a:pPr>
            <a:r>
              <a:rPr lang="en-US" smtClean="0"/>
              <a:t>Churning food in the stomach</a:t>
            </a:r>
          </a:p>
          <a:p>
            <a:pPr lvl="2" eaLnBrk="1" hangingPunct="1">
              <a:defRPr/>
            </a:pPr>
            <a:r>
              <a:rPr lang="en-US" smtClean="0"/>
              <a:t>Segmentation in the small intestine</a:t>
            </a:r>
          </a:p>
          <a:p>
            <a:pPr lvl="1" eaLnBrk="1" hangingPunct="1">
              <a:defRPr/>
            </a:pPr>
            <a:r>
              <a:rPr lang="en-US" smtClean="0"/>
              <a:t>Mechanical digestion prepares food for further degradation by enzymes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6798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Stomach Anatomy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Rugae—internal folds of the mucosa</a:t>
            </a:r>
          </a:p>
          <a:p>
            <a:pPr lvl="1" eaLnBrk="1" hangingPunct="1">
              <a:defRPr/>
            </a:pPr>
            <a:r>
              <a:rPr lang="en-US" smtClean="0"/>
              <a:t>Stomach can stretch and hold 4 L (1 gallon) of food when full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External regions</a:t>
            </a:r>
          </a:p>
          <a:p>
            <a:pPr lvl="1" eaLnBrk="1" hangingPunct="1">
              <a:defRPr/>
            </a:pPr>
            <a:r>
              <a:rPr lang="en-US" smtClean="0"/>
              <a:t>Lesser curvature—concave medial surface</a:t>
            </a:r>
          </a:p>
          <a:p>
            <a:pPr lvl="1" eaLnBrk="1" hangingPunct="1">
              <a:defRPr/>
            </a:pPr>
            <a:r>
              <a:rPr lang="en-US" smtClean="0"/>
              <a:t>Greater curvature—convex lateral surface</a:t>
            </a:r>
          </a:p>
        </p:txBody>
      </p:sp>
    </p:spTree>
    <p:extLst>
      <p:ext uri="{BB962C8B-B14F-4D97-AF65-F5344CB8AC3E}">
        <p14:creationId xmlns:p14="http://schemas.microsoft.com/office/powerpoint/2010/main" val="2756674791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7"/>
          <p:cNvSpPr txBox="1">
            <a:spLocks noChangeArrowheads="1"/>
          </p:cNvSpPr>
          <p:nvPr/>
        </p:nvSpPr>
        <p:spPr bwMode="auto">
          <a:xfrm>
            <a:off x="7848600" y="64770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14.4a</a:t>
            </a:r>
          </a:p>
        </p:txBody>
      </p:sp>
      <p:pic>
        <p:nvPicPr>
          <p:cNvPr id="31746" name="Picture 9" descr="figure_14_04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>
            <a:fillRect/>
          </a:stretch>
        </p:blipFill>
        <p:spPr bwMode="auto">
          <a:xfrm>
            <a:off x="1090613" y="346075"/>
            <a:ext cx="675481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884738" y="5680075"/>
            <a:ext cx="95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Pyloric</a:t>
            </a:r>
          </a:p>
          <a:p>
            <a:pPr>
              <a:defRPr/>
            </a:pPr>
            <a:r>
              <a:rPr lang="en-US" sz="1800" b="1">
                <a:cs typeface="+mn-cs"/>
              </a:rPr>
              <a:t>antrum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062038" y="11684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Esophagus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692900" y="71437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Fundus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923088" y="17875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Serosa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965950" y="2438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Body 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884988" y="3127375"/>
            <a:ext cx="10477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800" b="1">
                <a:cs typeface="+mn-cs"/>
              </a:rPr>
              <a:t>Rugae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b="1">
                <a:cs typeface="+mn-cs"/>
              </a:rPr>
              <a:t>of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b="1">
                <a:cs typeface="+mn-cs"/>
              </a:rPr>
              <a:t>mucosa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704013" y="470058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Greater</a:t>
            </a:r>
          </a:p>
          <a:p>
            <a:pPr algn="l">
              <a:defRPr/>
            </a:pPr>
            <a:r>
              <a:rPr lang="en-US" sz="1800" b="1">
                <a:cs typeface="+mn-cs"/>
              </a:rPr>
              <a:t>curvature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984500" y="5668963"/>
            <a:ext cx="1238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Pyloric</a:t>
            </a:r>
          </a:p>
          <a:p>
            <a:pPr algn="l" eaLnBrk="0" hangingPunct="0">
              <a:defRPr/>
            </a:pPr>
            <a:r>
              <a:rPr lang="en-US" sz="1800" b="1">
                <a:cs typeface="+mn-cs"/>
              </a:rPr>
              <a:t>Sphincter</a:t>
            </a:r>
          </a:p>
          <a:p>
            <a:pPr algn="l" eaLnBrk="0" hangingPunct="0">
              <a:defRPr/>
            </a:pPr>
            <a:r>
              <a:rPr lang="en-US" sz="1800" b="1">
                <a:cs typeface="+mn-cs"/>
              </a:rPr>
              <a:t>(valve)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060450" y="61499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(a)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014413" y="344487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Pylorus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2284413" y="2984500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Lesser</a:t>
            </a:r>
          </a:p>
          <a:p>
            <a:pPr algn="l">
              <a:defRPr/>
            </a:pPr>
            <a:r>
              <a:rPr lang="en-US" sz="1800" b="1">
                <a:cs typeface="+mn-cs"/>
              </a:rPr>
              <a:t>curvature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2933700" y="244475"/>
            <a:ext cx="216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Cardioesophageal</a:t>
            </a:r>
          </a:p>
          <a:p>
            <a:pPr algn="l">
              <a:defRPr/>
            </a:pPr>
            <a:r>
              <a:rPr lang="en-US" sz="1800" b="1">
                <a:cs typeface="+mn-cs"/>
              </a:rPr>
              <a:t>sphincter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073150" y="1592263"/>
            <a:ext cx="13779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800" b="1">
                <a:cs typeface="+mn-cs"/>
              </a:rPr>
              <a:t>Muscularis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b="1">
                <a:cs typeface="+mn-cs"/>
              </a:rPr>
              <a:t>externa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1057275" y="2325688"/>
            <a:ext cx="1789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• Circular layer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1057275" y="2566988"/>
            <a:ext cx="1776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• Oblique layer</a:t>
            </a:r>
          </a:p>
        </p:txBody>
      </p:sp>
      <p:sp>
        <p:nvSpPr>
          <p:cNvPr id="46105" name="Freeform 25"/>
          <p:cNvSpPr>
            <a:spLocks/>
          </p:cNvSpPr>
          <p:nvPr/>
        </p:nvSpPr>
        <p:spPr bwMode="auto">
          <a:xfrm>
            <a:off x="3159125" y="3189288"/>
            <a:ext cx="650875" cy="434975"/>
          </a:xfrm>
          <a:custGeom>
            <a:avLst/>
            <a:gdLst>
              <a:gd name="T0" fmla="*/ 410 w 410"/>
              <a:gd name="T1" fmla="*/ 274 h 274"/>
              <a:gd name="T2" fmla="*/ 82 w 410"/>
              <a:gd name="T3" fmla="*/ 0 h 274"/>
              <a:gd name="T4" fmla="*/ 0 w 410"/>
              <a:gd name="T5" fmla="*/ 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" h="274">
                <a:moveTo>
                  <a:pt x="410" y="274"/>
                </a:moveTo>
                <a:lnTo>
                  <a:pt x="82" y="0"/>
                </a:lnTo>
                <a:lnTo>
                  <a:pt x="0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06" name="Freeform 26"/>
          <p:cNvSpPr>
            <a:spLocks/>
          </p:cNvSpPr>
          <p:nvPr/>
        </p:nvSpPr>
        <p:spPr bwMode="auto">
          <a:xfrm>
            <a:off x="6497638" y="4721225"/>
            <a:ext cx="231775" cy="149225"/>
          </a:xfrm>
          <a:custGeom>
            <a:avLst/>
            <a:gdLst>
              <a:gd name="T0" fmla="*/ 150 w 150"/>
              <a:gd name="T1" fmla="*/ 97 h 97"/>
              <a:gd name="T2" fmla="*/ 104 w 150"/>
              <a:gd name="T3" fmla="*/ 96 h 97"/>
              <a:gd name="T4" fmla="*/ 0 w 150"/>
              <a:gd name="T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" h="97">
                <a:moveTo>
                  <a:pt x="150" y="97"/>
                </a:moveTo>
                <a:lnTo>
                  <a:pt x="104" y="96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 flipH="1">
            <a:off x="2416175" y="1371600"/>
            <a:ext cx="10080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3852863" y="857250"/>
            <a:ext cx="0" cy="11096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flipH="1">
            <a:off x="3255963" y="2295525"/>
            <a:ext cx="1384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 flipH="1">
            <a:off x="2787650" y="2522538"/>
            <a:ext cx="25860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1" name="Freeform 31"/>
          <p:cNvSpPr>
            <a:spLocks/>
          </p:cNvSpPr>
          <p:nvPr/>
        </p:nvSpPr>
        <p:spPr bwMode="auto">
          <a:xfrm>
            <a:off x="2787650" y="2771775"/>
            <a:ext cx="2809875" cy="536575"/>
          </a:xfrm>
          <a:custGeom>
            <a:avLst/>
            <a:gdLst>
              <a:gd name="T0" fmla="*/ 1823 w 1823"/>
              <a:gd name="T1" fmla="*/ 348 h 348"/>
              <a:gd name="T2" fmla="*/ 466 w 1823"/>
              <a:gd name="T3" fmla="*/ 0 h 348"/>
              <a:gd name="T4" fmla="*/ 0 w 1823"/>
              <a:gd name="T5" fmla="*/ 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3" h="348">
                <a:moveTo>
                  <a:pt x="1823" y="348"/>
                </a:moveTo>
                <a:lnTo>
                  <a:pt x="466" y="0"/>
                </a:lnTo>
                <a:lnTo>
                  <a:pt x="0" y="1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5281613" y="876300"/>
            <a:ext cx="14573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3" name="Freeform 33"/>
          <p:cNvSpPr>
            <a:spLocks/>
          </p:cNvSpPr>
          <p:nvPr/>
        </p:nvSpPr>
        <p:spPr bwMode="auto">
          <a:xfrm>
            <a:off x="1693863" y="5146675"/>
            <a:ext cx="3175" cy="515938"/>
          </a:xfrm>
          <a:custGeom>
            <a:avLst/>
            <a:gdLst>
              <a:gd name="T0" fmla="*/ 2 w 2"/>
              <a:gd name="T1" fmla="*/ 0 h 334"/>
              <a:gd name="T2" fmla="*/ 0 w 2"/>
              <a:gd name="T3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34">
                <a:moveTo>
                  <a:pt x="2" y="0"/>
                </a:moveTo>
                <a:lnTo>
                  <a:pt x="0" y="33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4" name="Freeform 34"/>
          <p:cNvSpPr>
            <a:spLocks/>
          </p:cNvSpPr>
          <p:nvPr/>
        </p:nvSpPr>
        <p:spPr bwMode="auto">
          <a:xfrm>
            <a:off x="2470150" y="4732338"/>
            <a:ext cx="561975" cy="1112837"/>
          </a:xfrm>
          <a:custGeom>
            <a:avLst/>
            <a:gdLst>
              <a:gd name="T0" fmla="*/ 364 w 364"/>
              <a:gd name="T1" fmla="*/ 722 h 722"/>
              <a:gd name="T2" fmla="*/ 264 w 364"/>
              <a:gd name="T3" fmla="*/ 722 h 722"/>
              <a:gd name="T4" fmla="*/ 0 w 364"/>
              <a:gd name="T5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" h="722">
                <a:moveTo>
                  <a:pt x="364" y="722"/>
                </a:moveTo>
                <a:lnTo>
                  <a:pt x="264" y="722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5" name="Freeform 35"/>
          <p:cNvSpPr>
            <a:spLocks/>
          </p:cNvSpPr>
          <p:nvPr/>
        </p:nvSpPr>
        <p:spPr bwMode="auto">
          <a:xfrm>
            <a:off x="4591050" y="5311775"/>
            <a:ext cx="354013" cy="534988"/>
          </a:xfrm>
          <a:custGeom>
            <a:avLst/>
            <a:gdLst>
              <a:gd name="T0" fmla="*/ 229 w 229"/>
              <a:gd name="T1" fmla="*/ 347 h 347"/>
              <a:gd name="T2" fmla="*/ 138 w 229"/>
              <a:gd name="T3" fmla="*/ 347 h 347"/>
              <a:gd name="T4" fmla="*/ 0 w 229"/>
              <a:gd name="T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347">
                <a:moveTo>
                  <a:pt x="229" y="347"/>
                </a:moveTo>
                <a:lnTo>
                  <a:pt x="138" y="347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6" name="Freeform 36"/>
          <p:cNvSpPr>
            <a:spLocks/>
          </p:cNvSpPr>
          <p:nvPr/>
        </p:nvSpPr>
        <p:spPr bwMode="auto">
          <a:xfrm>
            <a:off x="1966913" y="3644900"/>
            <a:ext cx="536575" cy="796925"/>
          </a:xfrm>
          <a:custGeom>
            <a:avLst/>
            <a:gdLst>
              <a:gd name="T0" fmla="*/ 0 w 348"/>
              <a:gd name="T1" fmla="*/ 0 h 517"/>
              <a:gd name="T2" fmla="*/ 69 w 348"/>
              <a:gd name="T3" fmla="*/ 0 h 517"/>
              <a:gd name="T4" fmla="*/ 348 w 348"/>
              <a:gd name="T5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517">
                <a:moveTo>
                  <a:pt x="0" y="0"/>
                </a:moveTo>
                <a:lnTo>
                  <a:pt x="69" y="0"/>
                </a:lnTo>
                <a:lnTo>
                  <a:pt x="348" y="51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7" name="Freeform 37"/>
          <p:cNvSpPr>
            <a:spLocks/>
          </p:cNvSpPr>
          <p:nvPr/>
        </p:nvSpPr>
        <p:spPr bwMode="auto">
          <a:xfrm>
            <a:off x="6235700" y="1692275"/>
            <a:ext cx="752475" cy="265113"/>
          </a:xfrm>
          <a:custGeom>
            <a:avLst/>
            <a:gdLst>
              <a:gd name="T0" fmla="*/ 0 w 488"/>
              <a:gd name="T1" fmla="*/ 0 h 172"/>
              <a:gd name="T2" fmla="*/ 434 w 488"/>
              <a:gd name="T3" fmla="*/ 171 h 172"/>
              <a:gd name="T4" fmla="*/ 488 w 488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" h="172">
                <a:moveTo>
                  <a:pt x="0" y="0"/>
                </a:moveTo>
                <a:lnTo>
                  <a:pt x="434" y="171"/>
                </a:lnTo>
                <a:lnTo>
                  <a:pt x="488" y="17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8" name="Freeform 38"/>
          <p:cNvSpPr>
            <a:spLocks/>
          </p:cNvSpPr>
          <p:nvPr/>
        </p:nvSpPr>
        <p:spPr bwMode="auto">
          <a:xfrm>
            <a:off x="5816600" y="2413000"/>
            <a:ext cx="1176338" cy="211138"/>
          </a:xfrm>
          <a:custGeom>
            <a:avLst/>
            <a:gdLst>
              <a:gd name="T0" fmla="*/ 763 w 763"/>
              <a:gd name="T1" fmla="*/ 137 h 137"/>
              <a:gd name="T2" fmla="*/ 733 w 763"/>
              <a:gd name="T3" fmla="*/ 137 h 137"/>
              <a:gd name="T4" fmla="*/ 0 w 763"/>
              <a:gd name="T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3" h="137">
                <a:moveTo>
                  <a:pt x="763" y="137"/>
                </a:moveTo>
                <a:lnTo>
                  <a:pt x="733" y="137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 flipV="1">
            <a:off x="6084888" y="2622550"/>
            <a:ext cx="869950" cy="5667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0" name="Freeform 40"/>
          <p:cNvSpPr>
            <a:spLocks/>
          </p:cNvSpPr>
          <p:nvPr/>
        </p:nvSpPr>
        <p:spPr bwMode="auto">
          <a:xfrm>
            <a:off x="2676525" y="4170363"/>
            <a:ext cx="201613" cy="1668462"/>
          </a:xfrm>
          <a:custGeom>
            <a:avLst/>
            <a:gdLst>
              <a:gd name="T0" fmla="*/ 0 w 131"/>
              <a:gd name="T1" fmla="*/ 0 h 1083"/>
              <a:gd name="T2" fmla="*/ 131 w 131"/>
              <a:gd name="T3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1" h="1083">
                <a:moveTo>
                  <a:pt x="0" y="0"/>
                </a:moveTo>
                <a:lnTo>
                  <a:pt x="131" y="1083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1" name="Freeform 41"/>
          <p:cNvSpPr>
            <a:spLocks/>
          </p:cNvSpPr>
          <p:nvPr/>
        </p:nvSpPr>
        <p:spPr bwMode="auto">
          <a:xfrm>
            <a:off x="4389438" y="3270250"/>
            <a:ext cx="2538412" cy="560388"/>
          </a:xfrm>
          <a:custGeom>
            <a:avLst/>
            <a:gdLst>
              <a:gd name="T0" fmla="*/ 1647 w 1647"/>
              <a:gd name="T1" fmla="*/ 0 h 363"/>
              <a:gd name="T2" fmla="*/ 1383 w 1647"/>
              <a:gd name="T3" fmla="*/ 0 h 363"/>
              <a:gd name="T4" fmla="*/ 0 w 1647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" h="363">
                <a:moveTo>
                  <a:pt x="1647" y="0"/>
                </a:moveTo>
                <a:lnTo>
                  <a:pt x="1383" y="0"/>
                </a:lnTo>
                <a:lnTo>
                  <a:pt x="0" y="363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2" name="Freeform 42"/>
          <p:cNvSpPr>
            <a:spLocks/>
          </p:cNvSpPr>
          <p:nvPr/>
        </p:nvSpPr>
        <p:spPr bwMode="auto">
          <a:xfrm>
            <a:off x="4424363" y="3270250"/>
            <a:ext cx="2108200" cy="1011238"/>
          </a:xfrm>
          <a:custGeom>
            <a:avLst/>
            <a:gdLst>
              <a:gd name="T0" fmla="*/ 0 w 1368"/>
              <a:gd name="T1" fmla="*/ 656 h 656"/>
              <a:gd name="T2" fmla="*/ 1368 w 1368"/>
              <a:gd name="T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656">
                <a:moveTo>
                  <a:pt x="0" y="656"/>
                </a:moveTo>
                <a:lnTo>
                  <a:pt x="136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1049338" y="2082800"/>
            <a:ext cx="2297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• Longitudinal layer</a:t>
            </a:r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H="1">
            <a:off x="2416175" y="1371600"/>
            <a:ext cx="10080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3852863" y="857250"/>
            <a:ext cx="0" cy="11096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 flipH="1">
            <a:off x="3300413" y="2295525"/>
            <a:ext cx="13398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H="1">
            <a:off x="2787650" y="2522538"/>
            <a:ext cx="25860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8" name="Freeform 48"/>
          <p:cNvSpPr>
            <a:spLocks/>
          </p:cNvSpPr>
          <p:nvPr/>
        </p:nvSpPr>
        <p:spPr bwMode="auto">
          <a:xfrm>
            <a:off x="2767013" y="2771775"/>
            <a:ext cx="2830512" cy="536575"/>
          </a:xfrm>
          <a:custGeom>
            <a:avLst/>
            <a:gdLst>
              <a:gd name="T0" fmla="*/ 1837 w 1837"/>
              <a:gd name="T1" fmla="*/ 348 h 348"/>
              <a:gd name="T2" fmla="*/ 480 w 1837"/>
              <a:gd name="T3" fmla="*/ 0 h 348"/>
              <a:gd name="T4" fmla="*/ 0 w 1837"/>
              <a:gd name="T5" fmla="*/ 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7" h="348">
                <a:moveTo>
                  <a:pt x="1837" y="348"/>
                </a:moveTo>
                <a:lnTo>
                  <a:pt x="480" y="0"/>
                </a:lnTo>
                <a:lnTo>
                  <a:pt x="0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5281613" y="876300"/>
            <a:ext cx="1457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0" name="Freeform 50"/>
          <p:cNvSpPr>
            <a:spLocks/>
          </p:cNvSpPr>
          <p:nvPr/>
        </p:nvSpPr>
        <p:spPr bwMode="auto">
          <a:xfrm>
            <a:off x="1693863" y="5146675"/>
            <a:ext cx="3175" cy="515938"/>
          </a:xfrm>
          <a:custGeom>
            <a:avLst/>
            <a:gdLst>
              <a:gd name="T0" fmla="*/ 2 w 2"/>
              <a:gd name="T1" fmla="*/ 0 h 334"/>
              <a:gd name="T2" fmla="*/ 0 w 2"/>
              <a:gd name="T3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34">
                <a:moveTo>
                  <a:pt x="2" y="0"/>
                </a:moveTo>
                <a:lnTo>
                  <a:pt x="0" y="33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1" name="Freeform 51"/>
          <p:cNvSpPr>
            <a:spLocks/>
          </p:cNvSpPr>
          <p:nvPr/>
        </p:nvSpPr>
        <p:spPr bwMode="auto">
          <a:xfrm>
            <a:off x="2470150" y="4732338"/>
            <a:ext cx="561975" cy="1112837"/>
          </a:xfrm>
          <a:custGeom>
            <a:avLst/>
            <a:gdLst>
              <a:gd name="T0" fmla="*/ 364 w 364"/>
              <a:gd name="T1" fmla="*/ 722 h 722"/>
              <a:gd name="T2" fmla="*/ 264 w 364"/>
              <a:gd name="T3" fmla="*/ 722 h 722"/>
              <a:gd name="T4" fmla="*/ 0 w 364"/>
              <a:gd name="T5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" h="722">
                <a:moveTo>
                  <a:pt x="364" y="722"/>
                </a:moveTo>
                <a:lnTo>
                  <a:pt x="264" y="722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2" name="Freeform 52"/>
          <p:cNvSpPr>
            <a:spLocks/>
          </p:cNvSpPr>
          <p:nvPr/>
        </p:nvSpPr>
        <p:spPr bwMode="auto">
          <a:xfrm>
            <a:off x="4591050" y="5311775"/>
            <a:ext cx="354013" cy="534988"/>
          </a:xfrm>
          <a:custGeom>
            <a:avLst/>
            <a:gdLst>
              <a:gd name="T0" fmla="*/ 229 w 229"/>
              <a:gd name="T1" fmla="*/ 347 h 347"/>
              <a:gd name="T2" fmla="*/ 138 w 229"/>
              <a:gd name="T3" fmla="*/ 347 h 347"/>
              <a:gd name="T4" fmla="*/ 0 w 229"/>
              <a:gd name="T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347">
                <a:moveTo>
                  <a:pt x="229" y="347"/>
                </a:moveTo>
                <a:lnTo>
                  <a:pt x="138" y="347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3" name="Freeform 53"/>
          <p:cNvSpPr>
            <a:spLocks/>
          </p:cNvSpPr>
          <p:nvPr/>
        </p:nvSpPr>
        <p:spPr bwMode="auto">
          <a:xfrm>
            <a:off x="1966913" y="3644900"/>
            <a:ext cx="536575" cy="796925"/>
          </a:xfrm>
          <a:custGeom>
            <a:avLst/>
            <a:gdLst>
              <a:gd name="T0" fmla="*/ 0 w 348"/>
              <a:gd name="T1" fmla="*/ 0 h 517"/>
              <a:gd name="T2" fmla="*/ 69 w 348"/>
              <a:gd name="T3" fmla="*/ 0 h 517"/>
              <a:gd name="T4" fmla="*/ 348 w 348"/>
              <a:gd name="T5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517">
                <a:moveTo>
                  <a:pt x="0" y="0"/>
                </a:moveTo>
                <a:lnTo>
                  <a:pt x="69" y="0"/>
                </a:lnTo>
                <a:lnTo>
                  <a:pt x="348" y="51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4" name="Freeform 54"/>
          <p:cNvSpPr>
            <a:spLocks/>
          </p:cNvSpPr>
          <p:nvPr/>
        </p:nvSpPr>
        <p:spPr bwMode="auto">
          <a:xfrm>
            <a:off x="6235700" y="1692275"/>
            <a:ext cx="752475" cy="265113"/>
          </a:xfrm>
          <a:custGeom>
            <a:avLst/>
            <a:gdLst>
              <a:gd name="T0" fmla="*/ 0 w 488"/>
              <a:gd name="T1" fmla="*/ 0 h 172"/>
              <a:gd name="T2" fmla="*/ 434 w 488"/>
              <a:gd name="T3" fmla="*/ 171 h 172"/>
              <a:gd name="T4" fmla="*/ 488 w 488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" h="172">
                <a:moveTo>
                  <a:pt x="0" y="0"/>
                </a:moveTo>
                <a:lnTo>
                  <a:pt x="434" y="171"/>
                </a:lnTo>
                <a:lnTo>
                  <a:pt x="488" y="17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5" name="Freeform 55"/>
          <p:cNvSpPr>
            <a:spLocks/>
          </p:cNvSpPr>
          <p:nvPr/>
        </p:nvSpPr>
        <p:spPr bwMode="auto">
          <a:xfrm>
            <a:off x="5816600" y="2413000"/>
            <a:ext cx="1176338" cy="211138"/>
          </a:xfrm>
          <a:custGeom>
            <a:avLst/>
            <a:gdLst>
              <a:gd name="T0" fmla="*/ 763 w 763"/>
              <a:gd name="T1" fmla="*/ 137 h 137"/>
              <a:gd name="T2" fmla="*/ 733 w 763"/>
              <a:gd name="T3" fmla="*/ 137 h 137"/>
              <a:gd name="T4" fmla="*/ 0 w 763"/>
              <a:gd name="T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3" h="137">
                <a:moveTo>
                  <a:pt x="763" y="137"/>
                </a:moveTo>
                <a:lnTo>
                  <a:pt x="733" y="137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 flipV="1">
            <a:off x="6084888" y="2622550"/>
            <a:ext cx="869950" cy="566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7" name="Freeform 57"/>
          <p:cNvSpPr>
            <a:spLocks/>
          </p:cNvSpPr>
          <p:nvPr/>
        </p:nvSpPr>
        <p:spPr bwMode="auto">
          <a:xfrm>
            <a:off x="2676525" y="4170363"/>
            <a:ext cx="201613" cy="1668462"/>
          </a:xfrm>
          <a:custGeom>
            <a:avLst/>
            <a:gdLst>
              <a:gd name="T0" fmla="*/ 0 w 131"/>
              <a:gd name="T1" fmla="*/ 0 h 1083"/>
              <a:gd name="T2" fmla="*/ 131 w 131"/>
              <a:gd name="T3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1" h="1083">
                <a:moveTo>
                  <a:pt x="0" y="0"/>
                </a:moveTo>
                <a:lnTo>
                  <a:pt x="131" y="108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8" name="Freeform 58"/>
          <p:cNvSpPr>
            <a:spLocks/>
          </p:cNvSpPr>
          <p:nvPr/>
        </p:nvSpPr>
        <p:spPr bwMode="auto">
          <a:xfrm>
            <a:off x="4389438" y="3270250"/>
            <a:ext cx="2538412" cy="560388"/>
          </a:xfrm>
          <a:custGeom>
            <a:avLst/>
            <a:gdLst>
              <a:gd name="T0" fmla="*/ 1647 w 1647"/>
              <a:gd name="T1" fmla="*/ 0 h 363"/>
              <a:gd name="T2" fmla="*/ 1383 w 1647"/>
              <a:gd name="T3" fmla="*/ 0 h 363"/>
              <a:gd name="T4" fmla="*/ 0 w 1647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" h="363">
                <a:moveTo>
                  <a:pt x="1647" y="0"/>
                </a:moveTo>
                <a:lnTo>
                  <a:pt x="1383" y="0"/>
                </a:lnTo>
                <a:lnTo>
                  <a:pt x="0" y="36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39" name="Freeform 59"/>
          <p:cNvSpPr>
            <a:spLocks/>
          </p:cNvSpPr>
          <p:nvPr/>
        </p:nvSpPr>
        <p:spPr bwMode="auto">
          <a:xfrm>
            <a:off x="4424363" y="3270250"/>
            <a:ext cx="2108200" cy="1011238"/>
          </a:xfrm>
          <a:custGeom>
            <a:avLst/>
            <a:gdLst>
              <a:gd name="T0" fmla="*/ 0 w 1368"/>
              <a:gd name="T1" fmla="*/ 656 h 656"/>
              <a:gd name="T2" fmla="*/ 1368 w 1368"/>
              <a:gd name="T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656">
                <a:moveTo>
                  <a:pt x="0" y="656"/>
                </a:moveTo>
                <a:lnTo>
                  <a:pt x="136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40" name="Text Box 60"/>
          <p:cNvSpPr txBox="1">
            <a:spLocks noChangeArrowheads="1"/>
          </p:cNvSpPr>
          <p:nvPr/>
        </p:nvSpPr>
        <p:spPr bwMode="auto">
          <a:xfrm>
            <a:off x="993775" y="562927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Duodenum</a:t>
            </a:r>
          </a:p>
        </p:txBody>
      </p:sp>
    </p:spTree>
    <p:extLst>
      <p:ext uri="{BB962C8B-B14F-4D97-AF65-F5344CB8AC3E}">
        <p14:creationId xmlns:p14="http://schemas.microsoft.com/office/powerpoint/2010/main" val="839160100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7912100" y="6553200"/>
            <a:ext cx="122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14.4b</a:t>
            </a:r>
          </a:p>
        </p:txBody>
      </p:sp>
      <p:pic>
        <p:nvPicPr>
          <p:cNvPr id="32770" name="Picture 10" descr="figure_14_04b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"/>
          <a:stretch>
            <a:fillRect/>
          </a:stretch>
        </p:blipFill>
        <p:spPr bwMode="auto">
          <a:xfrm>
            <a:off x="1763713" y="263525"/>
            <a:ext cx="54483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852613" y="473075"/>
            <a:ext cx="9636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00" b="1">
                <a:cs typeface="+mn-cs"/>
              </a:rPr>
              <a:t>Fundus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849438" y="2870200"/>
            <a:ext cx="10001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700" b="1">
                <a:cs typeface="+mn-cs"/>
              </a:rPr>
              <a:t>Rugae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700" b="1">
                <a:cs typeface="+mn-cs"/>
              </a:rPr>
              <a:t>of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700" b="1">
                <a:cs typeface="+mn-cs"/>
              </a:rPr>
              <a:t>mucosa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841500" y="2205038"/>
            <a:ext cx="7239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00" b="1">
                <a:cs typeface="+mn-cs"/>
              </a:rPr>
              <a:t>Body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2786063" y="6013450"/>
            <a:ext cx="4603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00" b="1">
                <a:cs typeface="+mn-cs"/>
              </a:rPr>
              <a:t>(b)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740150" y="5964238"/>
            <a:ext cx="1155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>
                <a:cs typeface="+mn-cs"/>
              </a:rPr>
              <a:t>Pyloric</a:t>
            </a:r>
          </a:p>
          <a:p>
            <a:pPr algn="l">
              <a:defRPr/>
            </a:pPr>
            <a:r>
              <a:rPr lang="en-US" sz="1700" b="1">
                <a:cs typeface="+mn-cs"/>
              </a:rPr>
              <a:t>sphincter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564188" y="6010275"/>
            <a:ext cx="9159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>
                <a:cs typeface="+mn-cs"/>
              </a:rPr>
              <a:t>Pyloric</a:t>
            </a:r>
          </a:p>
          <a:p>
            <a:pPr algn="l">
              <a:defRPr/>
            </a:pPr>
            <a:r>
              <a:rPr lang="en-US" sz="1700" b="1">
                <a:cs typeface="+mn-cs"/>
              </a:rPr>
              <a:t>antrum</a:t>
            </a:r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>
            <a:off x="2744788" y="661988"/>
            <a:ext cx="3525837" cy="692150"/>
          </a:xfrm>
          <a:custGeom>
            <a:avLst/>
            <a:gdLst>
              <a:gd name="T0" fmla="*/ 0 w 2288"/>
              <a:gd name="T1" fmla="*/ 0 h 450"/>
              <a:gd name="T2" fmla="*/ 962 w 2288"/>
              <a:gd name="T3" fmla="*/ 4 h 450"/>
              <a:gd name="T4" fmla="*/ 2288 w 2288"/>
              <a:gd name="T5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8" h="450">
                <a:moveTo>
                  <a:pt x="0" y="0"/>
                </a:moveTo>
                <a:lnTo>
                  <a:pt x="962" y="4"/>
                </a:lnTo>
                <a:lnTo>
                  <a:pt x="2288" y="45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2" name="Freeform 18"/>
          <p:cNvSpPr>
            <a:spLocks/>
          </p:cNvSpPr>
          <p:nvPr/>
        </p:nvSpPr>
        <p:spPr bwMode="auto">
          <a:xfrm>
            <a:off x="2741613" y="663575"/>
            <a:ext cx="3527425" cy="690563"/>
          </a:xfrm>
          <a:custGeom>
            <a:avLst/>
            <a:gdLst>
              <a:gd name="T0" fmla="*/ 0 w 2288"/>
              <a:gd name="T1" fmla="*/ 0 h 448"/>
              <a:gd name="T2" fmla="*/ 962 w 2288"/>
              <a:gd name="T3" fmla="*/ 2 h 448"/>
              <a:gd name="T4" fmla="*/ 2288 w 2288"/>
              <a:gd name="T5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8" h="448">
                <a:moveTo>
                  <a:pt x="0" y="0"/>
                </a:moveTo>
                <a:lnTo>
                  <a:pt x="962" y="2"/>
                </a:lnTo>
                <a:lnTo>
                  <a:pt x="2288" y="44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3" name="Freeform 19"/>
          <p:cNvSpPr>
            <a:spLocks/>
          </p:cNvSpPr>
          <p:nvPr/>
        </p:nvSpPr>
        <p:spPr bwMode="auto">
          <a:xfrm>
            <a:off x="2597150" y="2047875"/>
            <a:ext cx="3760788" cy="349250"/>
          </a:xfrm>
          <a:custGeom>
            <a:avLst/>
            <a:gdLst>
              <a:gd name="T0" fmla="*/ 0 w 2440"/>
              <a:gd name="T1" fmla="*/ 226 h 226"/>
              <a:gd name="T2" fmla="*/ 1156 w 2440"/>
              <a:gd name="T3" fmla="*/ 224 h 226"/>
              <a:gd name="T4" fmla="*/ 2440 w 2440"/>
              <a:gd name="T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0" h="226">
                <a:moveTo>
                  <a:pt x="0" y="226"/>
                </a:moveTo>
                <a:lnTo>
                  <a:pt x="1156" y="224"/>
                </a:lnTo>
                <a:lnTo>
                  <a:pt x="244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4" name="Freeform 20"/>
          <p:cNvSpPr>
            <a:spLocks/>
          </p:cNvSpPr>
          <p:nvPr/>
        </p:nvSpPr>
        <p:spPr bwMode="auto">
          <a:xfrm>
            <a:off x="2714625" y="3035300"/>
            <a:ext cx="2586038" cy="271463"/>
          </a:xfrm>
          <a:custGeom>
            <a:avLst/>
            <a:gdLst>
              <a:gd name="T0" fmla="*/ 0 w 1678"/>
              <a:gd name="T1" fmla="*/ 0 h 176"/>
              <a:gd name="T2" fmla="*/ 1016 w 1678"/>
              <a:gd name="T3" fmla="*/ 2 h 176"/>
              <a:gd name="T4" fmla="*/ 1678 w 1678"/>
              <a:gd name="T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8" h="176">
                <a:moveTo>
                  <a:pt x="0" y="0"/>
                </a:moveTo>
                <a:lnTo>
                  <a:pt x="1016" y="2"/>
                </a:lnTo>
                <a:lnTo>
                  <a:pt x="1678" y="17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 flipV="1">
            <a:off x="4276725" y="3035300"/>
            <a:ext cx="650875" cy="8064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 flipV="1">
            <a:off x="4279900" y="3038475"/>
            <a:ext cx="654050" cy="140811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7" name="Freeform 23"/>
          <p:cNvSpPr>
            <a:spLocks/>
          </p:cNvSpPr>
          <p:nvPr/>
        </p:nvSpPr>
        <p:spPr bwMode="auto">
          <a:xfrm>
            <a:off x="3457575" y="4354513"/>
            <a:ext cx="320675" cy="1774825"/>
          </a:xfrm>
          <a:custGeom>
            <a:avLst/>
            <a:gdLst>
              <a:gd name="T0" fmla="*/ 0 w 208"/>
              <a:gd name="T1" fmla="*/ 0 h 1152"/>
              <a:gd name="T2" fmla="*/ 126 w 208"/>
              <a:gd name="T3" fmla="*/ 1150 h 1152"/>
              <a:gd name="T4" fmla="*/ 208 w 208"/>
              <a:gd name="T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" h="1152">
                <a:moveTo>
                  <a:pt x="0" y="0"/>
                </a:moveTo>
                <a:lnTo>
                  <a:pt x="126" y="1150"/>
                </a:lnTo>
                <a:lnTo>
                  <a:pt x="208" y="115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8" name="Freeform 24"/>
          <p:cNvSpPr>
            <a:spLocks/>
          </p:cNvSpPr>
          <p:nvPr/>
        </p:nvSpPr>
        <p:spPr bwMode="auto">
          <a:xfrm>
            <a:off x="4702175" y="5035550"/>
            <a:ext cx="903288" cy="1139825"/>
          </a:xfrm>
          <a:custGeom>
            <a:avLst/>
            <a:gdLst>
              <a:gd name="T0" fmla="*/ 0 w 586"/>
              <a:gd name="T1" fmla="*/ 0 h 740"/>
              <a:gd name="T2" fmla="*/ 378 w 586"/>
              <a:gd name="T3" fmla="*/ 740 h 740"/>
              <a:gd name="T4" fmla="*/ 586 w 586"/>
              <a:gd name="T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6" h="740">
                <a:moveTo>
                  <a:pt x="0" y="0"/>
                </a:moveTo>
                <a:lnTo>
                  <a:pt x="378" y="740"/>
                </a:lnTo>
                <a:lnTo>
                  <a:pt x="586" y="74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29" name="Freeform 25"/>
          <p:cNvSpPr>
            <a:spLocks/>
          </p:cNvSpPr>
          <p:nvPr/>
        </p:nvSpPr>
        <p:spPr bwMode="auto">
          <a:xfrm>
            <a:off x="2498725" y="2047875"/>
            <a:ext cx="3859213" cy="349250"/>
          </a:xfrm>
          <a:custGeom>
            <a:avLst/>
            <a:gdLst>
              <a:gd name="T0" fmla="*/ 0 w 2504"/>
              <a:gd name="T1" fmla="*/ 226 h 226"/>
              <a:gd name="T2" fmla="*/ 1220 w 2504"/>
              <a:gd name="T3" fmla="*/ 224 h 226"/>
              <a:gd name="T4" fmla="*/ 2504 w 2504"/>
              <a:gd name="T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4" h="226">
                <a:moveTo>
                  <a:pt x="0" y="226"/>
                </a:moveTo>
                <a:lnTo>
                  <a:pt x="1220" y="224"/>
                </a:lnTo>
                <a:lnTo>
                  <a:pt x="25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30" name="Freeform 26"/>
          <p:cNvSpPr>
            <a:spLocks/>
          </p:cNvSpPr>
          <p:nvPr/>
        </p:nvSpPr>
        <p:spPr bwMode="auto">
          <a:xfrm>
            <a:off x="2633663" y="3035300"/>
            <a:ext cx="2667000" cy="271463"/>
          </a:xfrm>
          <a:custGeom>
            <a:avLst/>
            <a:gdLst>
              <a:gd name="T0" fmla="*/ 0 w 1730"/>
              <a:gd name="T1" fmla="*/ 0 h 176"/>
              <a:gd name="T2" fmla="*/ 1068 w 1730"/>
              <a:gd name="T3" fmla="*/ 2 h 176"/>
              <a:gd name="T4" fmla="*/ 1730 w 1730"/>
              <a:gd name="T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0" h="176">
                <a:moveTo>
                  <a:pt x="0" y="0"/>
                </a:moveTo>
                <a:lnTo>
                  <a:pt x="1068" y="2"/>
                </a:lnTo>
                <a:lnTo>
                  <a:pt x="1730" y="17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flipH="1" flipV="1">
            <a:off x="4276725" y="3035300"/>
            <a:ext cx="650875" cy="806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H="1" flipV="1">
            <a:off x="4279900" y="3038475"/>
            <a:ext cx="654050" cy="14081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33" name="Freeform 29"/>
          <p:cNvSpPr>
            <a:spLocks/>
          </p:cNvSpPr>
          <p:nvPr/>
        </p:nvSpPr>
        <p:spPr bwMode="auto">
          <a:xfrm>
            <a:off x="3457575" y="4354513"/>
            <a:ext cx="320675" cy="1774825"/>
          </a:xfrm>
          <a:custGeom>
            <a:avLst/>
            <a:gdLst>
              <a:gd name="T0" fmla="*/ 0 w 208"/>
              <a:gd name="T1" fmla="*/ 0 h 1152"/>
              <a:gd name="T2" fmla="*/ 126 w 208"/>
              <a:gd name="T3" fmla="*/ 1150 h 1152"/>
              <a:gd name="T4" fmla="*/ 208 w 208"/>
              <a:gd name="T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" h="1152">
                <a:moveTo>
                  <a:pt x="0" y="0"/>
                </a:moveTo>
                <a:lnTo>
                  <a:pt x="126" y="1150"/>
                </a:lnTo>
                <a:lnTo>
                  <a:pt x="208" y="11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34" name="Freeform 30"/>
          <p:cNvSpPr>
            <a:spLocks/>
          </p:cNvSpPr>
          <p:nvPr/>
        </p:nvSpPr>
        <p:spPr bwMode="auto">
          <a:xfrm>
            <a:off x="4702175" y="5035550"/>
            <a:ext cx="903288" cy="1139825"/>
          </a:xfrm>
          <a:custGeom>
            <a:avLst/>
            <a:gdLst>
              <a:gd name="T0" fmla="*/ 0 w 586"/>
              <a:gd name="T1" fmla="*/ 0 h 740"/>
              <a:gd name="T2" fmla="*/ 378 w 586"/>
              <a:gd name="T3" fmla="*/ 740 h 740"/>
              <a:gd name="T4" fmla="*/ 586 w 586"/>
              <a:gd name="T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6" h="740">
                <a:moveTo>
                  <a:pt x="0" y="0"/>
                </a:moveTo>
                <a:lnTo>
                  <a:pt x="378" y="740"/>
                </a:lnTo>
                <a:lnTo>
                  <a:pt x="586" y="74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71925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Stomach Anatomy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534400" cy="52117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Layers of peritoneum attached to the stomach </a:t>
            </a:r>
          </a:p>
          <a:p>
            <a:pPr lvl="1" eaLnBrk="1" hangingPunct="1">
              <a:defRPr/>
            </a:pPr>
            <a:r>
              <a:rPr lang="en-US" smtClean="0"/>
              <a:t>Lesser omentum—attaches the liver to the lesser curvature</a:t>
            </a:r>
          </a:p>
          <a:p>
            <a:pPr lvl="1" eaLnBrk="1" hangingPunct="1">
              <a:defRPr/>
            </a:pPr>
            <a:r>
              <a:rPr lang="en-US" smtClean="0"/>
              <a:t>Greater omentum—attaches the greater curvature to the posterior body wall</a:t>
            </a:r>
          </a:p>
          <a:p>
            <a:pPr lvl="2" eaLnBrk="1" hangingPunct="1">
              <a:defRPr/>
            </a:pPr>
            <a:r>
              <a:rPr lang="en-US" smtClean="0"/>
              <a:t>Embedded fat insulates, cushions, and protects abdominal organs</a:t>
            </a:r>
          </a:p>
          <a:p>
            <a:pPr lvl="2" eaLnBrk="1" hangingPunct="1">
              <a:defRPr/>
            </a:pPr>
            <a:r>
              <a:rPr lang="en-US" smtClean="0"/>
              <a:t>Lymph follicles contain macrophages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Muscularis externa has a third layer</a:t>
            </a:r>
          </a:p>
          <a:p>
            <a:pPr lvl="1" eaLnBrk="1" hangingPunct="1">
              <a:defRPr/>
            </a:pPr>
            <a:r>
              <a:rPr lang="en-US" smtClean="0"/>
              <a:t>Oblique layer helps to churn, mix, and pummel the food</a:t>
            </a:r>
          </a:p>
          <a:p>
            <a:pPr lvl="2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533669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" descr="figure_14_05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"/>
          <a:stretch>
            <a:fillRect/>
          </a:stretch>
        </p:blipFill>
        <p:spPr bwMode="auto">
          <a:xfrm>
            <a:off x="685800" y="219075"/>
            <a:ext cx="77724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60400" y="6172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b="1">
                <a:cs typeface="+mn-cs"/>
              </a:rPr>
              <a:t>(a)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121400" y="514826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Cecum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121400" y="4786313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Large intestine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121400" y="376713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Small intestine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121400" y="25669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Greater omentum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121400" y="1857375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Stomach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121400" y="14906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Gallbladder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21400" y="8905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Liver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6121400" y="11953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Spleen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6121400" y="58102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Falciform ligament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121400" y="214313"/>
            <a:ext cx="14144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defRPr/>
            </a:pPr>
            <a:r>
              <a:rPr lang="en-US" sz="1800" b="1">
                <a:cs typeface="+mn-cs"/>
              </a:rPr>
              <a:t>Diaphragm</a:t>
            </a:r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3409950" y="384175"/>
            <a:ext cx="2713038" cy="528638"/>
          </a:xfrm>
          <a:custGeom>
            <a:avLst/>
            <a:gdLst>
              <a:gd name="T0" fmla="*/ 1709 w 1709"/>
              <a:gd name="T1" fmla="*/ 0 h 333"/>
              <a:gd name="T2" fmla="*/ 1586 w 1709"/>
              <a:gd name="T3" fmla="*/ 1 h 333"/>
              <a:gd name="T4" fmla="*/ 0 w 1709"/>
              <a:gd name="T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" h="333">
                <a:moveTo>
                  <a:pt x="1709" y="0"/>
                </a:moveTo>
                <a:lnTo>
                  <a:pt x="1586" y="1"/>
                </a:lnTo>
                <a:lnTo>
                  <a:pt x="0" y="333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75" name="Freeform 23"/>
          <p:cNvSpPr>
            <a:spLocks/>
          </p:cNvSpPr>
          <p:nvPr/>
        </p:nvSpPr>
        <p:spPr bwMode="auto">
          <a:xfrm>
            <a:off x="2708275" y="744538"/>
            <a:ext cx="3414713" cy="555625"/>
          </a:xfrm>
          <a:custGeom>
            <a:avLst/>
            <a:gdLst>
              <a:gd name="T0" fmla="*/ 1420 w 1420"/>
              <a:gd name="T1" fmla="*/ 0 h 238"/>
              <a:gd name="T2" fmla="*/ 1332 w 1420"/>
              <a:gd name="T3" fmla="*/ 0 h 238"/>
              <a:gd name="T4" fmla="*/ 0 w 1420"/>
              <a:gd name="T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0" h="238">
                <a:moveTo>
                  <a:pt x="1420" y="0"/>
                </a:moveTo>
                <a:lnTo>
                  <a:pt x="1332" y="0"/>
                </a:lnTo>
                <a:lnTo>
                  <a:pt x="0" y="23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76" name="Freeform 24"/>
          <p:cNvSpPr>
            <a:spLocks/>
          </p:cNvSpPr>
          <p:nvPr/>
        </p:nvSpPr>
        <p:spPr bwMode="auto">
          <a:xfrm>
            <a:off x="3108325" y="1062038"/>
            <a:ext cx="3014663" cy="504825"/>
          </a:xfrm>
          <a:custGeom>
            <a:avLst/>
            <a:gdLst>
              <a:gd name="T0" fmla="*/ 1899 w 1899"/>
              <a:gd name="T1" fmla="*/ 0 h 318"/>
              <a:gd name="T2" fmla="*/ 1778 w 1899"/>
              <a:gd name="T3" fmla="*/ 2 h 318"/>
              <a:gd name="T4" fmla="*/ 0 w 1899"/>
              <a:gd name="T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" h="318">
                <a:moveTo>
                  <a:pt x="1899" y="0"/>
                </a:moveTo>
                <a:lnTo>
                  <a:pt x="1778" y="2"/>
                </a:lnTo>
                <a:lnTo>
                  <a:pt x="0" y="31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77" name="Freeform 25"/>
          <p:cNvSpPr>
            <a:spLocks/>
          </p:cNvSpPr>
          <p:nvPr/>
        </p:nvSpPr>
        <p:spPr bwMode="auto">
          <a:xfrm>
            <a:off x="4502150" y="1376363"/>
            <a:ext cx="1641475" cy="320675"/>
          </a:xfrm>
          <a:custGeom>
            <a:avLst/>
            <a:gdLst>
              <a:gd name="T0" fmla="*/ 1034 w 1034"/>
              <a:gd name="T1" fmla="*/ 0 h 202"/>
              <a:gd name="T2" fmla="*/ 906 w 1034"/>
              <a:gd name="T3" fmla="*/ 0 h 202"/>
              <a:gd name="T4" fmla="*/ 0 w 1034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4" h="202">
                <a:moveTo>
                  <a:pt x="1034" y="0"/>
                </a:moveTo>
                <a:lnTo>
                  <a:pt x="906" y="0"/>
                </a:lnTo>
                <a:lnTo>
                  <a:pt x="0" y="20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2244725" y="1665288"/>
            <a:ext cx="3906838" cy="958850"/>
          </a:xfrm>
          <a:custGeom>
            <a:avLst/>
            <a:gdLst>
              <a:gd name="T0" fmla="*/ 2461 w 2461"/>
              <a:gd name="T1" fmla="*/ 2 h 604"/>
              <a:gd name="T2" fmla="*/ 2332 w 2461"/>
              <a:gd name="T3" fmla="*/ 0 h 604"/>
              <a:gd name="T4" fmla="*/ 0 w 2461"/>
              <a:gd name="T5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1" h="604">
                <a:moveTo>
                  <a:pt x="2461" y="2"/>
                </a:moveTo>
                <a:lnTo>
                  <a:pt x="2332" y="0"/>
                </a:lnTo>
                <a:lnTo>
                  <a:pt x="0" y="60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3309938" y="2036763"/>
            <a:ext cx="2841625" cy="407987"/>
          </a:xfrm>
          <a:custGeom>
            <a:avLst/>
            <a:gdLst>
              <a:gd name="T0" fmla="*/ 1790 w 1790"/>
              <a:gd name="T1" fmla="*/ 1 h 257"/>
              <a:gd name="T2" fmla="*/ 1665 w 1790"/>
              <a:gd name="T3" fmla="*/ 0 h 257"/>
              <a:gd name="T4" fmla="*/ 0 w 1790"/>
              <a:gd name="T5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0" h="257">
                <a:moveTo>
                  <a:pt x="1790" y="1"/>
                </a:moveTo>
                <a:lnTo>
                  <a:pt x="1665" y="0"/>
                </a:lnTo>
                <a:lnTo>
                  <a:pt x="0" y="25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0" name="Freeform 28"/>
          <p:cNvSpPr>
            <a:spLocks/>
          </p:cNvSpPr>
          <p:nvPr/>
        </p:nvSpPr>
        <p:spPr bwMode="auto">
          <a:xfrm>
            <a:off x="4178300" y="2743200"/>
            <a:ext cx="1973263" cy="379413"/>
          </a:xfrm>
          <a:custGeom>
            <a:avLst/>
            <a:gdLst>
              <a:gd name="T0" fmla="*/ 1243 w 1243"/>
              <a:gd name="T1" fmla="*/ 0 h 239"/>
              <a:gd name="T2" fmla="*/ 1128 w 1243"/>
              <a:gd name="T3" fmla="*/ 0 h 239"/>
              <a:gd name="T4" fmla="*/ 0 w 1243"/>
              <a:gd name="T5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3" h="239">
                <a:moveTo>
                  <a:pt x="1243" y="0"/>
                </a:moveTo>
                <a:lnTo>
                  <a:pt x="1128" y="0"/>
                </a:lnTo>
                <a:lnTo>
                  <a:pt x="0" y="23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>
            <a:off x="2573338" y="3949700"/>
            <a:ext cx="35782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2" name="Freeform 30"/>
          <p:cNvSpPr>
            <a:spLocks/>
          </p:cNvSpPr>
          <p:nvPr/>
        </p:nvSpPr>
        <p:spPr bwMode="auto">
          <a:xfrm>
            <a:off x="2165350" y="5319713"/>
            <a:ext cx="3978275" cy="7937"/>
          </a:xfrm>
          <a:custGeom>
            <a:avLst/>
            <a:gdLst>
              <a:gd name="T0" fmla="*/ 2506 w 2506"/>
              <a:gd name="T1" fmla="*/ 0 h 5"/>
              <a:gd name="T2" fmla="*/ 0 w 2506"/>
              <a:gd name="T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6" h="5">
                <a:moveTo>
                  <a:pt x="2506" y="0"/>
                </a:moveTo>
                <a:lnTo>
                  <a:pt x="0" y="5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3" name="Freeform 31"/>
          <p:cNvSpPr>
            <a:spLocks/>
          </p:cNvSpPr>
          <p:nvPr/>
        </p:nvSpPr>
        <p:spPr bwMode="auto">
          <a:xfrm>
            <a:off x="4400550" y="4964113"/>
            <a:ext cx="1746250" cy="3175"/>
          </a:xfrm>
          <a:custGeom>
            <a:avLst/>
            <a:gdLst>
              <a:gd name="T0" fmla="*/ 1100 w 1100"/>
              <a:gd name="T1" fmla="*/ 2 h 2"/>
              <a:gd name="T2" fmla="*/ 888 w 1100"/>
              <a:gd name="T3" fmla="*/ 2 h 2"/>
              <a:gd name="T4" fmla="*/ 0 w 1100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0" h="2">
                <a:moveTo>
                  <a:pt x="1100" y="2"/>
                </a:moveTo>
                <a:lnTo>
                  <a:pt x="888" y="2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4" name="Freeform 32"/>
          <p:cNvSpPr>
            <a:spLocks/>
          </p:cNvSpPr>
          <p:nvPr/>
        </p:nvSpPr>
        <p:spPr bwMode="auto">
          <a:xfrm>
            <a:off x="4432300" y="4519613"/>
            <a:ext cx="1365250" cy="444500"/>
          </a:xfrm>
          <a:custGeom>
            <a:avLst/>
            <a:gdLst>
              <a:gd name="T0" fmla="*/ 0 w 860"/>
              <a:gd name="T1" fmla="*/ 0 h 280"/>
              <a:gd name="T2" fmla="*/ 860 w 860"/>
              <a:gd name="T3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0" h="280">
                <a:moveTo>
                  <a:pt x="0" y="0"/>
                </a:moveTo>
                <a:lnTo>
                  <a:pt x="860" y="28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5" name="Freeform 33"/>
          <p:cNvSpPr>
            <a:spLocks/>
          </p:cNvSpPr>
          <p:nvPr/>
        </p:nvSpPr>
        <p:spPr bwMode="auto">
          <a:xfrm>
            <a:off x="3417888" y="384175"/>
            <a:ext cx="2713037" cy="528638"/>
          </a:xfrm>
          <a:custGeom>
            <a:avLst/>
            <a:gdLst>
              <a:gd name="T0" fmla="*/ 1709 w 1709"/>
              <a:gd name="T1" fmla="*/ 0 h 333"/>
              <a:gd name="T2" fmla="*/ 1586 w 1709"/>
              <a:gd name="T3" fmla="*/ 1 h 333"/>
              <a:gd name="T4" fmla="*/ 0 w 1709"/>
              <a:gd name="T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" h="333">
                <a:moveTo>
                  <a:pt x="1709" y="0"/>
                </a:moveTo>
                <a:lnTo>
                  <a:pt x="1586" y="1"/>
                </a:lnTo>
                <a:lnTo>
                  <a:pt x="0" y="33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6" name="Freeform 34"/>
          <p:cNvSpPr>
            <a:spLocks/>
          </p:cNvSpPr>
          <p:nvPr/>
        </p:nvSpPr>
        <p:spPr bwMode="auto">
          <a:xfrm>
            <a:off x="2716213" y="744538"/>
            <a:ext cx="3414712" cy="555625"/>
          </a:xfrm>
          <a:custGeom>
            <a:avLst/>
            <a:gdLst>
              <a:gd name="T0" fmla="*/ 1420 w 1420"/>
              <a:gd name="T1" fmla="*/ 0 h 238"/>
              <a:gd name="T2" fmla="*/ 1332 w 1420"/>
              <a:gd name="T3" fmla="*/ 0 h 238"/>
              <a:gd name="T4" fmla="*/ 0 w 1420"/>
              <a:gd name="T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0" h="238">
                <a:moveTo>
                  <a:pt x="1420" y="0"/>
                </a:moveTo>
                <a:lnTo>
                  <a:pt x="1332" y="0"/>
                </a:lnTo>
                <a:lnTo>
                  <a:pt x="0" y="2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7" name="Freeform 35"/>
          <p:cNvSpPr>
            <a:spLocks/>
          </p:cNvSpPr>
          <p:nvPr/>
        </p:nvSpPr>
        <p:spPr bwMode="auto">
          <a:xfrm>
            <a:off x="3116263" y="1062038"/>
            <a:ext cx="3014662" cy="504825"/>
          </a:xfrm>
          <a:custGeom>
            <a:avLst/>
            <a:gdLst>
              <a:gd name="T0" fmla="*/ 1899 w 1899"/>
              <a:gd name="T1" fmla="*/ 0 h 318"/>
              <a:gd name="T2" fmla="*/ 1778 w 1899"/>
              <a:gd name="T3" fmla="*/ 2 h 318"/>
              <a:gd name="T4" fmla="*/ 0 w 1899"/>
              <a:gd name="T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" h="318">
                <a:moveTo>
                  <a:pt x="1899" y="0"/>
                </a:moveTo>
                <a:lnTo>
                  <a:pt x="1778" y="2"/>
                </a:lnTo>
                <a:lnTo>
                  <a:pt x="0" y="31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8" name="Freeform 36"/>
          <p:cNvSpPr>
            <a:spLocks/>
          </p:cNvSpPr>
          <p:nvPr/>
        </p:nvSpPr>
        <p:spPr bwMode="auto">
          <a:xfrm>
            <a:off x="4510088" y="1376363"/>
            <a:ext cx="1641475" cy="320675"/>
          </a:xfrm>
          <a:custGeom>
            <a:avLst/>
            <a:gdLst>
              <a:gd name="T0" fmla="*/ 1034 w 1034"/>
              <a:gd name="T1" fmla="*/ 0 h 202"/>
              <a:gd name="T2" fmla="*/ 906 w 1034"/>
              <a:gd name="T3" fmla="*/ 0 h 202"/>
              <a:gd name="T4" fmla="*/ 0 w 1034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4" h="202">
                <a:moveTo>
                  <a:pt x="1034" y="0"/>
                </a:moveTo>
                <a:lnTo>
                  <a:pt x="906" y="0"/>
                </a:lnTo>
                <a:lnTo>
                  <a:pt x="0" y="20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89" name="Freeform 37"/>
          <p:cNvSpPr>
            <a:spLocks/>
          </p:cNvSpPr>
          <p:nvPr/>
        </p:nvSpPr>
        <p:spPr bwMode="auto">
          <a:xfrm>
            <a:off x="2252663" y="1665288"/>
            <a:ext cx="3906837" cy="958850"/>
          </a:xfrm>
          <a:custGeom>
            <a:avLst/>
            <a:gdLst>
              <a:gd name="T0" fmla="*/ 2461 w 2461"/>
              <a:gd name="T1" fmla="*/ 2 h 604"/>
              <a:gd name="T2" fmla="*/ 2332 w 2461"/>
              <a:gd name="T3" fmla="*/ 0 h 604"/>
              <a:gd name="T4" fmla="*/ 0 w 2461"/>
              <a:gd name="T5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1" h="604">
                <a:moveTo>
                  <a:pt x="2461" y="2"/>
                </a:moveTo>
                <a:lnTo>
                  <a:pt x="2332" y="0"/>
                </a:lnTo>
                <a:lnTo>
                  <a:pt x="0" y="6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90" name="Freeform 38"/>
          <p:cNvSpPr>
            <a:spLocks/>
          </p:cNvSpPr>
          <p:nvPr/>
        </p:nvSpPr>
        <p:spPr bwMode="auto">
          <a:xfrm>
            <a:off x="3317875" y="2036763"/>
            <a:ext cx="2841625" cy="407987"/>
          </a:xfrm>
          <a:custGeom>
            <a:avLst/>
            <a:gdLst>
              <a:gd name="T0" fmla="*/ 1790 w 1790"/>
              <a:gd name="T1" fmla="*/ 1 h 257"/>
              <a:gd name="T2" fmla="*/ 1665 w 1790"/>
              <a:gd name="T3" fmla="*/ 0 h 257"/>
              <a:gd name="T4" fmla="*/ 0 w 1790"/>
              <a:gd name="T5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0" h="257">
                <a:moveTo>
                  <a:pt x="1790" y="1"/>
                </a:moveTo>
                <a:lnTo>
                  <a:pt x="1665" y="0"/>
                </a:lnTo>
                <a:lnTo>
                  <a:pt x="0" y="25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91" name="Freeform 39"/>
          <p:cNvSpPr>
            <a:spLocks/>
          </p:cNvSpPr>
          <p:nvPr/>
        </p:nvSpPr>
        <p:spPr bwMode="auto">
          <a:xfrm>
            <a:off x="4186238" y="2743200"/>
            <a:ext cx="1973262" cy="379413"/>
          </a:xfrm>
          <a:custGeom>
            <a:avLst/>
            <a:gdLst>
              <a:gd name="T0" fmla="*/ 1243 w 1243"/>
              <a:gd name="T1" fmla="*/ 0 h 239"/>
              <a:gd name="T2" fmla="*/ 1128 w 1243"/>
              <a:gd name="T3" fmla="*/ 0 h 239"/>
              <a:gd name="T4" fmla="*/ 0 w 1243"/>
              <a:gd name="T5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3" h="239">
                <a:moveTo>
                  <a:pt x="1243" y="0"/>
                </a:moveTo>
                <a:lnTo>
                  <a:pt x="1128" y="0"/>
                </a:lnTo>
                <a:lnTo>
                  <a:pt x="0" y="23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 flipH="1">
            <a:off x="2581275" y="3949700"/>
            <a:ext cx="3578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93" name="Freeform 41"/>
          <p:cNvSpPr>
            <a:spLocks/>
          </p:cNvSpPr>
          <p:nvPr/>
        </p:nvSpPr>
        <p:spPr bwMode="auto">
          <a:xfrm>
            <a:off x="2173288" y="5319713"/>
            <a:ext cx="3978275" cy="7937"/>
          </a:xfrm>
          <a:custGeom>
            <a:avLst/>
            <a:gdLst>
              <a:gd name="T0" fmla="*/ 2506 w 2506"/>
              <a:gd name="T1" fmla="*/ 0 h 5"/>
              <a:gd name="T2" fmla="*/ 0 w 2506"/>
              <a:gd name="T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6" h="5">
                <a:moveTo>
                  <a:pt x="2506" y="0"/>
                </a:moveTo>
                <a:lnTo>
                  <a:pt x="0" y="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94" name="Freeform 42"/>
          <p:cNvSpPr>
            <a:spLocks/>
          </p:cNvSpPr>
          <p:nvPr/>
        </p:nvSpPr>
        <p:spPr bwMode="auto">
          <a:xfrm>
            <a:off x="4408488" y="4964113"/>
            <a:ext cx="1746250" cy="3175"/>
          </a:xfrm>
          <a:custGeom>
            <a:avLst/>
            <a:gdLst>
              <a:gd name="T0" fmla="*/ 1100 w 1100"/>
              <a:gd name="T1" fmla="*/ 2 h 2"/>
              <a:gd name="T2" fmla="*/ 888 w 1100"/>
              <a:gd name="T3" fmla="*/ 2 h 2"/>
              <a:gd name="T4" fmla="*/ 0 w 1100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0" h="2">
                <a:moveTo>
                  <a:pt x="1100" y="2"/>
                </a:moveTo>
                <a:lnTo>
                  <a:pt x="888" y="2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9195" name="Freeform 43"/>
          <p:cNvSpPr>
            <a:spLocks/>
          </p:cNvSpPr>
          <p:nvPr/>
        </p:nvSpPr>
        <p:spPr bwMode="auto">
          <a:xfrm>
            <a:off x="4440238" y="4519613"/>
            <a:ext cx="1365250" cy="444500"/>
          </a:xfrm>
          <a:custGeom>
            <a:avLst/>
            <a:gdLst>
              <a:gd name="T0" fmla="*/ 0 w 860"/>
              <a:gd name="T1" fmla="*/ 0 h 280"/>
              <a:gd name="T2" fmla="*/ 860 w 860"/>
              <a:gd name="T3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0" h="280">
                <a:moveTo>
                  <a:pt x="0" y="0"/>
                </a:moveTo>
                <a:lnTo>
                  <a:pt x="860" y="28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851" name="Text Box 6"/>
          <p:cNvSpPr txBox="1">
            <a:spLocks noChangeArrowheads="1"/>
          </p:cNvSpPr>
          <p:nvPr/>
        </p:nvSpPr>
        <p:spPr bwMode="auto">
          <a:xfrm>
            <a:off x="7921625" y="65532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14.5a</a:t>
            </a:r>
          </a:p>
        </p:txBody>
      </p:sp>
    </p:spTree>
    <p:extLst>
      <p:ext uri="{BB962C8B-B14F-4D97-AF65-F5344CB8AC3E}">
        <p14:creationId xmlns:p14="http://schemas.microsoft.com/office/powerpoint/2010/main" val="1197889510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 descr="figure_14_05b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>
            <a:fillRect/>
          </a:stretch>
        </p:blipFill>
        <p:spPr bwMode="auto">
          <a:xfrm>
            <a:off x="977900" y="236538"/>
            <a:ext cx="71755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624638" y="803275"/>
            <a:ext cx="16049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800" b="1">
                <a:cs typeface="+mn-cs"/>
              </a:rPr>
              <a:t>Lesser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800" b="1">
                <a:cs typeface="+mn-cs"/>
              </a:rPr>
              <a:t>omentum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627813" y="1400175"/>
            <a:ext cx="1830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Pancreas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627813" y="1820863"/>
            <a:ext cx="1906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Duodenum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621463" y="2217738"/>
            <a:ext cx="198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Transverse</a:t>
            </a:r>
          </a:p>
          <a:p>
            <a:pPr algn="l" eaLnBrk="0" hangingPunct="0">
              <a:defRPr/>
            </a:pPr>
            <a:r>
              <a:rPr lang="en-US" sz="1800" b="1">
                <a:cs typeface="+mn-cs"/>
              </a:rPr>
              <a:t>colon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621463" y="2871788"/>
            <a:ext cx="176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Mesenteries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621463" y="3822700"/>
            <a:ext cx="1379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Peritoneal</a:t>
            </a:r>
          </a:p>
          <a:p>
            <a:pPr algn="l" eaLnBrk="0" hangingPunct="0">
              <a:defRPr/>
            </a:pPr>
            <a:r>
              <a:rPr lang="en-US" sz="1800" b="1">
                <a:cs typeface="+mn-cs"/>
              </a:rPr>
              <a:t>cavity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621463" y="5121275"/>
            <a:ext cx="121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Rectum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621463" y="5492750"/>
            <a:ext cx="121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800" b="1">
                <a:cs typeface="+mn-cs"/>
              </a:rPr>
              <a:t>Anus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041400" y="56245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Urinary bladder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041400" y="42862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Uterus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41400" y="37719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Small intestine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1041400" y="31781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Parietal peritoneum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1041400" y="25638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Greater omentum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041400" y="2212975"/>
            <a:ext cx="2370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Visceral peritoneum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1041400" y="1876425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Stomach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041400" y="90011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Liver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041400" y="22383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800" b="1">
                <a:cs typeface="+mn-cs"/>
              </a:rPr>
              <a:t>Diaphragm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3689350" y="62547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cs typeface="+mn-cs"/>
              </a:rPr>
              <a:t>(b)</a:t>
            </a:r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2344738" y="420688"/>
            <a:ext cx="2335212" cy="336550"/>
          </a:xfrm>
          <a:custGeom>
            <a:avLst/>
            <a:gdLst>
              <a:gd name="T0" fmla="*/ 0 w 1471"/>
              <a:gd name="T1" fmla="*/ 0 h 212"/>
              <a:gd name="T2" fmla="*/ 151 w 1471"/>
              <a:gd name="T3" fmla="*/ 0 h 212"/>
              <a:gd name="T4" fmla="*/ 1471 w 1471"/>
              <a:gd name="T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1" h="212">
                <a:moveTo>
                  <a:pt x="0" y="0"/>
                </a:moveTo>
                <a:lnTo>
                  <a:pt x="151" y="0"/>
                </a:lnTo>
                <a:lnTo>
                  <a:pt x="1471" y="2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06" name="Freeform 30"/>
          <p:cNvSpPr>
            <a:spLocks/>
          </p:cNvSpPr>
          <p:nvPr/>
        </p:nvSpPr>
        <p:spPr bwMode="auto">
          <a:xfrm>
            <a:off x="1727200" y="1108075"/>
            <a:ext cx="2593975" cy="1588"/>
          </a:xfrm>
          <a:custGeom>
            <a:avLst/>
            <a:gdLst>
              <a:gd name="T0" fmla="*/ 1634 w 1634"/>
              <a:gd name="T1" fmla="*/ 1 h 1"/>
              <a:gd name="T2" fmla="*/ 0 w 163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4" h="1">
                <a:moveTo>
                  <a:pt x="1634" y="1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07" name="Freeform 31"/>
          <p:cNvSpPr>
            <a:spLocks/>
          </p:cNvSpPr>
          <p:nvPr/>
        </p:nvSpPr>
        <p:spPr bwMode="auto">
          <a:xfrm>
            <a:off x="2133600" y="2074863"/>
            <a:ext cx="2070100" cy="117475"/>
          </a:xfrm>
          <a:custGeom>
            <a:avLst/>
            <a:gdLst>
              <a:gd name="T0" fmla="*/ 0 w 1304"/>
              <a:gd name="T1" fmla="*/ 0 h 74"/>
              <a:gd name="T2" fmla="*/ 187 w 1304"/>
              <a:gd name="T3" fmla="*/ 3 h 74"/>
              <a:gd name="T4" fmla="*/ 1304 w 1304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4" h="74">
                <a:moveTo>
                  <a:pt x="0" y="0"/>
                </a:moveTo>
                <a:lnTo>
                  <a:pt x="187" y="3"/>
                </a:lnTo>
                <a:lnTo>
                  <a:pt x="1304" y="7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3352800" y="2416175"/>
            <a:ext cx="563563" cy="3175"/>
          </a:xfrm>
          <a:custGeom>
            <a:avLst/>
            <a:gdLst>
              <a:gd name="T0" fmla="*/ 355 w 355"/>
              <a:gd name="T1" fmla="*/ 2 h 2"/>
              <a:gd name="T2" fmla="*/ 0 w 355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5" h="2">
                <a:moveTo>
                  <a:pt x="355" y="2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09" name="Freeform 33"/>
          <p:cNvSpPr>
            <a:spLocks/>
          </p:cNvSpPr>
          <p:nvPr/>
        </p:nvSpPr>
        <p:spPr bwMode="auto">
          <a:xfrm>
            <a:off x="3079750" y="2771775"/>
            <a:ext cx="793750" cy="1588"/>
          </a:xfrm>
          <a:custGeom>
            <a:avLst/>
            <a:gdLst>
              <a:gd name="T0" fmla="*/ 500 w 500"/>
              <a:gd name="T1" fmla="*/ 1 h 1"/>
              <a:gd name="T2" fmla="*/ 0 w 50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0" h="1">
                <a:moveTo>
                  <a:pt x="500" y="1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0" name="Freeform 34"/>
          <p:cNvSpPr>
            <a:spLocks/>
          </p:cNvSpPr>
          <p:nvPr/>
        </p:nvSpPr>
        <p:spPr bwMode="auto">
          <a:xfrm>
            <a:off x="3460750" y="2770188"/>
            <a:ext cx="577850" cy="381000"/>
          </a:xfrm>
          <a:custGeom>
            <a:avLst/>
            <a:gdLst>
              <a:gd name="T0" fmla="*/ 364 w 364"/>
              <a:gd name="T1" fmla="*/ 240 h 240"/>
              <a:gd name="T2" fmla="*/ 0 w 364"/>
              <a:gd name="T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4" h="240">
                <a:moveTo>
                  <a:pt x="364" y="240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1" name="Freeform 35"/>
          <p:cNvSpPr>
            <a:spLocks/>
          </p:cNvSpPr>
          <p:nvPr/>
        </p:nvSpPr>
        <p:spPr bwMode="auto">
          <a:xfrm>
            <a:off x="3295650" y="3394075"/>
            <a:ext cx="444500" cy="4763"/>
          </a:xfrm>
          <a:custGeom>
            <a:avLst/>
            <a:gdLst>
              <a:gd name="T0" fmla="*/ 280 w 280"/>
              <a:gd name="T1" fmla="*/ 3 h 3"/>
              <a:gd name="T2" fmla="*/ 0 w 280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0" h="3">
                <a:moveTo>
                  <a:pt x="280" y="3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2" name="Freeform 36"/>
          <p:cNvSpPr>
            <a:spLocks/>
          </p:cNvSpPr>
          <p:nvPr/>
        </p:nvSpPr>
        <p:spPr bwMode="auto">
          <a:xfrm>
            <a:off x="3235325" y="3646488"/>
            <a:ext cx="1273175" cy="328612"/>
          </a:xfrm>
          <a:custGeom>
            <a:avLst/>
            <a:gdLst>
              <a:gd name="T0" fmla="*/ 802 w 802"/>
              <a:gd name="T1" fmla="*/ 0 h 207"/>
              <a:gd name="T2" fmla="*/ 0 w 802"/>
              <a:gd name="T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2" h="207">
                <a:moveTo>
                  <a:pt x="802" y="0"/>
                </a:moveTo>
                <a:lnTo>
                  <a:pt x="0" y="20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3" name="Freeform 37"/>
          <p:cNvSpPr>
            <a:spLocks/>
          </p:cNvSpPr>
          <p:nvPr/>
        </p:nvSpPr>
        <p:spPr bwMode="auto">
          <a:xfrm>
            <a:off x="2816225" y="3792538"/>
            <a:ext cx="2041525" cy="185737"/>
          </a:xfrm>
          <a:custGeom>
            <a:avLst/>
            <a:gdLst>
              <a:gd name="T0" fmla="*/ 1286 w 1286"/>
              <a:gd name="T1" fmla="*/ 0 h 117"/>
              <a:gd name="T2" fmla="*/ 258 w 1286"/>
              <a:gd name="T3" fmla="*/ 116 h 117"/>
              <a:gd name="T4" fmla="*/ 0 w 1286"/>
              <a:gd name="T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6" h="117">
                <a:moveTo>
                  <a:pt x="1286" y="0"/>
                </a:moveTo>
                <a:lnTo>
                  <a:pt x="258" y="116"/>
                </a:lnTo>
                <a:lnTo>
                  <a:pt x="0" y="11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4" name="Freeform 38"/>
          <p:cNvSpPr>
            <a:spLocks/>
          </p:cNvSpPr>
          <p:nvPr/>
        </p:nvSpPr>
        <p:spPr bwMode="auto">
          <a:xfrm>
            <a:off x="1905000" y="4176713"/>
            <a:ext cx="2592388" cy="320675"/>
          </a:xfrm>
          <a:custGeom>
            <a:avLst/>
            <a:gdLst>
              <a:gd name="T0" fmla="*/ 1633 w 1633"/>
              <a:gd name="T1" fmla="*/ 0 h 202"/>
              <a:gd name="T2" fmla="*/ 256 w 1633"/>
              <a:gd name="T3" fmla="*/ 202 h 202"/>
              <a:gd name="T4" fmla="*/ 0 w 1633"/>
              <a:gd name="T5" fmla="*/ 20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3" h="202">
                <a:moveTo>
                  <a:pt x="1633" y="0"/>
                </a:moveTo>
                <a:lnTo>
                  <a:pt x="256" y="202"/>
                </a:lnTo>
                <a:lnTo>
                  <a:pt x="0" y="20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5" name="Freeform 39"/>
          <p:cNvSpPr>
            <a:spLocks/>
          </p:cNvSpPr>
          <p:nvPr/>
        </p:nvSpPr>
        <p:spPr bwMode="auto">
          <a:xfrm>
            <a:off x="2873375" y="4795838"/>
            <a:ext cx="1609725" cy="1033462"/>
          </a:xfrm>
          <a:custGeom>
            <a:avLst/>
            <a:gdLst>
              <a:gd name="T0" fmla="*/ 1014 w 1014"/>
              <a:gd name="T1" fmla="*/ 0 h 651"/>
              <a:gd name="T2" fmla="*/ 190 w 1014"/>
              <a:gd name="T3" fmla="*/ 649 h 651"/>
              <a:gd name="T4" fmla="*/ 0 w 1014"/>
              <a:gd name="T5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4" h="651">
                <a:moveTo>
                  <a:pt x="1014" y="0"/>
                </a:moveTo>
                <a:lnTo>
                  <a:pt x="190" y="649"/>
                </a:lnTo>
                <a:lnTo>
                  <a:pt x="0" y="65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6" name="Freeform 40"/>
          <p:cNvSpPr>
            <a:spLocks/>
          </p:cNvSpPr>
          <p:nvPr/>
        </p:nvSpPr>
        <p:spPr bwMode="auto">
          <a:xfrm>
            <a:off x="5194300" y="5268913"/>
            <a:ext cx="1441450" cy="438150"/>
          </a:xfrm>
          <a:custGeom>
            <a:avLst/>
            <a:gdLst>
              <a:gd name="T0" fmla="*/ 908 w 908"/>
              <a:gd name="T1" fmla="*/ 276 h 276"/>
              <a:gd name="T2" fmla="*/ 692 w 908"/>
              <a:gd name="T3" fmla="*/ 276 h 276"/>
              <a:gd name="T4" fmla="*/ 0 w 908"/>
              <a:gd name="T5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8" h="276">
                <a:moveTo>
                  <a:pt x="908" y="276"/>
                </a:moveTo>
                <a:lnTo>
                  <a:pt x="692" y="276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7" name="Freeform 41"/>
          <p:cNvSpPr>
            <a:spLocks/>
          </p:cNvSpPr>
          <p:nvPr/>
        </p:nvSpPr>
        <p:spPr bwMode="auto">
          <a:xfrm>
            <a:off x="5197475" y="4878388"/>
            <a:ext cx="1435100" cy="434975"/>
          </a:xfrm>
          <a:custGeom>
            <a:avLst/>
            <a:gdLst>
              <a:gd name="T0" fmla="*/ 904 w 904"/>
              <a:gd name="T1" fmla="*/ 272 h 274"/>
              <a:gd name="T2" fmla="*/ 694 w 904"/>
              <a:gd name="T3" fmla="*/ 274 h 274"/>
              <a:gd name="T4" fmla="*/ 0 w 904"/>
              <a:gd name="T5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74">
                <a:moveTo>
                  <a:pt x="904" y="272"/>
                </a:moveTo>
                <a:lnTo>
                  <a:pt x="694" y="274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 flipH="1">
            <a:off x="5003800" y="4011613"/>
            <a:ext cx="16335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19" name="Freeform 43"/>
          <p:cNvSpPr>
            <a:spLocks/>
          </p:cNvSpPr>
          <p:nvPr/>
        </p:nvSpPr>
        <p:spPr bwMode="auto">
          <a:xfrm>
            <a:off x="4711700" y="3055938"/>
            <a:ext cx="1924050" cy="3175"/>
          </a:xfrm>
          <a:custGeom>
            <a:avLst/>
            <a:gdLst>
              <a:gd name="T0" fmla="*/ 1212 w 1212"/>
              <a:gd name="T1" fmla="*/ 2 h 2"/>
              <a:gd name="T2" fmla="*/ 0 w 1212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2" h="2">
                <a:moveTo>
                  <a:pt x="1212" y="2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20" name="Freeform 44"/>
          <p:cNvSpPr>
            <a:spLocks/>
          </p:cNvSpPr>
          <p:nvPr/>
        </p:nvSpPr>
        <p:spPr bwMode="auto">
          <a:xfrm>
            <a:off x="4889500" y="3055938"/>
            <a:ext cx="1339850" cy="447675"/>
          </a:xfrm>
          <a:custGeom>
            <a:avLst/>
            <a:gdLst>
              <a:gd name="T0" fmla="*/ 0 w 844"/>
              <a:gd name="T1" fmla="*/ 282 h 282"/>
              <a:gd name="T2" fmla="*/ 844 w 844"/>
              <a:gd name="T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4" h="282">
                <a:moveTo>
                  <a:pt x="0" y="282"/>
                </a:moveTo>
                <a:lnTo>
                  <a:pt x="84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21" name="Freeform 45"/>
          <p:cNvSpPr>
            <a:spLocks/>
          </p:cNvSpPr>
          <p:nvPr/>
        </p:nvSpPr>
        <p:spPr bwMode="auto">
          <a:xfrm>
            <a:off x="4740275" y="3055938"/>
            <a:ext cx="1492250" cy="311150"/>
          </a:xfrm>
          <a:custGeom>
            <a:avLst/>
            <a:gdLst>
              <a:gd name="T0" fmla="*/ 0 w 940"/>
              <a:gd name="T1" fmla="*/ 196 h 196"/>
              <a:gd name="T2" fmla="*/ 940 w 940"/>
              <a:gd name="T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0" h="196">
                <a:moveTo>
                  <a:pt x="0" y="196"/>
                </a:moveTo>
                <a:lnTo>
                  <a:pt x="9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22" name="Freeform 46"/>
          <p:cNvSpPr>
            <a:spLocks/>
          </p:cNvSpPr>
          <p:nvPr/>
        </p:nvSpPr>
        <p:spPr bwMode="auto">
          <a:xfrm>
            <a:off x="4498975" y="2411413"/>
            <a:ext cx="2133600" cy="174625"/>
          </a:xfrm>
          <a:custGeom>
            <a:avLst/>
            <a:gdLst>
              <a:gd name="T0" fmla="*/ 0 w 1344"/>
              <a:gd name="T1" fmla="*/ 110 h 110"/>
              <a:gd name="T2" fmla="*/ 1142 w 1344"/>
              <a:gd name="T3" fmla="*/ 0 h 110"/>
              <a:gd name="T4" fmla="*/ 1344 w 1344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110">
                <a:moveTo>
                  <a:pt x="0" y="110"/>
                </a:moveTo>
                <a:lnTo>
                  <a:pt x="1142" y="0"/>
                </a:lnTo>
                <a:lnTo>
                  <a:pt x="134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23" name="Freeform 47"/>
          <p:cNvSpPr>
            <a:spLocks/>
          </p:cNvSpPr>
          <p:nvPr/>
        </p:nvSpPr>
        <p:spPr bwMode="auto">
          <a:xfrm>
            <a:off x="4886325" y="2020888"/>
            <a:ext cx="1758950" cy="377825"/>
          </a:xfrm>
          <a:custGeom>
            <a:avLst/>
            <a:gdLst>
              <a:gd name="T0" fmla="*/ 1108 w 1108"/>
              <a:gd name="T1" fmla="*/ 3 h 238"/>
              <a:gd name="T2" fmla="*/ 890 w 1108"/>
              <a:gd name="T3" fmla="*/ 0 h 238"/>
              <a:gd name="T4" fmla="*/ 0 w 1108"/>
              <a:gd name="T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8" h="238">
                <a:moveTo>
                  <a:pt x="1108" y="3"/>
                </a:moveTo>
                <a:lnTo>
                  <a:pt x="890" y="0"/>
                </a:lnTo>
                <a:lnTo>
                  <a:pt x="0" y="2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24" name="Freeform 48"/>
          <p:cNvSpPr>
            <a:spLocks/>
          </p:cNvSpPr>
          <p:nvPr/>
        </p:nvSpPr>
        <p:spPr bwMode="auto">
          <a:xfrm>
            <a:off x="4935538" y="1589088"/>
            <a:ext cx="1690687" cy="522287"/>
          </a:xfrm>
          <a:custGeom>
            <a:avLst/>
            <a:gdLst>
              <a:gd name="T0" fmla="*/ 1065 w 1065"/>
              <a:gd name="T1" fmla="*/ 2 h 329"/>
              <a:gd name="T2" fmla="*/ 861 w 1065"/>
              <a:gd name="T3" fmla="*/ 0 h 329"/>
              <a:gd name="T4" fmla="*/ 0 w 1065"/>
              <a:gd name="T5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5" h="329">
                <a:moveTo>
                  <a:pt x="1065" y="2"/>
                </a:moveTo>
                <a:lnTo>
                  <a:pt x="861" y="0"/>
                </a:lnTo>
                <a:lnTo>
                  <a:pt x="0" y="32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0225" name="Freeform 49"/>
          <p:cNvSpPr>
            <a:spLocks/>
          </p:cNvSpPr>
          <p:nvPr/>
        </p:nvSpPr>
        <p:spPr bwMode="auto">
          <a:xfrm>
            <a:off x="4559300" y="862013"/>
            <a:ext cx="2073275" cy="850900"/>
          </a:xfrm>
          <a:custGeom>
            <a:avLst/>
            <a:gdLst>
              <a:gd name="T0" fmla="*/ 1306 w 1306"/>
              <a:gd name="T1" fmla="*/ 0 h 536"/>
              <a:gd name="T2" fmla="*/ 1094 w 1306"/>
              <a:gd name="T3" fmla="*/ 2 h 536"/>
              <a:gd name="T4" fmla="*/ 0 w 1306"/>
              <a:gd name="T5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6" h="536">
                <a:moveTo>
                  <a:pt x="1306" y="0"/>
                </a:moveTo>
                <a:lnTo>
                  <a:pt x="1094" y="2"/>
                </a:lnTo>
                <a:lnTo>
                  <a:pt x="0" y="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5881" name="Text Box 6"/>
          <p:cNvSpPr txBox="1">
            <a:spLocks noChangeArrowheads="1"/>
          </p:cNvSpPr>
          <p:nvPr/>
        </p:nvSpPr>
        <p:spPr bwMode="auto">
          <a:xfrm>
            <a:off x="7912100" y="6553200"/>
            <a:ext cx="122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14.5b</a:t>
            </a:r>
          </a:p>
        </p:txBody>
      </p:sp>
    </p:spTree>
    <p:extLst>
      <p:ext uri="{BB962C8B-B14F-4D97-AF65-F5344CB8AC3E}">
        <p14:creationId xmlns:p14="http://schemas.microsoft.com/office/powerpoint/2010/main" val="2702093308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Stomach Physiology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Temporary storage tank for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Site of food breakdown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Chemical breakdown of protein begins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Delivers chyme (processed food) to the 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2433298177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Structure of the Stomach Mucosa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Mucosa is simple columnar epithelium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Mucous neck cells—produce a sticky alkaline mucus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Gastric glands—situated in gastric pits and secrete gastric juice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Chief cells—produce protein-digesting enzymes (pepsinogens)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Parietal cells—produce hydrochloric acid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Enteroendocrine cells—produce gastrin</a:t>
            </a:r>
          </a:p>
        </p:txBody>
      </p:sp>
    </p:spTree>
    <p:extLst>
      <p:ext uri="{BB962C8B-B14F-4D97-AF65-F5344CB8AC3E}">
        <p14:creationId xmlns:p14="http://schemas.microsoft.com/office/powerpoint/2010/main" val="3727693777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9" descr="figure_14_04c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"/>
          <a:stretch>
            <a:fillRect/>
          </a:stretch>
        </p:blipFill>
        <p:spPr bwMode="auto">
          <a:xfrm>
            <a:off x="1001713" y="282575"/>
            <a:ext cx="6929437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38313" y="2171700"/>
            <a:ext cx="104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500" b="1">
                <a:cs typeface="+mn-cs"/>
              </a:rPr>
              <a:t>Pyloric</a:t>
            </a:r>
          </a:p>
          <a:p>
            <a:pPr algn="l">
              <a:defRPr/>
            </a:pPr>
            <a:r>
              <a:rPr lang="en-US" sz="1500" b="1">
                <a:cs typeface="+mn-cs"/>
              </a:rPr>
              <a:t>sphincter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645025" y="254000"/>
            <a:ext cx="1231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>
                <a:cs typeface="+mn-cs"/>
              </a:rPr>
              <a:t>Gastric pits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572250" y="1271588"/>
            <a:ext cx="1136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500" b="1">
                <a:cs typeface="+mn-cs"/>
              </a:rPr>
              <a:t>Surface</a:t>
            </a:r>
          </a:p>
          <a:p>
            <a:pPr algn="l">
              <a:defRPr/>
            </a:pPr>
            <a:r>
              <a:rPr lang="en-US" sz="1500" b="1">
                <a:cs typeface="+mn-cs"/>
              </a:rPr>
              <a:t>epithelium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572250" y="2736850"/>
            <a:ext cx="1095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500" b="1">
                <a:cs typeface="+mn-cs"/>
              </a:rPr>
              <a:t>Mucous</a:t>
            </a:r>
          </a:p>
          <a:p>
            <a:pPr algn="l" eaLnBrk="0" hangingPunct="0">
              <a:defRPr/>
            </a:pPr>
            <a:r>
              <a:rPr lang="en-US" sz="1500" b="1">
                <a:cs typeface="+mn-cs"/>
              </a:rPr>
              <a:t>neck cells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572250" y="3494088"/>
            <a:ext cx="1349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500" b="1">
                <a:cs typeface="+mn-cs"/>
              </a:rPr>
              <a:t>Parietal cells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572250" y="4405313"/>
            <a:ext cx="841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500" b="1">
                <a:cs typeface="+mn-cs"/>
              </a:rPr>
              <a:t>Gastric</a:t>
            </a:r>
          </a:p>
          <a:p>
            <a:pPr algn="l" eaLnBrk="0" hangingPunct="0">
              <a:defRPr/>
            </a:pPr>
            <a:r>
              <a:rPr lang="en-US" sz="1500" b="1">
                <a:cs typeface="+mn-cs"/>
              </a:rPr>
              <a:t>glands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572250" y="5022850"/>
            <a:ext cx="1136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500" b="1">
                <a:cs typeface="+mn-cs"/>
              </a:rPr>
              <a:t>Chief cells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 rot="-5400000">
            <a:off x="2743994" y="1955006"/>
            <a:ext cx="1125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>
                <a:cs typeface="+mn-cs"/>
              </a:rPr>
              <a:t>Gastric pit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 rot="-5400000">
            <a:off x="2615406" y="4042569"/>
            <a:ext cx="1401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>
                <a:cs typeface="+mn-cs"/>
              </a:rPr>
              <a:t>Gastric gland</a:t>
            </a:r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1468438" y="1778000"/>
            <a:ext cx="314325" cy="552450"/>
          </a:xfrm>
          <a:custGeom>
            <a:avLst/>
            <a:gdLst>
              <a:gd name="T0" fmla="*/ 0 w 204"/>
              <a:gd name="T1" fmla="*/ 0 h 358"/>
              <a:gd name="T2" fmla="*/ 90 w 204"/>
              <a:gd name="T3" fmla="*/ 358 h 358"/>
              <a:gd name="T4" fmla="*/ 204 w 204"/>
              <a:gd name="T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358">
                <a:moveTo>
                  <a:pt x="0" y="0"/>
                </a:moveTo>
                <a:lnTo>
                  <a:pt x="90" y="358"/>
                </a:lnTo>
                <a:lnTo>
                  <a:pt x="204" y="35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5457825" y="5191125"/>
            <a:ext cx="1135063" cy="26988"/>
          </a:xfrm>
          <a:custGeom>
            <a:avLst/>
            <a:gdLst>
              <a:gd name="T0" fmla="*/ 736 w 736"/>
              <a:gd name="T1" fmla="*/ 0 h 18"/>
              <a:gd name="T2" fmla="*/ 0 w 736"/>
              <a:gd name="T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36" h="18">
                <a:moveTo>
                  <a:pt x="736" y="0"/>
                </a:moveTo>
                <a:lnTo>
                  <a:pt x="0" y="1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4857750" y="4021138"/>
            <a:ext cx="1744663" cy="560387"/>
          </a:xfrm>
          <a:custGeom>
            <a:avLst/>
            <a:gdLst>
              <a:gd name="T0" fmla="*/ 1132 w 1132"/>
              <a:gd name="T1" fmla="*/ 358 h 364"/>
              <a:gd name="T2" fmla="*/ 888 w 1132"/>
              <a:gd name="T3" fmla="*/ 364 h 364"/>
              <a:gd name="T4" fmla="*/ 0 w 1132"/>
              <a:gd name="T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2" h="364">
                <a:moveTo>
                  <a:pt x="1132" y="358"/>
                </a:moveTo>
                <a:lnTo>
                  <a:pt x="888" y="364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5430838" y="4137025"/>
            <a:ext cx="792162" cy="4445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>
            <a:off x="5610225" y="3648075"/>
            <a:ext cx="9858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5434013" y="2905125"/>
            <a:ext cx="1165225" cy="160338"/>
          </a:xfrm>
          <a:custGeom>
            <a:avLst/>
            <a:gdLst>
              <a:gd name="T0" fmla="*/ 756 w 756"/>
              <a:gd name="T1" fmla="*/ 0 h 104"/>
              <a:gd name="T2" fmla="*/ 604 w 756"/>
              <a:gd name="T3" fmla="*/ 0 h 104"/>
              <a:gd name="T4" fmla="*/ 0 w 756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6" h="104">
                <a:moveTo>
                  <a:pt x="756" y="0"/>
                </a:moveTo>
                <a:lnTo>
                  <a:pt x="604" y="0"/>
                </a:lnTo>
                <a:lnTo>
                  <a:pt x="0" y="10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3" name="Freeform 25"/>
          <p:cNvSpPr>
            <a:spLocks/>
          </p:cNvSpPr>
          <p:nvPr/>
        </p:nvSpPr>
        <p:spPr bwMode="auto">
          <a:xfrm>
            <a:off x="5505450" y="2901950"/>
            <a:ext cx="855663" cy="438150"/>
          </a:xfrm>
          <a:custGeom>
            <a:avLst/>
            <a:gdLst>
              <a:gd name="T0" fmla="*/ 0 w 556"/>
              <a:gd name="T1" fmla="*/ 284 h 284"/>
              <a:gd name="T2" fmla="*/ 556 w 556"/>
              <a:gd name="T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6" h="284">
                <a:moveTo>
                  <a:pt x="0" y="284"/>
                </a:moveTo>
                <a:lnTo>
                  <a:pt x="556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>
            <a:off x="5819775" y="1449388"/>
            <a:ext cx="7905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5" name="Freeform 27"/>
          <p:cNvSpPr>
            <a:spLocks/>
          </p:cNvSpPr>
          <p:nvPr/>
        </p:nvSpPr>
        <p:spPr bwMode="auto">
          <a:xfrm>
            <a:off x="5227638" y="536575"/>
            <a:ext cx="6350" cy="979488"/>
          </a:xfrm>
          <a:custGeom>
            <a:avLst/>
            <a:gdLst>
              <a:gd name="T0" fmla="*/ 0 w 4"/>
              <a:gd name="T1" fmla="*/ 0 h 636"/>
              <a:gd name="T2" fmla="*/ 4 w 4"/>
              <a:gd name="T3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636">
                <a:moveTo>
                  <a:pt x="0" y="0"/>
                </a:moveTo>
                <a:lnTo>
                  <a:pt x="4" y="63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6" name="Freeform 28"/>
          <p:cNvSpPr>
            <a:spLocks/>
          </p:cNvSpPr>
          <p:nvPr/>
        </p:nvSpPr>
        <p:spPr bwMode="auto">
          <a:xfrm>
            <a:off x="4441825" y="693738"/>
            <a:ext cx="782638" cy="420687"/>
          </a:xfrm>
          <a:custGeom>
            <a:avLst/>
            <a:gdLst>
              <a:gd name="T0" fmla="*/ 0 w 508"/>
              <a:gd name="T1" fmla="*/ 273 h 273"/>
              <a:gd name="T2" fmla="*/ 508 w 508"/>
              <a:gd name="T3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8" h="273">
                <a:moveTo>
                  <a:pt x="0" y="273"/>
                </a:moveTo>
                <a:lnTo>
                  <a:pt x="50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7" name="Freeform 29"/>
          <p:cNvSpPr>
            <a:spLocks/>
          </p:cNvSpPr>
          <p:nvPr/>
        </p:nvSpPr>
        <p:spPr bwMode="auto">
          <a:xfrm>
            <a:off x="1465263" y="1770063"/>
            <a:ext cx="314325" cy="552450"/>
          </a:xfrm>
          <a:custGeom>
            <a:avLst/>
            <a:gdLst>
              <a:gd name="T0" fmla="*/ 0 w 204"/>
              <a:gd name="T1" fmla="*/ 0 h 358"/>
              <a:gd name="T2" fmla="*/ 90 w 204"/>
              <a:gd name="T3" fmla="*/ 358 h 358"/>
              <a:gd name="T4" fmla="*/ 204 w 204"/>
              <a:gd name="T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358">
                <a:moveTo>
                  <a:pt x="0" y="0"/>
                </a:moveTo>
                <a:lnTo>
                  <a:pt x="90" y="358"/>
                </a:lnTo>
                <a:lnTo>
                  <a:pt x="204" y="35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8" name="Freeform 30"/>
          <p:cNvSpPr>
            <a:spLocks/>
          </p:cNvSpPr>
          <p:nvPr/>
        </p:nvSpPr>
        <p:spPr bwMode="auto">
          <a:xfrm>
            <a:off x="3319463" y="2635250"/>
            <a:ext cx="201612" cy="117475"/>
          </a:xfrm>
          <a:custGeom>
            <a:avLst/>
            <a:gdLst>
              <a:gd name="T0" fmla="*/ 130 w 130"/>
              <a:gd name="T1" fmla="*/ 97 h 97"/>
              <a:gd name="T2" fmla="*/ 2 w 130"/>
              <a:gd name="T3" fmla="*/ 97 h 97"/>
              <a:gd name="T4" fmla="*/ 0 w 130"/>
              <a:gd name="T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97">
                <a:moveTo>
                  <a:pt x="130" y="97"/>
                </a:moveTo>
                <a:lnTo>
                  <a:pt x="2" y="97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79" name="Freeform 31"/>
          <p:cNvSpPr>
            <a:spLocks/>
          </p:cNvSpPr>
          <p:nvPr/>
        </p:nvSpPr>
        <p:spPr bwMode="auto">
          <a:xfrm>
            <a:off x="5462588" y="5192713"/>
            <a:ext cx="1135062" cy="26987"/>
          </a:xfrm>
          <a:custGeom>
            <a:avLst/>
            <a:gdLst>
              <a:gd name="T0" fmla="*/ 736 w 736"/>
              <a:gd name="T1" fmla="*/ 0 h 18"/>
              <a:gd name="T2" fmla="*/ 0 w 736"/>
              <a:gd name="T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36" h="18">
                <a:moveTo>
                  <a:pt x="736" y="0"/>
                </a:moveTo>
                <a:lnTo>
                  <a:pt x="0" y="1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0" name="Freeform 32"/>
          <p:cNvSpPr>
            <a:spLocks/>
          </p:cNvSpPr>
          <p:nvPr/>
        </p:nvSpPr>
        <p:spPr bwMode="auto">
          <a:xfrm>
            <a:off x="4862513" y="4021138"/>
            <a:ext cx="1743075" cy="561975"/>
          </a:xfrm>
          <a:custGeom>
            <a:avLst/>
            <a:gdLst>
              <a:gd name="T0" fmla="*/ 1132 w 1132"/>
              <a:gd name="T1" fmla="*/ 358 h 364"/>
              <a:gd name="T2" fmla="*/ 888 w 1132"/>
              <a:gd name="T3" fmla="*/ 364 h 364"/>
              <a:gd name="T4" fmla="*/ 0 w 1132"/>
              <a:gd name="T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2" h="364">
                <a:moveTo>
                  <a:pt x="1132" y="358"/>
                </a:moveTo>
                <a:lnTo>
                  <a:pt x="888" y="364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5435600" y="4138613"/>
            <a:ext cx="792163" cy="4445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H="1">
            <a:off x="5613400" y="3646488"/>
            <a:ext cx="987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3" name="Freeform 35"/>
          <p:cNvSpPr>
            <a:spLocks/>
          </p:cNvSpPr>
          <p:nvPr/>
        </p:nvSpPr>
        <p:spPr bwMode="auto">
          <a:xfrm>
            <a:off x="5438775" y="2903538"/>
            <a:ext cx="1163638" cy="160337"/>
          </a:xfrm>
          <a:custGeom>
            <a:avLst/>
            <a:gdLst>
              <a:gd name="T0" fmla="*/ 756 w 756"/>
              <a:gd name="T1" fmla="*/ 0 h 104"/>
              <a:gd name="T2" fmla="*/ 604 w 756"/>
              <a:gd name="T3" fmla="*/ 0 h 104"/>
              <a:gd name="T4" fmla="*/ 0 w 756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6" h="104">
                <a:moveTo>
                  <a:pt x="756" y="0"/>
                </a:moveTo>
                <a:lnTo>
                  <a:pt x="604" y="0"/>
                </a:lnTo>
                <a:lnTo>
                  <a:pt x="0" y="1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4" name="Freeform 36"/>
          <p:cNvSpPr>
            <a:spLocks/>
          </p:cNvSpPr>
          <p:nvPr/>
        </p:nvSpPr>
        <p:spPr bwMode="auto">
          <a:xfrm>
            <a:off x="5508625" y="2903538"/>
            <a:ext cx="857250" cy="438150"/>
          </a:xfrm>
          <a:custGeom>
            <a:avLst/>
            <a:gdLst>
              <a:gd name="T0" fmla="*/ 0 w 556"/>
              <a:gd name="T1" fmla="*/ 284 h 284"/>
              <a:gd name="T2" fmla="*/ 556 w 556"/>
              <a:gd name="T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6" h="284">
                <a:moveTo>
                  <a:pt x="0" y="284"/>
                </a:moveTo>
                <a:lnTo>
                  <a:pt x="55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 flipH="1">
            <a:off x="5822950" y="1447800"/>
            <a:ext cx="7921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6" name="Freeform 38"/>
          <p:cNvSpPr>
            <a:spLocks/>
          </p:cNvSpPr>
          <p:nvPr/>
        </p:nvSpPr>
        <p:spPr bwMode="auto">
          <a:xfrm>
            <a:off x="5229225" y="536575"/>
            <a:ext cx="6350" cy="977900"/>
          </a:xfrm>
          <a:custGeom>
            <a:avLst/>
            <a:gdLst>
              <a:gd name="T0" fmla="*/ 0 w 4"/>
              <a:gd name="T1" fmla="*/ 0 h 636"/>
              <a:gd name="T2" fmla="*/ 4 w 4"/>
              <a:gd name="T3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636">
                <a:moveTo>
                  <a:pt x="0" y="0"/>
                </a:moveTo>
                <a:lnTo>
                  <a:pt x="4" y="6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7" name="Freeform 39"/>
          <p:cNvSpPr>
            <a:spLocks/>
          </p:cNvSpPr>
          <p:nvPr/>
        </p:nvSpPr>
        <p:spPr bwMode="auto">
          <a:xfrm>
            <a:off x="4438650" y="688975"/>
            <a:ext cx="792163" cy="423863"/>
          </a:xfrm>
          <a:custGeom>
            <a:avLst/>
            <a:gdLst>
              <a:gd name="T0" fmla="*/ 0 w 514"/>
              <a:gd name="T1" fmla="*/ 276 h 276"/>
              <a:gd name="T2" fmla="*/ 514 w 514"/>
              <a:gd name="T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4" h="276">
                <a:moveTo>
                  <a:pt x="0" y="276"/>
                </a:moveTo>
                <a:lnTo>
                  <a:pt x="51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4597400" y="5019675"/>
            <a:ext cx="477838" cy="434975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4600575" y="5021263"/>
            <a:ext cx="477838" cy="4349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3511550" y="6186488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>
                <a:cs typeface="+mn-cs"/>
              </a:rPr>
              <a:t>(c)</a:t>
            </a:r>
          </a:p>
        </p:txBody>
      </p:sp>
      <p:sp>
        <p:nvSpPr>
          <p:cNvPr id="53291" name="Freeform 43"/>
          <p:cNvSpPr>
            <a:spLocks/>
          </p:cNvSpPr>
          <p:nvPr/>
        </p:nvSpPr>
        <p:spPr bwMode="auto">
          <a:xfrm>
            <a:off x="3319463" y="1450975"/>
            <a:ext cx="201612" cy="128588"/>
          </a:xfrm>
          <a:custGeom>
            <a:avLst/>
            <a:gdLst>
              <a:gd name="T0" fmla="*/ 130 w 130"/>
              <a:gd name="T1" fmla="*/ 0 h 113"/>
              <a:gd name="T2" fmla="*/ 2 w 130"/>
              <a:gd name="T3" fmla="*/ 0 h 113"/>
              <a:gd name="T4" fmla="*/ 0 w 130"/>
              <a:gd name="T5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113">
                <a:moveTo>
                  <a:pt x="130" y="0"/>
                </a:moveTo>
                <a:lnTo>
                  <a:pt x="2" y="0"/>
                </a:lnTo>
                <a:lnTo>
                  <a:pt x="0" y="11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92" name="Freeform 44"/>
          <p:cNvSpPr>
            <a:spLocks/>
          </p:cNvSpPr>
          <p:nvPr/>
        </p:nvSpPr>
        <p:spPr bwMode="auto">
          <a:xfrm>
            <a:off x="3322638" y="2814638"/>
            <a:ext cx="198437" cy="781050"/>
          </a:xfrm>
          <a:custGeom>
            <a:avLst/>
            <a:gdLst>
              <a:gd name="T0" fmla="*/ 128 w 128"/>
              <a:gd name="T1" fmla="*/ 0 h 507"/>
              <a:gd name="T2" fmla="*/ 0 w 128"/>
              <a:gd name="T3" fmla="*/ 0 h 507"/>
              <a:gd name="T4" fmla="*/ 0 w 128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" h="507">
                <a:moveTo>
                  <a:pt x="128" y="0"/>
                </a:moveTo>
                <a:lnTo>
                  <a:pt x="0" y="0"/>
                </a:lnTo>
                <a:lnTo>
                  <a:pt x="0" y="50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93" name="Freeform 45"/>
          <p:cNvSpPr>
            <a:spLocks/>
          </p:cNvSpPr>
          <p:nvPr/>
        </p:nvSpPr>
        <p:spPr bwMode="auto">
          <a:xfrm>
            <a:off x="3319463" y="4830763"/>
            <a:ext cx="201612" cy="736600"/>
          </a:xfrm>
          <a:custGeom>
            <a:avLst/>
            <a:gdLst>
              <a:gd name="T0" fmla="*/ 130 w 130"/>
              <a:gd name="T1" fmla="*/ 479 h 479"/>
              <a:gd name="T2" fmla="*/ 2 w 130"/>
              <a:gd name="T3" fmla="*/ 479 h 479"/>
              <a:gd name="T4" fmla="*/ 0 w 130"/>
              <a:gd name="T5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479">
                <a:moveTo>
                  <a:pt x="130" y="479"/>
                </a:moveTo>
                <a:lnTo>
                  <a:pt x="2" y="479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950" name="Text Box 15"/>
          <p:cNvSpPr txBox="1">
            <a:spLocks noChangeArrowheads="1"/>
          </p:cNvSpPr>
          <p:nvPr/>
        </p:nvSpPr>
        <p:spPr bwMode="auto">
          <a:xfrm>
            <a:off x="7921625" y="65532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14.4c</a:t>
            </a:r>
          </a:p>
        </p:txBody>
      </p:sp>
    </p:spTree>
    <p:extLst>
      <p:ext uri="{BB962C8B-B14F-4D97-AF65-F5344CB8AC3E}">
        <p14:creationId xmlns:p14="http://schemas.microsoft.com/office/powerpoint/2010/main" val="2666277560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 descr="figure_14_04d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"/>
          <a:stretch>
            <a:fillRect/>
          </a:stretch>
        </p:blipFill>
        <p:spPr bwMode="auto">
          <a:xfrm>
            <a:off x="1233488" y="246063"/>
            <a:ext cx="6675437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092450" y="506413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Pepsinogen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564188" y="506413"/>
            <a:ext cx="1017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Pepsin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91075" y="711200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HCl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325563" y="2716213"/>
            <a:ext cx="173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Parietal cells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316038" y="4802188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Chief cells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562600" y="5657850"/>
            <a:ext cx="2201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Enteroendocrine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cell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514725" y="6280150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(d)</a:t>
            </a:r>
          </a:p>
        </p:txBody>
      </p:sp>
      <p:grpSp>
        <p:nvGrpSpPr>
          <p:cNvPr id="39945" name="Group 17"/>
          <p:cNvGrpSpPr>
            <a:grpSpLocks/>
          </p:cNvGrpSpPr>
          <p:nvPr/>
        </p:nvGrpSpPr>
        <p:grpSpPr bwMode="auto">
          <a:xfrm>
            <a:off x="2714625" y="4645025"/>
            <a:ext cx="1057275" cy="384175"/>
            <a:chOff x="1710" y="2840"/>
            <a:chExt cx="666" cy="242"/>
          </a:xfrm>
        </p:grpSpPr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1710" y="3082"/>
              <a:ext cx="666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1902" y="2840"/>
              <a:ext cx="378" cy="240"/>
            </a:xfrm>
            <a:custGeom>
              <a:avLst/>
              <a:gdLst>
                <a:gd name="T0" fmla="*/ 378 w 378"/>
                <a:gd name="T1" fmla="*/ 0 h 240"/>
                <a:gd name="T2" fmla="*/ 0 w 378"/>
                <a:gd name="T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240">
                  <a:moveTo>
                    <a:pt x="378" y="0"/>
                  </a:moveTo>
                  <a:lnTo>
                    <a:pt x="0" y="24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54292" name="Line 20"/>
          <p:cNvSpPr>
            <a:spLocks noChangeShapeType="1"/>
          </p:cNvSpPr>
          <p:nvPr/>
        </p:nvSpPr>
        <p:spPr bwMode="auto">
          <a:xfrm flipH="1">
            <a:off x="3009900" y="2914650"/>
            <a:ext cx="422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5219700" y="5394325"/>
            <a:ext cx="381000" cy="450850"/>
          </a:xfrm>
          <a:custGeom>
            <a:avLst/>
            <a:gdLst>
              <a:gd name="T0" fmla="*/ 0 w 240"/>
              <a:gd name="T1" fmla="*/ 0 h 284"/>
              <a:gd name="T2" fmla="*/ 98 w 240"/>
              <a:gd name="T3" fmla="*/ 284 h 284"/>
              <a:gd name="T4" fmla="*/ 240 w 240"/>
              <a:gd name="T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84">
                <a:moveTo>
                  <a:pt x="0" y="0"/>
                </a:moveTo>
                <a:lnTo>
                  <a:pt x="98" y="284"/>
                </a:lnTo>
                <a:lnTo>
                  <a:pt x="240" y="28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39948" name="Group 22"/>
          <p:cNvGrpSpPr>
            <a:grpSpLocks/>
          </p:cNvGrpSpPr>
          <p:nvPr/>
        </p:nvGrpSpPr>
        <p:grpSpPr bwMode="auto">
          <a:xfrm>
            <a:off x="2716213" y="4645025"/>
            <a:ext cx="1057275" cy="384175"/>
            <a:chOff x="1710" y="2840"/>
            <a:chExt cx="666" cy="242"/>
          </a:xfrm>
        </p:grpSpPr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1710" y="3082"/>
              <a:ext cx="6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1902" y="2840"/>
              <a:ext cx="378" cy="240"/>
            </a:xfrm>
            <a:custGeom>
              <a:avLst/>
              <a:gdLst>
                <a:gd name="T0" fmla="*/ 378 w 378"/>
                <a:gd name="T1" fmla="*/ 0 h 240"/>
                <a:gd name="T2" fmla="*/ 0 w 378"/>
                <a:gd name="T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240">
                  <a:moveTo>
                    <a:pt x="378" y="0"/>
                  </a:moveTo>
                  <a:lnTo>
                    <a:pt x="0" y="240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54297" name="Line 25"/>
          <p:cNvSpPr>
            <a:spLocks noChangeShapeType="1"/>
          </p:cNvSpPr>
          <p:nvPr/>
        </p:nvSpPr>
        <p:spPr bwMode="auto">
          <a:xfrm flipH="1">
            <a:off x="3011488" y="2914650"/>
            <a:ext cx="422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4298" name="Freeform 26"/>
          <p:cNvSpPr>
            <a:spLocks/>
          </p:cNvSpPr>
          <p:nvPr/>
        </p:nvSpPr>
        <p:spPr bwMode="auto">
          <a:xfrm>
            <a:off x="5221288" y="5394325"/>
            <a:ext cx="381000" cy="450850"/>
          </a:xfrm>
          <a:custGeom>
            <a:avLst/>
            <a:gdLst>
              <a:gd name="T0" fmla="*/ 0 w 240"/>
              <a:gd name="T1" fmla="*/ 0 h 284"/>
              <a:gd name="T2" fmla="*/ 98 w 240"/>
              <a:gd name="T3" fmla="*/ 284 h 284"/>
              <a:gd name="T4" fmla="*/ 240 w 240"/>
              <a:gd name="T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84">
                <a:moveTo>
                  <a:pt x="0" y="0"/>
                </a:moveTo>
                <a:lnTo>
                  <a:pt x="98" y="284"/>
                </a:lnTo>
                <a:lnTo>
                  <a:pt x="240" y="28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9951" name="Text Box 5"/>
          <p:cNvSpPr txBox="1">
            <a:spLocks noChangeArrowheads="1"/>
          </p:cNvSpPr>
          <p:nvPr/>
        </p:nvSpPr>
        <p:spPr bwMode="auto">
          <a:xfrm>
            <a:off x="7912100" y="6553200"/>
            <a:ext cx="122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14.4d</a:t>
            </a:r>
          </a:p>
        </p:txBody>
      </p:sp>
    </p:spTree>
    <p:extLst>
      <p:ext uri="{BB962C8B-B14F-4D97-AF65-F5344CB8AC3E}">
        <p14:creationId xmlns:p14="http://schemas.microsoft.com/office/powerpoint/2010/main" val="3014527492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Functions of the Digestive System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Absorption</a:t>
            </a:r>
          </a:p>
          <a:p>
            <a:pPr lvl="1" eaLnBrk="1" hangingPunct="1">
              <a:defRPr/>
            </a:pPr>
            <a:r>
              <a:rPr lang="en-US" smtClean="0"/>
              <a:t>End products of digestion are absorbed in the blood or lymph</a:t>
            </a:r>
          </a:p>
          <a:p>
            <a:pPr lvl="1" eaLnBrk="1" hangingPunct="1">
              <a:defRPr/>
            </a:pPr>
            <a:r>
              <a:rPr lang="en-US" smtClean="0"/>
              <a:t>Food must enter mucosal cells and then into blood or lymph capillaries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Defecation</a:t>
            </a:r>
          </a:p>
          <a:p>
            <a:pPr lvl="1" eaLnBrk="1" hangingPunct="1">
              <a:defRPr/>
            </a:pPr>
            <a:r>
              <a:rPr lang="en-US" smtClean="0"/>
              <a:t>Elimination of indigestible substances from the GI tract in the form of feces</a:t>
            </a:r>
          </a:p>
        </p:txBody>
      </p:sp>
    </p:spTree>
    <p:extLst>
      <p:ext uri="{BB962C8B-B14F-4D97-AF65-F5344CB8AC3E}">
        <p14:creationId xmlns:p14="http://schemas.microsoft.com/office/powerpoint/2010/main" val="1349882219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Small Intestine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body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major digestive organ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Site of nutrient absorption into the blood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Muscular tube extending from the pyloric sphincter to the ileocecal valve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Suspended from the posterior abdominal wall by the mesentery</a:t>
            </a:r>
          </a:p>
        </p:txBody>
      </p:sp>
    </p:spTree>
    <p:extLst>
      <p:ext uri="{BB962C8B-B14F-4D97-AF65-F5344CB8AC3E}">
        <p14:creationId xmlns:p14="http://schemas.microsoft.com/office/powerpoint/2010/main" val="554166808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Subdivisions of the Small Intestine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Duodenum</a:t>
            </a:r>
          </a:p>
          <a:p>
            <a:pPr lvl="1" eaLnBrk="1" hangingPunct="1">
              <a:defRPr/>
            </a:pPr>
            <a:r>
              <a:rPr lang="en-US" smtClean="0"/>
              <a:t>Attached to the stomach</a:t>
            </a:r>
          </a:p>
          <a:p>
            <a:pPr lvl="1" eaLnBrk="1" hangingPunct="1">
              <a:defRPr/>
            </a:pPr>
            <a:r>
              <a:rPr lang="en-US" smtClean="0"/>
              <a:t>Curves around the head of the pancreas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Jejunum</a:t>
            </a:r>
          </a:p>
          <a:p>
            <a:pPr lvl="1" eaLnBrk="1" hangingPunct="1">
              <a:defRPr/>
            </a:pPr>
            <a:r>
              <a:rPr lang="en-US" smtClean="0"/>
              <a:t>Attaches anteriorly to the duodenum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Ileum</a:t>
            </a:r>
          </a:p>
          <a:p>
            <a:pPr lvl="1" eaLnBrk="1" hangingPunct="1">
              <a:defRPr/>
            </a:pPr>
            <a:r>
              <a:rPr lang="en-US" smtClean="0"/>
              <a:t>Extends from jejunum to 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247041495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Chemical Digestion in the Small Intestine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Chemical digestion begins in the small intestine</a:t>
            </a:r>
          </a:p>
          <a:p>
            <a:pPr lvl="1" eaLnBrk="1" hangingPunct="1">
              <a:defRPr/>
            </a:pPr>
            <a:r>
              <a:rPr lang="en-US" smtClean="0"/>
              <a:t>Enzymes are produced by</a:t>
            </a:r>
          </a:p>
          <a:p>
            <a:pPr lvl="2" eaLnBrk="1" hangingPunct="1">
              <a:defRPr/>
            </a:pPr>
            <a:r>
              <a:rPr lang="en-US" smtClean="0"/>
              <a:t>Intestinal cells</a:t>
            </a:r>
          </a:p>
          <a:p>
            <a:pPr lvl="2" eaLnBrk="1" hangingPunct="1">
              <a:defRPr/>
            </a:pPr>
            <a:r>
              <a:rPr lang="en-US" smtClean="0"/>
              <a:t>Pancreas </a:t>
            </a:r>
          </a:p>
          <a:p>
            <a:pPr lvl="1" eaLnBrk="1" hangingPunct="1">
              <a:defRPr/>
            </a:pPr>
            <a:r>
              <a:rPr lang="en-US" smtClean="0"/>
              <a:t>Pancreatic ducts carry enzymes to the small intestine</a:t>
            </a:r>
          </a:p>
          <a:p>
            <a:pPr lvl="1" eaLnBrk="1" hangingPunct="1">
              <a:defRPr/>
            </a:pPr>
            <a:r>
              <a:rPr lang="en-US" smtClean="0"/>
              <a:t>Bile, formed by the liver, enters via the bile duct</a:t>
            </a:r>
          </a:p>
        </p:txBody>
      </p:sp>
    </p:spTree>
    <p:extLst>
      <p:ext uri="{BB962C8B-B14F-4D97-AF65-F5344CB8AC3E}">
        <p14:creationId xmlns:p14="http://schemas.microsoft.com/office/powerpoint/2010/main" val="2818264828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9" descr="figure_14_06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338138" y="338138"/>
            <a:ext cx="820896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33375" y="5143500"/>
            <a:ext cx="1231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Gallbladder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33375" y="5470525"/>
            <a:ext cx="13033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1500" b="1">
                <a:cs typeface="+mn-cs"/>
              </a:rPr>
              <a:t>Duodenal</a:t>
            </a:r>
          </a:p>
          <a:p>
            <a:pPr algn="l">
              <a:defRPr/>
            </a:pPr>
            <a:r>
              <a:rPr lang="en-US" sz="1500" b="1">
                <a:cs typeface="+mn-cs"/>
              </a:rPr>
              <a:t>papilla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33375" y="6005513"/>
            <a:ext cx="22066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sz="1500" b="1">
                <a:cs typeface="+mn-cs"/>
              </a:rPr>
              <a:t>Hepatopancreatic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500" b="1">
                <a:cs typeface="+mn-cs"/>
              </a:rPr>
              <a:t>ampulla and sphincter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908300" y="6305550"/>
            <a:ext cx="1179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Duodenum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608763" y="1843088"/>
            <a:ext cx="14112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Right and left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hepatic ducts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from liver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930900" y="2582863"/>
            <a:ext cx="1211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Cystic duct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965825" y="2878138"/>
            <a:ext cx="2120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Common hepatic duct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16625" y="3171825"/>
            <a:ext cx="2120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Bile duct and sphincter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929313" y="3432175"/>
            <a:ext cx="260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Accessory pancreatic duct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6002338" y="4935538"/>
            <a:ext cx="11604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Pancreas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002338" y="5270500"/>
            <a:ext cx="10080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Jejunum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873625" y="5976938"/>
            <a:ext cx="3381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Main pancreatic duct and sphincter</a:t>
            </a:r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1509713" y="4184650"/>
            <a:ext cx="944562" cy="1135063"/>
          </a:xfrm>
          <a:custGeom>
            <a:avLst/>
            <a:gdLst>
              <a:gd name="T0" fmla="*/ 614 w 614"/>
              <a:gd name="T1" fmla="*/ 0 h 736"/>
              <a:gd name="T2" fmla="*/ 186 w 614"/>
              <a:gd name="T3" fmla="*/ 736 h 736"/>
              <a:gd name="T4" fmla="*/ 0 w 614"/>
              <a:gd name="T5" fmla="*/ 73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4" h="736">
                <a:moveTo>
                  <a:pt x="614" y="0"/>
                </a:moveTo>
                <a:lnTo>
                  <a:pt x="186" y="736"/>
                </a:lnTo>
                <a:lnTo>
                  <a:pt x="0" y="73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1320800" y="5245100"/>
            <a:ext cx="1630363" cy="406400"/>
          </a:xfrm>
          <a:custGeom>
            <a:avLst/>
            <a:gdLst>
              <a:gd name="T0" fmla="*/ 1058 w 1058"/>
              <a:gd name="T1" fmla="*/ 0 h 264"/>
              <a:gd name="T2" fmla="*/ 646 w 1058"/>
              <a:gd name="T3" fmla="*/ 260 h 264"/>
              <a:gd name="T4" fmla="*/ 0 w 1058"/>
              <a:gd name="T5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264">
                <a:moveTo>
                  <a:pt x="1058" y="0"/>
                </a:moveTo>
                <a:lnTo>
                  <a:pt x="646" y="260"/>
                </a:lnTo>
                <a:lnTo>
                  <a:pt x="0" y="26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2" name="Freeform 24"/>
          <p:cNvSpPr>
            <a:spLocks/>
          </p:cNvSpPr>
          <p:nvPr/>
        </p:nvSpPr>
        <p:spPr bwMode="auto">
          <a:xfrm>
            <a:off x="2068513" y="5124450"/>
            <a:ext cx="1171575" cy="1055688"/>
          </a:xfrm>
          <a:custGeom>
            <a:avLst/>
            <a:gdLst>
              <a:gd name="T0" fmla="*/ 0 w 738"/>
              <a:gd name="T1" fmla="*/ 665 h 665"/>
              <a:gd name="T2" fmla="*/ 185 w 738"/>
              <a:gd name="T3" fmla="*/ 665 h 665"/>
              <a:gd name="T4" fmla="*/ 738 w 738"/>
              <a:gd name="T5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665">
                <a:moveTo>
                  <a:pt x="0" y="665"/>
                </a:moveTo>
                <a:lnTo>
                  <a:pt x="185" y="665"/>
                </a:lnTo>
                <a:lnTo>
                  <a:pt x="73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363913" y="5916613"/>
            <a:ext cx="0" cy="450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4" name="Freeform 26"/>
          <p:cNvSpPr>
            <a:spLocks/>
          </p:cNvSpPr>
          <p:nvPr/>
        </p:nvSpPr>
        <p:spPr bwMode="auto">
          <a:xfrm>
            <a:off x="3455988" y="5045075"/>
            <a:ext cx="1423987" cy="1096963"/>
          </a:xfrm>
          <a:custGeom>
            <a:avLst/>
            <a:gdLst>
              <a:gd name="T0" fmla="*/ 0 w 924"/>
              <a:gd name="T1" fmla="*/ 0 h 712"/>
              <a:gd name="T2" fmla="*/ 782 w 924"/>
              <a:gd name="T3" fmla="*/ 712 h 712"/>
              <a:gd name="T4" fmla="*/ 924 w 924"/>
              <a:gd name="T5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12">
                <a:moveTo>
                  <a:pt x="0" y="0"/>
                </a:moveTo>
                <a:lnTo>
                  <a:pt x="782" y="712"/>
                </a:lnTo>
                <a:lnTo>
                  <a:pt x="924" y="7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4670425" y="4384675"/>
            <a:ext cx="0" cy="1757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5345113" y="5430838"/>
            <a:ext cx="701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5719763" y="4584700"/>
            <a:ext cx="341312" cy="493713"/>
          </a:xfrm>
          <a:custGeom>
            <a:avLst/>
            <a:gdLst>
              <a:gd name="T0" fmla="*/ 0 w 215"/>
              <a:gd name="T1" fmla="*/ 0 h 311"/>
              <a:gd name="T2" fmla="*/ 70 w 215"/>
              <a:gd name="T3" fmla="*/ 311 h 311"/>
              <a:gd name="T4" fmla="*/ 215 w 215"/>
              <a:gd name="T5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" h="311">
                <a:moveTo>
                  <a:pt x="0" y="0"/>
                </a:moveTo>
                <a:lnTo>
                  <a:pt x="70" y="311"/>
                </a:lnTo>
                <a:lnTo>
                  <a:pt x="215" y="3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8" name="Freeform 30"/>
          <p:cNvSpPr>
            <a:spLocks/>
          </p:cNvSpPr>
          <p:nvPr/>
        </p:nvSpPr>
        <p:spPr bwMode="auto">
          <a:xfrm>
            <a:off x="3832225" y="3614738"/>
            <a:ext cx="2109788" cy="946150"/>
          </a:xfrm>
          <a:custGeom>
            <a:avLst/>
            <a:gdLst>
              <a:gd name="T0" fmla="*/ 1370 w 1370"/>
              <a:gd name="T1" fmla="*/ 0 h 614"/>
              <a:gd name="T2" fmla="*/ 516 w 1370"/>
              <a:gd name="T3" fmla="*/ 2 h 614"/>
              <a:gd name="T4" fmla="*/ 0 w 1370"/>
              <a:gd name="T5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0" h="614">
                <a:moveTo>
                  <a:pt x="1370" y="0"/>
                </a:moveTo>
                <a:lnTo>
                  <a:pt x="516" y="2"/>
                </a:lnTo>
                <a:lnTo>
                  <a:pt x="0" y="61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399" name="Freeform 31"/>
          <p:cNvSpPr>
            <a:spLocks/>
          </p:cNvSpPr>
          <p:nvPr/>
        </p:nvSpPr>
        <p:spPr bwMode="auto">
          <a:xfrm>
            <a:off x="3348038" y="3317875"/>
            <a:ext cx="2593975" cy="1646238"/>
          </a:xfrm>
          <a:custGeom>
            <a:avLst/>
            <a:gdLst>
              <a:gd name="T0" fmla="*/ 1684 w 1684"/>
              <a:gd name="T1" fmla="*/ 6 h 1068"/>
              <a:gd name="T2" fmla="*/ 714 w 1684"/>
              <a:gd name="T3" fmla="*/ 0 h 1068"/>
              <a:gd name="T4" fmla="*/ 0 w 1684"/>
              <a:gd name="T5" fmla="*/ 1068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4" h="1068">
                <a:moveTo>
                  <a:pt x="1684" y="6"/>
                </a:moveTo>
                <a:lnTo>
                  <a:pt x="714" y="0"/>
                </a:lnTo>
                <a:lnTo>
                  <a:pt x="0" y="10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3702050" y="3317875"/>
            <a:ext cx="749300" cy="398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1" name="Freeform 33"/>
          <p:cNvSpPr>
            <a:spLocks/>
          </p:cNvSpPr>
          <p:nvPr/>
        </p:nvSpPr>
        <p:spPr bwMode="auto">
          <a:xfrm>
            <a:off x="3703638" y="3028950"/>
            <a:ext cx="2251075" cy="131763"/>
          </a:xfrm>
          <a:custGeom>
            <a:avLst/>
            <a:gdLst>
              <a:gd name="T0" fmla="*/ 1462 w 1462"/>
              <a:gd name="T1" fmla="*/ 0 h 86"/>
              <a:gd name="T2" fmla="*/ 1242 w 1462"/>
              <a:gd name="T3" fmla="*/ 0 h 86"/>
              <a:gd name="T4" fmla="*/ 0 w 1462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" h="86">
                <a:moveTo>
                  <a:pt x="1462" y="0"/>
                </a:moveTo>
                <a:lnTo>
                  <a:pt x="1242" y="0"/>
                </a:lnTo>
                <a:lnTo>
                  <a:pt x="0" y="8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>
            <a:off x="3379788" y="2763838"/>
            <a:ext cx="2574925" cy="119062"/>
          </a:xfrm>
          <a:custGeom>
            <a:avLst/>
            <a:gdLst>
              <a:gd name="T0" fmla="*/ 1672 w 1672"/>
              <a:gd name="T1" fmla="*/ 0 h 78"/>
              <a:gd name="T2" fmla="*/ 1354 w 1672"/>
              <a:gd name="T3" fmla="*/ 0 h 78"/>
              <a:gd name="T4" fmla="*/ 0 w 1672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2" h="78">
                <a:moveTo>
                  <a:pt x="1672" y="0"/>
                </a:moveTo>
                <a:lnTo>
                  <a:pt x="1354" y="0"/>
                </a:lnTo>
                <a:lnTo>
                  <a:pt x="0" y="7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3" name="Freeform 35"/>
          <p:cNvSpPr>
            <a:spLocks/>
          </p:cNvSpPr>
          <p:nvPr/>
        </p:nvSpPr>
        <p:spPr bwMode="auto">
          <a:xfrm>
            <a:off x="3563938" y="1912938"/>
            <a:ext cx="3071812" cy="681037"/>
          </a:xfrm>
          <a:custGeom>
            <a:avLst/>
            <a:gdLst>
              <a:gd name="T0" fmla="*/ 1994 w 1994"/>
              <a:gd name="T1" fmla="*/ 2 h 442"/>
              <a:gd name="T2" fmla="*/ 1888 w 1994"/>
              <a:gd name="T3" fmla="*/ 0 h 442"/>
              <a:gd name="T4" fmla="*/ 0 w 1994"/>
              <a:gd name="T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4" h="442">
                <a:moveTo>
                  <a:pt x="1994" y="2"/>
                </a:moveTo>
                <a:lnTo>
                  <a:pt x="1888" y="0"/>
                </a:lnTo>
                <a:lnTo>
                  <a:pt x="0" y="44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V="1">
            <a:off x="4425950" y="1912938"/>
            <a:ext cx="2049463" cy="7540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5" name="Freeform 37"/>
          <p:cNvSpPr>
            <a:spLocks/>
          </p:cNvSpPr>
          <p:nvPr/>
        </p:nvSpPr>
        <p:spPr bwMode="auto">
          <a:xfrm>
            <a:off x="3714750" y="3027363"/>
            <a:ext cx="2252663" cy="131762"/>
          </a:xfrm>
          <a:custGeom>
            <a:avLst/>
            <a:gdLst>
              <a:gd name="T0" fmla="*/ 1462 w 1462"/>
              <a:gd name="T1" fmla="*/ 0 h 86"/>
              <a:gd name="T2" fmla="*/ 1242 w 1462"/>
              <a:gd name="T3" fmla="*/ 0 h 86"/>
              <a:gd name="T4" fmla="*/ 0 w 1462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" h="86">
                <a:moveTo>
                  <a:pt x="1462" y="0"/>
                </a:moveTo>
                <a:lnTo>
                  <a:pt x="1242" y="0"/>
                </a:lnTo>
                <a:lnTo>
                  <a:pt x="0" y="8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6" name="Freeform 38"/>
          <p:cNvSpPr>
            <a:spLocks/>
          </p:cNvSpPr>
          <p:nvPr/>
        </p:nvSpPr>
        <p:spPr bwMode="auto">
          <a:xfrm>
            <a:off x="3390900" y="2765425"/>
            <a:ext cx="2576513" cy="119063"/>
          </a:xfrm>
          <a:custGeom>
            <a:avLst/>
            <a:gdLst>
              <a:gd name="T0" fmla="*/ 1672 w 1672"/>
              <a:gd name="T1" fmla="*/ 0 h 78"/>
              <a:gd name="T2" fmla="*/ 1354 w 1672"/>
              <a:gd name="T3" fmla="*/ 0 h 78"/>
              <a:gd name="T4" fmla="*/ 0 w 1672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2" h="78">
                <a:moveTo>
                  <a:pt x="1672" y="0"/>
                </a:moveTo>
                <a:lnTo>
                  <a:pt x="1354" y="0"/>
                </a:lnTo>
                <a:lnTo>
                  <a:pt x="0" y="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7" name="Freeform 39"/>
          <p:cNvSpPr>
            <a:spLocks/>
          </p:cNvSpPr>
          <p:nvPr/>
        </p:nvSpPr>
        <p:spPr bwMode="auto">
          <a:xfrm>
            <a:off x="3575050" y="1911350"/>
            <a:ext cx="3073400" cy="681038"/>
          </a:xfrm>
          <a:custGeom>
            <a:avLst/>
            <a:gdLst>
              <a:gd name="T0" fmla="*/ 1994 w 1994"/>
              <a:gd name="T1" fmla="*/ 2 h 442"/>
              <a:gd name="T2" fmla="*/ 1888 w 1994"/>
              <a:gd name="T3" fmla="*/ 0 h 442"/>
              <a:gd name="T4" fmla="*/ 0 w 1994"/>
              <a:gd name="T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4" h="442">
                <a:moveTo>
                  <a:pt x="1994" y="2"/>
                </a:moveTo>
                <a:lnTo>
                  <a:pt x="1888" y="0"/>
                </a:lnTo>
                <a:lnTo>
                  <a:pt x="0" y="44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8408" name="Freeform 40"/>
          <p:cNvSpPr>
            <a:spLocks/>
          </p:cNvSpPr>
          <p:nvPr/>
        </p:nvSpPr>
        <p:spPr bwMode="auto">
          <a:xfrm>
            <a:off x="4418013" y="1912938"/>
            <a:ext cx="2051050" cy="754062"/>
          </a:xfrm>
          <a:custGeom>
            <a:avLst/>
            <a:gdLst>
              <a:gd name="T0" fmla="*/ 0 w 1292"/>
              <a:gd name="T1" fmla="*/ 475 h 475"/>
              <a:gd name="T2" fmla="*/ 1292 w 1292"/>
              <a:gd name="T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92" h="475">
                <a:moveTo>
                  <a:pt x="0" y="475"/>
                </a:moveTo>
                <a:lnTo>
                  <a:pt x="12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65" name="Text Box 1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14.6</a:t>
            </a:r>
          </a:p>
        </p:txBody>
      </p:sp>
    </p:spTree>
    <p:extLst>
      <p:ext uri="{BB962C8B-B14F-4D97-AF65-F5344CB8AC3E}">
        <p14:creationId xmlns:p14="http://schemas.microsoft.com/office/powerpoint/2010/main" val="3261984322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Small Intestine Anatomy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Three structural modifications that increase surface area</a:t>
            </a:r>
          </a:p>
          <a:p>
            <a:pPr lvl="1" eaLnBrk="1" hangingPunct="1">
              <a:defRPr/>
            </a:pPr>
            <a:r>
              <a:rPr lang="en-US" smtClean="0"/>
              <a:t>Microvilli—tiny projections of the plasma membrane (create a brush border appearance)</a:t>
            </a:r>
          </a:p>
          <a:p>
            <a:pPr lvl="1" eaLnBrk="1" hangingPunct="1">
              <a:defRPr/>
            </a:pPr>
            <a:r>
              <a:rPr lang="en-US" smtClean="0"/>
              <a:t>Villi—fingerlike structures formed by the mucosa </a:t>
            </a:r>
          </a:p>
          <a:p>
            <a:pPr lvl="1" eaLnBrk="1" hangingPunct="1">
              <a:defRPr/>
            </a:pPr>
            <a:r>
              <a:rPr lang="en-US" smtClean="0"/>
              <a:t>Circular folds (plicae circulares)—deep folds of mucosa and submucosa</a:t>
            </a:r>
          </a:p>
        </p:txBody>
      </p:sp>
    </p:spTree>
    <p:extLst>
      <p:ext uri="{BB962C8B-B14F-4D97-AF65-F5344CB8AC3E}">
        <p14:creationId xmlns:p14="http://schemas.microsoft.com/office/powerpoint/2010/main" val="491817535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9" descr="figure_14_07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>
            <a:fillRect/>
          </a:stretch>
        </p:blipFill>
        <p:spPr bwMode="auto">
          <a:xfrm>
            <a:off x="1069975" y="346075"/>
            <a:ext cx="700405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654550" y="676275"/>
            <a:ext cx="2578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Blood vessels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serving the small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intestine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5583238" y="2676525"/>
            <a:ext cx="1100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Lumen</a:t>
            </a:r>
            <a:endParaRPr lang="en-US" sz="2200">
              <a:cs typeface="+mn-cs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591175" y="3438525"/>
            <a:ext cx="256063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Circular folds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(plicae circulares)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990600" y="3086100"/>
            <a:ext cx="11318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Muscle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layers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990600" y="3697288"/>
            <a:ext cx="6810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Villi</a:t>
            </a:r>
          </a:p>
        </p:txBody>
      </p:sp>
      <p:sp>
        <p:nvSpPr>
          <p:cNvPr id="60431" name="Freeform 15"/>
          <p:cNvSpPr>
            <a:spLocks/>
          </p:cNvSpPr>
          <p:nvPr/>
        </p:nvSpPr>
        <p:spPr bwMode="auto">
          <a:xfrm>
            <a:off x="1962150" y="3916363"/>
            <a:ext cx="104775" cy="579437"/>
          </a:xfrm>
          <a:custGeom>
            <a:avLst/>
            <a:gdLst>
              <a:gd name="T0" fmla="*/ 0 w 66"/>
              <a:gd name="T1" fmla="*/ 365 h 365"/>
              <a:gd name="T2" fmla="*/ 66 w 66"/>
              <a:gd name="T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" h="365">
                <a:moveTo>
                  <a:pt x="0" y="365"/>
                </a:moveTo>
                <a:lnTo>
                  <a:pt x="6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2" name="Freeform 16"/>
          <p:cNvSpPr>
            <a:spLocks/>
          </p:cNvSpPr>
          <p:nvPr/>
        </p:nvSpPr>
        <p:spPr bwMode="auto">
          <a:xfrm>
            <a:off x="2060575" y="3917950"/>
            <a:ext cx="508000" cy="777875"/>
          </a:xfrm>
          <a:custGeom>
            <a:avLst/>
            <a:gdLst>
              <a:gd name="T0" fmla="*/ 320 w 320"/>
              <a:gd name="T1" fmla="*/ 490 h 490"/>
              <a:gd name="T2" fmla="*/ 0 w 320"/>
              <a:gd name="T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0" h="490">
                <a:moveTo>
                  <a:pt x="320" y="490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3" name="Freeform 17"/>
          <p:cNvSpPr>
            <a:spLocks/>
          </p:cNvSpPr>
          <p:nvPr/>
        </p:nvSpPr>
        <p:spPr bwMode="auto">
          <a:xfrm>
            <a:off x="2063750" y="3921125"/>
            <a:ext cx="676275" cy="692150"/>
          </a:xfrm>
          <a:custGeom>
            <a:avLst/>
            <a:gdLst>
              <a:gd name="T0" fmla="*/ 426 w 426"/>
              <a:gd name="T1" fmla="*/ 436 h 436"/>
              <a:gd name="T2" fmla="*/ 0 w 426"/>
              <a:gd name="T3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6" h="436">
                <a:moveTo>
                  <a:pt x="426" y="436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4" name="Freeform 18"/>
          <p:cNvSpPr>
            <a:spLocks/>
          </p:cNvSpPr>
          <p:nvPr/>
        </p:nvSpPr>
        <p:spPr bwMode="auto">
          <a:xfrm>
            <a:off x="4305300" y="2895600"/>
            <a:ext cx="1346200" cy="200025"/>
          </a:xfrm>
          <a:custGeom>
            <a:avLst/>
            <a:gdLst>
              <a:gd name="T0" fmla="*/ 848 w 848"/>
              <a:gd name="T1" fmla="*/ 2 h 126"/>
              <a:gd name="T2" fmla="*/ 772 w 848"/>
              <a:gd name="T3" fmla="*/ 0 h 126"/>
              <a:gd name="T4" fmla="*/ 0 w 848"/>
              <a:gd name="T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8" h="126">
                <a:moveTo>
                  <a:pt x="848" y="2"/>
                </a:moveTo>
                <a:lnTo>
                  <a:pt x="772" y="0"/>
                </a:lnTo>
                <a:lnTo>
                  <a:pt x="0" y="12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5" name="Freeform 19"/>
          <p:cNvSpPr>
            <a:spLocks/>
          </p:cNvSpPr>
          <p:nvPr/>
        </p:nvSpPr>
        <p:spPr bwMode="auto">
          <a:xfrm>
            <a:off x="4302125" y="3522663"/>
            <a:ext cx="1323975" cy="201612"/>
          </a:xfrm>
          <a:custGeom>
            <a:avLst/>
            <a:gdLst>
              <a:gd name="T0" fmla="*/ 834 w 834"/>
              <a:gd name="T1" fmla="*/ 4 h 127"/>
              <a:gd name="T2" fmla="*/ 762 w 834"/>
              <a:gd name="T3" fmla="*/ 0 h 127"/>
              <a:gd name="T4" fmla="*/ 0 w 834"/>
              <a:gd name="T5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4" h="127">
                <a:moveTo>
                  <a:pt x="834" y="4"/>
                </a:moveTo>
                <a:lnTo>
                  <a:pt x="762" y="0"/>
                </a:lnTo>
                <a:lnTo>
                  <a:pt x="0" y="127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4311650" y="3522663"/>
            <a:ext cx="1200150" cy="7064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5184775" y="1568450"/>
            <a:ext cx="0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8" name="Freeform 22"/>
          <p:cNvSpPr>
            <a:spLocks/>
          </p:cNvSpPr>
          <p:nvPr/>
        </p:nvSpPr>
        <p:spPr bwMode="auto">
          <a:xfrm>
            <a:off x="2076450" y="3086100"/>
            <a:ext cx="1238250" cy="95250"/>
          </a:xfrm>
          <a:custGeom>
            <a:avLst/>
            <a:gdLst>
              <a:gd name="T0" fmla="*/ 780 w 780"/>
              <a:gd name="T1" fmla="*/ 0 h 60"/>
              <a:gd name="T2" fmla="*/ 118 w 780"/>
              <a:gd name="T3" fmla="*/ 60 h 60"/>
              <a:gd name="T4" fmla="*/ 0 w 780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0" h="60">
                <a:moveTo>
                  <a:pt x="780" y="0"/>
                </a:moveTo>
                <a:lnTo>
                  <a:pt x="118" y="60"/>
                </a:lnTo>
                <a:lnTo>
                  <a:pt x="0" y="6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2222500" y="2714625"/>
            <a:ext cx="549275" cy="46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40" name="Freeform 24"/>
          <p:cNvSpPr>
            <a:spLocks/>
          </p:cNvSpPr>
          <p:nvPr/>
        </p:nvSpPr>
        <p:spPr bwMode="auto">
          <a:xfrm>
            <a:off x="4314825" y="2895600"/>
            <a:ext cx="1346200" cy="200025"/>
          </a:xfrm>
          <a:custGeom>
            <a:avLst/>
            <a:gdLst>
              <a:gd name="T0" fmla="*/ 848 w 848"/>
              <a:gd name="T1" fmla="*/ 2 h 126"/>
              <a:gd name="T2" fmla="*/ 772 w 848"/>
              <a:gd name="T3" fmla="*/ 0 h 126"/>
              <a:gd name="T4" fmla="*/ 0 w 848"/>
              <a:gd name="T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8" h="126">
                <a:moveTo>
                  <a:pt x="848" y="2"/>
                </a:moveTo>
                <a:lnTo>
                  <a:pt x="772" y="0"/>
                </a:lnTo>
                <a:lnTo>
                  <a:pt x="0" y="12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41" name="Freeform 25"/>
          <p:cNvSpPr>
            <a:spLocks/>
          </p:cNvSpPr>
          <p:nvPr/>
        </p:nvSpPr>
        <p:spPr bwMode="auto">
          <a:xfrm>
            <a:off x="4311650" y="3521075"/>
            <a:ext cx="1330325" cy="203200"/>
          </a:xfrm>
          <a:custGeom>
            <a:avLst/>
            <a:gdLst>
              <a:gd name="T0" fmla="*/ 838 w 838"/>
              <a:gd name="T1" fmla="*/ 0 h 128"/>
              <a:gd name="T2" fmla="*/ 754 w 838"/>
              <a:gd name="T3" fmla="*/ 2 h 128"/>
              <a:gd name="T4" fmla="*/ 0 w 838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8" h="128">
                <a:moveTo>
                  <a:pt x="838" y="0"/>
                </a:moveTo>
                <a:lnTo>
                  <a:pt x="754" y="2"/>
                </a:lnTo>
                <a:lnTo>
                  <a:pt x="0" y="12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V="1">
            <a:off x="4311650" y="3525838"/>
            <a:ext cx="1200150" cy="706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962025" y="6075363"/>
            <a:ext cx="2574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>
                <a:cs typeface="+mn-cs"/>
              </a:rPr>
              <a:t>(a) Small intestine</a:t>
            </a:r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 flipH="1">
            <a:off x="1638300" y="3921125"/>
            <a:ext cx="428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101" name="Text Box 9"/>
          <p:cNvSpPr txBox="1">
            <a:spLocks noChangeArrowheads="1"/>
          </p:cNvSpPr>
          <p:nvPr/>
        </p:nvSpPr>
        <p:spPr bwMode="auto">
          <a:xfrm>
            <a:off x="7921625" y="65532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14.7a</a:t>
            </a:r>
          </a:p>
        </p:txBody>
      </p:sp>
    </p:spTree>
    <p:extLst>
      <p:ext uri="{BB962C8B-B14F-4D97-AF65-F5344CB8AC3E}">
        <p14:creationId xmlns:p14="http://schemas.microsoft.com/office/powerpoint/2010/main" val="1698188850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9" descr="figure_14_07b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>
            <a:fillRect/>
          </a:stretch>
        </p:blipFill>
        <p:spPr bwMode="auto">
          <a:xfrm>
            <a:off x="1392238" y="173038"/>
            <a:ext cx="6357937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371600" y="1217613"/>
            <a:ext cx="1311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Absorptive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cells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295400" y="2085975"/>
            <a:ext cx="114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Lacteal</a:t>
            </a:r>
          </a:p>
          <a:p>
            <a:pPr>
              <a:spcBef>
                <a:spcPct val="50000"/>
              </a:spcBef>
              <a:defRPr/>
            </a:pPr>
            <a:endParaRPr lang="en-US" sz="1700" b="1">
              <a:cs typeface="+mn-cs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389063" y="2963863"/>
            <a:ext cx="12398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Blood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capillaries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384300" y="6221413"/>
            <a:ext cx="9032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(b) Villi</a:t>
            </a:r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4997450" y="5470525"/>
            <a:ext cx="784225" cy="52388"/>
          </a:xfrm>
          <a:custGeom>
            <a:avLst/>
            <a:gdLst>
              <a:gd name="T0" fmla="*/ 494 w 494"/>
              <a:gd name="T1" fmla="*/ 33 h 33"/>
              <a:gd name="T2" fmla="*/ 324 w 494"/>
              <a:gd name="T3" fmla="*/ 32 h 33"/>
              <a:gd name="T4" fmla="*/ 0 w 494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4" h="33">
                <a:moveTo>
                  <a:pt x="494" y="33"/>
                </a:moveTo>
                <a:lnTo>
                  <a:pt x="324" y="32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1381125" y="3752850"/>
            <a:ext cx="12160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Lymphoid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tissue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1381125" y="4376738"/>
            <a:ext cx="1131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700" b="1">
                <a:cs typeface="+mn-cs"/>
              </a:rPr>
              <a:t>Intestinal</a:t>
            </a:r>
          </a:p>
          <a:p>
            <a:pPr algn="l" eaLnBrk="0" hangingPunct="0">
              <a:defRPr/>
            </a:pPr>
            <a:r>
              <a:rPr lang="en-US" sz="1700" b="1">
                <a:cs typeface="+mn-cs"/>
              </a:rPr>
              <a:t>crypt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1381125" y="5008563"/>
            <a:ext cx="1311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700" b="1">
                <a:cs typeface="+mn-cs"/>
              </a:rPr>
              <a:t>Muscularis</a:t>
            </a:r>
          </a:p>
          <a:p>
            <a:pPr algn="l" eaLnBrk="0" hangingPunct="0">
              <a:defRPr/>
            </a:pPr>
            <a:r>
              <a:rPr lang="en-US" sz="1700" b="1">
                <a:cs typeface="+mn-cs"/>
              </a:rPr>
              <a:t>mucosae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956300" y="2536825"/>
            <a:ext cx="7604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Villus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749925" y="4987925"/>
            <a:ext cx="8921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Venule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749925" y="5360988"/>
            <a:ext cx="19843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Lymphatic vessel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5749925" y="5743575"/>
            <a:ext cx="14081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700" b="1">
                <a:cs typeface="+mn-cs"/>
              </a:rPr>
              <a:t>Submucosa</a:t>
            </a: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2609850" y="1282700"/>
            <a:ext cx="717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 flipV="1">
            <a:off x="2901950" y="1282700"/>
            <a:ext cx="384175" cy="336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H="1">
            <a:off x="2320925" y="2136775"/>
            <a:ext cx="1406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47121" name="Group 25"/>
          <p:cNvGrpSpPr>
            <a:grpSpLocks/>
          </p:cNvGrpSpPr>
          <p:nvPr/>
        </p:nvGrpSpPr>
        <p:grpSpPr bwMode="auto">
          <a:xfrm>
            <a:off x="2209800" y="3051175"/>
            <a:ext cx="1663700" cy="333375"/>
            <a:chOff x="1382" y="1884"/>
            <a:chExt cx="1048" cy="210"/>
          </a:xfrm>
        </p:grpSpPr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 flipH="1">
              <a:off x="1382" y="1884"/>
              <a:ext cx="864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 flipH="1" flipV="1">
              <a:off x="1698" y="1884"/>
              <a:ext cx="732" cy="21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1468" name="Freeform 28"/>
          <p:cNvSpPr>
            <a:spLocks/>
          </p:cNvSpPr>
          <p:nvPr/>
        </p:nvSpPr>
        <p:spPr bwMode="auto">
          <a:xfrm>
            <a:off x="2149475" y="3051175"/>
            <a:ext cx="1425575" cy="3175"/>
          </a:xfrm>
          <a:custGeom>
            <a:avLst/>
            <a:gdLst>
              <a:gd name="T0" fmla="*/ 898 w 898"/>
              <a:gd name="T1" fmla="*/ 0 h 2"/>
              <a:gd name="T2" fmla="*/ 0 w 898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8" h="2">
                <a:moveTo>
                  <a:pt x="898" y="0"/>
                </a:moveTo>
                <a:lnTo>
                  <a:pt x="0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H="1" flipV="1">
            <a:off x="2705100" y="3051175"/>
            <a:ext cx="1162050" cy="333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70" name="Freeform 30"/>
          <p:cNvSpPr>
            <a:spLocks/>
          </p:cNvSpPr>
          <p:nvPr/>
        </p:nvSpPr>
        <p:spPr bwMode="auto">
          <a:xfrm>
            <a:off x="2584450" y="3854450"/>
            <a:ext cx="685800" cy="492125"/>
          </a:xfrm>
          <a:custGeom>
            <a:avLst/>
            <a:gdLst>
              <a:gd name="T0" fmla="*/ 0 w 432"/>
              <a:gd name="T1" fmla="*/ 0 h 310"/>
              <a:gd name="T2" fmla="*/ 248 w 432"/>
              <a:gd name="T3" fmla="*/ 0 h 310"/>
              <a:gd name="T4" fmla="*/ 432 w 432"/>
              <a:gd name="T5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310">
                <a:moveTo>
                  <a:pt x="0" y="0"/>
                </a:moveTo>
                <a:lnTo>
                  <a:pt x="248" y="0"/>
                </a:lnTo>
                <a:lnTo>
                  <a:pt x="432" y="3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71" name="Freeform 31"/>
          <p:cNvSpPr>
            <a:spLocks/>
          </p:cNvSpPr>
          <p:nvPr/>
        </p:nvSpPr>
        <p:spPr bwMode="auto">
          <a:xfrm>
            <a:off x="2478088" y="4568825"/>
            <a:ext cx="1862137" cy="4763"/>
          </a:xfrm>
          <a:custGeom>
            <a:avLst/>
            <a:gdLst>
              <a:gd name="T0" fmla="*/ 1173 w 1173"/>
              <a:gd name="T1" fmla="*/ 0 h 3"/>
              <a:gd name="T2" fmla="*/ 0 w 1173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73" h="3">
                <a:moveTo>
                  <a:pt x="1173" y="0"/>
                </a:moveTo>
                <a:lnTo>
                  <a:pt x="0" y="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72" name="Freeform 32"/>
          <p:cNvSpPr>
            <a:spLocks/>
          </p:cNvSpPr>
          <p:nvPr/>
        </p:nvSpPr>
        <p:spPr bwMode="auto">
          <a:xfrm>
            <a:off x="2663825" y="5213350"/>
            <a:ext cx="523875" cy="4763"/>
          </a:xfrm>
          <a:custGeom>
            <a:avLst/>
            <a:gdLst>
              <a:gd name="T0" fmla="*/ 330 w 330"/>
              <a:gd name="T1" fmla="*/ 0 h 3"/>
              <a:gd name="T2" fmla="*/ 0 w 330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0" h="3">
                <a:moveTo>
                  <a:pt x="330" y="0"/>
                </a:moveTo>
                <a:lnTo>
                  <a:pt x="0" y="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73" name="Freeform 33"/>
          <p:cNvSpPr>
            <a:spLocks/>
          </p:cNvSpPr>
          <p:nvPr/>
        </p:nvSpPr>
        <p:spPr bwMode="auto">
          <a:xfrm>
            <a:off x="4978400" y="5149850"/>
            <a:ext cx="774700" cy="187325"/>
          </a:xfrm>
          <a:custGeom>
            <a:avLst/>
            <a:gdLst>
              <a:gd name="T0" fmla="*/ 488 w 488"/>
              <a:gd name="T1" fmla="*/ 0 h 118"/>
              <a:gd name="T2" fmla="*/ 336 w 488"/>
              <a:gd name="T3" fmla="*/ 2 h 118"/>
              <a:gd name="T4" fmla="*/ 0 w 488"/>
              <a:gd name="T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" h="118">
                <a:moveTo>
                  <a:pt x="488" y="0"/>
                </a:moveTo>
                <a:lnTo>
                  <a:pt x="336" y="2"/>
                </a:lnTo>
                <a:lnTo>
                  <a:pt x="0" y="11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74" name="Freeform 34"/>
          <p:cNvSpPr>
            <a:spLocks/>
          </p:cNvSpPr>
          <p:nvPr/>
        </p:nvSpPr>
        <p:spPr bwMode="auto">
          <a:xfrm>
            <a:off x="5264150" y="2435225"/>
            <a:ext cx="714375" cy="288925"/>
          </a:xfrm>
          <a:custGeom>
            <a:avLst/>
            <a:gdLst>
              <a:gd name="T0" fmla="*/ 450 w 450"/>
              <a:gd name="T1" fmla="*/ 182 h 182"/>
              <a:gd name="T2" fmla="*/ 352 w 450"/>
              <a:gd name="T3" fmla="*/ 180 h 182"/>
              <a:gd name="T4" fmla="*/ 0 w 450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0" h="182">
                <a:moveTo>
                  <a:pt x="450" y="182"/>
                </a:moveTo>
                <a:lnTo>
                  <a:pt x="352" y="180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4953000" y="59182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7130" name="Text Box 6"/>
          <p:cNvSpPr txBox="1">
            <a:spLocks noChangeArrowheads="1"/>
          </p:cNvSpPr>
          <p:nvPr/>
        </p:nvSpPr>
        <p:spPr bwMode="auto">
          <a:xfrm>
            <a:off x="7912100" y="6553200"/>
            <a:ext cx="122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14.7b</a:t>
            </a:r>
          </a:p>
        </p:txBody>
      </p:sp>
    </p:spTree>
    <p:extLst>
      <p:ext uri="{BB962C8B-B14F-4D97-AF65-F5344CB8AC3E}">
        <p14:creationId xmlns:p14="http://schemas.microsoft.com/office/powerpoint/2010/main" val="167404177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5"/>
          <p:cNvSpPr txBox="1">
            <a:spLocks noChangeArrowheads="1"/>
          </p:cNvSpPr>
          <p:nvPr/>
        </p:nvSpPr>
        <p:spPr bwMode="auto">
          <a:xfrm>
            <a:off x="7921625" y="65532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14.7c</a:t>
            </a:r>
          </a:p>
        </p:txBody>
      </p:sp>
      <p:pic>
        <p:nvPicPr>
          <p:cNvPr id="48130" name="Picture 9" descr="figure_14_07c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>
            <a:off x="3141663" y="219075"/>
            <a:ext cx="2859087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116263" y="5643563"/>
            <a:ext cx="248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700" b="1">
                <a:cs typeface="+mn-cs"/>
              </a:rPr>
              <a:t>(c) Absorptive</a:t>
            </a:r>
          </a:p>
          <a:p>
            <a:pPr algn="l">
              <a:defRPr/>
            </a:pPr>
            <a:r>
              <a:rPr lang="en-US" sz="2700" b="1">
                <a:cs typeface="+mn-cs"/>
              </a:rPr>
              <a:t>     cells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346450" y="403225"/>
            <a:ext cx="2546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2700" b="1">
                <a:cs typeface="+mn-cs"/>
              </a:rPr>
              <a:t>Microvilli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2700" b="1">
                <a:cs typeface="+mn-cs"/>
              </a:rPr>
              <a:t>(brush border)</a:t>
            </a:r>
          </a:p>
        </p:txBody>
      </p:sp>
      <p:sp>
        <p:nvSpPr>
          <p:cNvPr id="62476" name="Freeform 12"/>
          <p:cNvSpPr>
            <a:spLocks/>
          </p:cNvSpPr>
          <p:nvPr/>
        </p:nvSpPr>
        <p:spPr bwMode="auto">
          <a:xfrm>
            <a:off x="4152900" y="1039813"/>
            <a:ext cx="425450" cy="685800"/>
          </a:xfrm>
          <a:custGeom>
            <a:avLst/>
            <a:gdLst>
              <a:gd name="T0" fmla="*/ 0 w 268"/>
              <a:gd name="T1" fmla="*/ 432 h 432"/>
              <a:gd name="T2" fmla="*/ 268 w 268"/>
              <a:gd name="T3" fmla="*/ 128 h 432"/>
              <a:gd name="T4" fmla="*/ 268 w 268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" h="432">
                <a:moveTo>
                  <a:pt x="0" y="432"/>
                </a:moveTo>
                <a:lnTo>
                  <a:pt x="268" y="128"/>
                </a:lnTo>
                <a:lnTo>
                  <a:pt x="26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477" name="Freeform 13"/>
          <p:cNvSpPr>
            <a:spLocks/>
          </p:cNvSpPr>
          <p:nvPr/>
        </p:nvSpPr>
        <p:spPr bwMode="auto">
          <a:xfrm>
            <a:off x="4575175" y="1244600"/>
            <a:ext cx="403225" cy="449263"/>
          </a:xfrm>
          <a:custGeom>
            <a:avLst/>
            <a:gdLst>
              <a:gd name="T0" fmla="*/ 254 w 254"/>
              <a:gd name="T1" fmla="*/ 283 h 283"/>
              <a:gd name="T2" fmla="*/ 0 w 254"/>
              <a:gd name="T3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4" h="283">
                <a:moveTo>
                  <a:pt x="254" y="283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13650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Large Intestine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Larger in diameter, but shorter in length, than the small intestine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Extends from the ileocecal valve to the anus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Subdivisions:</a:t>
            </a:r>
          </a:p>
          <a:p>
            <a:pPr lvl="1" eaLnBrk="1" hangingPunct="1">
              <a:defRPr/>
            </a:pPr>
            <a:r>
              <a:rPr lang="en-US" smtClean="0"/>
              <a:t>Cecum</a:t>
            </a:r>
          </a:p>
          <a:p>
            <a:pPr lvl="1" eaLnBrk="1" hangingPunct="1">
              <a:defRPr/>
            </a:pPr>
            <a:r>
              <a:rPr lang="en-US" smtClean="0"/>
              <a:t>Appendix</a:t>
            </a:r>
          </a:p>
          <a:p>
            <a:pPr lvl="1" eaLnBrk="1" hangingPunct="1">
              <a:defRPr/>
            </a:pPr>
            <a:r>
              <a:rPr lang="en-US" smtClean="0"/>
              <a:t>Colon</a:t>
            </a:r>
          </a:p>
          <a:p>
            <a:pPr lvl="1" eaLnBrk="1" hangingPunct="1">
              <a:defRPr/>
            </a:pPr>
            <a:r>
              <a:rPr lang="en-US" smtClean="0"/>
              <a:t>Rectum</a:t>
            </a:r>
          </a:p>
          <a:p>
            <a:pPr lvl="1" eaLnBrk="1" hangingPunct="1">
              <a:defRPr/>
            </a:pPr>
            <a:r>
              <a:rPr lang="en-US" smtClean="0"/>
              <a:t>Anal canal</a:t>
            </a:r>
          </a:p>
        </p:txBody>
      </p:sp>
    </p:spTree>
    <p:extLst>
      <p:ext uri="{BB962C8B-B14F-4D97-AF65-F5344CB8AC3E}">
        <p14:creationId xmlns:p14="http://schemas.microsoft.com/office/powerpoint/2010/main" val="1750109628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Large Intestine Anatomy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Cecum—saclike first part of the large intestine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Appendix</a:t>
            </a:r>
          </a:p>
          <a:p>
            <a:pPr lvl="1" eaLnBrk="1" hangingPunct="1">
              <a:defRPr/>
            </a:pPr>
            <a:r>
              <a:rPr lang="en-US" smtClean="0"/>
              <a:t>Accumulation of lymphatic tissue that sometimes becomes inflamed (appendicitis)</a:t>
            </a:r>
          </a:p>
          <a:p>
            <a:pPr lvl="1" eaLnBrk="1" hangingPunct="1">
              <a:defRPr/>
            </a:pPr>
            <a:r>
              <a:rPr lang="en-US" smtClean="0"/>
              <a:t>Hangs from the cecum</a:t>
            </a:r>
          </a:p>
        </p:txBody>
      </p:sp>
    </p:spTree>
    <p:extLst>
      <p:ext uri="{BB962C8B-B14F-4D97-AF65-F5344CB8AC3E}">
        <p14:creationId xmlns:p14="http://schemas.microsoft.com/office/powerpoint/2010/main" val="123039121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Functions of the Digestive System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Food breakdown as </a:t>
            </a:r>
            <a:r>
              <a:rPr lang="en-US" i="1" smtClean="0">
                <a:cs typeface="+mn-cs"/>
              </a:rPr>
              <a:t>chemical</a:t>
            </a:r>
            <a:r>
              <a:rPr lang="en-US" smtClean="0">
                <a:cs typeface="+mn-cs"/>
              </a:rPr>
              <a:t> digestion</a:t>
            </a:r>
          </a:p>
          <a:p>
            <a:pPr lvl="1" eaLnBrk="1" hangingPunct="1">
              <a:defRPr/>
            </a:pPr>
            <a:r>
              <a:rPr lang="en-US" smtClean="0"/>
              <a:t>Enzymes break down food molecules into their building blocks</a:t>
            </a:r>
          </a:p>
          <a:p>
            <a:pPr lvl="1" eaLnBrk="1" hangingPunct="1">
              <a:defRPr/>
            </a:pPr>
            <a:r>
              <a:rPr lang="en-US" smtClean="0"/>
              <a:t>Each major food group uses different enzymes</a:t>
            </a:r>
          </a:p>
          <a:p>
            <a:pPr lvl="2" eaLnBrk="1" hangingPunct="1">
              <a:defRPr/>
            </a:pPr>
            <a:r>
              <a:rPr lang="en-US" smtClean="0"/>
              <a:t>Carbohydrates are broken to simple sugars</a:t>
            </a:r>
          </a:p>
          <a:p>
            <a:pPr lvl="2" eaLnBrk="1" hangingPunct="1">
              <a:defRPr/>
            </a:pPr>
            <a:r>
              <a:rPr lang="en-US" smtClean="0"/>
              <a:t>Proteins are broken to amino acids</a:t>
            </a:r>
          </a:p>
          <a:p>
            <a:pPr lvl="2" eaLnBrk="1" hangingPunct="1">
              <a:defRPr/>
            </a:pPr>
            <a:r>
              <a:rPr lang="en-US" smtClean="0"/>
              <a:t>Fats are broken to fatty acids and alcohols</a:t>
            </a:r>
          </a:p>
        </p:txBody>
      </p:sp>
    </p:spTree>
    <p:extLst>
      <p:ext uri="{BB962C8B-B14F-4D97-AF65-F5344CB8AC3E}">
        <p14:creationId xmlns:p14="http://schemas.microsoft.com/office/powerpoint/2010/main" val="3073363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9" descr="figure_14_08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>
            <a:fillRect/>
          </a:stretch>
        </p:blipFill>
        <p:spPr bwMode="auto">
          <a:xfrm>
            <a:off x="274638" y="325438"/>
            <a:ext cx="859472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50825" y="1139825"/>
            <a:ext cx="1557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Right colic</a:t>
            </a:r>
          </a:p>
          <a:p>
            <a:pPr algn="l">
              <a:defRPr/>
            </a:pPr>
            <a:r>
              <a:rPr lang="en-US" sz="1400" b="1">
                <a:cs typeface="+mn-cs"/>
              </a:rPr>
              <a:t>(hepatic) flexure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38125" y="1854200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Transverse colon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44475" y="2419350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Haustrum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57175" y="323850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Ascending colon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0825" y="3689350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IIeum (cut)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257175" y="3994150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IIeocecal valve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57175" y="4764088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50825" y="5270500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941638" y="5321300"/>
            <a:ext cx="836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2768600" y="5805488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Alan canal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022850" y="5888038"/>
            <a:ext cx="213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External anal sphincter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7167563" y="46609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167563" y="4175125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Teniae coli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167563" y="3724275"/>
            <a:ext cx="11620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Cut edge of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mesentery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7180263" y="2698750"/>
            <a:ext cx="17160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 colon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180263" y="611188"/>
            <a:ext cx="15478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Left colic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(splenic) flexure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7180263" y="966788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mesocolon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H="1">
            <a:off x="4718050" y="6048375"/>
            <a:ext cx="342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4060825" y="5607050"/>
            <a:ext cx="95250" cy="695325"/>
          </a:xfrm>
          <a:custGeom>
            <a:avLst/>
            <a:gdLst>
              <a:gd name="T0" fmla="*/ 58 w 60"/>
              <a:gd name="T1" fmla="*/ 0 h 438"/>
              <a:gd name="T2" fmla="*/ 4 w 60"/>
              <a:gd name="T3" fmla="*/ 0 h 438"/>
              <a:gd name="T4" fmla="*/ 0 w 60"/>
              <a:gd name="T5" fmla="*/ 438 h 438"/>
              <a:gd name="T6" fmla="*/ 60 w 60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438">
                <a:moveTo>
                  <a:pt x="58" y="0"/>
                </a:moveTo>
                <a:lnTo>
                  <a:pt x="4" y="0"/>
                </a:lnTo>
                <a:lnTo>
                  <a:pt x="0" y="438"/>
                </a:lnTo>
                <a:lnTo>
                  <a:pt x="60" y="4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H="1">
            <a:off x="3771900" y="5953125"/>
            <a:ext cx="28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3705225" y="5257800"/>
            <a:ext cx="714375" cy="244475"/>
          </a:xfrm>
          <a:custGeom>
            <a:avLst/>
            <a:gdLst>
              <a:gd name="T0" fmla="*/ 450 w 450"/>
              <a:gd name="T1" fmla="*/ 0 h 154"/>
              <a:gd name="T2" fmla="*/ 118 w 450"/>
              <a:gd name="T3" fmla="*/ 154 h 154"/>
              <a:gd name="T4" fmla="*/ 0 w 450"/>
              <a:gd name="T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0" h="154">
                <a:moveTo>
                  <a:pt x="450" y="0"/>
                </a:moveTo>
                <a:lnTo>
                  <a:pt x="118" y="154"/>
                </a:lnTo>
                <a:lnTo>
                  <a:pt x="0" y="1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1216025" y="4835525"/>
            <a:ext cx="2470150" cy="600075"/>
          </a:xfrm>
          <a:custGeom>
            <a:avLst/>
            <a:gdLst>
              <a:gd name="T0" fmla="*/ 1556 w 1556"/>
              <a:gd name="T1" fmla="*/ 0 h 378"/>
              <a:gd name="T2" fmla="*/ 1054 w 1556"/>
              <a:gd name="T3" fmla="*/ 378 h 378"/>
              <a:gd name="T4" fmla="*/ 0 w 1556"/>
              <a:gd name="T5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6" h="378">
                <a:moveTo>
                  <a:pt x="1556" y="0"/>
                </a:moveTo>
                <a:lnTo>
                  <a:pt x="1054" y="378"/>
                </a:lnTo>
                <a:lnTo>
                  <a:pt x="0" y="3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1000125" y="4937125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1657350" y="4168775"/>
            <a:ext cx="1638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1311275" y="3854450"/>
            <a:ext cx="2193925" cy="130175"/>
          </a:xfrm>
          <a:custGeom>
            <a:avLst/>
            <a:gdLst>
              <a:gd name="T0" fmla="*/ 0 w 1382"/>
              <a:gd name="T1" fmla="*/ 4 h 82"/>
              <a:gd name="T2" fmla="*/ 1094 w 1382"/>
              <a:gd name="T3" fmla="*/ 0 h 82"/>
              <a:gd name="T4" fmla="*/ 1382 w 13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2" h="82">
                <a:moveTo>
                  <a:pt x="0" y="4"/>
                </a:moveTo>
                <a:lnTo>
                  <a:pt x="1094" y="0"/>
                </a:lnTo>
                <a:lnTo>
                  <a:pt x="1382" y="8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1838325" y="3403600"/>
            <a:ext cx="612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 flipH="1">
            <a:off x="1228725" y="2565400"/>
            <a:ext cx="882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3" name="Freeform 37"/>
          <p:cNvSpPr>
            <a:spLocks/>
          </p:cNvSpPr>
          <p:nvPr/>
        </p:nvSpPr>
        <p:spPr bwMode="auto">
          <a:xfrm>
            <a:off x="2111375" y="2327275"/>
            <a:ext cx="103188" cy="482600"/>
          </a:xfrm>
          <a:custGeom>
            <a:avLst/>
            <a:gdLst>
              <a:gd name="T0" fmla="*/ 60 w 65"/>
              <a:gd name="T1" fmla="*/ 2 h 304"/>
              <a:gd name="T2" fmla="*/ 4 w 65"/>
              <a:gd name="T3" fmla="*/ 0 h 304"/>
              <a:gd name="T4" fmla="*/ 0 w 65"/>
              <a:gd name="T5" fmla="*/ 302 h 304"/>
              <a:gd name="T6" fmla="*/ 65 w 65"/>
              <a:gd name="T7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04">
                <a:moveTo>
                  <a:pt x="60" y="2"/>
                </a:moveTo>
                <a:lnTo>
                  <a:pt x="4" y="0"/>
                </a:lnTo>
                <a:lnTo>
                  <a:pt x="0" y="302"/>
                </a:lnTo>
                <a:lnTo>
                  <a:pt x="65" y="3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1863725" y="1851025"/>
            <a:ext cx="1343025" cy="174625"/>
          </a:xfrm>
          <a:custGeom>
            <a:avLst/>
            <a:gdLst>
              <a:gd name="T0" fmla="*/ 0 w 846"/>
              <a:gd name="T1" fmla="*/ 110 h 110"/>
              <a:gd name="T2" fmla="*/ 148 w 846"/>
              <a:gd name="T3" fmla="*/ 108 h 110"/>
              <a:gd name="T4" fmla="*/ 846 w 846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6" h="110">
                <a:moveTo>
                  <a:pt x="0" y="110"/>
                </a:moveTo>
                <a:lnTo>
                  <a:pt x="148" y="108"/>
                </a:lnTo>
                <a:lnTo>
                  <a:pt x="84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5" name="Line 39"/>
          <p:cNvSpPr>
            <a:spLocks noChangeShapeType="1"/>
          </p:cNvSpPr>
          <p:nvPr/>
        </p:nvSpPr>
        <p:spPr bwMode="auto">
          <a:xfrm>
            <a:off x="1308100" y="1311275"/>
            <a:ext cx="1028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 flipH="1">
            <a:off x="6683375" y="644525"/>
            <a:ext cx="5365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 flipH="1">
            <a:off x="6451600" y="4806950"/>
            <a:ext cx="752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 flipV="1">
            <a:off x="5854700" y="4806950"/>
            <a:ext cx="1057275" cy="479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79" name="Line 43"/>
          <p:cNvSpPr>
            <a:spLocks noChangeShapeType="1"/>
          </p:cNvSpPr>
          <p:nvPr/>
        </p:nvSpPr>
        <p:spPr bwMode="auto">
          <a:xfrm flipH="1">
            <a:off x="4551363" y="1098550"/>
            <a:ext cx="26527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 flipH="1">
            <a:off x="6724650" y="2733675"/>
            <a:ext cx="479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 flipH="1">
            <a:off x="6311900" y="4319588"/>
            <a:ext cx="892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5582" name="Line 46"/>
          <p:cNvSpPr>
            <a:spLocks noChangeShapeType="1"/>
          </p:cNvSpPr>
          <p:nvPr/>
        </p:nvSpPr>
        <p:spPr bwMode="auto">
          <a:xfrm flipH="1">
            <a:off x="4191000" y="3757613"/>
            <a:ext cx="3013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1239" name="Text Box 5"/>
          <p:cNvSpPr txBox="1">
            <a:spLocks noChangeArrowheads="1"/>
          </p:cNvSpPr>
          <p:nvPr/>
        </p:nvSpPr>
        <p:spPr bwMode="auto">
          <a:xfrm>
            <a:off x="8021638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14.8</a:t>
            </a:r>
          </a:p>
        </p:txBody>
      </p:sp>
    </p:spTree>
    <p:extLst>
      <p:ext uri="{BB962C8B-B14F-4D97-AF65-F5344CB8AC3E}">
        <p14:creationId xmlns:p14="http://schemas.microsoft.com/office/powerpoint/2010/main" val="1565602473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Large Intestine Anatomy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Colon</a:t>
            </a:r>
          </a:p>
          <a:p>
            <a:pPr lvl="1" eaLnBrk="1" hangingPunct="1">
              <a:defRPr/>
            </a:pPr>
            <a:r>
              <a:rPr lang="en-US" smtClean="0"/>
              <a:t>Ascending—travels up right side of abdomen</a:t>
            </a:r>
          </a:p>
          <a:p>
            <a:pPr lvl="1" eaLnBrk="1" hangingPunct="1">
              <a:defRPr/>
            </a:pPr>
            <a:r>
              <a:rPr lang="en-US" smtClean="0"/>
              <a:t>Transverse—travels across the abdominal cavity</a:t>
            </a:r>
          </a:p>
          <a:p>
            <a:pPr lvl="1" eaLnBrk="1" hangingPunct="1">
              <a:defRPr/>
            </a:pPr>
            <a:r>
              <a:rPr lang="en-US" smtClean="0"/>
              <a:t>Descending—travels down the left side</a:t>
            </a:r>
          </a:p>
          <a:p>
            <a:pPr lvl="1" eaLnBrk="1" hangingPunct="1">
              <a:defRPr/>
            </a:pPr>
            <a:r>
              <a:rPr lang="en-US" smtClean="0"/>
              <a:t>Sigmoid—S-shaped region; enters the pelvis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Rectum and anus also are located in the pelvis</a:t>
            </a:r>
          </a:p>
        </p:txBody>
      </p:sp>
    </p:spTree>
    <p:extLst>
      <p:ext uri="{BB962C8B-B14F-4D97-AF65-F5344CB8AC3E}">
        <p14:creationId xmlns:p14="http://schemas.microsoft.com/office/powerpoint/2010/main" val="1198596540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9" descr="figure_14_08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>
            <a:fillRect/>
          </a:stretch>
        </p:blipFill>
        <p:spPr bwMode="auto">
          <a:xfrm>
            <a:off x="274638" y="325438"/>
            <a:ext cx="859472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50825" y="1139825"/>
            <a:ext cx="1557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Right colic</a:t>
            </a:r>
          </a:p>
          <a:p>
            <a:pPr algn="l">
              <a:defRPr/>
            </a:pPr>
            <a:r>
              <a:rPr lang="en-US" sz="1400" b="1">
                <a:cs typeface="+mn-cs"/>
              </a:rPr>
              <a:t>(hepatic) flexure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38125" y="1854200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Transverse colon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44475" y="2419350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Haustrum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57175" y="323850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Ascending colon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50825" y="3689350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IIeum (cut)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57175" y="3994150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IIeocecal valve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57175" y="4764088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50825" y="5270500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941638" y="5321300"/>
            <a:ext cx="836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2768600" y="5805488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Alan canal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5022850" y="5888038"/>
            <a:ext cx="213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External anal sphincter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167563" y="46609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167563" y="4175125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Teniae coli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7167563" y="3724275"/>
            <a:ext cx="11620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Cut edge of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mesentery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7180263" y="2698750"/>
            <a:ext cx="17160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 colon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7180263" y="611188"/>
            <a:ext cx="15478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Left colic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(splenic) flexure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7180263" y="966788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mesocolon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H="1">
            <a:off x="4718050" y="6048375"/>
            <a:ext cx="342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2" name="Freeform 28"/>
          <p:cNvSpPr>
            <a:spLocks/>
          </p:cNvSpPr>
          <p:nvPr/>
        </p:nvSpPr>
        <p:spPr bwMode="auto">
          <a:xfrm>
            <a:off x="4060825" y="5607050"/>
            <a:ext cx="95250" cy="695325"/>
          </a:xfrm>
          <a:custGeom>
            <a:avLst/>
            <a:gdLst>
              <a:gd name="T0" fmla="*/ 58 w 60"/>
              <a:gd name="T1" fmla="*/ 0 h 438"/>
              <a:gd name="T2" fmla="*/ 4 w 60"/>
              <a:gd name="T3" fmla="*/ 0 h 438"/>
              <a:gd name="T4" fmla="*/ 0 w 60"/>
              <a:gd name="T5" fmla="*/ 438 h 438"/>
              <a:gd name="T6" fmla="*/ 60 w 60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438">
                <a:moveTo>
                  <a:pt x="58" y="0"/>
                </a:moveTo>
                <a:lnTo>
                  <a:pt x="4" y="0"/>
                </a:lnTo>
                <a:lnTo>
                  <a:pt x="0" y="438"/>
                </a:lnTo>
                <a:lnTo>
                  <a:pt x="60" y="4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H="1">
            <a:off x="3771900" y="5953125"/>
            <a:ext cx="28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4" name="Freeform 30"/>
          <p:cNvSpPr>
            <a:spLocks/>
          </p:cNvSpPr>
          <p:nvPr/>
        </p:nvSpPr>
        <p:spPr bwMode="auto">
          <a:xfrm>
            <a:off x="3705225" y="5257800"/>
            <a:ext cx="714375" cy="244475"/>
          </a:xfrm>
          <a:custGeom>
            <a:avLst/>
            <a:gdLst>
              <a:gd name="T0" fmla="*/ 450 w 450"/>
              <a:gd name="T1" fmla="*/ 0 h 154"/>
              <a:gd name="T2" fmla="*/ 118 w 450"/>
              <a:gd name="T3" fmla="*/ 154 h 154"/>
              <a:gd name="T4" fmla="*/ 0 w 450"/>
              <a:gd name="T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0" h="154">
                <a:moveTo>
                  <a:pt x="450" y="0"/>
                </a:moveTo>
                <a:lnTo>
                  <a:pt x="118" y="154"/>
                </a:lnTo>
                <a:lnTo>
                  <a:pt x="0" y="1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5" name="Freeform 31"/>
          <p:cNvSpPr>
            <a:spLocks/>
          </p:cNvSpPr>
          <p:nvPr/>
        </p:nvSpPr>
        <p:spPr bwMode="auto">
          <a:xfrm>
            <a:off x="1216025" y="4835525"/>
            <a:ext cx="2470150" cy="600075"/>
          </a:xfrm>
          <a:custGeom>
            <a:avLst/>
            <a:gdLst>
              <a:gd name="T0" fmla="*/ 1556 w 1556"/>
              <a:gd name="T1" fmla="*/ 0 h 378"/>
              <a:gd name="T2" fmla="*/ 1054 w 1556"/>
              <a:gd name="T3" fmla="*/ 378 h 378"/>
              <a:gd name="T4" fmla="*/ 0 w 1556"/>
              <a:gd name="T5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6" h="378">
                <a:moveTo>
                  <a:pt x="1556" y="0"/>
                </a:moveTo>
                <a:lnTo>
                  <a:pt x="1054" y="378"/>
                </a:lnTo>
                <a:lnTo>
                  <a:pt x="0" y="3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1000125" y="4937125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1657350" y="4168775"/>
            <a:ext cx="1638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8" name="Freeform 34"/>
          <p:cNvSpPr>
            <a:spLocks/>
          </p:cNvSpPr>
          <p:nvPr/>
        </p:nvSpPr>
        <p:spPr bwMode="auto">
          <a:xfrm>
            <a:off x="1311275" y="3854450"/>
            <a:ext cx="2193925" cy="130175"/>
          </a:xfrm>
          <a:custGeom>
            <a:avLst/>
            <a:gdLst>
              <a:gd name="T0" fmla="*/ 0 w 1382"/>
              <a:gd name="T1" fmla="*/ 4 h 82"/>
              <a:gd name="T2" fmla="*/ 1094 w 1382"/>
              <a:gd name="T3" fmla="*/ 0 h 82"/>
              <a:gd name="T4" fmla="*/ 1382 w 13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2" h="82">
                <a:moveTo>
                  <a:pt x="0" y="4"/>
                </a:moveTo>
                <a:lnTo>
                  <a:pt x="1094" y="0"/>
                </a:lnTo>
                <a:lnTo>
                  <a:pt x="1382" y="8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1838325" y="3403600"/>
            <a:ext cx="612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>
            <a:off x="1228725" y="2565400"/>
            <a:ext cx="882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1" name="Freeform 37"/>
          <p:cNvSpPr>
            <a:spLocks/>
          </p:cNvSpPr>
          <p:nvPr/>
        </p:nvSpPr>
        <p:spPr bwMode="auto">
          <a:xfrm>
            <a:off x="2111375" y="2327275"/>
            <a:ext cx="103188" cy="482600"/>
          </a:xfrm>
          <a:custGeom>
            <a:avLst/>
            <a:gdLst>
              <a:gd name="T0" fmla="*/ 60 w 65"/>
              <a:gd name="T1" fmla="*/ 2 h 304"/>
              <a:gd name="T2" fmla="*/ 4 w 65"/>
              <a:gd name="T3" fmla="*/ 0 h 304"/>
              <a:gd name="T4" fmla="*/ 0 w 65"/>
              <a:gd name="T5" fmla="*/ 302 h 304"/>
              <a:gd name="T6" fmla="*/ 65 w 65"/>
              <a:gd name="T7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04">
                <a:moveTo>
                  <a:pt x="60" y="2"/>
                </a:moveTo>
                <a:lnTo>
                  <a:pt x="4" y="0"/>
                </a:lnTo>
                <a:lnTo>
                  <a:pt x="0" y="302"/>
                </a:lnTo>
                <a:lnTo>
                  <a:pt x="65" y="3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2" name="Freeform 38"/>
          <p:cNvSpPr>
            <a:spLocks/>
          </p:cNvSpPr>
          <p:nvPr/>
        </p:nvSpPr>
        <p:spPr bwMode="auto">
          <a:xfrm>
            <a:off x="1863725" y="1851025"/>
            <a:ext cx="1343025" cy="174625"/>
          </a:xfrm>
          <a:custGeom>
            <a:avLst/>
            <a:gdLst>
              <a:gd name="T0" fmla="*/ 0 w 846"/>
              <a:gd name="T1" fmla="*/ 110 h 110"/>
              <a:gd name="T2" fmla="*/ 148 w 846"/>
              <a:gd name="T3" fmla="*/ 108 h 110"/>
              <a:gd name="T4" fmla="*/ 846 w 846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6" h="110">
                <a:moveTo>
                  <a:pt x="0" y="110"/>
                </a:moveTo>
                <a:lnTo>
                  <a:pt x="148" y="108"/>
                </a:lnTo>
                <a:lnTo>
                  <a:pt x="84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1308100" y="1311275"/>
            <a:ext cx="1028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 flipH="1">
            <a:off x="6683375" y="644525"/>
            <a:ext cx="5365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 flipH="1">
            <a:off x="6451600" y="4806950"/>
            <a:ext cx="752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 flipV="1">
            <a:off x="5854700" y="4806950"/>
            <a:ext cx="1057275" cy="479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 flipH="1">
            <a:off x="4551363" y="1098550"/>
            <a:ext cx="26527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 flipH="1">
            <a:off x="6724650" y="2733675"/>
            <a:ext cx="479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 flipH="1">
            <a:off x="6311900" y="4319588"/>
            <a:ext cx="892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4191000" y="3757613"/>
            <a:ext cx="3013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87" name="Text Box 5"/>
          <p:cNvSpPr txBox="1">
            <a:spLocks noChangeArrowheads="1"/>
          </p:cNvSpPr>
          <p:nvPr/>
        </p:nvSpPr>
        <p:spPr bwMode="auto">
          <a:xfrm>
            <a:off x="8021638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14.8</a:t>
            </a:r>
          </a:p>
        </p:txBody>
      </p:sp>
    </p:spTree>
    <p:extLst>
      <p:ext uri="{BB962C8B-B14F-4D97-AF65-F5344CB8AC3E}">
        <p14:creationId xmlns:p14="http://schemas.microsoft.com/office/powerpoint/2010/main" val="3870597205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Large Intestine Anatomy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Anus—opening of the large intestine</a:t>
            </a:r>
          </a:p>
          <a:p>
            <a:pPr lvl="1" eaLnBrk="1" hangingPunct="1">
              <a:defRPr/>
            </a:pPr>
            <a:r>
              <a:rPr lang="en-US" smtClean="0"/>
              <a:t>External anal sphincter—formed by skeletal muscle and under voluntary control</a:t>
            </a:r>
          </a:p>
          <a:p>
            <a:pPr lvl="1" eaLnBrk="1" hangingPunct="1">
              <a:defRPr/>
            </a:pPr>
            <a:r>
              <a:rPr lang="en-US" smtClean="0"/>
              <a:t>Internal involuntary sphincter—formed by smooth muscle</a:t>
            </a:r>
          </a:p>
          <a:p>
            <a:pPr lvl="1" eaLnBrk="1" hangingPunct="1">
              <a:defRPr/>
            </a:pPr>
            <a:r>
              <a:rPr lang="en-US" smtClean="0"/>
              <a:t>These sphincters are normally closed except during defecation</a:t>
            </a:r>
          </a:p>
        </p:txBody>
      </p:sp>
    </p:spTree>
    <p:extLst>
      <p:ext uri="{BB962C8B-B14F-4D97-AF65-F5344CB8AC3E}">
        <p14:creationId xmlns:p14="http://schemas.microsoft.com/office/powerpoint/2010/main" val="1451787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9" descr="figure_14_08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>
            <a:fillRect/>
          </a:stretch>
        </p:blipFill>
        <p:spPr bwMode="auto">
          <a:xfrm>
            <a:off x="274638" y="325438"/>
            <a:ext cx="859472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50825" y="1139825"/>
            <a:ext cx="1557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Right colic</a:t>
            </a:r>
          </a:p>
          <a:p>
            <a:pPr algn="l">
              <a:defRPr/>
            </a:pPr>
            <a:r>
              <a:rPr lang="en-US" sz="1400" b="1">
                <a:cs typeface="+mn-cs"/>
              </a:rPr>
              <a:t>(hepatic) flexure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38125" y="1854200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Transverse colon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44475" y="2419350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Haustrum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257175" y="323850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Ascending colon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50825" y="3689350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IIeum (cut)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57175" y="3994150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IIeocecal valve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257175" y="4764088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50825" y="5270500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941638" y="5321300"/>
            <a:ext cx="836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768600" y="5805488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Alan canal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022850" y="5888038"/>
            <a:ext cx="213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External anal sphincter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7167563" y="46609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167563" y="4175125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Teniae coli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167563" y="3724275"/>
            <a:ext cx="11620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Cut edge of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mesentery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7180263" y="2698750"/>
            <a:ext cx="17160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 colon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7180263" y="611188"/>
            <a:ext cx="15478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Left colic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(splenic) flexure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7180263" y="966788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mesocolon</a:t>
            </a:r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H="1">
            <a:off x="4718050" y="6048375"/>
            <a:ext cx="342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0" name="Freeform 28"/>
          <p:cNvSpPr>
            <a:spLocks/>
          </p:cNvSpPr>
          <p:nvPr/>
        </p:nvSpPr>
        <p:spPr bwMode="auto">
          <a:xfrm>
            <a:off x="4060825" y="5607050"/>
            <a:ext cx="95250" cy="695325"/>
          </a:xfrm>
          <a:custGeom>
            <a:avLst/>
            <a:gdLst>
              <a:gd name="T0" fmla="*/ 58 w 60"/>
              <a:gd name="T1" fmla="*/ 0 h 438"/>
              <a:gd name="T2" fmla="*/ 4 w 60"/>
              <a:gd name="T3" fmla="*/ 0 h 438"/>
              <a:gd name="T4" fmla="*/ 0 w 60"/>
              <a:gd name="T5" fmla="*/ 438 h 438"/>
              <a:gd name="T6" fmla="*/ 60 w 60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438">
                <a:moveTo>
                  <a:pt x="58" y="0"/>
                </a:moveTo>
                <a:lnTo>
                  <a:pt x="4" y="0"/>
                </a:lnTo>
                <a:lnTo>
                  <a:pt x="0" y="438"/>
                </a:lnTo>
                <a:lnTo>
                  <a:pt x="60" y="4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3771900" y="5953125"/>
            <a:ext cx="28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2" name="Freeform 30"/>
          <p:cNvSpPr>
            <a:spLocks/>
          </p:cNvSpPr>
          <p:nvPr/>
        </p:nvSpPr>
        <p:spPr bwMode="auto">
          <a:xfrm>
            <a:off x="3705225" y="5257800"/>
            <a:ext cx="714375" cy="244475"/>
          </a:xfrm>
          <a:custGeom>
            <a:avLst/>
            <a:gdLst>
              <a:gd name="T0" fmla="*/ 450 w 450"/>
              <a:gd name="T1" fmla="*/ 0 h 154"/>
              <a:gd name="T2" fmla="*/ 118 w 450"/>
              <a:gd name="T3" fmla="*/ 154 h 154"/>
              <a:gd name="T4" fmla="*/ 0 w 450"/>
              <a:gd name="T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0" h="154">
                <a:moveTo>
                  <a:pt x="450" y="0"/>
                </a:moveTo>
                <a:lnTo>
                  <a:pt x="118" y="154"/>
                </a:lnTo>
                <a:lnTo>
                  <a:pt x="0" y="1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3" name="Freeform 31"/>
          <p:cNvSpPr>
            <a:spLocks/>
          </p:cNvSpPr>
          <p:nvPr/>
        </p:nvSpPr>
        <p:spPr bwMode="auto">
          <a:xfrm>
            <a:off x="1216025" y="4835525"/>
            <a:ext cx="2470150" cy="600075"/>
          </a:xfrm>
          <a:custGeom>
            <a:avLst/>
            <a:gdLst>
              <a:gd name="T0" fmla="*/ 1556 w 1556"/>
              <a:gd name="T1" fmla="*/ 0 h 378"/>
              <a:gd name="T2" fmla="*/ 1054 w 1556"/>
              <a:gd name="T3" fmla="*/ 378 h 378"/>
              <a:gd name="T4" fmla="*/ 0 w 1556"/>
              <a:gd name="T5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6" h="378">
                <a:moveTo>
                  <a:pt x="1556" y="0"/>
                </a:moveTo>
                <a:lnTo>
                  <a:pt x="1054" y="378"/>
                </a:lnTo>
                <a:lnTo>
                  <a:pt x="0" y="3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>
            <a:off x="1000125" y="4937125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>
            <a:off x="1657350" y="4168775"/>
            <a:ext cx="1638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6" name="Freeform 34"/>
          <p:cNvSpPr>
            <a:spLocks/>
          </p:cNvSpPr>
          <p:nvPr/>
        </p:nvSpPr>
        <p:spPr bwMode="auto">
          <a:xfrm>
            <a:off x="1311275" y="3854450"/>
            <a:ext cx="2193925" cy="130175"/>
          </a:xfrm>
          <a:custGeom>
            <a:avLst/>
            <a:gdLst>
              <a:gd name="T0" fmla="*/ 0 w 1382"/>
              <a:gd name="T1" fmla="*/ 4 h 82"/>
              <a:gd name="T2" fmla="*/ 1094 w 1382"/>
              <a:gd name="T3" fmla="*/ 0 h 82"/>
              <a:gd name="T4" fmla="*/ 1382 w 13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2" h="82">
                <a:moveTo>
                  <a:pt x="0" y="4"/>
                </a:moveTo>
                <a:lnTo>
                  <a:pt x="1094" y="0"/>
                </a:lnTo>
                <a:lnTo>
                  <a:pt x="1382" y="8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>
            <a:off x="1838325" y="3403600"/>
            <a:ext cx="612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1228725" y="2565400"/>
            <a:ext cx="882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2111375" y="2327275"/>
            <a:ext cx="103188" cy="482600"/>
          </a:xfrm>
          <a:custGeom>
            <a:avLst/>
            <a:gdLst>
              <a:gd name="T0" fmla="*/ 60 w 65"/>
              <a:gd name="T1" fmla="*/ 2 h 304"/>
              <a:gd name="T2" fmla="*/ 4 w 65"/>
              <a:gd name="T3" fmla="*/ 0 h 304"/>
              <a:gd name="T4" fmla="*/ 0 w 65"/>
              <a:gd name="T5" fmla="*/ 302 h 304"/>
              <a:gd name="T6" fmla="*/ 65 w 65"/>
              <a:gd name="T7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04">
                <a:moveTo>
                  <a:pt x="60" y="2"/>
                </a:moveTo>
                <a:lnTo>
                  <a:pt x="4" y="0"/>
                </a:lnTo>
                <a:lnTo>
                  <a:pt x="0" y="302"/>
                </a:lnTo>
                <a:lnTo>
                  <a:pt x="65" y="3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0" name="Freeform 38"/>
          <p:cNvSpPr>
            <a:spLocks/>
          </p:cNvSpPr>
          <p:nvPr/>
        </p:nvSpPr>
        <p:spPr bwMode="auto">
          <a:xfrm>
            <a:off x="1863725" y="1851025"/>
            <a:ext cx="1343025" cy="174625"/>
          </a:xfrm>
          <a:custGeom>
            <a:avLst/>
            <a:gdLst>
              <a:gd name="T0" fmla="*/ 0 w 846"/>
              <a:gd name="T1" fmla="*/ 110 h 110"/>
              <a:gd name="T2" fmla="*/ 148 w 846"/>
              <a:gd name="T3" fmla="*/ 108 h 110"/>
              <a:gd name="T4" fmla="*/ 846 w 846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6" h="110">
                <a:moveTo>
                  <a:pt x="0" y="110"/>
                </a:moveTo>
                <a:lnTo>
                  <a:pt x="148" y="108"/>
                </a:lnTo>
                <a:lnTo>
                  <a:pt x="84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>
            <a:off x="1308100" y="1311275"/>
            <a:ext cx="1028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flipH="1">
            <a:off x="6683375" y="644525"/>
            <a:ext cx="5365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 flipH="1">
            <a:off x="6451600" y="4806950"/>
            <a:ext cx="752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 flipV="1">
            <a:off x="5854700" y="4806950"/>
            <a:ext cx="1057275" cy="479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5" name="Line 43"/>
          <p:cNvSpPr>
            <a:spLocks noChangeShapeType="1"/>
          </p:cNvSpPr>
          <p:nvPr/>
        </p:nvSpPr>
        <p:spPr bwMode="auto">
          <a:xfrm flipH="1">
            <a:off x="4551363" y="1098550"/>
            <a:ext cx="26527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6" name="Line 44"/>
          <p:cNvSpPr>
            <a:spLocks noChangeShapeType="1"/>
          </p:cNvSpPr>
          <p:nvPr/>
        </p:nvSpPr>
        <p:spPr bwMode="auto">
          <a:xfrm flipH="1">
            <a:off x="6724650" y="2733675"/>
            <a:ext cx="479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7" name="Line 45"/>
          <p:cNvSpPr>
            <a:spLocks noChangeShapeType="1"/>
          </p:cNvSpPr>
          <p:nvPr/>
        </p:nvSpPr>
        <p:spPr bwMode="auto">
          <a:xfrm flipH="1">
            <a:off x="6311900" y="4319588"/>
            <a:ext cx="892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78" name="Line 46"/>
          <p:cNvSpPr>
            <a:spLocks noChangeShapeType="1"/>
          </p:cNvSpPr>
          <p:nvPr/>
        </p:nvSpPr>
        <p:spPr bwMode="auto">
          <a:xfrm flipH="1">
            <a:off x="4191000" y="3757613"/>
            <a:ext cx="3013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5335" name="Text Box 5"/>
          <p:cNvSpPr txBox="1">
            <a:spLocks noChangeArrowheads="1"/>
          </p:cNvSpPr>
          <p:nvPr/>
        </p:nvSpPr>
        <p:spPr bwMode="auto">
          <a:xfrm>
            <a:off x="8021638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14.8</a:t>
            </a:r>
          </a:p>
        </p:txBody>
      </p:sp>
    </p:spTree>
    <p:extLst>
      <p:ext uri="{BB962C8B-B14F-4D97-AF65-F5344CB8AC3E}">
        <p14:creationId xmlns:p14="http://schemas.microsoft.com/office/powerpoint/2010/main" val="2389392234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Large Intestine Anatomy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No villi present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Goblet cells produce alkaline mucus which lubricates the passage of feces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Muscularis externa layer is reduced to three bands of muscle called teniae coli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These bands cause the wall to pucker into haustra (pocketlike sacs)</a:t>
            </a:r>
          </a:p>
        </p:txBody>
      </p:sp>
    </p:spTree>
    <p:extLst>
      <p:ext uri="{BB962C8B-B14F-4D97-AF65-F5344CB8AC3E}">
        <p14:creationId xmlns:p14="http://schemas.microsoft.com/office/powerpoint/2010/main" val="491292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Accessory Digestive Organs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Teeth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Salivary glands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Pancreas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Liver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Gallbladder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60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Teeth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Function is to masticate (chew)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Humans have two sets of teeth</a:t>
            </a:r>
          </a:p>
          <a:p>
            <a:pPr lvl="1" eaLnBrk="1" hangingPunct="1">
              <a:defRPr/>
            </a:pPr>
            <a:r>
              <a:rPr lang="en-US" smtClean="0"/>
              <a:t>Deciduous (baby or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milk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) teeth</a:t>
            </a:r>
          </a:p>
          <a:p>
            <a:pPr lvl="1" eaLnBrk="1" hangingPunct="1">
              <a:defRPr/>
            </a:pPr>
            <a:r>
              <a:rPr lang="en-US" smtClean="0"/>
              <a:t>A baby has 20 teeth by age two</a:t>
            </a:r>
          </a:p>
          <a:p>
            <a:pPr lvl="1" eaLnBrk="1" hangingPunct="1">
              <a:defRPr/>
            </a:pPr>
            <a:r>
              <a:rPr lang="en-US" smtClean="0"/>
              <a:t>First teeth to appear are the lower central incisors</a:t>
            </a:r>
          </a:p>
        </p:txBody>
      </p:sp>
    </p:spTree>
    <p:extLst>
      <p:ext uri="{BB962C8B-B14F-4D97-AF65-F5344CB8AC3E}">
        <p14:creationId xmlns:p14="http://schemas.microsoft.com/office/powerpoint/2010/main" val="1754621310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Teeth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Permanent teeth</a:t>
            </a:r>
          </a:p>
          <a:p>
            <a:pPr lvl="1" eaLnBrk="1" hangingPunct="1">
              <a:defRPr/>
            </a:pPr>
            <a:r>
              <a:rPr lang="en-US" smtClean="0"/>
              <a:t>Replace deciduous teeth between the ages of 6 and 12</a:t>
            </a:r>
          </a:p>
          <a:p>
            <a:pPr lvl="1" eaLnBrk="1" hangingPunct="1">
              <a:defRPr/>
            </a:pPr>
            <a:r>
              <a:rPr lang="en-US" smtClean="0"/>
              <a:t>A full set is 32 teeth, but some people do not have wisdom teeth (third molars)</a:t>
            </a:r>
          </a:p>
          <a:p>
            <a:pPr lvl="1" eaLnBrk="1" hangingPunct="1">
              <a:defRPr/>
            </a:pPr>
            <a:r>
              <a:rPr lang="en-US" smtClean="0"/>
              <a:t>If they do emerge, the wisdom teeth appear between ages of 17 and 25</a:t>
            </a:r>
          </a:p>
        </p:txBody>
      </p:sp>
    </p:spTree>
    <p:extLst>
      <p:ext uri="{BB962C8B-B14F-4D97-AF65-F5344CB8AC3E}">
        <p14:creationId xmlns:p14="http://schemas.microsoft.com/office/powerpoint/2010/main" val="3067395509"/>
      </p:ext>
    </p:extLst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Classification of Teeth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Incisors—cutting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Canines (eyeteeth)—tearing or piercing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Premolars (bicuspids)—grinding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Molars—grinding</a:t>
            </a:r>
          </a:p>
        </p:txBody>
      </p:sp>
    </p:spTree>
    <p:extLst>
      <p:ext uri="{BB962C8B-B14F-4D97-AF65-F5344CB8AC3E}">
        <p14:creationId xmlns:p14="http://schemas.microsoft.com/office/powerpoint/2010/main" val="1877662096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9" descr="figure_14_1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"/>
          <a:stretch>
            <a:fillRect/>
          </a:stretch>
        </p:blipFill>
        <p:spPr bwMode="auto">
          <a:xfrm>
            <a:off x="2398713" y="227013"/>
            <a:ext cx="43465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Freeform 10"/>
          <p:cNvSpPr>
            <a:spLocks/>
          </p:cNvSpPr>
          <p:nvPr/>
        </p:nvSpPr>
        <p:spPr bwMode="auto">
          <a:xfrm>
            <a:off x="3844925" y="2049463"/>
            <a:ext cx="638175" cy="1633537"/>
          </a:xfrm>
          <a:custGeom>
            <a:avLst/>
            <a:gdLst>
              <a:gd name="T0" fmla="*/ 0 w 402"/>
              <a:gd name="T1" fmla="*/ 0 h 1029"/>
              <a:gd name="T2" fmla="*/ 114 w 402"/>
              <a:gd name="T3" fmla="*/ 1 h 1029"/>
              <a:gd name="T4" fmla="*/ 402 w 402"/>
              <a:gd name="T5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1029">
                <a:moveTo>
                  <a:pt x="0" y="0"/>
                </a:moveTo>
                <a:lnTo>
                  <a:pt x="114" y="1"/>
                </a:lnTo>
                <a:lnTo>
                  <a:pt x="402" y="102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1" name="Freeform 11"/>
          <p:cNvSpPr>
            <a:spLocks/>
          </p:cNvSpPr>
          <p:nvPr/>
        </p:nvSpPr>
        <p:spPr bwMode="auto">
          <a:xfrm>
            <a:off x="4349750" y="1854200"/>
            <a:ext cx="92075" cy="1174750"/>
          </a:xfrm>
          <a:custGeom>
            <a:avLst/>
            <a:gdLst>
              <a:gd name="T0" fmla="*/ 0 w 58"/>
              <a:gd name="T1" fmla="*/ 0 h 740"/>
              <a:gd name="T2" fmla="*/ 58 w 58"/>
              <a:gd name="T3" fmla="*/ 0 h 740"/>
              <a:gd name="T4" fmla="*/ 50 w 58"/>
              <a:gd name="T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740">
                <a:moveTo>
                  <a:pt x="0" y="0"/>
                </a:moveTo>
                <a:lnTo>
                  <a:pt x="58" y="0"/>
                </a:lnTo>
                <a:lnTo>
                  <a:pt x="50" y="74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2" name="Freeform 12"/>
          <p:cNvSpPr>
            <a:spLocks/>
          </p:cNvSpPr>
          <p:nvPr/>
        </p:nvSpPr>
        <p:spPr bwMode="auto">
          <a:xfrm>
            <a:off x="4108450" y="1298575"/>
            <a:ext cx="149225" cy="374650"/>
          </a:xfrm>
          <a:custGeom>
            <a:avLst/>
            <a:gdLst>
              <a:gd name="T0" fmla="*/ 0 w 94"/>
              <a:gd name="T1" fmla="*/ 236 h 236"/>
              <a:gd name="T2" fmla="*/ 60 w 94"/>
              <a:gd name="T3" fmla="*/ 236 h 236"/>
              <a:gd name="T4" fmla="*/ 94 w 94"/>
              <a:gd name="T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236">
                <a:moveTo>
                  <a:pt x="0" y="236"/>
                </a:moveTo>
                <a:lnTo>
                  <a:pt x="60" y="236"/>
                </a:lnTo>
                <a:lnTo>
                  <a:pt x="9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3" name="Freeform 13"/>
          <p:cNvSpPr>
            <a:spLocks/>
          </p:cNvSpPr>
          <p:nvPr/>
        </p:nvSpPr>
        <p:spPr bwMode="auto">
          <a:xfrm>
            <a:off x="4156075" y="1022350"/>
            <a:ext cx="1028700" cy="190500"/>
          </a:xfrm>
          <a:custGeom>
            <a:avLst/>
            <a:gdLst>
              <a:gd name="T0" fmla="*/ 0 w 648"/>
              <a:gd name="T1" fmla="*/ 120 h 120"/>
              <a:gd name="T2" fmla="*/ 210 w 648"/>
              <a:gd name="T3" fmla="*/ 0 h 120"/>
              <a:gd name="T4" fmla="*/ 648 w 648"/>
              <a:gd name="T5" fmla="*/ 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120">
                <a:moveTo>
                  <a:pt x="0" y="120"/>
                </a:moveTo>
                <a:lnTo>
                  <a:pt x="210" y="0"/>
                </a:lnTo>
                <a:lnTo>
                  <a:pt x="648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587875" y="1365250"/>
            <a:ext cx="5937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4587875" y="1638300"/>
            <a:ext cx="590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4686300" y="3403600"/>
            <a:ext cx="498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7" name="Freeform 17"/>
          <p:cNvSpPr>
            <a:spLocks/>
          </p:cNvSpPr>
          <p:nvPr/>
        </p:nvSpPr>
        <p:spPr bwMode="auto">
          <a:xfrm>
            <a:off x="5626100" y="3975100"/>
            <a:ext cx="266700" cy="92075"/>
          </a:xfrm>
          <a:custGeom>
            <a:avLst/>
            <a:gdLst>
              <a:gd name="T0" fmla="*/ 0 w 168"/>
              <a:gd name="T1" fmla="*/ 58 h 58"/>
              <a:gd name="T2" fmla="*/ 100 w 168"/>
              <a:gd name="T3" fmla="*/ 0 h 58"/>
              <a:gd name="T4" fmla="*/ 168 w 168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58">
                <a:moveTo>
                  <a:pt x="0" y="58"/>
                </a:moveTo>
                <a:lnTo>
                  <a:pt x="100" y="0"/>
                </a:lnTo>
                <a:lnTo>
                  <a:pt x="16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8" name="Freeform 18"/>
          <p:cNvSpPr>
            <a:spLocks/>
          </p:cNvSpPr>
          <p:nvPr/>
        </p:nvSpPr>
        <p:spPr bwMode="auto">
          <a:xfrm>
            <a:off x="5721350" y="5057775"/>
            <a:ext cx="200025" cy="47625"/>
          </a:xfrm>
          <a:custGeom>
            <a:avLst/>
            <a:gdLst>
              <a:gd name="T0" fmla="*/ 0 w 126"/>
              <a:gd name="T1" fmla="*/ 30 h 30"/>
              <a:gd name="T2" fmla="*/ 70 w 126"/>
              <a:gd name="T3" fmla="*/ 0 h 30"/>
              <a:gd name="T4" fmla="*/ 126 w 126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30">
                <a:moveTo>
                  <a:pt x="0" y="30"/>
                </a:moveTo>
                <a:lnTo>
                  <a:pt x="70" y="0"/>
                </a:lnTo>
                <a:lnTo>
                  <a:pt x="126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4676775" y="5705475"/>
            <a:ext cx="4953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4505325" y="6200775"/>
            <a:ext cx="650875" cy="241300"/>
          </a:xfrm>
          <a:custGeom>
            <a:avLst/>
            <a:gdLst>
              <a:gd name="T0" fmla="*/ 0 w 410"/>
              <a:gd name="T1" fmla="*/ 152 h 152"/>
              <a:gd name="T2" fmla="*/ 324 w 410"/>
              <a:gd name="T3" fmla="*/ 0 h 152"/>
              <a:gd name="T4" fmla="*/ 410 w 410"/>
              <a:gd name="T5" fmla="*/ 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" h="152">
                <a:moveTo>
                  <a:pt x="0" y="152"/>
                </a:moveTo>
                <a:lnTo>
                  <a:pt x="324" y="0"/>
                </a:lnTo>
                <a:lnTo>
                  <a:pt x="410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3327400" y="4514850"/>
            <a:ext cx="869950" cy="209550"/>
          </a:xfrm>
          <a:custGeom>
            <a:avLst/>
            <a:gdLst>
              <a:gd name="T0" fmla="*/ 0 w 548"/>
              <a:gd name="T1" fmla="*/ 132 h 132"/>
              <a:gd name="T2" fmla="*/ 478 w 548"/>
              <a:gd name="T3" fmla="*/ 130 h 132"/>
              <a:gd name="T4" fmla="*/ 548 w 548"/>
              <a:gd name="T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132">
                <a:moveTo>
                  <a:pt x="0" y="132"/>
                </a:moveTo>
                <a:lnTo>
                  <a:pt x="478" y="130"/>
                </a:lnTo>
                <a:lnTo>
                  <a:pt x="54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V="1">
            <a:off x="3327400" y="5140325"/>
            <a:ext cx="5080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2444750" y="684213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Ingestion</a:t>
            </a: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2444750" y="1120775"/>
            <a:ext cx="11430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Mechanical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digestion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2700338" y="4581525"/>
            <a:ext cx="915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Small 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intestine</a:t>
            </a: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2684463" y="5002213"/>
            <a:ext cx="915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Large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intestine</a:t>
            </a: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143500" y="884238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Food</a:t>
            </a:r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146675" y="12065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5153025" y="149542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5210175" y="171132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Propulsion</a:t>
            </a: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5143500" y="1966913"/>
            <a:ext cx="15970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>
              <a:lnSpc>
                <a:spcPct val="7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Swallowing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(oropharynx)</a:t>
            </a:r>
          </a:p>
          <a:p>
            <a:pPr algn="l" eaLnBrk="0" hangingPunct="0">
              <a:lnSpc>
                <a:spcPct val="115000"/>
              </a:lnSpc>
              <a:defRPr/>
            </a:pPr>
            <a:endParaRPr lang="en-US" sz="1400" b="1">
              <a:cs typeface="+mn-cs"/>
            </a:endParaRPr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5154613" y="3227388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5210175" y="3551238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Absorption</a:t>
            </a:r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5842000" y="3811588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Lymph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vessel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5862638" y="4914900"/>
            <a:ext cx="728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Blood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vessel</a:t>
            </a: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4995863" y="5287963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Mainly H</a:t>
            </a:r>
            <a:r>
              <a:rPr lang="en-US" sz="1400" b="1" baseline="-25000">
                <a:cs typeface="+mn-cs"/>
              </a:rPr>
              <a:t>2</a:t>
            </a:r>
            <a:r>
              <a:rPr lang="en-US" sz="1400" b="1">
                <a:cs typeface="+mn-cs"/>
              </a:rPr>
              <a:t>O</a:t>
            </a: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5133975" y="5548313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Feces</a:t>
            </a: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5132388" y="60467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2451100" y="2336800"/>
            <a:ext cx="974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Chemical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digestion</a:t>
            </a: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2419350" y="615315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Defecation</a:t>
            </a:r>
          </a:p>
        </p:txBody>
      </p:sp>
      <p:sp>
        <p:nvSpPr>
          <p:cNvPr id="97321" name="Arc 41"/>
          <p:cNvSpPr>
            <a:spLocks/>
          </p:cNvSpPr>
          <p:nvPr/>
        </p:nvSpPr>
        <p:spPr bwMode="auto">
          <a:xfrm flipH="1">
            <a:off x="5408613" y="5092700"/>
            <a:ext cx="74612" cy="198438"/>
          </a:xfrm>
          <a:custGeom>
            <a:avLst/>
            <a:gdLst>
              <a:gd name="G0" fmla="+- 21459 0 0"/>
              <a:gd name="G1" fmla="+- 21600 0 0"/>
              <a:gd name="G2" fmla="+- 21600 0 0"/>
              <a:gd name="T0" fmla="*/ 54 w 43059"/>
              <a:gd name="T1" fmla="*/ 18709 h 43200"/>
              <a:gd name="T2" fmla="*/ 0 w 43059"/>
              <a:gd name="T3" fmla="*/ 24062 h 43200"/>
              <a:gd name="T4" fmla="*/ 21459 w 4305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9" h="43200" fill="none" extrusionOk="0">
                <a:moveTo>
                  <a:pt x="53" y="18708"/>
                </a:moveTo>
                <a:cubicBezTo>
                  <a:pt x="1500" y="7994"/>
                  <a:pt x="10646" y="-1"/>
                  <a:pt x="21459" y="-1"/>
                </a:cubicBezTo>
                <a:cubicBezTo>
                  <a:pt x="33388" y="0"/>
                  <a:pt x="43059" y="9670"/>
                  <a:pt x="43059" y="21600"/>
                </a:cubicBezTo>
                <a:cubicBezTo>
                  <a:pt x="43059" y="33529"/>
                  <a:pt x="33388" y="43200"/>
                  <a:pt x="21459" y="43200"/>
                </a:cubicBezTo>
                <a:cubicBezTo>
                  <a:pt x="10482" y="43199"/>
                  <a:pt x="1250" y="34967"/>
                  <a:pt x="-1" y="24062"/>
                </a:cubicBezTo>
              </a:path>
              <a:path w="43059" h="43200" stroke="0" extrusionOk="0">
                <a:moveTo>
                  <a:pt x="53" y="18708"/>
                </a:moveTo>
                <a:cubicBezTo>
                  <a:pt x="1500" y="7994"/>
                  <a:pt x="10646" y="-1"/>
                  <a:pt x="21459" y="-1"/>
                </a:cubicBezTo>
                <a:cubicBezTo>
                  <a:pt x="33388" y="0"/>
                  <a:pt x="43059" y="9670"/>
                  <a:pt x="43059" y="21600"/>
                </a:cubicBezTo>
                <a:cubicBezTo>
                  <a:pt x="43059" y="33529"/>
                  <a:pt x="33388" y="43200"/>
                  <a:pt x="21459" y="43200"/>
                </a:cubicBezTo>
                <a:cubicBezTo>
                  <a:pt x="10482" y="43199"/>
                  <a:pt x="1250" y="34967"/>
                  <a:pt x="-1" y="24062"/>
                </a:cubicBezTo>
                <a:lnTo>
                  <a:pt x="21459" y="2160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5445125" y="528955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2425700" y="1536700"/>
            <a:ext cx="1747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Chewing (mouth)</a:t>
            </a:r>
            <a:endParaRPr lang="en-US" sz="1400">
              <a:cs typeface="+mn-cs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2425700" y="1720850"/>
            <a:ext cx="1984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Churning (stomach)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2425700" y="1920875"/>
            <a:ext cx="1636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Segmentation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  (small intestine)</a:t>
            </a: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5145088" y="2362200"/>
            <a:ext cx="1597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>
              <a:lnSpc>
                <a:spcPct val="7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Peristalsis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(esophagus,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stomach,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small intestine,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large intestine) </a:t>
            </a:r>
          </a:p>
        </p:txBody>
      </p:sp>
      <p:sp>
        <p:nvSpPr>
          <p:cNvPr id="81959" name="Text Box 5"/>
          <p:cNvSpPr txBox="1">
            <a:spLocks noChangeArrowheads="1"/>
          </p:cNvSpPr>
          <p:nvPr/>
        </p:nvSpPr>
        <p:spPr bwMode="auto">
          <a:xfrm>
            <a:off x="7926388" y="6550025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14.11</a:t>
            </a:r>
          </a:p>
        </p:txBody>
      </p:sp>
    </p:spTree>
    <p:extLst>
      <p:ext uri="{BB962C8B-B14F-4D97-AF65-F5344CB8AC3E}">
        <p14:creationId xmlns:p14="http://schemas.microsoft.com/office/powerpoint/2010/main" val="2640615050"/>
      </p:ext>
    </p:extLst>
  </p:cSld>
  <p:clrMapOvr>
    <a:masterClrMapping/>
  </p:clrMapOvr>
  <p:transition xmlns:p14="http://schemas.microsoft.com/office/powerpoint/2010/main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9" descr="figure_14_09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"/>
          <a:stretch>
            <a:fillRect/>
          </a:stretch>
        </p:blipFill>
        <p:spPr bwMode="auto">
          <a:xfrm>
            <a:off x="2600325" y="227013"/>
            <a:ext cx="394335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Freeform 10"/>
          <p:cNvSpPr>
            <a:spLocks/>
          </p:cNvSpPr>
          <p:nvPr/>
        </p:nvSpPr>
        <p:spPr bwMode="auto">
          <a:xfrm>
            <a:off x="3463925" y="600075"/>
            <a:ext cx="1768475" cy="1328738"/>
          </a:xfrm>
          <a:custGeom>
            <a:avLst/>
            <a:gdLst>
              <a:gd name="T0" fmla="*/ 0 w 1114"/>
              <a:gd name="T1" fmla="*/ 0 h 837"/>
              <a:gd name="T2" fmla="*/ 1095 w 1114"/>
              <a:gd name="T3" fmla="*/ 3 h 837"/>
              <a:gd name="T4" fmla="*/ 1114 w 1114"/>
              <a:gd name="T5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4" h="837">
                <a:moveTo>
                  <a:pt x="0" y="0"/>
                </a:moveTo>
                <a:lnTo>
                  <a:pt x="1095" y="3"/>
                </a:lnTo>
                <a:lnTo>
                  <a:pt x="1114" y="83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>
            <a:off x="3422650" y="1047750"/>
            <a:ext cx="1674813" cy="928688"/>
          </a:xfrm>
          <a:custGeom>
            <a:avLst/>
            <a:gdLst>
              <a:gd name="T0" fmla="*/ 0 w 1055"/>
              <a:gd name="T1" fmla="*/ 0 h 585"/>
              <a:gd name="T2" fmla="*/ 908 w 1055"/>
              <a:gd name="T3" fmla="*/ 1 h 585"/>
              <a:gd name="T4" fmla="*/ 1055 w 105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5" h="585">
                <a:moveTo>
                  <a:pt x="0" y="0"/>
                </a:moveTo>
                <a:lnTo>
                  <a:pt x="908" y="1"/>
                </a:lnTo>
                <a:lnTo>
                  <a:pt x="1055" y="58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2" name="Freeform 12"/>
          <p:cNvSpPr>
            <a:spLocks/>
          </p:cNvSpPr>
          <p:nvPr/>
        </p:nvSpPr>
        <p:spPr bwMode="auto">
          <a:xfrm>
            <a:off x="4333875" y="1455738"/>
            <a:ext cx="623888" cy="584200"/>
          </a:xfrm>
          <a:custGeom>
            <a:avLst/>
            <a:gdLst>
              <a:gd name="T0" fmla="*/ 0 w 393"/>
              <a:gd name="T1" fmla="*/ 1 h 368"/>
              <a:gd name="T2" fmla="*/ 227 w 393"/>
              <a:gd name="T3" fmla="*/ 0 h 368"/>
              <a:gd name="T4" fmla="*/ 393 w 393"/>
              <a:gd name="T5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368">
                <a:moveTo>
                  <a:pt x="0" y="1"/>
                </a:moveTo>
                <a:lnTo>
                  <a:pt x="227" y="0"/>
                </a:lnTo>
                <a:lnTo>
                  <a:pt x="393" y="3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>
            <a:off x="3775075" y="2035175"/>
            <a:ext cx="1020763" cy="195263"/>
          </a:xfrm>
          <a:custGeom>
            <a:avLst/>
            <a:gdLst>
              <a:gd name="T0" fmla="*/ 0 w 643"/>
              <a:gd name="T1" fmla="*/ 5 h 123"/>
              <a:gd name="T2" fmla="*/ 521 w 643"/>
              <a:gd name="T3" fmla="*/ 0 h 123"/>
              <a:gd name="T4" fmla="*/ 643 w 643"/>
              <a:gd name="T5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3" h="123">
                <a:moveTo>
                  <a:pt x="0" y="5"/>
                </a:moveTo>
                <a:lnTo>
                  <a:pt x="521" y="0"/>
                </a:lnTo>
                <a:lnTo>
                  <a:pt x="643" y="123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4" name="Freeform 14"/>
          <p:cNvSpPr>
            <a:spLocks/>
          </p:cNvSpPr>
          <p:nvPr/>
        </p:nvSpPr>
        <p:spPr bwMode="auto">
          <a:xfrm>
            <a:off x="4006850" y="2406650"/>
            <a:ext cx="720725" cy="1588"/>
          </a:xfrm>
          <a:custGeom>
            <a:avLst/>
            <a:gdLst>
              <a:gd name="T0" fmla="*/ 0 w 454"/>
              <a:gd name="T1" fmla="*/ 0 h 1"/>
              <a:gd name="T2" fmla="*/ 454 w 45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4" h="1">
                <a:moveTo>
                  <a:pt x="0" y="0"/>
                </a:moveTo>
                <a:lnTo>
                  <a:pt x="45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5" name="Freeform 15"/>
          <p:cNvSpPr>
            <a:spLocks/>
          </p:cNvSpPr>
          <p:nvPr/>
        </p:nvSpPr>
        <p:spPr bwMode="auto">
          <a:xfrm>
            <a:off x="3960813" y="3143250"/>
            <a:ext cx="1271587" cy="1601788"/>
          </a:xfrm>
          <a:custGeom>
            <a:avLst/>
            <a:gdLst>
              <a:gd name="T0" fmla="*/ 0 w 801"/>
              <a:gd name="T1" fmla="*/ 0 h 1009"/>
              <a:gd name="T2" fmla="*/ 793 w 801"/>
              <a:gd name="T3" fmla="*/ 3 h 1009"/>
              <a:gd name="T4" fmla="*/ 801 w 801"/>
              <a:gd name="T5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1" h="1009">
                <a:moveTo>
                  <a:pt x="0" y="0"/>
                </a:moveTo>
                <a:lnTo>
                  <a:pt x="793" y="3"/>
                </a:lnTo>
                <a:lnTo>
                  <a:pt x="801" y="100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3937000" y="3449638"/>
            <a:ext cx="1130300" cy="1371600"/>
          </a:xfrm>
          <a:custGeom>
            <a:avLst/>
            <a:gdLst>
              <a:gd name="T0" fmla="*/ 0 w 712"/>
              <a:gd name="T1" fmla="*/ 3 h 864"/>
              <a:gd name="T2" fmla="*/ 645 w 712"/>
              <a:gd name="T3" fmla="*/ 0 h 864"/>
              <a:gd name="T4" fmla="*/ 712 w 712"/>
              <a:gd name="T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2" h="864">
                <a:moveTo>
                  <a:pt x="0" y="3"/>
                </a:moveTo>
                <a:lnTo>
                  <a:pt x="645" y="0"/>
                </a:lnTo>
                <a:lnTo>
                  <a:pt x="712" y="86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4321175" y="3668713"/>
            <a:ext cx="606425" cy="1193800"/>
          </a:xfrm>
          <a:custGeom>
            <a:avLst/>
            <a:gdLst>
              <a:gd name="T0" fmla="*/ 0 w 382"/>
              <a:gd name="T1" fmla="*/ 1 h 752"/>
              <a:gd name="T2" fmla="*/ 270 w 382"/>
              <a:gd name="T3" fmla="*/ 0 h 752"/>
              <a:gd name="T4" fmla="*/ 382 w 382"/>
              <a:gd name="T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2" h="752">
                <a:moveTo>
                  <a:pt x="0" y="1"/>
                </a:moveTo>
                <a:lnTo>
                  <a:pt x="270" y="0"/>
                </a:lnTo>
                <a:lnTo>
                  <a:pt x="382" y="7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4013200" y="4394200"/>
            <a:ext cx="804863" cy="595313"/>
          </a:xfrm>
          <a:custGeom>
            <a:avLst/>
            <a:gdLst>
              <a:gd name="T0" fmla="*/ 0 w 507"/>
              <a:gd name="T1" fmla="*/ 0 h 375"/>
              <a:gd name="T2" fmla="*/ 372 w 507"/>
              <a:gd name="T3" fmla="*/ 0 h 375"/>
              <a:gd name="T4" fmla="*/ 507 w 507"/>
              <a:gd name="T5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7" h="375">
                <a:moveTo>
                  <a:pt x="0" y="0"/>
                </a:moveTo>
                <a:lnTo>
                  <a:pt x="372" y="0"/>
                </a:lnTo>
                <a:lnTo>
                  <a:pt x="507" y="37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19" name="Freeform 19"/>
          <p:cNvSpPr>
            <a:spLocks/>
          </p:cNvSpPr>
          <p:nvPr/>
        </p:nvSpPr>
        <p:spPr bwMode="auto">
          <a:xfrm>
            <a:off x="4324350" y="4813300"/>
            <a:ext cx="420688" cy="320675"/>
          </a:xfrm>
          <a:custGeom>
            <a:avLst/>
            <a:gdLst>
              <a:gd name="T0" fmla="*/ 0 w 265"/>
              <a:gd name="T1" fmla="*/ 0 h 202"/>
              <a:gd name="T2" fmla="*/ 118 w 265"/>
              <a:gd name="T3" fmla="*/ 0 h 202"/>
              <a:gd name="T4" fmla="*/ 265 w 265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5" h="202">
                <a:moveTo>
                  <a:pt x="0" y="0"/>
                </a:moveTo>
                <a:lnTo>
                  <a:pt x="118" y="0"/>
                </a:lnTo>
                <a:lnTo>
                  <a:pt x="265" y="20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3733800" y="5321300"/>
            <a:ext cx="917575" cy="1588"/>
          </a:xfrm>
          <a:custGeom>
            <a:avLst/>
            <a:gdLst>
              <a:gd name="T0" fmla="*/ 0 w 578"/>
              <a:gd name="T1" fmla="*/ 0 h 1"/>
              <a:gd name="T2" fmla="*/ 578 w 578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8" h="1">
                <a:moveTo>
                  <a:pt x="0" y="0"/>
                </a:moveTo>
                <a:lnTo>
                  <a:pt x="578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1" name="Freeform 21"/>
          <p:cNvSpPr>
            <a:spLocks/>
          </p:cNvSpPr>
          <p:nvPr/>
        </p:nvSpPr>
        <p:spPr bwMode="auto">
          <a:xfrm>
            <a:off x="4022725" y="5591175"/>
            <a:ext cx="539750" cy="187325"/>
          </a:xfrm>
          <a:custGeom>
            <a:avLst/>
            <a:gdLst>
              <a:gd name="T0" fmla="*/ 0 w 340"/>
              <a:gd name="T1" fmla="*/ 118 h 118"/>
              <a:gd name="T2" fmla="*/ 148 w 340"/>
              <a:gd name="T3" fmla="*/ 118 h 118"/>
              <a:gd name="T4" fmla="*/ 340 w 340"/>
              <a:gd name="T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" h="118">
                <a:moveTo>
                  <a:pt x="0" y="118"/>
                </a:moveTo>
                <a:lnTo>
                  <a:pt x="148" y="118"/>
                </a:lnTo>
                <a:lnTo>
                  <a:pt x="3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2" name="Freeform 22"/>
          <p:cNvSpPr>
            <a:spLocks/>
          </p:cNvSpPr>
          <p:nvPr/>
        </p:nvSpPr>
        <p:spPr bwMode="auto">
          <a:xfrm>
            <a:off x="3806825" y="5810250"/>
            <a:ext cx="755650" cy="365125"/>
          </a:xfrm>
          <a:custGeom>
            <a:avLst/>
            <a:gdLst>
              <a:gd name="T0" fmla="*/ 0 w 476"/>
              <a:gd name="T1" fmla="*/ 230 h 230"/>
              <a:gd name="T2" fmla="*/ 410 w 476"/>
              <a:gd name="T3" fmla="*/ 230 h 230"/>
              <a:gd name="T4" fmla="*/ 476 w 476"/>
              <a:gd name="T5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6" h="230">
                <a:moveTo>
                  <a:pt x="0" y="230"/>
                </a:moveTo>
                <a:lnTo>
                  <a:pt x="410" y="230"/>
                </a:lnTo>
                <a:lnTo>
                  <a:pt x="47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3" name="Freeform 23"/>
          <p:cNvSpPr>
            <a:spLocks/>
          </p:cNvSpPr>
          <p:nvPr/>
        </p:nvSpPr>
        <p:spPr bwMode="auto">
          <a:xfrm>
            <a:off x="5375275" y="4025900"/>
            <a:ext cx="841375" cy="723900"/>
          </a:xfrm>
          <a:custGeom>
            <a:avLst/>
            <a:gdLst>
              <a:gd name="T0" fmla="*/ 0 w 530"/>
              <a:gd name="T1" fmla="*/ 456 h 456"/>
              <a:gd name="T2" fmla="*/ 72 w 530"/>
              <a:gd name="T3" fmla="*/ 2 h 456"/>
              <a:gd name="T4" fmla="*/ 530 w 530"/>
              <a:gd name="T5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0" h="456">
                <a:moveTo>
                  <a:pt x="0" y="456"/>
                </a:moveTo>
                <a:lnTo>
                  <a:pt x="72" y="2"/>
                </a:lnTo>
                <a:lnTo>
                  <a:pt x="53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4" name="Freeform 24"/>
          <p:cNvSpPr>
            <a:spLocks/>
          </p:cNvSpPr>
          <p:nvPr/>
        </p:nvSpPr>
        <p:spPr bwMode="auto">
          <a:xfrm>
            <a:off x="5645150" y="4686300"/>
            <a:ext cx="565150" cy="158750"/>
          </a:xfrm>
          <a:custGeom>
            <a:avLst/>
            <a:gdLst>
              <a:gd name="T0" fmla="*/ 0 w 356"/>
              <a:gd name="T1" fmla="*/ 100 h 100"/>
              <a:gd name="T2" fmla="*/ 90 w 356"/>
              <a:gd name="T3" fmla="*/ 0 h 100"/>
              <a:gd name="T4" fmla="*/ 356 w 356"/>
              <a:gd name="T5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6" h="100">
                <a:moveTo>
                  <a:pt x="0" y="100"/>
                </a:moveTo>
                <a:lnTo>
                  <a:pt x="90" y="0"/>
                </a:lnTo>
                <a:lnTo>
                  <a:pt x="356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5" name="Freeform 25"/>
          <p:cNvSpPr>
            <a:spLocks/>
          </p:cNvSpPr>
          <p:nvPr/>
        </p:nvSpPr>
        <p:spPr bwMode="auto">
          <a:xfrm>
            <a:off x="5784850" y="5013325"/>
            <a:ext cx="425450" cy="234950"/>
          </a:xfrm>
          <a:custGeom>
            <a:avLst/>
            <a:gdLst>
              <a:gd name="T0" fmla="*/ 0 w 268"/>
              <a:gd name="T1" fmla="*/ 0 h 148"/>
              <a:gd name="T2" fmla="*/ 182 w 268"/>
              <a:gd name="T3" fmla="*/ 146 h 148"/>
              <a:gd name="T4" fmla="*/ 268 w 268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" h="148">
                <a:moveTo>
                  <a:pt x="0" y="0"/>
                </a:moveTo>
                <a:lnTo>
                  <a:pt x="182" y="146"/>
                </a:lnTo>
                <a:lnTo>
                  <a:pt x="268" y="14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>
            <a:off x="5972175" y="5549900"/>
            <a:ext cx="177800" cy="142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2709863" y="312738"/>
            <a:ext cx="9159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Incisors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Central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(6–8 mo)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2709863" y="922338"/>
            <a:ext cx="10144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Lateral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(8–10 mo)</a:t>
            </a: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2709863" y="1320800"/>
            <a:ext cx="1685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Canine (eyetooth)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(16–20 mo)</a:t>
            </a:r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2709863" y="1719263"/>
            <a:ext cx="11128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Molars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First 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(10–15 mo)</a:t>
            </a: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2709863" y="2266950"/>
            <a:ext cx="13604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Second 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(about 2 yr)</a:t>
            </a:r>
          </a:p>
        </p:txBody>
      </p:sp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2709863" y="2854325"/>
            <a:ext cx="12811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Incisors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Central (7 yr)</a:t>
            </a:r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2709863" y="3273425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Lateral (8 yr)</a:t>
            </a:r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2709863" y="3548063"/>
            <a:ext cx="1685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Canine (eyetooth)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(11 yr)</a:t>
            </a:r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auto">
          <a:xfrm>
            <a:off x="2709863" y="3929063"/>
            <a:ext cx="137953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Premolars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(bicuspids)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First premolar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(11 yr)</a:t>
            </a:r>
          </a:p>
        </p:txBody>
      </p:sp>
      <p:sp>
        <p:nvSpPr>
          <p:cNvPr id="76836" name="Rectangle 36"/>
          <p:cNvSpPr>
            <a:spLocks noChangeArrowheads="1"/>
          </p:cNvSpPr>
          <p:nvPr/>
        </p:nvSpPr>
        <p:spPr bwMode="auto">
          <a:xfrm>
            <a:off x="2709863" y="4686300"/>
            <a:ext cx="163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Second premolar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(12–13 yr)</a:t>
            </a:r>
          </a:p>
        </p:txBody>
      </p: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2709863" y="5021263"/>
            <a:ext cx="110331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Molars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First 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(6–7 yr)</a:t>
            </a:r>
          </a:p>
        </p:txBody>
      </p:sp>
      <p:sp>
        <p:nvSpPr>
          <p:cNvPr id="76838" name="Rectangle 38"/>
          <p:cNvSpPr>
            <a:spLocks noChangeArrowheads="1"/>
          </p:cNvSpPr>
          <p:nvPr/>
        </p:nvSpPr>
        <p:spPr bwMode="auto">
          <a:xfrm>
            <a:off x="2709863" y="5632450"/>
            <a:ext cx="13604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Second 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(12–13 yr)</a:t>
            </a:r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2709863" y="6029325"/>
            <a:ext cx="14573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Third molar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(wisdom tooth)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(17–25 yr)</a:t>
            </a:r>
          </a:p>
        </p:txBody>
      </p:sp>
      <p:sp>
        <p:nvSpPr>
          <p:cNvPr id="76840" name="Rectangle 40"/>
          <p:cNvSpPr>
            <a:spLocks noChangeArrowheads="1"/>
          </p:cNvSpPr>
          <p:nvPr/>
        </p:nvSpPr>
        <p:spPr bwMode="auto">
          <a:xfrm>
            <a:off x="4756150" y="2500313"/>
            <a:ext cx="1131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Deciduous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(milk) teeth</a:t>
            </a:r>
          </a:p>
        </p:txBody>
      </p:sp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4735513" y="5638800"/>
            <a:ext cx="11033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Permanent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1400" b="1">
                <a:cs typeface="+mn-cs"/>
              </a:rPr>
              <a:t>teeth</a:t>
            </a:r>
          </a:p>
        </p:txBody>
      </p:sp>
      <p:sp>
        <p:nvSpPr>
          <p:cNvPr id="61474" name="Text Box 1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14.9</a:t>
            </a:r>
          </a:p>
        </p:txBody>
      </p:sp>
    </p:spTree>
    <p:extLst>
      <p:ext uri="{BB962C8B-B14F-4D97-AF65-F5344CB8AC3E}">
        <p14:creationId xmlns:p14="http://schemas.microsoft.com/office/powerpoint/2010/main" val="1959619368"/>
      </p:ext>
    </p:extLst>
  </p:cSld>
  <p:clrMapOvr>
    <a:masterClrMapping/>
  </p:clrMapOvr>
  <p:transition xmlns:p14="http://schemas.microsoft.com/office/powerpoint/2010/main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Regions of a Tooth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Crown—exposed part</a:t>
            </a:r>
          </a:p>
          <a:p>
            <a:pPr lvl="1" eaLnBrk="1" hangingPunct="1">
              <a:defRPr/>
            </a:pPr>
            <a:r>
              <a:rPr lang="en-US" smtClean="0"/>
              <a:t>Enamel—hardest substance in the body</a:t>
            </a:r>
          </a:p>
          <a:p>
            <a:pPr lvl="1" eaLnBrk="1" hangingPunct="1">
              <a:defRPr/>
            </a:pPr>
            <a:r>
              <a:rPr lang="en-US" smtClean="0"/>
              <a:t>Dentin—found deep to the enamel and forms the bulk of the tooth</a:t>
            </a:r>
          </a:p>
          <a:p>
            <a:pPr lvl="1" eaLnBrk="1" hangingPunct="1">
              <a:defRPr/>
            </a:pPr>
            <a:r>
              <a:rPr lang="en-US" smtClean="0"/>
              <a:t>Pulp cavity—contains connective tissue, blood vessels, and nerve fibers</a:t>
            </a:r>
          </a:p>
          <a:p>
            <a:pPr lvl="1" eaLnBrk="1" hangingPunct="1">
              <a:defRPr/>
            </a:pPr>
            <a:r>
              <a:rPr lang="en-US" smtClean="0"/>
              <a:t>Root canal—where the pulp cavity extends into the root</a:t>
            </a:r>
          </a:p>
        </p:txBody>
      </p:sp>
    </p:spTree>
    <p:extLst>
      <p:ext uri="{BB962C8B-B14F-4D97-AF65-F5344CB8AC3E}">
        <p14:creationId xmlns:p14="http://schemas.microsoft.com/office/powerpoint/2010/main" val="4287971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Regions of a Tooth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Neck</a:t>
            </a:r>
          </a:p>
          <a:p>
            <a:pPr lvl="1" eaLnBrk="1" hangingPunct="1">
              <a:defRPr/>
            </a:pPr>
            <a:r>
              <a:rPr lang="en-US" smtClean="0"/>
              <a:t>Region in contact with the gum</a:t>
            </a:r>
          </a:p>
          <a:p>
            <a:pPr lvl="1" eaLnBrk="1" hangingPunct="1">
              <a:defRPr/>
            </a:pPr>
            <a:r>
              <a:rPr lang="en-US" smtClean="0"/>
              <a:t>Connects crown to root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Root</a:t>
            </a:r>
          </a:p>
          <a:p>
            <a:pPr lvl="1" eaLnBrk="1" hangingPunct="1">
              <a:defRPr/>
            </a:pPr>
            <a:r>
              <a:rPr lang="en-US" smtClean="0"/>
              <a:t>Cementum—covers outer surface and attaches the tooth to the periodontal membrane</a:t>
            </a:r>
          </a:p>
        </p:txBody>
      </p:sp>
    </p:spTree>
    <p:extLst>
      <p:ext uri="{BB962C8B-B14F-4D97-AF65-F5344CB8AC3E}">
        <p14:creationId xmlns:p14="http://schemas.microsoft.com/office/powerpoint/2010/main" val="3261971021"/>
      </p:ext>
    </p:extLst>
  </p:cSld>
  <p:clrMapOvr>
    <a:masterClrMapping/>
  </p:clrMapOvr>
  <p:transition xmlns:p14="http://schemas.microsoft.com/office/powerpoint/2010/main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9" descr="figure_14_10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>
            <a:fillRect/>
          </a:stretch>
        </p:blipFill>
        <p:spPr bwMode="auto">
          <a:xfrm>
            <a:off x="1236663" y="153988"/>
            <a:ext cx="6669087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5435600" y="1209675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5245100" y="1717675"/>
            <a:ext cx="1028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5902325" y="2209800"/>
            <a:ext cx="40005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5" name="Freeform 13"/>
          <p:cNvSpPr>
            <a:spLocks/>
          </p:cNvSpPr>
          <p:nvPr/>
        </p:nvSpPr>
        <p:spPr bwMode="auto">
          <a:xfrm>
            <a:off x="5591175" y="3035300"/>
            <a:ext cx="717550" cy="53975"/>
          </a:xfrm>
          <a:custGeom>
            <a:avLst/>
            <a:gdLst>
              <a:gd name="T0" fmla="*/ 0 w 452"/>
              <a:gd name="T1" fmla="*/ 34 h 34"/>
              <a:gd name="T2" fmla="*/ 376 w 452"/>
              <a:gd name="T3" fmla="*/ 0 h 34"/>
              <a:gd name="T4" fmla="*/ 452 w 452"/>
              <a:gd name="T5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2" h="34">
                <a:moveTo>
                  <a:pt x="0" y="34"/>
                </a:moveTo>
                <a:lnTo>
                  <a:pt x="376" y="0"/>
                </a:lnTo>
                <a:lnTo>
                  <a:pt x="452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V="1">
            <a:off x="5918200" y="3790950"/>
            <a:ext cx="3683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5394325" y="4286250"/>
            <a:ext cx="876300" cy="276225"/>
          </a:xfrm>
          <a:custGeom>
            <a:avLst/>
            <a:gdLst>
              <a:gd name="T0" fmla="*/ 0 w 552"/>
              <a:gd name="T1" fmla="*/ 174 h 174"/>
              <a:gd name="T2" fmla="*/ 494 w 552"/>
              <a:gd name="T3" fmla="*/ 0 h 174"/>
              <a:gd name="T4" fmla="*/ 552 w 552"/>
              <a:gd name="T5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2" h="174">
                <a:moveTo>
                  <a:pt x="0" y="174"/>
                </a:moveTo>
                <a:lnTo>
                  <a:pt x="494" y="0"/>
                </a:lnTo>
                <a:lnTo>
                  <a:pt x="55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V="1">
            <a:off x="5124450" y="4822825"/>
            <a:ext cx="11779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9" name="Freeform 17"/>
          <p:cNvSpPr>
            <a:spLocks/>
          </p:cNvSpPr>
          <p:nvPr/>
        </p:nvSpPr>
        <p:spPr bwMode="auto">
          <a:xfrm>
            <a:off x="5054600" y="5162550"/>
            <a:ext cx="1250950" cy="254000"/>
          </a:xfrm>
          <a:custGeom>
            <a:avLst/>
            <a:gdLst>
              <a:gd name="T0" fmla="*/ 0 w 788"/>
              <a:gd name="T1" fmla="*/ 0 h 160"/>
              <a:gd name="T2" fmla="*/ 718 w 788"/>
              <a:gd name="T3" fmla="*/ 160 h 160"/>
              <a:gd name="T4" fmla="*/ 788 w 788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8" h="160">
                <a:moveTo>
                  <a:pt x="0" y="0"/>
                </a:moveTo>
                <a:lnTo>
                  <a:pt x="718" y="160"/>
                </a:lnTo>
                <a:lnTo>
                  <a:pt x="788" y="16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90" name="AutoShape 18"/>
          <p:cNvSpPr>
            <a:spLocks/>
          </p:cNvSpPr>
          <p:nvPr/>
        </p:nvSpPr>
        <p:spPr bwMode="auto">
          <a:xfrm>
            <a:off x="2303463" y="342900"/>
            <a:ext cx="127000" cy="1751013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91" name="AutoShape 19"/>
          <p:cNvSpPr>
            <a:spLocks/>
          </p:cNvSpPr>
          <p:nvPr/>
        </p:nvSpPr>
        <p:spPr bwMode="auto">
          <a:xfrm>
            <a:off x="2292350" y="2168525"/>
            <a:ext cx="146050" cy="519113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92" name="AutoShape 20"/>
          <p:cNvSpPr>
            <a:spLocks/>
          </p:cNvSpPr>
          <p:nvPr/>
        </p:nvSpPr>
        <p:spPr bwMode="auto">
          <a:xfrm>
            <a:off x="2293938" y="2763838"/>
            <a:ext cx="144462" cy="3048000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6248400" y="506413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Enamel</a:t>
            </a: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6248400" y="1017588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Dentin</a:t>
            </a:r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6248400" y="1520825"/>
            <a:ext cx="152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Pulp cavity</a:t>
            </a:r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6248400" y="2009775"/>
            <a:ext cx="124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000" b="1">
                <a:cs typeface="+mn-cs"/>
              </a:rPr>
              <a:t>Gum</a:t>
            </a:r>
          </a:p>
          <a:p>
            <a:pPr algn="l" eaLnBrk="0" hangingPunct="0">
              <a:defRPr/>
            </a:pPr>
            <a:r>
              <a:rPr lang="en-US" sz="2000" b="1">
                <a:cs typeface="+mn-cs"/>
              </a:rPr>
              <a:t>(gingiva)</a:t>
            </a: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6248400" y="2852738"/>
            <a:ext cx="158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000" b="1">
                <a:cs typeface="+mn-cs"/>
              </a:rPr>
              <a:t>Periodontal</a:t>
            </a:r>
          </a:p>
          <a:p>
            <a:pPr algn="l" eaLnBrk="0" hangingPunct="0">
              <a:defRPr/>
            </a:pPr>
            <a:r>
              <a:rPr lang="en-US" sz="2000" b="1">
                <a:cs typeface="+mn-cs"/>
              </a:rPr>
              <a:t>membrane</a:t>
            </a:r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6248400" y="3608388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Bone</a:t>
            </a:r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6248400" y="40894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Cement</a:t>
            </a: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6248400" y="4643438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Root canal</a:t>
            </a: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6248400" y="5237163"/>
            <a:ext cx="162401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2000" b="1">
                <a:cs typeface="+mn-cs"/>
              </a:rPr>
              <a:t>Blood 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2000" b="1">
                <a:cs typeface="+mn-cs"/>
              </a:rPr>
              <a:t>vessels and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2000" b="1">
                <a:cs typeface="+mn-cs"/>
              </a:rPr>
              <a:t>nerves in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2000" b="1">
                <a:cs typeface="+mn-cs"/>
              </a:rPr>
              <a:t>pulp</a:t>
            </a: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1222375" y="1004888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Crown</a:t>
            </a: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1414463" y="21923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Neck</a:t>
            </a: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1435100" y="403225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cs typeface="+mn-cs"/>
              </a:rPr>
              <a:t>Root</a:t>
            </a:r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>
            <a:off x="5588000" y="681038"/>
            <a:ext cx="703263" cy="9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 flipH="1" flipV="1">
            <a:off x="2159000" y="4262438"/>
            <a:ext cx="134938" cy="9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 flipH="1">
            <a:off x="2192338" y="2425700"/>
            <a:ext cx="101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908" name="Freeform 36"/>
          <p:cNvSpPr>
            <a:spLocks/>
          </p:cNvSpPr>
          <p:nvPr/>
        </p:nvSpPr>
        <p:spPr bwMode="auto">
          <a:xfrm>
            <a:off x="2197100" y="1216025"/>
            <a:ext cx="106363" cy="1588"/>
          </a:xfrm>
          <a:custGeom>
            <a:avLst/>
            <a:gdLst>
              <a:gd name="T0" fmla="*/ 67 w 67"/>
              <a:gd name="T1" fmla="*/ 0 h 1"/>
              <a:gd name="T2" fmla="*/ 0 w 6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" h="1">
                <a:moveTo>
                  <a:pt x="67" y="0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541" name="Text Box 8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14.10</a:t>
            </a:r>
          </a:p>
        </p:txBody>
      </p:sp>
    </p:spTree>
    <p:extLst>
      <p:ext uri="{BB962C8B-B14F-4D97-AF65-F5344CB8AC3E}">
        <p14:creationId xmlns:p14="http://schemas.microsoft.com/office/powerpoint/2010/main" val="778909469"/>
      </p:ext>
    </p:extLst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7"/>
          <p:cNvSpPr txBox="1">
            <a:spLocks noChangeArrowheads="1"/>
          </p:cNvSpPr>
          <p:nvPr/>
        </p:nvSpPr>
        <p:spPr bwMode="auto">
          <a:xfrm>
            <a:off x="381000" y="2330450"/>
            <a:ext cx="8245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charset="0"/>
              <a:buChar char="·"/>
            </a:pPr>
            <a:endParaRPr lang="en-US" sz="300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Salivary Glands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Three pairs of salivary glands empty secretions into the mouth</a:t>
            </a:r>
          </a:p>
          <a:p>
            <a:pPr lvl="1" eaLnBrk="1" hangingPunct="1">
              <a:defRPr/>
            </a:pPr>
            <a:r>
              <a:rPr lang="en-US" smtClean="0"/>
              <a:t>Parotid glands</a:t>
            </a:r>
          </a:p>
          <a:p>
            <a:pPr lvl="2" eaLnBrk="1" hangingPunct="1">
              <a:defRPr/>
            </a:pPr>
            <a:r>
              <a:rPr lang="en-US" smtClean="0"/>
              <a:t>Found anterior to the ears</a:t>
            </a:r>
          </a:p>
          <a:p>
            <a:pPr lvl="1" eaLnBrk="1" hangingPunct="1">
              <a:defRPr/>
            </a:pPr>
            <a:r>
              <a:rPr lang="en-US" smtClean="0"/>
              <a:t>Submandibular glands </a:t>
            </a:r>
          </a:p>
          <a:p>
            <a:pPr lvl="1" eaLnBrk="1" hangingPunct="1">
              <a:defRPr/>
            </a:pPr>
            <a:r>
              <a:rPr lang="en-US" smtClean="0"/>
              <a:t>Sublingual glands</a:t>
            </a:r>
          </a:p>
          <a:p>
            <a:pPr lvl="2" eaLnBrk="1" hangingPunct="1">
              <a:defRPr/>
            </a:pPr>
            <a:r>
              <a:rPr lang="en-US" smtClean="0"/>
              <a:t>Both submandibular and sublingual glands empty saliva into the floor of the mouth through small ducts</a:t>
            </a:r>
          </a:p>
        </p:txBody>
      </p:sp>
    </p:spTree>
    <p:extLst>
      <p:ext uri="{BB962C8B-B14F-4D97-AF65-F5344CB8AC3E}">
        <p14:creationId xmlns:p14="http://schemas.microsoft.com/office/powerpoint/2010/main" val="3883148928"/>
      </p:ext>
    </p:extLst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9" descr="figure_14_0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 bwMode="auto">
          <a:xfrm>
            <a:off x="447675" y="328613"/>
            <a:ext cx="8034338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Text Box 10"/>
          <p:cNvSpPr txBox="1">
            <a:spLocks noChangeAspect="1" noChangeArrowheads="1"/>
          </p:cNvSpPr>
          <p:nvPr/>
        </p:nvSpPr>
        <p:spPr bwMode="auto">
          <a:xfrm>
            <a:off x="1350963" y="1395413"/>
            <a:ext cx="176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Mouth (oral cavity)</a:t>
            </a:r>
          </a:p>
        </p:txBody>
      </p:sp>
      <p:sp>
        <p:nvSpPr>
          <p:cNvPr id="81931" name="Line 11"/>
          <p:cNvSpPr>
            <a:spLocks noChangeAspect="1" noChangeShapeType="1"/>
          </p:cNvSpPr>
          <p:nvPr/>
        </p:nvSpPr>
        <p:spPr bwMode="auto">
          <a:xfrm>
            <a:off x="3063875" y="1550988"/>
            <a:ext cx="8366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32" name="Text Box 12"/>
          <p:cNvSpPr txBox="1">
            <a:spLocks noChangeAspect="1" noChangeArrowheads="1"/>
          </p:cNvSpPr>
          <p:nvPr/>
        </p:nvSpPr>
        <p:spPr bwMode="auto">
          <a:xfrm>
            <a:off x="1350963" y="1624013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Tongue</a:t>
            </a:r>
          </a:p>
        </p:txBody>
      </p:sp>
      <p:sp>
        <p:nvSpPr>
          <p:cNvPr id="81933" name="Text Box 13"/>
          <p:cNvSpPr txBox="1">
            <a:spLocks noChangeAspect="1" noChangeArrowheads="1"/>
          </p:cNvSpPr>
          <p:nvPr/>
        </p:nvSpPr>
        <p:spPr bwMode="auto">
          <a:xfrm>
            <a:off x="392113" y="2798763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81934" name="Text Box 14"/>
          <p:cNvSpPr txBox="1">
            <a:spLocks noChangeAspect="1" noChangeArrowheads="1"/>
          </p:cNvSpPr>
          <p:nvPr/>
        </p:nvSpPr>
        <p:spPr bwMode="auto">
          <a:xfrm>
            <a:off x="392113" y="37465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81935" name="Text Box 15"/>
          <p:cNvSpPr txBox="1">
            <a:spLocks noChangeAspect="1" noChangeArrowheads="1"/>
          </p:cNvSpPr>
          <p:nvPr/>
        </p:nvSpPr>
        <p:spPr bwMode="auto">
          <a:xfrm>
            <a:off x="392113" y="40481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81936" name="Text Box 16"/>
          <p:cNvSpPr txBox="1">
            <a:spLocks noChangeAspect="1" noChangeArrowheads="1"/>
          </p:cNvSpPr>
          <p:nvPr/>
        </p:nvSpPr>
        <p:spPr bwMode="auto">
          <a:xfrm>
            <a:off x="392113" y="4892675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81937" name="Text Box 17"/>
          <p:cNvSpPr txBox="1">
            <a:spLocks noChangeAspect="1" noChangeArrowheads="1"/>
          </p:cNvSpPr>
          <p:nvPr/>
        </p:nvSpPr>
        <p:spPr bwMode="auto">
          <a:xfrm>
            <a:off x="1955800" y="467677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81938" name="Text Box 18"/>
          <p:cNvSpPr txBox="1">
            <a:spLocks noChangeAspect="1" noChangeArrowheads="1"/>
          </p:cNvSpPr>
          <p:nvPr/>
        </p:nvSpPr>
        <p:spPr bwMode="auto">
          <a:xfrm>
            <a:off x="1954213" y="489902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Jejunum</a:t>
            </a:r>
          </a:p>
        </p:txBody>
      </p:sp>
      <p:sp>
        <p:nvSpPr>
          <p:cNvPr id="81939" name="Text Box 19"/>
          <p:cNvSpPr txBox="1">
            <a:spLocks noChangeAspect="1" noChangeArrowheads="1"/>
          </p:cNvSpPr>
          <p:nvPr/>
        </p:nvSpPr>
        <p:spPr bwMode="auto">
          <a:xfrm>
            <a:off x="1957388" y="5133975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lleum</a:t>
            </a:r>
          </a:p>
        </p:txBody>
      </p:sp>
      <p:sp>
        <p:nvSpPr>
          <p:cNvPr id="81940" name="Text Box 20"/>
          <p:cNvSpPr txBox="1">
            <a:spLocks noChangeAspect="1" noChangeArrowheads="1"/>
          </p:cNvSpPr>
          <p:nvPr/>
        </p:nvSpPr>
        <p:spPr bwMode="auto">
          <a:xfrm>
            <a:off x="411163" y="62499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81941" name="Text Box 21"/>
          <p:cNvSpPr txBox="1">
            <a:spLocks noChangeAspect="1" noChangeArrowheads="1"/>
          </p:cNvSpPr>
          <p:nvPr/>
        </p:nvSpPr>
        <p:spPr bwMode="auto">
          <a:xfrm>
            <a:off x="5481638" y="1371600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Parotid gland</a:t>
            </a:r>
          </a:p>
        </p:txBody>
      </p:sp>
      <p:sp>
        <p:nvSpPr>
          <p:cNvPr id="81942" name="Text Box 22"/>
          <p:cNvSpPr txBox="1">
            <a:spLocks noChangeAspect="1" noChangeArrowheads="1"/>
          </p:cNvSpPr>
          <p:nvPr/>
        </p:nvSpPr>
        <p:spPr bwMode="auto">
          <a:xfrm>
            <a:off x="7107238" y="1636713"/>
            <a:ext cx="1489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Salivary glands</a:t>
            </a:r>
          </a:p>
        </p:txBody>
      </p:sp>
      <p:sp>
        <p:nvSpPr>
          <p:cNvPr id="81943" name="Text Box 23"/>
          <p:cNvSpPr txBox="1">
            <a:spLocks noChangeAspect="1" noChangeArrowheads="1"/>
          </p:cNvSpPr>
          <p:nvPr/>
        </p:nvSpPr>
        <p:spPr bwMode="auto">
          <a:xfrm>
            <a:off x="5481638" y="156845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Sublingual gland</a:t>
            </a:r>
          </a:p>
        </p:txBody>
      </p:sp>
      <p:sp>
        <p:nvSpPr>
          <p:cNvPr id="81944" name="Text Box 24"/>
          <p:cNvSpPr txBox="1">
            <a:spLocks noChangeAspect="1" noChangeArrowheads="1"/>
          </p:cNvSpPr>
          <p:nvPr/>
        </p:nvSpPr>
        <p:spPr bwMode="auto">
          <a:xfrm>
            <a:off x="5481638" y="1782763"/>
            <a:ext cx="1474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Submandibular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gland</a:t>
            </a:r>
          </a:p>
        </p:txBody>
      </p:sp>
      <p:sp>
        <p:nvSpPr>
          <p:cNvPr id="81945" name="Text Box 25"/>
          <p:cNvSpPr txBox="1">
            <a:spLocks noChangeAspect="1" noChangeArrowheads="1"/>
          </p:cNvSpPr>
          <p:nvPr/>
        </p:nvSpPr>
        <p:spPr bwMode="auto">
          <a:xfrm>
            <a:off x="5487988" y="18954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400" b="1">
              <a:cs typeface="+mn-cs"/>
            </a:endParaRPr>
          </a:p>
        </p:txBody>
      </p:sp>
      <p:sp>
        <p:nvSpPr>
          <p:cNvPr id="81946" name="Text Box 26"/>
          <p:cNvSpPr txBox="1">
            <a:spLocks noChangeAspect="1" noChangeArrowheads="1"/>
          </p:cNvSpPr>
          <p:nvPr/>
        </p:nvSpPr>
        <p:spPr bwMode="auto">
          <a:xfrm>
            <a:off x="6678613" y="273526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81947" name="Text Box 27"/>
          <p:cNvSpPr txBox="1">
            <a:spLocks noChangeAspect="1" noChangeArrowheads="1"/>
          </p:cNvSpPr>
          <p:nvPr/>
        </p:nvSpPr>
        <p:spPr bwMode="auto">
          <a:xfrm>
            <a:off x="6667500" y="3233738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81948" name="Text Box 28"/>
          <p:cNvSpPr txBox="1">
            <a:spLocks noChangeAspect="1" noChangeArrowheads="1"/>
          </p:cNvSpPr>
          <p:nvPr/>
        </p:nvSpPr>
        <p:spPr bwMode="auto">
          <a:xfrm>
            <a:off x="6680200" y="3430588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81949" name="Text Box 29"/>
          <p:cNvSpPr txBox="1">
            <a:spLocks noChangeAspect="1" noChangeArrowheads="1"/>
          </p:cNvSpPr>
          <p:nvPr/>
        </p:nvSpPr>
        <p:spPr bwMode="auto">
          <a:xfrm>
            <a:off x="6672263" y="362267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(Spleen)</a:t>
            </a:r>
          </a:p>
        </p:txBody>
      </p:sp>
      <p:sp>
        <p:nvSpPr>
          <p:cNvPr id="81950" name="Text Box 30"/>
          <p:cNvSpPr txBox="1">
            <a:spLocks noChangeAspect="1" noChangeArrowheads="1"/>
          </p:cNvSpPr>
          <p:nvPr/>
        </p:nvSpPr>
        <p:spPr bwMode="auto">
          <a:xfrm>
            <a:off x="7132638" y="5287963"/>
            <a:ext cx="1449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81951" name="Text Box 31"/>
          <p:cNvSpPr txBox="1">
            <a:spLocks noChangeAspect="1" noChangeArrowheads="1"/>
          </p:cNvSpPr>
          <p:nvPr/>
        </p:nvSpPr>
        <p:spPr bwMode="auto">
          <a:xfrm>
            <a:off x="5662613" y="4805363"/>
            <a:ext cx="11922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1952" name="Text Box 32"/>
          <p:cNvSpPr txBox="1">
            <a:spLocks noChangeAspect="1" noChangeArrowheads="1"/>
          </p:cNvSpPr>
          <p:nvPr/>
        </p:nvSpPr>
        <p:spPr bwMode="auto">
          <a:xfrm>
            <a:off x="5672138" y="5422900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81953" name="Text Box 33"/>
          <p:cNvSpPr txBox="1">
            <a:spLocks noChangeAspect="1" noChangeArrowheads="1"/>
          </p:cNvSpPr>
          <p:nvPr/>
        </p:nvSpPr>
        <p:spPr bwMode="auto">
          <a:xfrm>
            <a:off x="5659438" y="56642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81954" name="Text Box 34"/>
          <p:cNvSpPr txBox="1">
            <a:spLocks noChangeAspect="1" noChangeArrowheads="1"/>
          </p:cNvSpPr>
          <p:nvPr/>
        </p:nvSpPr>
        <p:spPr bwMode="auto">
          <a:xfrm>
            <a:off x="5673725" y="5880100"/>
            <a:ext cx="836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81955" name="Text Box 35"/>
          <p:cNvSpPr txBox="1">
            <a:spLocks noChangeAspect="1" noChangeArrowheads="1"/>
          </p:cNvSpPr>
          <p:nvPr/>
        </p:nvSpPr>
        <p:spPr bwMode="auto">
          <a:xfrm>
            <a:off x="5667375" y="6113463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81956" name="Text Box 36"/>
          <p:cNvSpPr txBox="1">
            <a:spLocks noChangeAspect="1" noChangeArrowheads="1"/>
          </p:cNvSpPr>
          <p:nvPr/>
        </p:nvSpPr>
        <p:spPr bwMode="auto">
          <a:xfrm>
            <a:off x="5670550" y="634206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Anal canal</a:t>
            </a:r>
          </a:p>
        </p:txBody>
      </p:sp>
      <p:sp>
        <p:nvSpPr>
          <p:cNvPr id="81957" name="Line 37"/>
          <p:cNvSpPr>
            <a:spLocks noChangeAspect="1" noChangeShapeType="1"/>
          </p:cNvSpPr>
          <p:nvPr/>
        </p:nvSpPr>
        <p:spPr bwMode="auto">
          <a:xfrm>
            <a:off x="4294188" y="1527175"/>
            <a:ext cx="12303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58" name="Freeform 38"/>
          <p:cNvSpPr>
            <a:spLocks noChangeAspect="1"/>
          </p:cNvSpPr>
          <p:nvPr/>
        </p:nvSpPr>
        <p:spPr bwMode="auto">
          <a:xfrm>
            <a:off x="3894138" y="1720850"/>
            <a:ext cx="1630362" cy="61913"/>
          </a:xfrm>
          <a:custGeom>
            <a:avLst/>
            <a:gdLst>
              <a:gd name="T0" fmla="*/ 0 w 1058"/>
              <a:gd name="T1" fmla="*/ 40 h 40"/>
              <a:gd name="T2" fmla="*/ 220 w 1058"/>
              <a:gd name="T3" fmla="*/ 0 h 40"/>
              <a:gd name="T4" fmla="*/ 1058 w 10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40">
                <a:moveTo>
                  <a:pt x="0" y="40"/>
                </a:moveTo>
                <a:lnTo>
                  <a:pt x="220" y="0"/>
                </a:lnTo>
                <a:lnTo>
                  <a:pt x="10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59" name="Line 39"/>
          <p:cNvSpPr>
            <a:spLocks noChangeAspect="1" noChangeShapeType="1"/>
          </p:cNvSpPr>
          <p:nvPr/>
        </p:nvSpPr>
        <p:spPr bwMode="auto">
          <a:xfrm>
            <a:off x="4124325" y="1906588"/>
            <a:ext cx="1400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60" name="Freeform 40"/>
          <p:cNvSpPr>
            <a:spLocks noChangeAspect="1"/>
          </p:cNvSpPr>
          <p:nvPr/>
        </p:nvSpPr>
        <p:spPr bwMode="auto">
          <a:xfrm>
            <a:off x="4270375" y="1949450"/>
            <a:ext cx="2454275" cy="941388"/>
          </a:xfrm>
          <a:custGeom>
            <a:avLst/>
            <a:gdLst>
              <a:gd name="T0" fmla="*/ 0 w 1592"/>
              <a:gd name="T1" fmla="*/ 0 h 611"/>
              <a:gd name="T2" fmla="*/ 806 w 1592"/>
              <a:gd name="T3" fmla="*/ 610 h 611"/>
              <a:gd name="T4" fmla="*/ 1592 w 1592"/>
              <a:gd name="T5" fmla="*/ 61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2" h="611">
                <a:moveTo>
                  <a:pt x="0" y="0"/>
                </a:moveTo>
                <a:lnTo>
                  <a:pt x="806" y="610"/>
                </a:lnTo>
                <a:lnTo>
                  <a:pt x="1592" y="61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66593" name="Group 41"/>
          <p:cNvGrpSpPr>
            <a:grpSpLocks noChangeAspect="1"/>
          </p:cNvGrpSpPr>
          <p:nvPr/>
        </p:nvGrpSpPr>
        <p:grpSpPr bwMode="auto">
          <a:xfrm>
            <a:off x="7002463" y="1455738"/>
            <a:ext cx="155575" cy="644525"/>
            <a:chOff x="4522" y="800"/>
            <a:chExt cx="101" cy="418"/>
          </a:xfrm>
        </p:grpSpPr>
        <p:sp>
          <p:nvSpPr>
            <p:cNvPr id="81962" name="Line 42"/>
            <p:cNvSpPr>
              <a:spLocks noChangeAspect="1" noChangeShapeType="1"/>
            </p:cNvSpPr>
            <p:nvPr/>
          </p:nvSpPr>
          <p:spPr bwMode="auto">
            <a:xfrm>
              <a:off x="4574" y="1015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1963" name="Line 43"/>
            <p:cNvSpPr>
              <a:spLocks noChangeAspect="1" noChangeShapeType="1"/>
            </p:cNvSpPr>
            <p:nvPr/>
          </p:nvSpPr>
          <p:spPr bwMode="auto">
            <a:xfrm>
              <a:off x="4522" y="1217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1964" name="Line 44"/>
            <p:cNvSpPr>
              <a:spLocks noChangeAspect="1" noChangeShapeType="1"/>
            </p:cNvSpPr>
            <p:nvPr/>
          </p:nvSpPr>
          <p:spPr bwMode="auto">
            <a:xfrm>
              <a:off x="4522" y="800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1965" name="Freeform 45"/>
            <p:cNvSpPr>
              <a:spLocks noChangeAspect="1"/>
            </p:cNvSpPr>
            <p:nvPr/>
          </p:nvSpPr>
          <p:spPr bwMode="auto">
            <a:xfrm>
              <a:off x="4570" y="802"/>
              <a:ext cx="2" cy="416"/>
            </a:xfrm>
            <a:custGeom>
              <a:avLst/>
              <a:gdLst>
                <a:gd name="T0" fmla="*/ 0 w 2"/>
                <a:gd name="T1" fmla="*/ 0 h 416"/>
                <a:gd name="T2" fmla="*/ 2 w 2"/>
                <a:gd name="T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6">
                  <a:moveTo>
                    <a:pt x="0" y="0"/>
                  </a:moveTo>
                  <a:lnTo>
                    <a:pt x="2" y="416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81966" name="Line 46"/>
          <p:cNvSpPr>
            <a:spLocks noChangeAspect="1" noChangeShapeType="1"/>
          </p:cNvSpPr>
          <p:nvPr/>
        </p:nvSpPr>
        <p:spPr bwMode="auto">
          <a:xfrm>
            <a:off x="1509713" y="2967038"/>
            <a:ext cx="2757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67" name="Line 47"/>
          <p:cNvSpPr>
            <a:spLocks noChangeAspect="1" noChangeShapeType="1"/>
          </p:cNvSpPr>
          <p:nvPr/>
        </p:nvSpPr>
        <p:spPr bwMode="auto">
          <a:xfrm>
            <a:off x="949325" y="3916363"/>
            <a:ext cx="2706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68" name="Freeform 48"/>
          <p:cNvSpPr>
            <a:spLocks noChangeAspect="1"/>
          </p:cNvSpPr>
          <p:nvPr/>
        </p:nvSpPr>
        <p:spPr bwMode="auto">
          <a:xfrm>
            <a:off x="2127250" y="1641475"/>
            <a:ext cx="1652588" cy="149225"/>
          </a:xfrm>
          <a:custGeom>
            <a:avLst/>
            <a:gdLst>
              <a:gd name="T0" fmla="*/ 1041 w 1041"/>
              <a:gd name="T1" fmla="*/ 0 h 94"/>
              <a:gd name="T2" fmla="*/ 699 w 1041"/>
              <a:gd name="T3" fmla="*/ 93 h 94"/>
              <a:gd name="T4" fmla="*/ 0 w 1041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94">
                <a:moveTo>
                  <a:pt x="1041" y="0"/>
                </a:moveTo>
                <a:lnTo>
                  <a:pt x="699" y="93"/>
                </a:lnTo>
                <a:lnTo>
                  <a:pt x="0" y="9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69" name="Freeform 49"/>
          <p:cNvSpPr>
            <a:spLocks noChangeAspect="1"/>
          </p:cNvSpPr>
          <p:nvPr/>
        </p:nvSpPr>
        <p:spPr bwMode="auto">
          <a:xfrm>
            <a:off x="3008313" y="4521200"/>
            <a:ext cx="833437" cy="327025"/>
          </a:xfrm>
          <a:custGeom>
            <a:avLst/>
            <a:gdLst>
              <a:gd name="T0" fmla="*/ 0 w 540"/>
              <a:gd name="T1" fmla="*/ 212 h 212"/>
              <a:gd name="T2" fmla="*/ 80 w 540"/>
              <a:gd name="T3" fmla="*/ 212 h 212"/>
              <a:gd name="T4" fmla="*/ 540 w 540"/>
              <a:gd name="T5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212">
                <a:moveTo>
                  <a:pt x="0" y="212"/>
                </a:moveTo>
                <a:lnTo>
                  <a:pt x="80" y="212"/>
                </a:lnTo>
                <a:lnTo>
                  <a:pt x="5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0" name="Line 50"/>
          <p:cNvSpPr>
            <a:spLocks noChangeAspect="1" noChangeShapeType="1"/>
          </p:cNvSpPr>
          <p:nvPr/>
        </p:nvSpPr>
        <p:spPr bwMode="auto">
          <a:xfrm>
            <a:off x="1787525" y="5068888"/>
            <a:ext cx="153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1" name="Line 51"/>
          <p:cNvSpPr>
            <a:spLocks noChangeAspect="1" noChangeShapeType="1"/>
          </p:cNvSpPr>
          <p:nvPr/>
        </p:nvSpPr>
        <p:spPr bwMode="auto">
          <a:xfrm>
            <a:off x="1490663" y="4217988"/>
            <a:ext cx="2197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2" name="Line 52"/>
          <p:cNvSpPr>
            <a:spLocks noChangeAspect="1" noChangeShapeType="1"/>
          </p:cNvSpPr>
          <p:nvPr/>
        </p:nvSpPr>
        <p:spPr bwMode="auto">
          <a:xfrm>
            <a:off x="2847975" y="5068888"/>
            <a:ext cx="1911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3" name="Line 53"/>
          <p:cNvSpPr>
            <a:spLocks noChangeAspect="1" noChangeShapeType="1"/>
          </p:cNvSpPr>
          <p:nvPr/>
        </p:nvSpPr>
        <p:spPr bwMode="auto">
          <a:xfrm flipH="1">
            <a:off x="989013" y="6423025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4" name="Line 54"/>
          <p:cNvSpPr>
            <a:spLocks noChangeAspect="1" noChangeShapeType="1"/>
          </p:cNvSpPr>
          <p:nvPr/>
        </p:nvSpPr>
        <p:spPr bwMode="auto">
          <a:xfrm flipH="1">
            <a:off x="5068888" y="4835525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5" name="Line 55"/>
          <p:cNvSpPr>
            <a:spLocks noChangeAspect="1" noChangeShapeType="1"/>
          </p:cNvSpPr>
          <p:nvPr/>
        </p:nvSpPr>
        <p:spPr bwMode="auto">
          <a:xfrm flipH="1">
            <a:off x="3544888" y="5202238"/>
            <a:ext cx="217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6" name="Freeform 56"/>
          <p:cNvSpPr>
            <a:spLocks noChangeAspect="1"/>
          </p:cNvSpPr>
          <p:nvPr/>
        </p:nvSpPr>
        <p:spPr bwMode="auto">
          <a:xfrm>
            <a:off x="3557588" y="5575300"/>
            <a:ext cx="2159000" cy="68263"/>
          </a:xfrm>
          <a:custGeom>
            <a:avLst/>
            <a:gdLst>
              <a:gd name="T0" fmla="*/ 1400 w 1400"/>
              <a:gd name="T1" fmla="*/ 0 h 44"/>
              <a:gd name="T2" fmla="*/ 448 w 1400"/>
              <a:gd name="T3" fmla="*/ 0 h 44"/>
              <a:gd name="T4" fmla="*/ 0 w 1400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0" h="44">
                <a:moveTo>
                  <a:pt x="1400" y="0"/>
                </a:moveTo>
                <a:lnTo>
                  <a:pt x="448" y="0"/>
                </a:lnTo>
                <a:lnTo>
                  <a:pt x="0" y="4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7" name="Line 57"/>
          <p:cNvSpPr>
            <a:spLocks noChangeAspect="1" noChangeShapeType="1"/>
          </p:cNvSpPr>
          <p:nvPr/>
        </p:nvSpPr>
        <p:spPr bwMode="auto">
          <a:xfrm flipH="1">
            <a:off x="1944688" y="4760913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8" name="Line 58"/>
          <p:cNvSpPr>
            <a:spLocks noChangeAspect="1" noChangeShapeType="1"/>
          </p:cNvSpPr>
          <p:nvPr/>
        </p:nvSpPr>
        <p:spPr bwMode="auto">
          <a:xfrm flipH="1">
            <a:off x="1944688" y="5380038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79" name="Line 59"/>
          <p:cNvSpPr>
            <a:spLocks noChangeAspect="1" noChangeShapeType="1"/>
          </p:cNvSpPr>
          <p:nvPr/>
        </p:nvSpPr>
        <p:spPr bwMode="auto">
          <a:xfrm>
            <a:off x="1944688" y="4754563"/>
            <a:ext cx="0" cy="633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0" name="Freeform 60"/>
          <p:cNvSpPr>
            <a:spLocks noChangeAspect="1"/>
          </p:cNvSpPr>
          <p:nvPr/>
        </p:nvSpPr>
        <p:spPr bwMode="auto">
          <a:xfrm>
            <a:off x="4857750" y="3382963"/>
            <a:ext cx="1863725" cy="549275"/>
          </a:xfrm>
          <a:custGeom>
            <a:avLst/>
            <a:gdLst>
              <a:gd name="T0" fmla="*/ 0 w 1209"/>
              <a:gd name="T1" fmla="*/ 356 h 356"/>
              <a:gd name="T2" fmla="*/ 645 w 1209"/>
              <a:gd name="T3" fmla="*/ 3 h 356"/>
              <a:gd name="T4" fmla="*/ 1209 w 1209"/>
              <a:gd name="T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9" h="356">
                <a:moveTo>
                  <a:pt x="0" y="356"/>
                </a:moveTo>
                <a:lnTo>
                  <a:pt x="645" y="3"/>
                </a:lnTo>
                <a:lnTo>
                  <a:pt x="120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1" name="Freeform 61"/>
          <p:cNvSpPr>
            <a:spLocks noChangeAspect="1"/>
          </p:cNvSpPr>
          <p:nvPr/>
        </p:nvSpPr>
        <p:spPr bwMode="auto">
          <a:xfrm>
            <a:off x="4141788" y="3582988"/>
            <a:ext cx="2576512" cy="1023937"/>
          </a:xfrm>
          <a:custGeom>
            <a:avLst/>
            <a:gdLst>
              <a:gd name="T0" fmla="*/ 0 w 1671"/>
              <a:gd name="T1" fmla="*/ 664 h 664"/>
              <a:gd name="T2" fmla="*/ 1114 w 1671"/>
              <a:gd name="T3" fmla="*/ 2 h 664"/>
              <a:gd name="T4" fmla="*/ 1671 w 1671"/>
              <a:gd name="T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1" h="664">
                <a:moveTo>
                  <a:pt x="0" y="664"/>
                </a:moveTo>
                <a:lnTo>
                  <a:pt x="1114" y="2"/>
                </a:lnTo>
                <a:lnTo>
                  <a:pt x="167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2" name="Freeform 62"/>
          <p:cNvSpPr>
            <a:spLocks noChangeAspect="1"/>
          </p:cNvSpPr>
          <p:nvPr/>
        </p:nvSpPr>
        <p:spPr bwMode="auto">
          <a:xfrm>
            <a:off x="4956175" y="3781425"/>
            <a:ext cx="1758950" cy="492125"/>
          </a:xfrm>
          <a:custGeom>
            <a:avLst/>
            <a:gdLst>
              <a:gd name="T0" fmla="*/ 0 w 1141"/>
              <a:gd name="T1" fmla="*/ 320 h 320"/>
              <a:gd name="T2" fmla="*/ 581 w 1141"/>
              <a:gd name="T3" fmla="*/ 0 h 320"/>
              <a:gd name="T4" fmla="*/ 1141 w 1141"/>
              <a:gd name="T5" fmla="*/ 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320">
                <a:moveTo>
                  <a:pt x="0" y="320"/>
                </a:moveTo>
                <a:lnTo>
                  <a:pt x="581" y="0"/>
                </a:lnTo>
                <a:lnTo>
                  <a:pt x="1141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3" name="Freeform 63"/>
          <p:cNvSpPr>
            <a:spLocks noChangeAspect="1"/>
          </p:cNvSpPr>
          <p:nvPr/>
        </p:nvSpPr>
        <p:spPr bwMode="auto">
          <a:xfrm>
            <a:off x="4506913" y="4465638"/>
            <a:ext cx="1206500" cy="415925"/>
          </a:xfrm>
          <a:custGeom>
            <a:avLst/>
            <a:gdLst>
              <a:gd name="T0" fmla="*/ 0 w 806"/>
              <a:gd name="T1" fmla="*/ 272 h 272"/>
              <a:gd name="T2" fmla="*/ 456 w 806"/>
              <a:gd name="T3" fmla="*/ 0 h 272"/>
              <a:gd name="T4" fmla="*/ 806 w 80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6" h="272">
                <a:moveTo>
                  <a:pt x="0" y="272"/>
                </a:moveTo>
                <a:lnTo>
                  <a:pt x="456" y="0"/>
                </a:lnTo>
                <a:lnTo>
                  <a:pt x="80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4" name="Freeform 64"/>
          <p:cNvSpPr>
            <a:spLocks noChangeAspect="1"/>
          </p:cNvSpPr>
          <p:nvPr/>
        </p:nvSpPr>
        <p:spPr bwMode="auto">
          <a:xfrm>
            <a:off x="4322763" y="6034088"/>
            <a:ext cx="1393825" cy="34925"/>
          </a:xfrm>
          <a:custGeom>
            <a:avLst/>
            <a:gdLst>
              <a:gd name="T0" fmla="*/ 0 w 904"/>
              <a:gd name="T1" fmla="*/ 22 h 22"/>
              <a:gd name="T2" fmla="*/ 460 w 904"/>
              <a:gd name="T3" fmla="*/ 0 h 22"/>
              <a:gd name="T4" fmla="*/ 904 w 90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2">
                <a:moveTo>
                  <a:pt x="0" y="22"/>
                </a:moveTo>
                <a:lnTo>
                  <a:pt x="460" y="0"/>
                </a:lnTo>
                <a:lnTo>
                  <a:pt x="9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5" name="Freeform 65"/>
          <p:cNvSpPr>
            <a:spLocks noChangeAspect="1"/>
          </p:cNvSpPr>
          <p:nvPr/>
        </p:nvSpPr>
        <p:spPr bwMode="auto">
          <a:xfrm>
            <a:off x="4538663" y="5813425"/>
            <a:ext cx="1177925" cy="98425"/>
          </a:xfrm>
          <a:custGeom>
            <a:avLst/>
            <a:gdLst>
              <a:gd name="T0" fmla="*/ 0 w 764"/>
              <a:gd name="T1" fmla="*/ 64 h 64"/>
              <a:gd name="T2" fmla="*/ 344 w 764"/>
              <a:gd name="T3" fmla="*/ 0 h 64"/>
              <a:gd name="T4" fmla="*/ 764 w 764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64">
                <a:moveTo>
                  <a:pt x="0" y="64"/>
                </a:moveTo>
                <a:lnTo>
                  <a:pt x="344" y="0"/>
                </a:lnTo>
                <a:lnTo>
                  <a:pt x="76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6" name="Freeform 66"/>
          <p:cNvSpPr>
            <a:spLocks noChangeAspect="1"/>
          </p:cNvSpPr>
          <p:nvPr/>
        </p:nvSpPr>
        <p:spPr bwMode="auto">
          <a:xfrm>
            <a:off x="4254500" y="6337300"/>
            <a:ext cx="1468438" cy="166688"/>
          </a:xfrm>
          <a:custGeom>
            <a:avLst/>
            <a:gdLst>
              <a:gd name="T0" fmla="*/ 0 w 952"/>
              <a:gd name="T1" fmla="*/ 0 h 108"/>
              <a:gd name="T2" fmla="*/ 522 w 952"/>
              <a:gd name="T3" fmla="*/ 108 h 108"/>
              <a:gd name="T4" fmla="*/ 952 w 952"/>
              <a:gd name="T5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2" h="108">
                <a:moveTo>
                  <a:pt x="0" y="0"/>
                </a:moveTo>
                <a:lnTo>
                  <a:pt x="522" y="108"/>
                </a:lnTo>
                <a:lnTo>
                  <a:pt x="952" y="10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7" name="Freeform 67"/>
          <p:cNvSpPr>
            <a:spLocks noChangeAspect="1"/>
          </p:cNvSpPr>
          <p:nvPr/>
        </p:nvSpPr>
        <p:spPr bwMode="auto">
          <a:xfrm>
            <a:off x="3797300" y="5915025"/>
            <a:ext cx="1919288" cy="354013"/>
          </a:xfrm>
          <a:custGeom>
            <a:avLst/>
            <a:gdLst>
              <a:gd name="T0" fmla="*/ 0 w 1244"/>
              <a:gd name="T1" fmla="*/ 0 h 230"/>
              <a:gd name="T2" fmla="*/ 132 w 1244"/>
              <a:gd name="T3" fmla="*/ 230 h 230"/>
              <a:gd name="T4" fmla="*/ 1244 w 1244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4" h="230">
                <a:moveTo>
                  <a:pt x="0" y="0"/>
                </a:moveTo>
                <a:lnTo>
                  <a:pt x="132" y="230"/>
                </a:lnTo>
                <a:lnTo>
                  <a:pt x="1244" y="2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8" name="Line 68"/>
          <p:cNvSpPr>
            <a:spLocks noChangeAspect="1" noChangeShapeType="1"/>
          </p:cNvSpPr>
          <p:nvPr/>
        </p:nvSpPr>
        <p:spPr bwMode="auto">
          <a:xfrm>
            <a:off x="7078663" y="5443538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89" name="Line 69"/>
          <p:cNvSpPr>
            <a:spLocks noChangeAspect="1" noChangeShapeType="1"/>
          </p:cNvSpPr>
          <p:nvPr/>
        </p:nvSpPr>
        <p:spPr bwMode="auto">
          <a:xfrm>
            <a:off x="7002463" y="6551613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90" name="Line 70"/>
          <p:cNvSpPr>
            <a:spLocks noChangeAspect="1" noChangeShapeType="1"/>
          </p:cNvSpPr>
          <p:nvPr/>
        </p:nvSpPr>
        <p:spPr bwMode="auto">
          <a:xfrm>
            <a:off x="7002463" y="4391025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91" name="Freeform 71"/>
          <p:cNvSpPr>
            <a:spLocks noChangeAspect="1"/>
          </p:cNvSpPr>
          <p:nvPr/>
        </p:nvSpPr>
        <p:spPr bwMode="auto">
          <a:xfrm>
            <a:off x="7073900" y="4384675"/>
            <a:ext cx="1588" cy="2174875"/>
          </a:xfrm>
          <a:custGeom>
            <a:avLst/>
            <a:gdLst>
              <a:gd name="T0" fmla="*/ 0 w 1"/>
              <a:gd name="T1" fmla="*/ 0 h 1410"/>
              <a:gd name="T2" fmla="*/ 1 w 1"/>
              <a:gd name="T3" fmla="*/ 1410 h 14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10">
                <a:moveTo>
                  <a:pt x="0" y="0"/>
                </a:moveTo>
                <a:lnTo>
                  <a:pt x="1" y="14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92" name="Freeform 72"/>
          <p:cNvSpPr>
            <a:spLocks noChangeAspect="1"/>
          </p:cNvSpPr>
          <p:nvPr/>
        </p:nvSpPr>
        <p:spPr bwMode="auto">
          <a:xfrm>
            <a:off x="2555875" y="5307013"/>
            <a:ext cx="1362075" cy="225425"/>
          </a:xfrm>
          <a:custGeom>
            <a:avLst/>
            <a:gdLst>
              <a:gd name="T0" fmla="*/ 858 w 858"/>
              <a:gd name="T1" fmla="*/ 142 h 142"/>
              <a:gd name="T2" fmla="*/ 293 w 858"/>
              <a:gd name="T3" fmla="*/ 0 h 142"/>
              <a:gd name="T4" fmla="*/ 0 w 858"/>
              <a:gd name="T5" fmla="*/ 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142">
                <a:moveTo>
                  <a:pt x="858" y="142"/>
                </a:moveTo>
                <a:lnTo>
                  <a:pt x="293" y="0"/>
                </a:ln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1993" name="Text Box 73"/>
          <p:cNvSpPr txBox="1">
            <a:spLocks noChangeAspect="1" noChangeArrowheads="1"/>
          </p:cNvSpPr>
          <p:nvPr/>
        </p:nvSpPr>
        <p:spPr bwMode="auto">
          <a:xfrm>
            <a:off x="5659438" y="4440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1994" name="Text Box 74"/>
          <p:cNvSpPr txBox="1">
            <a:spLocks noChangeAspect="1" noChangeArrowheads="1"/>
          </p:cNvSpPr>
          <p:nvPr/>
        </p:nvSpPr>
        <p:spPr bwMode="auto">
          <a:xfrm>
            <a:off x="5688013" y="5172075"/>
            <a:ext cx="10937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66623" name="Text Box 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</a:t>
            </a:r>
          </a:p>
        </p:txBody>
      </p:sp>
    </p:spTree>
    <p:extLst>
      <p:ext uri="{BB962C8B-B14F-4D97-AF65-F5344CB8AC3E}">
        <p14:creationId xmlns:p14="http://schemas.microsoft.com/office/powerpoint/2010/main" val="2037344061"/>
      </p:ext>
    </p:extLst>
  </p:cSld>
  <p:clrMapOvr>
    <a:masterClrMapping/>
  </p:clrMapOvr>
  <p:transition xmlns:p14="http://schemas.microsoft.com/office/powerpoint/2010/main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Saliva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Mixture of mucus and serous fluids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Helps to form a food bolus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Contains salivary amylase to begin starch digestion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Dissolves chemicals so they can be tasted</a:t>
            </a:r>
          </a:p>
        </p:txBody>
      </p:sp>
    </p:spTree>
    <p:extLst>
      <p:ext uri="{BB962C8B-B14F-4D97-AF65-F5344CB8AC3E}">
        <p14:creationId xmlns:p14="http://schemas.microsoft.com/office/powerpoint/2010/main" val="1614421325"/>
      </p:ext>
    </p:extLst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Pancreas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Found posterior to the parietal peritoneum</a:t>
            </a:r>
          </a:p>
          <a:p>
            <a:pPr lvl="1" eaLnBrk="1" hangingPunct="1">
              <a:defRPr/>
            </a:pPr>
            <a:r>
              <a:rPr lang="en-US" smtClean="0"/>
              <a:t>Its location is retroperitoneal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Extends across the abdomen from spleen to duodenum</a:t>
            </a:r>
          </a:p>
        </p:txBody>
      </p:sp>
    </p:spTree>
    <p:extLst>
      <p:ext uri="{BB962C8B-B14F-4D97-AF65-F5344CB8AC3E}">
        <p14:creationId xmlns:p14="http://schemas.microsoft.com/office/powerpoint/2010/main" val="2949196041"/>
      </p:ext>
    </p:extLst>
  </p:cSld>
  <p:clrMapOvr>
    <a:masterClrMapping/>
  </p:clrMapOvr>
  <p:transition xmlns:p14="http://schemas.microsoft.com/office/powerpoint/2010/main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Pancreas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Produces a wide spectrum of digestive enzymes that break down all categories of food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Enzymes are secreted into the duodenum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Alkaline fluid introduced with enzymes neutralizes acidic chyme coming from stomach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Hormones produced by the pancreas</a:t>
            </a:r>
          </a:p>
          <a:p>
            <a:pPr lvl="1" eaLnBrk="1" hangingPunct="1">
              <a:defRPr/>
            </a:pPr>
            <a:r>
              <a:rPr lang="en-US" smtClean="0"/>
              <a:t>Insulin</a:t>
            </a:r>
          </a:p>
          <a:p>
            <a:pPr lvl="1" eaLnBrk="1" hangingPunct="1">
              <a:defRPr/>
            </a:pPr>
            <a:r>
              <a:rPr lang="en-US" smtClean="0"/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1335790823"/>
      </p:ext>
    </p:extLst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9" descr="figure_14_0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 bwMode="auto">
          <a:xfrm>
            <a:off x="447675" y="328613"/>
            <a:ext cx="8034338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 Box 10"/>
          <p:cNvSpPr txBox="1">
            <a:spLocks noChangeAspect="1" noChangeArrowheads="1"/>
          </p:cNvSpPr>
          <p:nvPr/>
        </p:nvSpPr>
        <p:spPr bwMode="auto">
          <a:xfrm>
            <a:off x="1350963" y="1395413"/>
            <a:ext cx="176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Mouth (oral cavity)</a:t>
            </a:r>
          </a:p>
        </p:txBody>
      </p:sp>
      <p:sp>
        <p:nvSpPr>
          <p:cNvPr id="86027" name="Line 11"/>
          <p:cNvSpPr>
            <a:spLocks noChangeAspect="1" noChangeShapeType="1"/>
          </p:cNvSpPr>
          <p:nvPr/>
        </p:nvSpPr>
        <p:spPr bwMode="auto">
          <a:xfrm>
            <a:off x="3063875" y="1550988"/>
            <a:ext cx="8366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28" name="Text Box 12"/>
          <p:cNvSpPr txBox="1">
            <a:spLocks noChangeAspect="1" noChangeArrowheads="1"/>
          </p:cNvSpPr>
          <p:nvPr/>
        </p:nvSpPr>
        <p:spPr bwMode="auto">
          <a:xfrm>
            <a:off x="1350963" y="1624013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Tongue</a:t>
            </a:r>
          </a:p>
        </p:txBody>
      </p:sp>
      <p:sp>
        <p:nvSpPr>
          <p:cNvPr id="86029" name="Text Box 13"/>
          <p:cNvSpPr txBox="1">
            <a:spLocks noChangeAspect="1" noChangeArrowheads="1"/>
          </p:cNvSpPr>
          <p:nvPr/>
        </p:nvSpPr>
        <p:spPr bwMode="auto">
          <a:xfrm>
            <a:off x="392113" y="2798763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86030" name="Text Box 14"/>
          <p:cNvSpPr txBox="1">
            <a:spLocks noChangeAspect="1" noChangeArrowheads="1"/>
          </p:cNvSpPr>
          <p:nvPr/>
        </p:nvSpPr>
        <p:spPr bwMode="auto">
          <a:xfrm>
            <a:off x="392113" y="37465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86031" name="Text Box 15"/>
          <p:cNvSpPr txBox="1">
            <a:spLocks noChangeAspect="1" noChangeArrowheads="1"/>
          </p:cNvSpPr>
          <p:nvPr/>
        </p:nvSpPr>
        <p:spPr bwMode="auto">
          <a:xfrm>
            <a:off x="392113" y="40481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86032" name="Text Box 16"/>
          <p:cNvSpPr txBox="1">
            <a:spLocks noChangeAspect="1" noChangeArrowheads="1"/>
          </p:cNvSpPr>
          <p:nvPr/>
        </p:nvSpPr>
        <p:spPr bwMode="auto">
          <a:xfrm>
            <a:off x="392113" y="4892675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86033" name="Text Box 17"/>
          <p:cNvSpPr txBox="1">
            <a:spLocks noChangeAspect="1" noChangeArrowheads="1"/>
          </p:cNvSpPr>
          <p:nvPr/>
        </p:nvSpPr>
        <p:spPr bwMode="auto">
          <a:xfrm>
            <a:off x="1955800" y="467677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86034" name="Text Box 18"/>
          <p:cNvSpPr txBox="1">
            <a:spLocks noChangeAspect="1" noChangeArrowheads="1"/>
          </p:cNvSpPr>
          <p:nvPr/>
        </p:nvSpPr>
        <p:spPr bwMode="auto">
          <a:xfrm>
            <a:off x="1954213" y="489902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Jejunum</a:t>
            </a:r>
          </a:p>
        </p:txBody>
      </p:sp>
      <p:sp>
        <p:nvSpPr>
          <p:cNvPr id="86035" name="Text Box 19"/>
          <p:cNvSpPr txBox="1">
            <a:spLocks noChangeAspect="1" noChangeArrowheads="1"/>
          </p:cNvSpPr>
          <p:nvPr/>
        </p:nvSpPr>
        <p:spPr bwMode="auto">
          <a:xfrm>
            <a:off x="1957388" y="5133975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lleum</a:t>
            </a:r>
          </a:p>
        </p:txBody>
      </p:sp>
      <p:sp>
        <p:nvSpPr>
          <p:cNvPr id="86036" name="Text Box 20"/>
          <p:cNvSpPr txBox="1">
            <a:spLocks noChangeAspect="1" noChangeArrowheads="1"/>
          </p:cNvSpPr>
          <p:nvPr/>
        </p:nvSpPr>
        <p:spPr bwMode="auto">
          <a:xfrm>
            <a:off x="411163" y="62499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86037" name="Text Box 21"/>
          <p:cNvSpPr txBox="1">
            <a:spLocks noChangeAspect="1" noChangeArrowheads="1"/>
          </p:cNvSpPr>
          <p:nvPr/>
        </p:nvSpPr>
        <p:spPr bwMode="auto">
          <a:xfrm>
            <a:off x="5481638" y="1371600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Parotid gland</a:t>
            </a:r>
          </a:p>
        </p:txBody>
      </p:sp>
      <p:sp>
        <p:nvSpPr>
          <p:cNvPr id="86038" name="Text Box 22"/>
          <p:cNvSpPr txBox="1">
            <a:spLocks noChangeAspect="1" noChangeArrowheads="1"/>
          </p:cNvSpPr>
          <p:nvPr/>
        </p:nvSpPr>
        <p:spPr bwMode="auto">
          <a:xfrm>
            <a:off x="7107238" y="1636713"/>
            <a:ext cx="1489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Salivary glands</a:t>
            </a:r>
          </a:p>
        </p:txBody>
      </p:sp>
      <p:sp>
        <p:nvSpPr>
          <p:cNvPr id="86039" name="Text Box 23"/>
          <p:cNvSpPr txBox="1">
            <a:spLocks noChangeAspect="1" noChangeArrowheads="1"/>
          </p:cNvSpPr>
          <p:nvPr/>
        </p:nvSpPr>
        <p:spPr bwMode="auto">
          <a:xfrm>
            <a:off x="5481638" y="156845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Sublingual gland</a:t>
            </a:r>
          </a:p>
        </p:txBody>
      </p:sp>
      <p:sp>
        <p:nvSpPr>
          <p:cNvPr id="86040" name="Text Box 24"/>
          <p:cNvSpPr txBox="1">
            <a:spLocks noChangeAspect="1" noChangeArrowheads="1"/>
          </p:cNvSpPr>
          <p:nvPr/>
        </p:nvSpPr>
        <p:spPr bwMode="auto">
          <a:xfrm>
            <a:off x="5481638" y="1782763"/>
            <a:ext cx="1474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Submandibular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gland</a:t>
            </a:r>
          </a:p>
        </p:txBody>
      </p:sp>
      <p:sp>
        <p:nvSpPr>
          <p:cNvPr id="86041" name="Text Box 25"/>
          <p:cNvSpPr txBox="1">
            <a:spLocks noChangeAspect="1" noChangeArrowheads="1"/>
          </p:cNvSpPr>
          <p:nvPr/>
        </p:nvSpPr>
        <p:spPr bwMode="auto">
          <a:xfrm>
            <a:off x="5487988" y="18954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400" b="1">
              <a:cs typeface="+mn-cs"/>
            </a:endParaRPr>
          </a:p>
        </p:txBody>
      </p:sp>
      <p:sp>
        <p:nvSpPr>
          <p:cNvPr id="86042" name="Text Box 26"/>
          <p:cNvSpPr txBox="1">
            <a:spLocks noChangeAspect="1" noChangeArrowheads="1"/>
          </p:cNvSpPr>
          <p:nvPr/>
        </p:nvSpPr>
        <p:spPr bwMode="auto">
          <a:xfrm>
            <a:off x="6678613" y="273526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86043" name="Text Box 27"/>
          <p:cNvSpPr txBox="1">
            <a:spLocks noChangeAspect="1" noChangeArrowheads="1"/>
          </p:cNvSpPr>
          <p:nvPr/>
        </p:nvSpPr>
        <p:spPr bwMode="auto">
          <a:xfrm>
            <a:off x="6667500" y="3233738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86044" name="Text Box 28"/>
          <p:cNvSpPr txBox="1">
            <a:spLocks noChangeAspect="1" noChangeArrowheads="1"/>
          </p:cNvSpPr>
          <p:nvPr/>
        </p:nvSpPr>
        <p:spPr bwMode="auto">
          <a:xfrm>
            <a:off x="6680200" y="3430588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86045" name="Text Box 29"/>
          <p:cNvSpPr txBox="1">
            <a:spLocks noChangeAspect="1" noChangeArrowheads="1"/>
          </p:cNvSpPr>
          <p:nvPr/>
        </p:nvSpPr>
        <p:spPr bwMode="auto">
          <a:xfrm>
            <a:off x="6672263" y="362267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(Spleen)</a:t>
            </a:r>
          </a:p>
        </p:txBody>
      </p:sp>
      <p:sp>
        <p:nvSpPr>
          <p:cNvPr id="86046" name="Text Box 30"/>
          <p:cNvSpPr txBox="1">
            <a:spLocks noChangeAspect="1" noChangeArrowheads="1"/>
          </p:cNvSpPr>
          <p:nvPr/>
        </p:nvSpPr>
        <p:spPr bwMode="auto">
          <a:xfrm>
            <a:off x="7132638" y="5287963"/>
            <a:ext cx="1449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86047" name="Text Box 31"/>
          <p:cNvSpPr txBox="1">
            <a:spLocks noChangeAspect="1" noChangeArrowheads="1"/>
          </p:cNvSpPr>
          <p:nvPr/>
        </p:nvSpPr>
        <p:spPr bwMode="auto">
          <a:xfrm>
            <a:off x="5662613" y="4805363"/>
            <a:ext cx="11922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6048" name="Text Box 32"/>
          <p:cNvSpPr txBox="1">
            <a:spLocks noChangeAspect="1" noChangeArrowheads="1"/>
          </p:cNvSpPr>
          <p:nvPr/>
        </p:nvSpPr>
        <p:spPr bwMode="auto">
          <a:xfrm>
            <a:off x="5672138" y="5422900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86049" name="Text Box 33"/>
          <p:cNvSpPr txBox="1">
            <a:spLocks noChangeAspect="1" noChangeArrowheads="1"/>
          </p:cNvSpPr>
          <p:nvPr/>
        </p:nvSpPr>
        <p:spPr bwMode="auto">
          <a:xfrm>
            <a:off x="5659438" y="56642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86050" name="Text Box 34"/>
          <p:cNvSpPr txBox="1">
            <a:spLocks noChangeAspect="1" noChangeArrowheads="1"/>
          </p:cNvSpPr>
          <p:nvPr/>
        </p:nvSpPr>
        <p:spPr bwMode="auto">
          <a:xfrm>
            <a:off x="5673725" y="5880100"/>
            <a:ext cx="836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86051" name="Text Box 35"/>
          <p:cNvSpPr txBox="1">
            <a:spLocks noChangeAspect="1" noChangeArrowheads="1"/>
          </p:cNvSpPr>
          <p:nvPr/>
        </p:nvSpPr>
        <p:spPr bwMode="auto">
          <a:xfrm>
            <a:off x="5667375" y="6113463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86052" name="Text Box 36"/>
          <p:cNvSpPr txBox="1">
            <a:spLocks noChangeAspect="1" noChangeArrowheads="1"/>
          </p:cNvSpPr>
          <p:nvPr/>
        </p:nvSpPr>
        <p:spPr bwMode="auto">
          <a:xfrm>
            <a:off x="5670550" y="634206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Anal canal</a:t>
            </a:r>
          </a:p>
        </p:txBody>
      </p:sp>
      <p:sp>
        <p:nvSpPr>
          <p:cNvPr id="86053" name="Line 37"/>
          <p:cNvSpPr>
            <a:spLocks noChangeAspect="1" noChangeShapeType="1"/>
          </p:cNvSpPr>
          <p:nvPr/>
        </p:nvSpPr>
        <p:spPr bwMode="auto">
          <a:xfrm>
            <a:off x="4294188" y="1527175"/>
            <a:ext cx="12303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54" name="Freeform 38"/>
          <p:cNvSpPr>
            <a:spLocks noChangeAspect="1"/>
          </p:cNvSpPr>
          <p:nvPr/>
        </p:nvSpPr>
        <p:spPr bwMode="auto">
          <a:xfrm>
            <a:off x="3894138" y="1720850"/>
            <a:ext cx="1630362" cy="61913"/>
          </a:xfrm>
          <a:custGeom>
            <a:avLst/>
            <a:gdLst>
              <a:gd name="T0" fmla="*/ 0 w 1058"/>
              <a:gd name="T1" fmla="*/ 40 h 40"/>
              <a:gd name="T2" fmla="*/ 220 w 1058"/>
              <a:gd name="T3" fmla="*/ 0 h 40"/>
              <a:gd name="T4" fmla="*/ 1058 w 10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40">
                <a:moveTo>
                  <a:pt x="0" y="40"/>
                </a:moveTo>
                <a:lnTo>
                  <a:pt x="220" y="0"/>
                </a:lnTo>
                <a:lnTo>
                  <a:pt x="10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55" name="Line 39"/>
          <p:cNvSpPr>
            <a:spLocks noChangeAspect="1" noChangeShapeType="1"/>
          </p:cNvSpPr>
          <p:nvPr/>
        </p:nvSpPr>
        <p:spPr bwMode="auto">
          <a:xfrm>
            <a:off x="4124325" y="1906588"/>
            <a:ext cx="1400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56" name="Freeform 40"/>
          <p:cNvSpPr>
            <a:spLocks noChangeAspect="1"/>
          </p:cNvSpPr>
          <p:nvPr/>
        </p:nvSpPr>
        <p:spPr bwMode="auto">
          <a:xfrm>
            <a:off x="4270375" y="1949450"/>
            <a:ext cx="2454275" cy="941388"/>
          </a:xfrm>
          <a:custGeom>
            <a:avLst/>
            <a:gdLst>
              <a:gd name="T0" fmla="*/ 0 w 1592"/>
              <a:gd name="T1" fmla="*/ 0 h 611"/>
              <a:gd name="T2" fmla="*/ 806 w 1592"/>
              <a:gd name="T3" fmla="*/ 610 h 611"/>
              <a:gd name="T4" fmla="*/ 1592 w 1592"/>
              <a:gd name="T5" fmla="*/ 61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2" h="611">
                <a:moveTo>
                  <a:pt x="0" y="0"/>
                </a:moveTo>
                <a:lnTo>
                  <a:pt x="806" y="610"/>
                </a:lnTo>
                <a:lnTo>
                  <a:pt x="1592" y="61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70689" name="Group 41"/>
          <p:cNvGrpSpPr>
            <a:grpSpLocks noChangeAspect="1"/>
          </p:cNvGrpSpPr>
          <p:nvPr/>
        </p:nvGrpSpPr>
        <p:grpSpPr bwMode="auto">
          <a:xfrm>
            <a:off x="7002463" y="1455738"/>
            <a:ext cx="155575" cy="644525"/>
            <a:chOff x="4522" y="800"/>
            <a:chExt cx="101" cy="418"/>
          </a:xfrm>
        </p:grpSpPr>
        <p:sp>
          <p:nvSpPr>
            <p:cNvPr id="86058" name="Line 42"/>
            <p:cNvSpPr>
              <a:spLocks noChangeAspect="1" noChangeShapeType="1"/>
            </p:cNvSpPr>
            <p:nvPr/>
          </p:nvSpPr>
          <p:spPr bwMode="auto">
            <a:xfrm>
              <a:off x="4574" y="1015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6059" name="Line 43"/>
            <p:cNvSpPr>
              <a:spLocks noChangeAspect="1" noChangeShapeType="1"/>
            </p:cNvSpPr>
            <p:nvPr/>
          </p:nvSpPr>
          <p:spPr bwMode="auto">
            <a:xfrm>
              <a:off x="4522" y="1217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6060" name="Line 44"/>
            <p:cNvSpPr>
              <a:spLocks noChangeAspect="1" noChangeShapeType="1"/>
            </p:cNvSpPr>
            <p:nvPr/>
          </p:nvSpPr>
          <p:spPr bwMode="auto">
            <a:xfrm>
              <a:off x="4522" y="800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6061" name="Freeform 45"/>
            <p:cNvSpPr>
              <a:spLocks noChangeAspect="1"/>
            </p:cNvSpPr>
            <p:nvPr/>
          </p:nvSpPr>
          <p:spPr bwMode="auto">
            <a:xfrm>
              <a:off x="4570" y="802"/>
              <a:ext cx="2" cy="416"/>
            </a:xfrm>
            <a:custGeom>
              <a:avLst/>
              <a:gdLst>
                <a:gd name="T0" fmla="*/ 0 w 2"/>
                <a:gd name="T1" fmla="*/ 0 h 416"/>
                <a:gd name="T2" fmla="*/ 2 w 2"/>
                <a:gd name="T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6">
                  <a:moveTo>
                    <a:pt x="0" y="0"/>
                  </a:moveTo>
                  <a:lnTo>
                    <a:pt x="2" y="416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86062" name="Line 46"/>
          <p:cNvSpPr>
            <a:spLocks noChangeAspect="1" noChangeShapeType="1"/>
          </p:cNvSpPr>
          <p:nvPr/>
        </p:nvSpPr>
        <p:spPr bwMode="auto">
          <a:xfrm>
            <a:off x="1509713" y="2967038"/>
            <a:ext cx="2757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3" name="Line 47"/>
          <p:cNvSpPr>
            <a:spLocks noChangeAspect="1" noChangeShapeType="1"/>
          </p:cNvSpPr>
          <p:nvPr/>
        </p:nvSpPr>
        <p:spPr bwMode="auto">
          <a:xfrm>
            <a:off x="949325" y="3916363"/>
            <a:ext cx="2706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4" name="Freeform 48"/>
          <p:cNvSpPr>
            <a:spLocks noChangeAspect="1"/>
          </p:cNvSpPr>
          <p:nvPr/>
        </p:nvSpPr>
        <p:spPr bwMode="auto">
          <a:xfrm>
            <a:off x="2127250" y="1641475"/>
            <a:ext cx="1652588" cy="149225"/>
          </a:xfrm>
          <a:custGeom>
            <a:avLst/>
            <a:gdLst>
              <a:gd name="T0" fmla="*/ 1041 w 1041"/>
              <a:gd name="T1" fmla="*/ 0 h 94"/>
              <a:gd name="T2" fmla="*/ 699 w 1041"/>
              <a:gd name="T3" fmla="*/ 93 h 94"/>
              <a:gd name="T4" fmla="*/ 0 w 1041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94">
                <a:moveTo>
                  <a:pt x="1041" y="0"/>
                </a:moveTo>
                <a:lnTo>
                  <a:pt x="699" y="93"/>
                </a:lnTo>
                <a:lnTo>
                  <a:pt x="0" y="9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5" name="Freeform 49"/>
          <p:cNvSpPr>
            <a:spLocks noChangeAspect="1"/>
          </p:cNvSpPr>
          <p:nvPr/>
        </p:nvSpPr>
        <p:spPr bwMode="auto">
          <a:xfrm>
            <a:off x="3008313" y="4521200"/>
            <a:ext cx="833437" cy="327025"/>
          </a:xfrm>
          <a:custGeom>
            <a:avLst/>
            <a:gdLst>
              <a:gd name="T0" fmla="*/ 0 w 540"/>
              <a:gd name="T1" fmla="*/ 212 h 212"/>
              <a:gd name="T2" fmla="*/ 80 w 540"/>
              <a:gd name="T3" fmla="*/ 212 h 212"/>
              <a:gd name="T4" fmla="*/ 540 w 540"/>
              <a:gd name="T5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212">
                <a:moveTo>
                  <a:pt x="0" y="212"/>
                </a:moveTo>
                <a:lnTo>
                  <a:pt x="80" y="212"/>
                </a:lnTo>
                <a:lnTo>
                  <a:pt x="5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6" name="Line 50"/>
          <p:cNvSpPr>
            <a:spLocks noChangeAspect="1" noChangeShapeType="1"/>
          </p:cNvSpPr>
          <p:nvPr/>
        </p:nvSpPr>
        <p:spPr bwMode="auto">
          <a:xfrm>
            <a:off x="1787525" y="5068888"/>
            <a:ext cx="153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7" name="Line 51"/>
          <p:cNvSpPr>
            <a:spLocks noChangeAspect="1" noChangeShapeType="1"/>
          </p:cNvSpPr>
          <p:nvPr/>
        </p:nvSpPr>
        <p:spPr bwMode="auto">
          <a:xfrm>
            <a:off x="1490663" y="4217988"/>
            <a:ext cx="2197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8" name="Line 52"/>
          <p:cNvSpPr>
            <a:spLocks noChangeAspect="1" noChangeShapeType="1"/>
          </p:cNvSpPr>
          <p:nvPr/>
        </p:nvSpPr>
        <p:spPr bwMode="auto">
          <a:xfrm>
            <a:off x="2847975" y="5068888"/>
            <a:ext cx="1911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69" name="Line 53"/>
          <p:cNvSpPr>
            <a:spLocks noChangeAspect="1" noChangeShapeType="1"/>
          </p:cNvSpPr>
          <p:nvPr/>
        </p:nvSpPr>
        <p:spPr bwMode="auto">
          <a:xfrm flipH="1">
            <a:off x="989013" y="6423025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0" name="Line 54"/>
          <p:cNvSpPr>
            <a:spLocks noChangeAspect="1" noChangeShapeType="1"/>
          </p:cNvSpPr>
          <p:nvPr/>
        </p:nvSpPr>
        <p:spPr bwMode="auto">
          <a:xfrm flipH="1">
            <a:off x="5068888" y="4835525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1" name="Line 55"/>
          <p:cNvSpPr>
            <a:spLocks noChangeAspect="1" noChangeShapeType="1"/>
          </p:cNvSpPr>
          <p:nvPr/>
        </p:nvSpPr>
        <p:spPr bwMode="auto">
          <a:xfrm flipH="1">
            <a:off x="3544888" y="5202238"/>
            <a:ext cx="217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2" name="Freeform 56"/>
          <p:cNvSpPr>
            <a:spLocks noChangeAspect="1"/>
          </p:cNvSpPr>
          <p:nvPr/>
        </p:nvSpPr>
        <p:spPr bwMode="auto">
          <a:xfrm>
            <a:off x="3557588" y="5575300"/>
            <a:ext cx="2159000" cy="68263"/>
          </a:xfrm>
          <a:custGeom>
            <a:avLst/>
            <a:gdLst>
              <a:gd name="T0" fmla="*/ 1400 w 1400"/>
              <a:gd name="T1" fmla="*/ 0 h 44"/>
              <a:gd name="T2" fmla="*/ 448 w 1400"/>
              <a:gd name="T3" fmla="*/ 0 h 44"/>
              <a:gd name="T4" fmla="*/ 0 w 1400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0" h="44">
                <a:moveTo>
                  <a:pt x="1400" y="0"/>
                </a:moveTo>
                <a:lnTo>
                  <a:pt x="448" y="0"/>
                </a:lnTo>
                <a:lnTo>
                  <a:pt x="0" y="4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3" name="Line 57"/>
          <p:cNvSpPr>
            <a:spLocks noChangeAspect="1" noChangeShapeType="1"/>
          </p:cNvSpPr>
          <p:nvPr/>
        </p:nvSpPr>
        <p:spPr bwMode="auto">
          <a:xfrm flipH="1">
            <a:off x="1944688" y="4760913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4" name="Line 58"/>
          <p:cNvSpPr>
            <a:spLocks noChangeAspect="1" noChangeShapeType="1"/>
          </p:cNvSpPr>
          <p:nvPr/>
        </p:nvSpPr>
        <p:spPr bwMode="auto">
          <a:xfrm flipH="1">
            <a:off x="1944688" y="5380038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5" name="Line 59"/>
          <p:cNvSpPr>
            <a:spLocks noChangeAspect="1" noChangeShapeType="1"/>
          </p:cNvSpPr>
          <p:nvPr/>
        </p:nvSpPr>
        <p:spPr bwMode="auto">
          <a:xfrm>
            <a:off x="1944688" y="4754563"/>
            <a:ext cx="0" cy="633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6" name="Freeform 60"/>
          <p:cNvSpPr>
            <a:spLocks noChangeAspect="1"/>
          </p:cNvSpPr>
          <p:nvPr/>
        </p:nvSpPr>
        <p:spPr bwMode="auto">
          <a:xfrm>
            <a:off x="4857750" y="3382963"/>
            <a:ext cx="1863725" cy="549275"/>
          </a:xfrm>
          <a:custGeom>
            <a:avLst/>
            <a:gdLst>
              <a:gd name="T0" fmla="*/ 0 w 1209"/>
              <a:gd name="T1" fmla="*/ 356 h 356"/>
              <a:gd name="T2" fmla="*/ 645 w 1209"/>
              <a:gd name="T3" fmla="*/ 3 h 356"/>
              <a:gd name="T4" fmla="*/ 1209 w 1209"/>
              <a:gd name="T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9" h="356">
                <a:moveTo>
                  <a:pt x="0" y="356"/>
                </a:moveTo>
                <a:lnTo>
                  <a:pt x="645" y="3"/>
                </a:lnTo>
                <a:lnTo>
                  <a:pt x="120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7" name="Freeform 61"/>
          <p:cNvSpPr>
            <a:spLocks noChangeAspect="1"/>
          </p:cNvSpPr>
          <p:nvPr/>
        </p:nvSpPr>
        <p:spPr bwMode="auto">
          <a:xfrm>
            <a:off x="4141788" y="3582988"/>
            <a:ext cx="2576512" cy="1023937"/>
          </a:xfrm>
          <a:custGeom>
            <a:avLst/>
            <a:gdLst>
              <a:gd name="T0" fmla="*/ 0 w 1671"/>
              <a:gd name="T1" fmla="*/ 664 h 664"/>
              <a:gd name="T2" fmla="*/ 1114 w 1671"/>
              <a:gd name="T3" fmla="*/ 2 h 664"/>
              <a:gd name="T4" fmla="*/ 1671 w 1671"/>
              <a:gd name="T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1" h="664">
                <a:moveTo>
                  <a:pt x="0" y="664"/>
                </a:moveTo>
                <a:lnTo>
                  <a:pt x="1114" y="2"/>
                </a:lnTo>
                <a:lnTo>
                  <a:pt x="167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8" name="Freeform 62"/>
          <p:cNvSpPr>
            <a:spLocks noChangeAspect="1"/>
          </p:cNvSpPr>
          <p:nvPr/>
        </p:nvSpPr>
        <p:spPr bwMode="auto">
          <a:xfrm>
            <a:off x="4956175" y="3781425"/>
            <a:ext cx="1758950" cy="492125"/>
          </a:xfrm>
          <a:custGeom>
            <a:avLst/>
            <a:gdLst>
              <a:gd name="T0" fmla="*/ 0 w 1141"/>
              <a:gd name="T1" fmla="*/ 320 h 320"/>
              <a:gd name="T2" fmla="*/ 581 w 1141"/>
              <a:gd name="T3" fmla="*/ 0 h 320"/>
              <a:gd name="T4" fmla="*/ 1141 w 1141"/>
              <a:gd name="T5" fmla="*/ 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320">
                <a:moveTo>
                  <a:pt x="0" y="320"/>
                </a:moveTo>
                <a:lnTo>
                  <a:pt x="581" y="0"/>
                </a:lnTo>
                <a:lnTo>
                  <a:pt x="1141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79" name="Freeform 63"/>
          <p:cNvSpPr>
            <a:spLocks noChangeAspect="1"/>
          </p:cNvSpPr>
          <p:nvPr/>
        </p:nvSpPr>
        <p:spPr bwMode="auto">
          <a:xfrm>
            <a:off x="4506913" y="4465638"/>
            <a:ext cx="1206500" cy="415925"/>
          </a:xfrm>
          <a:custGeom>
            <a:avLst/>
            <a:gdLst>
              <a:gd name="T0" fmla="*/ 0 w 806"/>
              <a:gd name="T1" fmla="*/ 272 h 272"/>
              <a:gd name="T2" fmla="*/ 456 w 806"/>
              <a:gd name="T3" fmla="*/ 0 h 272"/>
              <a:gd name="T4" fmla="*/ 806 w 80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6" h="272">
                <a:moveTo>
                  <a:pt x="0" y="272"/>
                </a:moveTo>
                <a:lnTo>
                  <a:pt x="456" y="0"/>
                </a:lnTo>
                <a:lnTo>
                  <a:pt x="80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0" name="Freeform 64"/>
          <p:cNvSpPr>
            <a:spLocks noChangeAspect="1"/>
          </p:cNvSpPr>
          <p:nvPr/>
        </p:nvSpPr>
        <p:spPr bwMode="auto">
          <a:xfrm>
            <a:off x="4322763" y="6034088"/>
            <a:ext cx="1393825" cy="34925"/>
          </a:xfrm>
          <a:custGeom>
            <a:avLst/>
            <a:gdLst>
              <a:gd name="T0" fmla="*/ 0 w 904"/>
              <a:gd name="T1" fmla="*/ 22 h 22"/>
              <a:gd name="T2" fmla="*/ 460 w 904"/>
              <a:gd name="T3" fmla="*/ 0 h 22"/>
              <a:gd name="T4" fmla="*/ 904 w 90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2">
                <a:moveTo>
                  <a:pt x="0" y="22"/>
                </a:moveTo>
                <a:lnTo>
                  <a:pt x="460" y="0"/>
                </a:lnTo>
                <a:lnTo>
                  <a:pt x="9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1" name="Freeform 65"/>
          <p:cNvSpPr>
            <a:spLocks noChangeAspect="1"/>
          </p:cNvSpPr>
          <p:nvPr/>
        </p:nvSpPr>
        <p:spPr bwMode="auto">
          <a:xfrm>
            <a:off x="4538663" y="5813425"/>
            <a:ext cx="1177925" cy="98425"/>
          </a:xfrm>
          <a:custGeom>
            <a:avLst/>
            <a:gdLst>
              <a:gd name="T0" fmla="*/ 0 w 764"/>
              <a:gd name="T1" fmla="*/ 64 h 64"/>
              <a:gd name="T2" fmla="*/ 344 w 764"/>
              <a:gd name="T3" fmla="*/ 0 h 64"/>
              <a:gd name="T4" fmla="*/ 764 w 764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64">
                <a:moveTo>
                  <a:pt x="0" y="64"/>
                </a:moveTo>
                <a:lnTo>
                  <a:pt x="344" y="0"/>
                </a:lnTo>
                <a:lnTo>
                  <a:pt x="76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2" name="Freeform 66"/>
          <p:cNvSpPr>
            <a:spLocks noChangeAspect="1"/>
          </p:cNvSpPr>
          <p:nvPr/>
        </p:nvSpPr>
        <p:spPr bwMode="auto">
          <a:xfrm>
            <a:off x="4254500" y="6337300"/>
            <a:ext cx="1468438" cy="166688"/>
          </a:xfrm>
          <a:custGeom>
            <a:avLst/>
            <a:gdLst>
              <a:gd name="T0" fmla="*/ 0 w 952"/>
              <a:gd name="T1" fmla="*/ 0 h 108"/>
              <a:gd name="T2" fmla="*/ 522 w 952"/>
              <a:gd name="T3" fmla="*/ 108 h 108"/>
              <a:gd name="T4" fmla="*/ 952 w 952"/>
              <a:gd name="T5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2" h="108">
                <a:moveTo>
                  <a:pt x="0" y="0"/>
                </a:moveTo>
                <a:lnTo>
                  <a:pt x="522" y="108"/>
                </a:lnTo>
                <a:lnTo>
                  <a:pt x="952" y="10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3" name="Freeform 67"/>
          <p:cNvSpPr>
            <a:spLocks noChangeAspect="1"/>
          </p:cNvSpPr>
          <p:nvPr/>
        </p:nvSpPr>
        <p:spPr bwMode="auto">
          <a:xfrm>
            <a:off x="3797300" y="5915025"/>
            <a:ext cx="1919288" cy="354013"/>
          </a:xfrm>
          <a:custGeom>
            <a:avLst/>
            <a:gdLst>
              <a:gd name="T0" fmla="*/ 0 w 1244"/>
              <a:gd name="T1" fmla="*/ 0 h 230"/>
              <a:gd name="T2" fmla="*/ 132 w 1244"/>
              <a:gd name="T3" fmla="*/ 230 h 230"/>
              <a:gd name="T4" fmla="*/ 1244 w 1244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4" h="230">
                <a:moveTo>
                  <a:pt x="0" y="0"/>
                </a:moveTo>
                <a:lnTo>
                  <a:pt x="132" y="230"/>
                </a:lnTo>
                <a:lnTo>
                  <a:pt x="1244" y="2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4" name="Line 68"/>
          <p:cNvSpPr>
            <a:spLocks noChangeAspect="1" noChangeShapeType="1"/>
          </p:cNvSpPr>
          <p:nvPr/>
        </p:nvSpPr>
        <p:spPr bwMode="auto">
          <a:xfrm>
            <a:off x="7078663" y="5443538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5" name="Line 69"/>
          <p:cNvSpPr>
            <a:spLocks noChangeAspect="1" noChangeShapeType="1"/>
          </p:cNvSpPr>
          <p:nvPr/>
        </p:nvSpPr>
        <p:spPr bwMode="auto">
          <a:xfrm>
            <a:off x="7002463" y="6551613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6" name="Line 70"/>
          <p:cNvSpPr>
            <a:spLocks noChangeAspect="1" noChangeShapeType="1"/>
          </p:cNvSpPr>
          <p:nvPr/>
        </p:nvSpPr>
        <p:spPr bwMode="auto">
          <a:xfrm>
            <a:off x="7002463" y="4391025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7" name="Freeform 71"/>
          <p:cNvSpPr>
            <a:spLocks noChangeAspect="1"/>
          </p:cNvSpPr>
          <p:nvPr/>
        </p:nvSpPr>
        <p:spPr bwMode="auto">
          <a:xfrm>
            <a:off x="7073900" y="4384675"/>
            <a:ext cx="1588" cy="2174875"/>
          </a:xfrm>
          <a:custGeom>
            <a:avLst/>
            <a:gdLst>
              <a:gd name="T0" fmla="*/ 0 w 1"/>
              <a:gd name="T1" fmla="*/ 0 h 1410"/>
              <a:gd name="T2" fmla="*/ 1 w 1"/>
              <a:gd name="T3" fmla="*/ 1410 h 14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10">
                <a:moveTo>
                  <a:pt x="0" y="0"/>
                </a:moveTo>
                <a:lnTo>
                  <a:pt x="1" y="14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8" name="Freeform 72"/>
          <p:cNvSpPr>
            <a:spLocks noChangeAspect="1"/>
          </p:cNvSpPr>
          <p:nvPr/>
        </p:nvSpPr>
        <p:spPr bwMode="auto">
          <a:xfrm>
            <a:off x="2555875" y="5307013"/>
            <a:ext cx="1362075" cy="225425"/>
          </a:xfrm>
          <a:custGeom>
            <a:avLst/>
            <a:gdLst>
              <a:gd name="T0" fmla="*/ 858 w 858"/>
              <a:gd name="T1" fmla="*/ 142 h 142"/>
              <a:gd name="T2" fmla="*/ 293 w 858"/>
              <a:gd name="T3" fmla="*/ 0 h 142"/>
              <a:gd name="T4" fmla="*/ 0 w 858"/>
              <a:gd name="T5" fmla="*/ 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142">
                <a:moveTo>
                  <a:pt x="858" y="142"/>
                </a:moveTo>
                <a:lnTo>
                  <a:pt x="293" y="0"/>
                </a:ln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89" name="Text Box 73"/>
          <p:cNvSpPr txBox="1">
            <a:spLocks noChangeAspect="1" noChangeArrowheads="1"/>
          </p:cNvSpPr>
          <p:nvPr/>
        </p:nvSpPr>
        <p:spPr bwMode="auto">
          <a:xfrm>
            <a:off x="5659438" y="4440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6090" name="Text Box 74"/>
          <p:cNvSpPr txBox="1">
            <a:spLocks noChangeAspect="1" noChangeArrowheads="1"/>
          </p:cNvSpPr>
          <p:nvPr/>
        </p:nvSpPr>
        <p:spPr bwMode="auto">
          <a:xfrm>
            <a:off x="5688013" y="5172075"/>
            <a:ext cx="10937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70719" name="Text Box 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</a:t>
            </a:r>
          </a:p>
        </p:txBody>
      </p:sp>
    </p:spTree>
    <p:extLst>
      <p:ext uri="{BB962C8B-B14F-4D97-AF65-F5344CB8AC3E}">
        <p14:creationId xmlns:p14="http://schemas.microsoft.com/office/powerpoint/2010/main" val="4155980156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Organs of the Digestive System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Two main groups of organs</a:t>
            </a:r>
          </a:p>
          <a:p>
            <a:pPr lvl="1" eaLnBrk="1" hangingPunct="1">
              <a:defRPr/>
            </a:pPr>
            <a:r>
              <a:rPr lang="en-US" smtClean="0"/>
              <a:t>Alimentary canal (gastrointestinal or GI tract)—continuous coiled hollow tube</a:t>
            </a:r>
          </a:p>
          <a:p>
            <a:pPr lvl="2" eaLnBrk="1" hangingPunct="1">
              <a:defRPr/>
            </a:pPr>
            <a:r>
              <a:rPr lang="en-US" smtClean="0"/>
              <a:t>These organs ingest, digest, absorb, defecate</a:t>
            </a:r>
          </a:p>
          <a:p>
            <a:pPr lvl="1" eaLnBrk="1" hangingPunct="1">
              <a:defRPr/>
            </a:pPr>
            <a:r>
              <a:rPr lang="en-US" smtClean="0"/>
              <a:t>Accessory digestive organs	</a:t>
            </a:r>
          </a:p>
          <a:p>
            <a:pPr lvl="2" eaLnBrk="1" hangingPunct="1">
              <a:defRPr/>
            </a:pPr>
            <a:r>
              <a:rPr lang="en-US" smtClean="0"/>
              <a:t>Includes teeth, tongue, and other large digestive organs</a:t>
            </a:r>
          </a:p>
        </p:txBody>
      </p:sp>
    </p:spTree>
    <p:extLst>
      <p:ext uri="{BB962C8B-B14F-4D97-AF65-F5344CB8AC3E}">
        <p14:creationId xmlns:p14="http://schemas.microsoft.com/office/powerpoint/2010/main" val="4169954149"/>
      </p:ext>
    </p:extLst>
  </p:cSld>
  <p:clrMapOvr>
    <a:masterClrMapping/>
  </p:clrMapOvr>
  <p:transition xmlns:p14="http://schemas.microsoft.com/office/powerpoint/2010/main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9" descr="figure_14_06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338138" y="338138"/>
            <a:ext cx="820896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33375" y="5143500"/>
            <a:ext cx="1231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Gallbladder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33375" y="5470525"/>
            <a:ext cx="13033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1500" b="1">
                <a:cs typeface="+mn-cs"/>
              </a:rPr>
              <a:t>Duodenal</a:t>
            </a:r>
          </a:p>
          <a:p>
            <a:pPr algn="l">
              <a:defRPr/>
            </a:pPr>
            <a:r>
              <a:rPr lang="en-US" sz="1500" b="1">
                <a:cs typeface="+mn-cs"/>
              </a:rPr>
              <a:t>papilla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33375" y="6005513"/>
            <a:ext cx="22066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sz="1500" b="1">
                <a:cs typeface="+mn-cs"/>
              </a:rPr>
              <a:t>Hepatopancreatic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500" b="1">
                <a:cs typeface="+mn-cs"/>
              </a:rPr>
              <a:t>ampulla and sphincter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2908300" y="6305550"/>
            <a:ext cx="1179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Duodenum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6608763" y="1843088"/>
            <a:ext cx="14112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Right and left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hepatic ducts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from liver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930900" y="2582863"/>
            <a:ext cx="1211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Cystic duct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5965825" y="2878138"/>
            <a:ext cx="2120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Common hepatic duct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016625" y="3171825"/>
            <a:ext cx="2120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Bile duct and sphincter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929313" y="3432175"/>
            <a:ext cx="260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Accessory pancreatic duct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6002338" y="4935538"/>
            <a:ext cx="11604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Pancreas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002338" y="5270500"/>
            <a:ext cx="10080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Jejunum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4873625" y="5976938"/>
            <a:ext cx="3381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Main pancreatic duct and sphincter</a:t>
            </a:r>
          </a:p>
        </p:txBody>
      </p:sp>
      <p:sp>
        <p:nvSpPr>
          <p:cNvPr id="87062" name="Freeform 22"/>
          <p:cNvSpPr>
            <a:spLocks/>
          </p:cNvSpPr>
          <p:nvPr/>
        </p:nvSpPr>
        <p:spPr bwMode="auto">
          <a:xfrm>
            <a:off x="1509713" y="4184650"/>
            <a:ext cx="944562" cy="1135063"/>
          </a:xfrm>
          <a:custGeom>
            <a:avLst/>
            <a:gdLst>
              <a:gd name="T0" fmla="*/ 614 w 614"/>
              <a:gd name="T1" fmla="*/ 0 h 736"/>
              <a:gd name="T2" fmla="*/ 186 w 614"/>
              <a:gd name="T3" fmla="*/ 736 h 736"/>
              <a:gd name="T4" fmla="*/ 0 w 614"/>
              <a:gd name="T5" fmla="*/ 73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4" h="736">
                <a:moveTo>
                  <a:pt x="614" y="0"/>
                </a:moveTo>
                <a:lnTo>
                  <a:pt x="186" y="736"/>
                </a:lnTo>
                <a:lnTo>
                  <a:pt x="0" y="73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3" name="Freeform 23"/>
          <p:cNvSpPr>
            <a:spLocks/>
          </p:cNvSpPr>
          <p:nvPr/>
        </p:nvSpPr>
        <p:spPr bwMode="auto">
          <a:xfrm>
            <a:off x="1320800" y="5245100"/>
            <a:ext cx="1630363" cy="406400"/>
          </a:xfrm>
          <a:custGeom>
            <a:avLst/>
            <a:gdLst>
              <a:gd name="T0" fmla="*/ 1058 w 1058"/>
              <a:gd name="T1" fmla="*/ 0 h 264"/>
              <a:gd name="T2" fmla="*/ 646 w 1058"/>
              <a:gd name="T3" fmla="*/ 260 h 264"/>
              <a:gd name="T4" fmla="*/ 0 w 1058"/>
              <a:gd name="T5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264">
                <a:moveTo>
                  <a:pt x="1058" y="0"/>
                </a:moveTo>
                <a:lnTo>
                  <a:pt x="646" y="260"/>
                </a:lnTo>
                <a:lnTo>
                  <a:pt x="0" y="26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4" name="Freeform 24"/>
          <p:cNvSpPr>
            <a:spLocks/>
          </p:cNvSpPr>
          <p:nvPr/>
        </p:nvSpPr>
        <p:spPr bwMode="auto">
          <a:xfrm>
            <a:off x="2068513" y="5124450"/>
            <a:ext cx="1171575" cy="1055688"/>
          </a:xfrm>
          <a:custGeom>
            <a:avLst/>
            <a:gdLst>
              <a:gd name="T0" fmla="*/ 0 w 738"/>
              <a:gd name="T1" fmla="*/ 665 h 665"/>
              <a:gd name="T2" fmla="*/ 185 w 738"/>
              <a:gd name="T3" fmla="*/ 665 h 665"/>
              <a:gd name="T4" fmla="*/ 738 w 738"/>
              <a:gd name="T5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665">
                <a:moveTo>
                  <a:pt x="0" y="665"/>
                </a:moveTo>
                <a:lnTo>
                  <a:pt x="185" y="665"/>
                </a:lnTo>
                <a:lnTo>
                  <a:pt x="73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3363913" y="5916613"/>
            <a:ext cx="0" cy="450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6" name="Freeform 26"/>
          <p:cNvSpPr>
            <a:spLocks/>
          </p:cNvSpPr>
          <p:nvPr/>
        </p:nvSpPr>
        <p:spPr bwMode="auto">
          <a:xfrm>
            <a:off x="3455988" y="5045075"/>
            <a:ext cx="1423987" cy="1096963"/>
          </a:xfrm>
          <a:custGeom>
            <a:avLst/>
            <a:gdLst>
              <a:gd name="T0" fmla="*/ 0 w 924"/>
              <a:gd name="T1" fmla="*/ 0 h 712"/>
              <a:gd name="T2" fmla="*/ 782 w 924"/>
              <a:gd name="T3" fmla="*/ 712 h 712"/>
              <a:gd name="T4" fmla="*/ 924 w 924"/>
              <a:gd name="T5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12">
                <a:moveTo>
                  <a:pt x="0" y="0"/>
                </a:moveTo>
                <a:lnTo>
                  <a:pt x="782" y="712"/>
                </a:lnTo>
                <a:lnTo>
                  <a:pt x="924" y="7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>
            <a:off x="4670425" y="4384675"/>
            <a:ext cx="0" cy="1757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5345113" y="5430838"/>
            <a:ext cx="701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69" name="Freeform 29"/>
          <p:cNvSpPr>
            <a:spLocks/>
          </p:cNvSpPr>
          <p:nvPr/>
        </p:nvSpPr>
        <p:spPr bwMode="auto">
          <a:xfrm>
            <a:off x="5719763" y="4584700"/>
            <a:ext cx="341312" cy="493713"/>
          </a:xfrm>
          <a:custGeom>
            <a:avLst/>
            <a:gdLst>
              <a:gd name="T0" fmla="*/ 0 w 215"/>
              <a:gd name="T1" fmla="*/ 0 h 311"/>
              <a:gd name="T2" fmla="*/ 70 w 215"/>
              <a:gd name="T3" fmla="*/ 311 h 311"/>
              <a:gd name="T4" fmla="*/ 215 w 215"/>
              <a:gd name="T5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" h="311">
                <a:moveTo>
                  <a:pt x="0" y="0"/>
                </a:moveTo>
                <a:lnTo>
                  <a:pt x="70" y="311"/>
                </a:lnTo>
                <a:lnTo>
                  <a:pt x="215" y="3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0" name="Freeform 30"/>
          <p:cNvSpPr>
            <a:spLocks/>
          </p:cNvSpPr>
          <p:nvPr/>
        </p:nvSpPr>
        <p:spPr bwMode="auto">
          <a:xfrm>
            <a:off x="3832225" y="3614738"/>
            <a:ext cx="2109788" cy="946150"/>
          </a:xfrm>
          <a:custGeom>
            <a:avLst/>
            <a:gdLst>
              <a:gd name="T0" fmla="*/ 1370 w 1370"/>
              <a:gd name="T1" fmla="*/ 0 h 614"/>
              <a:gd name="T2" fmla="*/ 516 w 1370"/>
              <a:gd name="T3" fmla="*/ 2 h 614"/>
              <a:gd name="T4" fmla="*/ 0 w 1370"/>
              <a:gd name="T5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0" h="614">
                <a:moveTo>
                  <a:pt x="1370" y="0"/>
                </a:moveTo>
                <a:lnTo>
                  <a:pt x="516" y="2"/>
                </a:lnTo>
                <a:lnTo>
                  <a:pt x="0" y="61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1" name="Freeform 31"/>
          <p:cNvSpPr>
            <a:spLocks/>
          </p:cNvSpPr>
          <p:nvPr/>
        </p:nvSpPr>
        <p:spPr bwMode="auto">
          <a:xfrm>
            <a:off x="3348038" y="3317875"/>
            <a:ext cx="2593975" cy="1646238"/>
          </a:xfrm>
          <a:custGeom>
            <a:avLst/>
            <a:gdLst>
              <a:gd name="T0" fmla="*/ 1684 w 1684"/>
              <a:gd name="T1" fmla="*/ 6 h 1068"/>
              <a:gd name="T2" fmla="*/ 714 w 1684"/>
              <a:gd name="T3" fmla="*/ 0 h 1068"/>
              <a:gd name="T4" fmla="*/ 0 w 1684"/>
              <a:gd name="T5" fmla="*/ 1068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4" h="1068">
                <a:moveTo>
                  <a:pt x="1684" y="6"/>
                </a:moveTo>
                <a:lnTo>
                  <a:pt x="714" y="0"/>
                </a:lnTo>
                <a:lnTo>
                  <a:pt x="0" y="10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 flipV="1">
            <a:off x="3702050" y="3317875"/>
            <a:ext cx="749300" cy="398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3" name="Freeform 33"/>
          <p:cNvSpPr>
            <a:spLocks/>
          </p:cNvSpPr>
          <p:nvPr/>
        </p:nvSpPr>
        <p:spPr bwMode="auto">
          <a:xfrm>
            <a:off x="3703638" y="3028950"/>
            <a:ext cx="2251075" cy="131763"/>
          </a:xfrm>
          <a:custGeom>
            <a:avLst/>
            <a:gdLst>
              <a:gd name="T0" fmla="*/ 1462 w 1462"/>
              <a:gd name="T1" fmla="*/ 0 h 86"/>
              <a:gd name="T2" fmla="*/ 1242 w 1462"/>
              <a:gd name="T3" fmla="*/ 0 h 86"/>
              <a:gd name="T4" fmla="*/ 0 w 1462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" h="86">
                <a:moveTo>
                  <a:pt x="1462" y="0"/>
                </a:moveTo>
                <a:lnTo>
                  <a:pt x="1242" y="0"/>
                </a:lnTo>
                <a:lnTo>
                  <a:pt x="0" y="8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4" name="Freeform 34"/>
          <p:cNvSpPr>
            <a:spLocks/>
          </p:cNvSpPr>
          <p:nvPr/>
        </p:nvSpPr>
        <p:spPr bwMode="auto">
          <a:xfrm>
            <a:off x="3379788" y="2763838"/>
            <a:ext cx="2574925" cy="119062"/>
          </a:xfrm>
          <a:custGeom>
            <a:avLst/>
            <a:gdLst>
              <a:gd name="T0" fmla="*/ 1672 w 1672"/>
              <a:gd name="T1" fmla="*/ 0 h 78"/>
              <a:gd name="T2" fmla="*/ 1354 w 1672"/>
              <a:gd name="T3" fmla="*/ 0 h 78"/>
              <a:gd name="T4" fmla="*/ 0 w 1672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2" h="78">
                <a:moveTo>
                  <a:pt x="1672" y="0"/>
                </a:moveTo>
                <a:lnTo>
                  <a:pt x="1354" y="0"/>
                </a:lnTo>
                <a:lnTo>
                  <a:pt x="0" y="7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5" name="Freeform 35"/>
          <p:cNvSpPr>
            <a:spLocks/>
          </p:cNvSpPr>
          <p:nvPr/>
        </p:nvSpPr>
        <p:spPr bwMode="auto">
          <a:xfrm>
            <a:off x="3563938" y="1912938"/>
            <a:ext cx="3071812" cy="681037"/>
          </a:xfrm>
          <a:custGeom>
            <a:avLst/>
            <a:gdLst>
              <a:gd name="T0" fmla="*/ 1994 w 1994"/>
              <a:gd name="T1" fmla="*/ 2 h 442"/>
              <a:gd name="T2" fmla="*/ 1888 w 1994"/>
              <a:gd name="T3" fmla="*/ 0 h 442"/>
              <a:gd name="T4" fmla="*/ 0 w 1994"/>
              <a:gd name="T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4" h="442">
                <a:moveTo>
                  <a:pt x="1994" y="2"/>
                </a:moveTo>
                <a:lnTo>
                  <a:pt x="1888" y="0"/>
                </a:lnTo>
                <a:lnTo>
                  <a:pt x="0" y="44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V="1">
            <a:off x="4425950" y="1912938"/>
            <a:ext cx="2049463" cy="7540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7" name="Freeform 37"/>
          <p:cNvSpPr>
            <a:spLocks/>
          </p:cNvSpPr>
          <p:nvPr/>
        </p:nvSpPr>
        <p:spPr bwMode="auto">
          <a:xfrm>
            <a:off x="3714750" y="3027363"/>
            <a:ext cx="2252663" cy="131762"/>
          </a:xfrm>
          <a:custGeom>
            <a:avLst/>
            <a:gdLst>
              <a:gd name="T0" fmla="*/ 1462 w 1462"/>
              <a:gd name="T1" fmla="*/ 0 h 86"/>
              <a:gd name="T2" fmla="*/ 1242 w 1462"/>
              <a:gd name="T3" fmla="*/ 0 h 86"/>
              <a:gd name="T4" fmla="*/ 0 w 1462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" h="86">
                <a:moveTo>
                  <a:pt x="1462" y="0"/>
                </a:moveTo>
                <a:lnTo>
                  <a:pt x="1242" y="0"/>
                </a:lnTo>
                <a:lnTo>
                  <a:pt x="0" y="8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8" name="Freeform 38"/>
          <p:cNvSpPr>
            <a:spLocks/>
          </p:cNvSpPr>
          <p:nvPr/>
        </p:nvSpPr>
        <p:spPr bwMode="auto">
          <a:xfrm>
            <a:off x="3390900" y="2765425"/>
            <a:ext cx="2576513" cy="119063"/>
          </a:xfrm>
          <a:custGeom>
            <a:avLst/>
            <a:gdLst>
              <a:gd name="T0" fmla="*/ 1672 w 1672"/>
              <a:gd name="T1" fmla="*/ 0 h 78"/>
              <a:gd name="T2" fmla="*/ 1354 w 1672"/>
              <a:gd name="T3" fmla="*/ 0 h 78"/>
              <a:gd name="T4" fmla="*/ 0 w 1672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2" h="78">
                <a:moveTo>
                  <a:pt x="1672" y="0"/>
                </a:moveTo>
                <a:lnTo>
                  <a:pt x="1354" y="0"/>
                </a:lnTo>
                <a:lnTo>
                  <a:pt x="0" y="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79" name="Freeform 39"/>
          <p:cNvSpPr>
            <a:spLocks/>
          </p:cNvSpPr>
          <p:nvPr/>
        </p:nvSpPr>
        <p:spPr bwMode="auto">
          <a:xfrm>
            <a:off x="3575050" y="1911350"/>
            <a:ext cx="3073400" cy="681038"/>
          </a:xfrm>
          <a:custGeom>
            <a:avLst/>
            <a:gdLst>
              <a:gd name="T0" fmla="*/ 1994 w 1994"/>
              <a:gd name="T1" fmla="*/ 2 h 442"/>
              <a:gd name="T2" fmla="*/ 1888 w 1994"/>
              <a:gd name="T3" fmla="*/ 0 h 442"/>
              <a:gd name="T4" fmla="*/ 0 w 1994"/>
              <a:gd name="T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4" h="442">
                <a:moveTo>
                  <a:pt x="1994" y="2"/>
                </a:moveTo>
                <a:lnTo>
                  <a:pt x="1888" y="0"/>
                </a:lnTo>
                <a:lnTo>
                  <a:pt x="0" y="44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7080" name="Freeform 40"/>
          <p:cNvSpPr>
            <a:spLocks/>
          </p:cNvSpPr>
          <p:nvPr/>
        </p:nvSpPr>
        <p:spPr bwMode="auto">
          <a:xfrm>
            <a:off x="4418013" y="1912938"/>
            <a:ext cx="2051050" cy="754062"/>
          </a:xfrm>
          <a:custGeom>
            <a:avLst/>
            <a:gdLst>
              <a:gd name="T0" fmla="*/ 0 w 1292"/>
              <a:gd name="T1" fmla="*/ 475 h 475"/>
              <a:gd name="T2" fmla="*/ 1292 w 1292"/>
              <a:gd name="T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92" h="475">
                <a:moveTo>
                  <a:pt x="0" y="475"/>
                </a:moveTo>
                <a:lnTo>
                  <a:pt x="12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1713" name="Text Box 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14.6</a:t>
            </a:r>
          </a:p>
        </p:txBody>
      </p:sp>
    </p:spTree>
    <p:extLst>
      <p:ext uri="{BB962C8B-B14F-4D97-AF65-F5344CB8AC3E}">
        <p14:creationId xmlns:p14="http://schemas.microsoft.com/office/powerpoint/2010/main" val="2578716447"/>
      </p:ext>
    </p:extLst>
  </p:cSld>
  <p:clrMapOvr>
    <a:masterClrMapping/>
  </p:clrMapOvr>
  <p:transition xmlns:p14="http://schemas.microsoft.com/office/powerpoint/2010/main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Liver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Largest gland in the body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Located on the right side of the body under the diaphragm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Consists of four lobes suspended from the diaphragm and abdominal wall by the falciform ligament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Connected to the gallbladder via the common hepatic duct</a:t>
            </a:r>
          </a:p>
        </p:txBody>
      </p:sp>
    </p:spTree>
    <p:extLst>
      <p:ext uri="{BB962C8B-B14F-4D97-AF65-F5344CB8AC3E}">
        <p14:creationId xmlns:p14="http://schemas.microsoft.com/office/powerpoint/2010/main" val="1162151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9" descr="figure_14_0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 bwMode="auto">
          <a:xfrm>
            <a:off x="447675" y="328613"/>
            <a:ext cx="8034338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Text Box 10"/>
          <p:cNvSpPr txBox="1">
            <a:spLocks noChangeAspect="1" noChangeArrowheads="1"/>
          </p:cNvSpPr>
          <p:nvPr/>
        </p:nvSpPr>
        <p:spPr bwMode="auto">
          <a:xfrm>
            <a:off x="1350963" y="1395413"/>
            <a:ext cx="176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Mouth (oral cavity)</a:t>
            </a:r>
          </a:p>
        </p:txBody>
      </p:sp>
      <p:sp>
        <p:nvSpPr>
          <p:cNvPr id="89099" name="Line 11"/>
          <p:cNvSpPr>
            <a:spLocks noChangeAspect="1" noChangeShapeType="1"/>
          </p:cNvSpPr>
          <p:nvPr/>
        </p:nvSpPr>
        <p:spPr bwMode="auto">
          <a:xfrm>
            <a:off x="3063875" y="1550988"/>
            <a:ext cx="8366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00" name="Text Box 12"/>
          <p:cNvSpPr txBox="1">
            <a:spLocks noChangeAspect="1" noChangeArrowheads="1"/>
          </p:cNvSpPr>
          <p:nvPr/>
        </p:nvSpPr>
        <p:spPr bwMode="auto">
          <a:xfrm>
            <a:off x="1350963" y="1624013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Tongue</a:t>
            </a:r>
          </a:p>
        </p:txBody>
      </p:sp>
      <p:sp>
        <p:nvSpPr>
          <p:cNvPr id="89101" name="Text Box 13"/>
          <p:cNvSpPr txBox="1">
            <a:spLocks noChangeAspect="1" noChangeArrowheads="1"/>
          </p:cNvSpPr>
          <p:nvPr/>
        </p:nvSpPr>
        <p:spPr bwMode="auto">
          <a:xfrm>
            <a:off x="392113" y="2798763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89102" name="Text Box 14"/>
          <p:cNvSpPr txBox="1">
            <a:spLocks noChangeAspect="1" noChangeArrowheads="1"/>
          </p:cNvSpPr>
          <p:nvPr/>
        </p:nvSpPr>
        <p:spPr bwMode="auto">
          <a:xfrm>
            <a:off x="392113" y="37465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89103" name="Text Box 15"/>
          <p:cNvSpPr txBox="1">
            <a:spLocks noChangeAspect="1" noChangeArrowheads="1"/>
          </p:cNvSpPr>
          <p:nvPr/>
        </p:nvSpPr>
        <p:spPr bwMode="auto">
          <a:xfrm>
            <a:off x="392113" y="40481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89104" name="Text Box 16"/>
          <p:cNvSpPr txBox="1">
            <a:spLocks noChangeAspect="1" noChangeArrowheads="1"/>
          </p:cNvSpPr>
          <p:nvPr/>
        </p:nvSpPr>
        <p:spPr bwMode="auto">
          <a:xfrm>
            <a:off x="392113" y="4892675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89105" name="Text Box 17"/>
          <p:cNvSpPr txBox="1">
            <a:spLocks noChangeAspect="1" noChangeArrowheads="1"/>
          </p:cNvSpPr>
          <p:nvPr/>
        </p:nvSpPr>
        <p:spPr bwMode="auto">
          <a:xfrm>
            <a:off x="1955800" y="467677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89106" name="Text Box 18"/>
          <p:cNvSpPr txBox="1">
            <a:spLocks noChangeAspect="1" noChangeArrowheads="1"/>
          </p:cNvSpPr>
          <p:nvPr/>
        </p:nvSpPr>
        <p:spPr bwMode="auto">
          <a:xfrm>
            <a:off x="1954213" y="489902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Jejunum</a:t>
            </a:r>
          </a:p>
        </p:txBody>
      </p:sp>
      <p:sp>
        <p:nvSpPr>
          <p:cNvPr id="89107" name="Text Box 19"/>
          <p:cNvSpPr txBox="1">
            <a:spLocks noChangeAspect="1" noChangeArrowheads="1"/>
          </p:cNvSpPr>
          <p:nvPr/>
        </p:nvSpPr>
        <p:spPr bwMode="auto">
          <a:xfrm>
            <a:off x="1957388" y="5133975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lleum</a:t>
            </a:r>
          </a:p>
        </p:txBody>
      </p:sp>
      <p:sp>
        <p:nvSpPr>
          <p:cNvPr id="89108" name="Text Box 20"/>
          <p:cNvSpPr txBox="1">
            <a:spLocks noChangeAspect="1" noChangeArrowheads="1"/>
          </p:cNvSpPr>
          <p:nvPr/>
        </p:nvSpPr>
        <p:spPr bwMode="auto">
          <a:xfrm>
            <a:off x="411163" y="62499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89109" name="Text Box 21"/>
          <p:cNvSpPr txBox="1">
            <a:spLocks noChangeAspect="1" noChangeArrowheads="1"/>
          </p:cNvSpPr>
          <p:nvPr/>
        </p:nvSpPr>
        <p:spPr bwMode="auto">
          <a:xfrm>
            <a:off x="5481638" y="1371600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Parotid gland</a:t>
            </a:r>
          </a:p>
        </p:txBody>
      </p:sp>
      <p:sp>
        <p:nvSpPr>
          <p:cNvPr id="89110" name="Text Box 22"/>
          <p:cNvSpPr txBox="1">
            <a:spLocks noChangeAspect="1" noChangeArrowheads="1"/>
          </p:cNvSpPr>
          <p:nvPr/>
        </p:nvSpPr>
        <p:spPr bwMode="auto">
          <a:xfrm>
            <a:off x="7107238" y="1636713"/>
            <a:ext cx="1489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Salivary glands</a:t>
            </a:r>
          </a:p>
        </p:txBody>
      </p:sp>
      <p:sp>
        <p:nvSpPr>
          <p:cNvPr id="89111" name="Text Box 23"/>
          <p:cNvSpPr txBox="1">
            <a:spLocks noChangeAspect="1" noChangeArrowheads="1"/>
          </p:cNvSpPr>
          <p:nvPr/>
        </p:nvSpPr>
        <p:spPr bwMode="auto">
          <a:xfrm>
            <a:off x="5481638" y="156845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Sublingual gland</a:t>
            </a:r>
          </a:p>
        </p:txBody>
      </p:sp>
      <p:sp>
        <p:nvSpPr>
          <p:cNvPr id="89112" name="Text Box 24"/>
          <p:cNvSpPr txBox="1">
            <a:spLocks noChangeAspect="1" noChangeArrowheads="1"/>
          </p:cNvSpPr>
          <p:nvPr/>
        </p:nvSpPr>
        <p:spPr bwMode="auto">
          <a:xfrm>
            <a:off x="5481638" y="1782763"/>
            <a:ext cx="1474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Submandibular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gland</a:t>
            </a:r>
          </a:p>
        </p:txBody>
      </p:sp>
      <p:sp>
        <p:nvSpPr>
          <p:cNvPr id="89113" name="Text Box 25"/>
          <p:cNvSpPr txBox="1">
            <a:spLocks noChangeAspect="1" noChangeArrowheads="1"/>
          </p:cNvSpPr>
          <p:nvPr/>
        </p:nvSpPr>
        <p:spPr bwMode="auto">
          <a:xfrm>
            <a:off x="5487988" y="18954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400" b="1">
              <a:cs typeface="+mn-cs"/>
            </a:endParaRPr>
          </a:p>
        </p:txBody>
      </p:sp>
      <p:sp>
        <p:nvSpPr>
          <p:cNvPr id="89114" name="Text Box 26"/>
          <p:cNvSpPr txBox="1">
            <a:spLocks noChangeAspect="1" noChangeArrowheads="1"/>
          </p:cNvSpPr>
          <p:nvPr/>
        </p:nvSpPr>
        <p:spPr bwMode="auto">
          <a:xfrm>
            <a:off x="6678613" y="273526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89115" name="Text Box 27"/>
          <p:cNvSpPr txBox="1">
            <a:spLocks noChangeAspect="1" noChangeArrowheads="1"/>
          </p:cNvSpPr>
          <p:nvPr/>
        </p:nvSpPr>
        <p:spPr bwMode="auto">
          <a:xfrm>
            <a:off x="6667500" y="3233738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89116" name="Text Box 28"/>
          <p:cNvSpPr txBox="1">
            <a:spLocks noChangeAspect="1" noChangeArrowheads="1"/>
          </p:cNvSpPr>
          <p:nvPr/>
        </p:nvSpPr>
        <p:spPr bwMode="auto">
          <a:xfrm>
            <a:off x="6680200" y="3430588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89117" name="Text Box 29"/>
          <p:cNvSpPr txBox="1">
            <a:spLocks noChangeAspect="1" noChangeArrowheads="1"/>
          </p:cNvSpPr>
          <p:nvPr/>
        </p:nvSpPr>
        <p:spPr bwMode="auto">
          <a:xfrm>
            <a:off x="6672263" y="362267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(Spleen)</a:t>
            </a:r>
          </a:p>
        </p:txBody>
      </p:sp>
      <p:sp>
        <p:nvSpPr>
          <p:cNvPr id="89118" name="Text Box 30"/>
          <p:cNvSpPr txBox="1">
            <a:spLocks noChangeAspect="1" noChangeArrowheads="1"/>
          </p:cNvSpPr>
          <p:nvPr/>
        </p:nvSpPr>
        <p:spPr bwMode="auto">
          <a:xfrm>
            <a:off x="7132638" y="5287963"/>
            <a:ext cx="1449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89119" name="Text Box 31"/>
          <p:cNvSpPr txBox="1">
            <a:spLocks noChangeAspect="1" noChangeArrowheads="1"/>
          </p:cNvSpPr>
          <p:nvPr/>
        </p:nvSpPr>
        <p:spPr bwMode="auto">
          <a:xfrm>
            <a:off x="5662613" y="4805363"/>
            <a:ext cx="11922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9120" name="Text Box 32"/>
          <p:cNvSpPr txBox="1">
            <a:spLocks noChangeAspect="1" noChangeArrowheads="1"/>
          </p:cNvSpPr>
          <p:nvPr/>
        </p:nvSpPr>
        <p:spPr bwMode="auto">
          <a:xfrm>
            <a:off x="5672138" y="5422900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89121" name="Text Box 33"/>
          <p:cNvSpPr txBox="1">
            <a:spLocks noChangeAspect="1" noChangeArrowheads="1"/>
          </p:cNvSpPr>
          <p:nvPr/>
        </p:nvSpPr>
        <p:spPr bwMode="auto">
          <a:xfrm>
            <a:off x="5659438" y="56642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89122" name="Text Box 34"/>
          <p:cNvSpPr txBox="1">
            <a:spLocks noChangeAspect="1" noChangeArrowheads="1"/>
          </p:cNvSpPr>
          <p:nvPr/>
        </p:nvSpPr>
        <p:spPr bwMode="auto">
          <a:xfrm>
            <a:off x="5673725" y="5880100"/>
            <a:ext cx="836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89123" name="Text Box 35"/>
          <p:cNvSpPr txBox="1">
            <a:spLocks noChangeAspect="1" noChangeArrowheads="1"/>
          </p:cNvSpPr>
          <p:nvPr/>
        </p:nvSpPr>
        <p:spPr bwMode="auto">
          <a:xfrm>
            <a:off x="5667375" y="6113463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89124" name="Text Box 36"/>
          <p:cNvSpPr txBox="1">
            <a:spLocks noChangeAspect="1" noChangeArrowheads="1"/>
          </p:cNvSpPr>
          <p:nvPr/>
        </p:nvSpPr>
        <p:spPr bwMode="auto">
          <a:xfrm>
            <a:off x="5670550" y="634206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Anal canal</a:t>
            </a:r>
          </a:p>
        </p:txBody>
      </p:sp>
      <p:sp>
        <p:nvSpPr>
          <p:cNvPr id="89125" name="Line 37"/>
          <p:cNvSpPr>
            <a:spLocks noChangeAspect="1" noChangeShapeType="1"/>
          </p:cNvSpPr>
          <p:nvPr/>
        </p:nvSpPr>
        <p:spPr bwMode="auto">
          <a:xfrm>
            <a:off x="4294188" y="1527175"/>
            <a:ext cx="12303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26" name="Freeform 38"/>
          <p:cNvSpPr>
            <a:spLocks noChangeAspect="1"/>
          </p:cNvSpPr>
          <p:nvPr/>
        </p:nvSpPr>
        <p:spPr bwMode="auto">
          <a:xfrm>
            <a:off x="3894138" y="1720850"/>
            <a:ext cx="1630362" cy="61913"/>
          </a:xfrm>
          <a:custGeom>
            <a:avLst/>
            <a:gdLst>
              <a:gd name="T0" fmla="*/ 0 w 1058"/>
              <a:gd name="T1" fmla="*/ 40 h 40"/>
              <a:gd name="T2" fmla="*/ 220 w 1058"/>
              <a:gd name="T3" fmla="*/ 0 h 40"/>
              <a:gd name="T4" fmla="*/ 1058 w 10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40">
                <a:moveTo>
                  <a:pt x="0" y="40"/>
                </a:moveTo>
                <a:lnTo>
                  <a:pt x="220" y="0"/>
                </a:lnTo>
                <a:lnTo>
                  <a:pt x="10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27" name="Line 39"/>
          <p:cNvSpPr>
            <a:spLocks noChangeAspect="1" noChangeShapeType="1"/>
          </p:cNvSpPr>
          <p:nvPr/>
        </p:nvSpPr>
        <p:spPr bwMode="auto">
          <a:xfrm>
            <a:off x="4124325" y="1906588"/>
            <a:ext cx="1400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28" name="Freeform 40"/>
          <p:cNvSpPr>
            <a:spLocks noChangeAspect="1"/>
          </p:cNvSpPr>
          <p:nvPr/>
        </p:nvSpPr>
        <p:spPr bwMode="auto">
          <a:xfrm>
            <a:off x="4270375" y="1949450"/>
            <a:ext cx="2454275" cy="941388"/>
          </a:xfrm>
          <a:custGeom>
            <a:avLst/>
            <a:gdLst>
              <a:gd name="T0" fmla="*/ 0 w 1592"/>
              <a:gd name="T1" fmla="*/ 0 h 611"/>
              <a:gd name="T2" fmla="*/ 806 w 1592"/>
              <a:gd name="T3" fmla="*/ 610 h 611"/>
              <a:gd name="T4" fmla="*/ 1592 w 1592"/>
              <a:gd name="T5" fmla="*/ 61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2" h="611">
                <a:moveTo>
                  <a:pt x="0" y="0"/>
                </a:moveTo>
                <a:lnTo>
                  <a:pt x="806" y="610"/>
                </a:lnTo>
                <a:lnTo>
                  <a:pt x="1592" y="61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73761" name="Group 41"/>
          <p:cNvGrpSpPr>
            <a:grpSpLocks noChangeAspect="1"/>
          </p:cNvGrpSpPr>
          <p:nvPr/>
        </p:nvGrpSpPr>
        <p:grpSpPr bwMode="auto">
          <a:xfrm>
            <a:off x="7002463" y="1455738"/>
            <a:ext cx="155575" cy="644525"/>
            <a:chOff x="4522" y="800"/>
            <a:chExt cx="101" cy="418"/>
          </a:xfrm>
        </p:grpSpPr>
        <p:sp>
          <p:nvSpPr>
            <p:cNvPr id="89130" name="Line 42"/>
            <p:cNvSpPr>
              <a:spLocks noChangeAspect="1" noChangeShapeType="1"/>
            </p:cNvSpPr>
            <p:nvPr/>
          </p:nvSpPr>
          <p:spPr bwMode="auto">
            <a:xfrm>
              <a:off x="4574" y="1015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9131" name="Line 43"/>
            <p:cNvSpPr>
              <a:spLocks noChangeAspect="1" noChangeShapeType="1"/>
            </p:cNvSpPr>
            <p:nvPr/>
          </p:nvSpPr>
          <p:spPr bwMode="auto">
            <a:xfrm>
              <a:off x="4522" y="1217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9132" name="Line 44"/>
            <p:cNvSpPr>
              <a:spLocks noChangeAspect="1" noChangeShapeType="1"/>
            </p:cNvSpPr>
            <p:nvPr/>
          </p:nvSpPr>
          <p:spPr bwMode="auto">
            <a:xfrm>
              <a:off x="4522" y="800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9133" name="Freeform 45"/>
            <p:cNvSpPr>
              <a:spLocks noChangeAspect="1"/>
            </p:cNvSpPr>
            <p:nvPr/>
          </p:nvSpPr>
          <p:spPr bwMode="auto">
            <a:xfrm>
              <a:off x="4570" y="802"/>
              <a:ext cx="2" cy="416"/>
            </a:xfrm>
            <a:custGeom>
              <a:avLst/>
              <a:gdLst>
                <a:gd name="T0" fmla="*/ 0 w 2"/>
                <a:gd name="T1" fmla="*/ 0 h 416"/>
                <a:gd name="T2" fmla="*/ 2 w 2"/>
                <a:gd name="T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6">
                  <a:moveTo>
                    <a:pt x="0" y="0"/>
                  </a:moveTo>
                  <a:lnTo>
                    <a:pt x="2" y="416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89134" name="Line 46"/>
          <p:cNvSpPr>
            <a:spLocks noChangeAspect="1" noChangeShapeType="1"/>
          </p:cNvSpPr>
          <p:nvPr/>
        </p:nvSpPr>
        <p:spPr bwMode="auto">
          <a:xfrm>
            <a:off x="1509713" y="2967038"/>
            <a:ext cx="2757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35" name="Line 47"/>
          <p:cNvSpPr>
            <a:spLocks noChangeAspect="1" noChangeShapeType="1"/>
          </p:cNvSpPr>
          <p:nvPr/>
        </p:nvSpPr>
        <p:spPr bwMode="auto">
          <a:xfrm>
            <a:off x="949325" y="3916363"/>
            <a:ext cx="2706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36" name="Freeform 48"/>
          <p:cNvSpPr>
            <a:spLocks noChangeAspect="1"/>
          </p:cNvSpPr>
          <p:nvPr/>
        </p:nvSpPr>
        <p:spPr bwMode="auto">
          <a:xfrm>
            <a:off x="2127250" y="1641475"/>
            <a:ext cx="1652588" cy="149225"/>
          </a:xfrm>
          <a:custGeom>
            <a:avLst/>
            <a:gdLst>
              <a:gd name="T0" fmla="*/ 1041 w 1041"/>
              <a:gd name="T1" fmla="*/ 0 h 94"/>
              <a:gd name="T2" fmla="*/ 699 w 1041"/>
              <a:gd name="T3" fmla="*/ 93 h 94"/>
              <a:gd name="T4" fmla="*/ 0 w 1041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94">
                <a:moveTo>
                  <a:pt x="1041" y="0"/>
                </a:moveTo>
                <a:lnTo>
                  <a:pt x="699" y="93"/>
                </a:lnTo>
                <a:lnTo>
                  <a:pt x="0" y="9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37" name="Freeform 49"/>
          <p:cNvSpPr>
            <a:spLocks noChangeAspect="1"/>
          </p:cNvSpPr>
          <p:nvPr/>
        </p:nvSpPr>
        <p:spPr bwMode="auto">
          <a:xfrm>
            <a:off x="3008313" y="4521200"/>
            <a:ext cx="833437" cy="327025"/>
          </a:xfrm>
          <a:custGeom>
            <a:avLst/>
            <a:gdLst>
              <a:gd name="T0" fmla="*/ 0 w 540"/>
              <a:gd name="T1" fmla="*/ 212 h 212"/>
              <a:gd name="T2" fmla="*/ 80 w 540"/>
              <a:gd name="T3" fmla="*/ 212 h 212"/>
              <a:gd name="T4" fmla="*/ 540 w 540"/>
              <a:gd name="T5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212">
                <a:moveTo>
                  <a:pt x="0" y="212"/>
                </a:moveTo>
                <a:lnTo>
                  <a:pt x="80" y="212"/>
                </a:lnTo>
                <a:lnTo>
                  <a:pt x="5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38" name="Line 50"/>
          <p:cNvSpPr>
            <a:spLocks noChangeAspect="1" noChangeShapeType="1"/>
          </p:cNvSpPr>
          <p:nvPr/>
        </p:nvSpPr>
        <p:spPr bwMode="auto">
          <a:xfrm>
            <a:off x="1787525" y="5068888"/>
            <a:ext cx="153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39" name="Line 51"/>
          <p:cNvSpPr>
            <a:spLocks noChangeAspect="1" noChangeShapeType="1"/>
          </p:cNvSpPr>
          <p:nvPr/>
        </p:nvSpPr>
        <p:spPr bwMode="auto">
          <a:xfrm>
            <a:off x="1490663" y="4217988"/>
            <a:ext cx="2197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0" name="Line 52"/>
          <p:cNvSpPr>
            <a:spLocks noChangeAspect="1" noChangeShapeType="1"/>
          </p:cNvSpPr>
          <p:nvPr/>
        </p:nvSpPr>
        <p:spPr bwMode="auto">
          <a:xfrm>
            <a:off x="2847975" y="5068888"/>
            <a:ext cx="1911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1" name="Line 53"/>
          <p:cNvSpPr>
            <a:spLocks noChangeAspect="1" noChangeShapeType="1"/>
          </p:cNvSpPr>
          <p:nvPr/>
        </p:nvSpPr>
        <p:spPr bwMode="auto">
          <a:xfrm flipH="1">
            <a:off x="989013" y="6423025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2" name="Line 54"/>
          <p:cNvSpPr>
            <a:spLocks noChangeAspect="1" noChangeShapeType="1"/>
          </p:cNvSpPr>
          <p:nvPr/>
        </p:nvSpPr>
        <p:spPr bwMode="auto">
          <a:xfrm flipH="1">
            <a:off x="5068888" y="4835525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3" name="Line 55"/>
          <p:cNvSpPr>
            <a:spLocks noChangeAspect="1" noChangeShapeType="1"/>
          </p:cNvSpPr>
          <p:nvPr/>
        </p:nvSpPr>
        <p:spPr bwMode="auto">
          <a:xfrm flipH="1">
            <a:off x="3544888" y="5202238"/>
            <a:ext cx="217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4" name="Freeform 56"/>
          <p:cNvSpPr>
            <a:spLocks noChangeAspect="1"/>
          </p:cNvSpPr>
          <p:nvPr/>
        </p:nvSpPr>
        <p:spPr bwMode="auto">
          <a:xfrm>
            <a:off x="3557588" y="5575300"/>
            <a:ext cx="2159000" cy="68263"/>
          </a:xfrm>
          <a:custGeom>
            <a:avLst/>
            <a:gdLst>
              <a:gd name="T0" fmla="*/ 1400 w 1400"/>
              <a:gd name="T1" fmla="*/ 0 h 44"/>
              <a:gd name="T2" fmla="*/ 448 w 1400"/>
              <a:gd name="T3" fmla="*/ 0 h 44"/>
              <a:gd name="T4" fmla="*/ 0 w 1400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0" h="44">
                <a:moveTo>
                  <a:pt x="1400" y="0"/>
                </a:moveTo>
                <a:lnTo>
                  <a:pt x="448" y="0"/>
                </a:lnTo>
                <a:lnTo>
                  <a:pt x="0" y="4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5" name="Line 57"/>
          <p:cNvSpPr>
            <a:spLocks noChangeAspect="1" noChangeShapeType="1"/>
          </p:cNvSpPr>
          <p:nvPr/>
        </p:nvSpPr>
        <p:spPr bwMode="auto">
          <a:xfrm flipH="1">
            <a:off x="1944688" y="4760913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6" name="Line 58"/>
          <p:cNvSpPr>
            <a:spLocks noChangeAspect="1" noChangeShapeType="1"/>
          </p:cNvSpPr>
          <p:nvPr/>
        </p:nvSpPr>
        <p:spPr bwMode="auto">
          <a:xfrm flipH="1">
            <a:off x="1944688" y="5380038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7" name="Line 59"/>
          <p:cNvSpPr>
            <a:spLocks noChangeAspect="1" noChangeShapeType="1"/>
          </p:cNvSpPr>
          <p:nvPr/>
        </p:nvSpPr>
        <p:spPr bwMode="auto">
          <a:xfrm>
            <a:off x="1944688" y="4754563"/>
            <a:ext cx="0" cy="633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8" name="Freeform 60"/>
          <p:cNvSpPr>
            <a:spLocks noChangeAspect="1"/>
          </p:cNvSpPr>
          <p:nvPr/>
        </p:nvSpPr>
        <p:spPr bwMode="auto">
          <a:xfrm>
            <a:off x="4857750" y="3382963"/>
            <a:ext cx="1863725" cy="549275"/>
          </a:xfrm>
          <a:custGeom>
            <a:avLst/>
            <a:gdLst>
              <a:gd name="T0" fmla="*/ 0 w 1209"/>
              <a:gd name="T1" fmla="*/ 356 h 356"/>
              <a:gd name="T2" fmla="*/ 645 w 1209"/>
              <a:gd name="T3" fmla="*/ 3 h 356"/>
              <a:gd name="T4" fmla="*/ 1209 w 1209"/>
              <a:gd name="T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9" h="356">
                <a:moveTo>
                  <a:pt x="0" y="356"/>
                </a:moveTo>
                <a:lnTo>
                  <a:pt x="645" y="3"/>
                </a:lnTo>
                <a:lnTo>
                  <a:pt x="120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49" name="Freeform 61"/>
          <p:cNvSpPr>
            <a:spLocks noChangeAspect="1"/>
          </p:cNvSpPr>
          <p:nvPr/>
        </p:nvSpPr>
        <p:spPr bwMode="auto">
          <a:xfrm>
            <a:off x="4141788" y="3582988"/>
            <a:ext cx="2576512" cy="1023937"/>
          </a:xfrm>
          <a:custGeom>
            <a:avLst/>
            <a:gdLst>
              <a:gd name="T0" fmla="*/ 0 w 1671"/>
              <a:gd name="T1" fmla="*/ 664 h 664"/>
              <a:gd name="T2" fmla="*/ 1114 w 1671"/>
              <a:gd name="T3" fmla="*/ 2 h 664"/>
              <a:gd name="T4" fmla="*/ 1671 w 1671"/>
              <a:gd name="T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1" h="664">
                <a:moveTo>
                  <a:pt x="0" y="664"/>
                </a:moveTo>
                <a:lnTo>
                  <a:pt x="1114" y="2"/>
                </a:lnTo>
                <a:lnTo>
                  <a:pt x="167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0" name="Freeform 62"/>
          <p:cNvSpPr>
            <a:spLocks noChangeAspect="1"/>
          </p:cNvSpPr>
          <p:nvPr/>
        </p:nvSpPr>
        <p:spPr bwMode="auto">
          <a:xfrm>
            <a:off x="4956175" y="3781425"/>
            <a:ext cx="1758950" cy="492125"/>
          </a:xfrm>
          <a:custGeom>
            <a:avLst/>
            <a:gdLst>
              <a:gd name="T0" fmla="*/ 0 w 1141"/>
              <a:gd name="T1" fmla="*/ 320 h 320"/>
              <a:gd name="T2" fmla="*/ 581 w 1141"/>
              <a:gd name="T3" fmla="*/ 0 h 320"/>
              <a:gd name="T4" fmla="*/ 1141 w 1141"/>
              <a:gd name="T5" fmla="*/ 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320">
                <a:moveTo>
                  <a:pt x="0" y="320"/>
                </a:moveTo>
                <a:lnTo>
                  <a:pt x="581" y="0"/>
                </a:lnTo>
                <a:lnTo>
                  <a:pt x="1141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1" name="Freeform 63"/>
          <p:cNvSpPr>
            <a:spLocks noChangeAspect="1"/>
          </p:cNvSpPr>
          <p:nvPr/>
        </p:nvSpPr>
        <p:spPr bwMode="auto">
          <a:xfrm>
            <a:off x="4506913" y="4465638"/>
            <a:ext cx="1206500" cy="415925"/>
          </a:xfrm>
          <a:custGeom>
            <a:avLst/>
            <a:gdLst>
              <a:gd name="T0" fmla="*/ 0 w 806"/>
              <a:gd name="T1" fmla="*/ 272 h 272"/>
              <a:gd name="T2" fmla="*/ 456 w 806"/>
              <a:gd name="T3" fmla="*/ 0 h 272"/>
              <a:gd name="T4" fmla="*/ 806 w 80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6" h="272">
                <a:moveTo>
                  <a:pt x="0" y="272"/>
                </a:moveTo>
                <a:lnTo>
                  <a:pt x="456" y="0"/>
                </a:lnTo>
                <a:lnTo>
                  <a:pt x="80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2" name="Freeform 64"/>
          <p:cNvSpPr>
            <a:spLocks noChangeAspect="1"/>
          </p:cNvSpPr>
          <p:nvPr/>
        </p:nvSpPr>
        <p:spPr bwMode="auto">
          <a:xfrm>
            <a:off x="4322763" y="6034088"/>
            <a:ext cx="1393825" cy="34925"/>
          </a:xfrm>
          <a:custGeom>
            <a:avLst/>
            <a:gdLst>
              <a:gd name="T0" fmla="*/ 0 w 904"/>
              <a:gd name="T1" fmla="*/ 22 h 22"/>
              <a:gd name="T2" fmla="*/ 460 w 904"/>
              <a:gd name="T3" fmla="*/ 0 h 22"/>
              <a:gd name="T4" fmla="*/ 904 w 90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2">
                <a:moveTo>
                  <a:pt x="0" y="22"/>
                </a:moveTo>
                <a:lnTo>
                  <a:pt x="460" y="0"/>
                </a:lnTo>
                <a:lnTo>
                  <a:pt x="9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3" name="Freeform 65"/>
          <p:cNvSpPr>
            <a:spLocks noChangeAspect="1"/>
          </p:cNvSpPr>
          <p:nvPr/>
        </p:nvSpPr>
        <p:spPr bwMode="auto">
          <a:xfrm>
            <a:off x="4538663" y="5813425"/>
            <a:ext cx="1177925" cy="98425"/>
          </a:xfrm>
          <a:custGeom>
            <a:avLst/>
            <a:gdLst>
              <a:gd name="T0" fmla="*/ 0 w 764"/>
              <a:gd name="T1" fmla="*/ 64 h 64"/>
              <a:gd name="T2" fmla="*/ 344 w 764"/>
              <a:gd name="T3" fmla="*/ 0 h 64"/>
              <a:gd name="T4" fmla="*/ 764 w 764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64">
                <a:moveTo>
                  <a:pt x="0" y="64"/>
                </a:moveTo>
                <a:lnTo>
                  <a:pt x="344" y="0"/>
                </a:lnTo>
                <a:lnTo>
                  <a:pt x="76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4" name="Freeform 66"/>
          <p:cNvSpPr>
            <a:spLocks noChangeAspect="1"/>
          </p:cNvSpPr>
          <p:nvPr/>
        </p:nvSpPr>
        <p:spPr bwMode="auto">
          <a:xfrm>
            <a:off x="4254500" y="6337300"/>
            <a:ext cx="1468438" cy="166688"/>
          </a:xfrm>
          <a:custGeom>
            <a:avLst/>
            <a:gdLst>
              <a:gd name="T0" fmla="*/ 0 w 952"/>
              <a:gd name="T1" fmla="*/ 0 h 108"/>
              <a:gd name="T2" fmla="*/ 522 w 952"/>
              <a:gd name="T3" fmla="*/ 108 h 108"/>
              <a:gd name="T4" fmla="*/ 952 w 952"/>
              <a:gd name="T5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2" h="108">
                <a:moveTo>
                  <a:pt x="0" y="0"/>
                </a:moveTo>
                <a:lnTo>
                  <a:pt x="522" y="108"/>
                </a:lnTo>
                <a:lnTo>
                  <a:pt x="952" y="10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5" name="Freeform 67"/>
          <p:cNvSpPr>
            <a:spLocks noChangeAspect="1"/>
          </p:cNvSpPr>
          <p:nvPr/>
        </p:nvSpPr>
        <p:spPr bwMode="auto">
          <a:xfrm>
            <a:off x="3797300" y="5915025"/>
            <a:ext cx="1919288" cy="354013"/>
          </a:xfrm>
          <a:custGeom>
            <a:avLst/>
            <a:gdLst>
              <a:gd name="T0" fmla="*/ 0 w 1244"/>
              <a:gd name="T1" fmla="*/ 0 h 230"/>
              <a:gd name="T2" fmla="*/ 132 w 1244"/>
              <a:gd name="T3" fmla="*/ 230 h 230"/>
              <a:gd name="T4" fmla="*/ 1244 w 1244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4" h="230">
                <a:moveTo>
                  <a:pt x="0" y="0"/>
                </a:moveTo>
                <a:lnTo>
                  <a:pt x="132" y="230"/>
                </a:lnTo>
                <a:lnTo>
                  <a:pt x="1244" y="2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6" name="Line 68"/>
          <p:cNvSpPr>
            <a:spLocks noChangeAspect="1" noChangeShapeType="1"/>
          </p:cNvSpPr>
          <p:nvPr/>
        </p:nvSpPr>
        <p:spPr bwMode="auto">
          <a:xfrm>
            <a:off x="7078663" y="5443538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7" name="Line 69"/>
          <p:cNvSpPr>
            <a:spLocks noChangeAspect="1" noChangeShapeType="1"/>
          </p:cNvSpPr>
          <p:nvPr/>
        </p:nvSpPr>
        <p:spPr bwMode="auto">
          <a:xfrm>
            <a:off x="7002463" y="6551613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8" name="Line 70"/>
          <p:cNvSpPr>
            <a:spLocks noChangeAspect="1" noChangeShapeType="1"/>
          </p:cNvSpPr>
          <p:nvPr/>
        </p:nvSpPr>
        <p:spPr bwMode="auto">
          <a:xfrm>
            <a:off x="7002463" y="4391025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59" name="Freeform 71"/>
          <p:cNvSpPr>
            <a:spLocks noChangeAspect="1"/>
          </p:cNvSpPr>
          <p:nvPr/>
        </p:nvSpPr>
        <p:spPr bwMode="auto">
          <a:xfrm>
            <a:off x="7073900" y="4384675"/>
            <a:ext cx="1588" cy="2174875"/>
          </a:xfrm>
          <a:custGeom>
            <a:avLst/>
            <a:gdLst>
              <a:gd name="T0" fmla="*/ 0 w 1"/>
              <a:gd name="T1" fmla="*/ 0 h 1410"/>
              <a:gd name="T2" fmla="*/ 1 w 1"/>
              <a:gd name="T3" fmla="*/ 1410 h 14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10">
                <a:moveTo>
                  <a:pt x="0" y="0"/>
                </a:moveTo>
                <a:lnTo>
                  <a:pt x="1" y="14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60" name="Freeform 72"/>
          <p:cNvSpPr>
            <a:spLocks noChangeAspect="1"/>
          </p:cNvSpPr>
          <p:nvPr/>
        </p:nvSpPr>
        <p:spPr bwMode="auto">
          <a:xfrm>
            <a:off x="2555875" y="5307013"/>
            <a:ext cx="1362075" cy="225425"/>
          </a:xfrm>
          <a:custGeom>
            <a:avLst/>
            <a:gdLst>
              <a:gd name="T0" fmla="*/ 858 w 858"/>
              <a:gd name="T1" fmla="*/ 142 h 142"/>
              <a:gd name="T2" fmla="*/ 293 w 858"/>
              <a:gd name="T3" fmla="*/ 0 h 142"/>
              <a:gd name="T4" fmla="*/ 0 w 858"/>
              <a:gd name="T5" fmla="*/ 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142">
                <a:moveTo>
                  <a:pt x="858" y="142"/>
                </a:moveTo>
                <a:lnTo>
                  <a:pt x="293" y="0"/>
                </a:ln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9161" name="Text Box 73"/>
          <p:cNvSpPr txBox="1">
            <a:spLocks noChangeAspect="1" noChangeArrowheads="1"/>
          </p:cNvSpPr>
          <p:nvPr/>
        </p:nvSpPr>
        <p:spPr bwMode="auto">
          <a:xfrm>
            <a:off x="5659438" y="4440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9162" name="Text Box 74"/>
          <p:cNvSpPr txBox="1">
            <a:spLocks noChangeAspect="1" noChangeArrowheads="1"/>
          </p:cNvSpPr>
          <p:nvPr/>
        </p:nvSpPr>
        <p:spPr bwMode="auto">
          <a:xfrm>
            <a:off x="5688013" y="5172075"/>
            <a:ext cx="10937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73791" name="Text Box 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</a:t>
            </a:r>
          </a:p>
        </p:txBody>
      </p:sp>
    </p:spTree>
    <p:extLst>
      <p:ext uri="{BB962C8B-B14F-4D97-AF65-F5344CB8AC3E}">
        <p14:creationId xmlns:p14="http://schemas.microsoft.com/office/powerpoint/2010/main" val="472005270"/>
      </p:ext>
    </p:extLst>
  </p:cSld>
  <p:clrMapOvr>
    <a:masterClrMapping/>
  </p:clrMapOvr>
  <p:transition xmlns:p14="http://schemas.microsoft.com/office/powerpoint/2010/main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9" descr="figure_14_05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"/>
          <a:stretch>
            <a:fillRect/>
          </a:stretch>
        </p:blipFill>
        <p:spPr bwMode="auto">
          <a:xfrm>
            <a:off x="274638" y="1123950"/>
            <a:ext cx="85947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42888" y="5273675"/>
            <a:ext cx="4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(a)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791200" y="5273675"/>
            <a:ext cx="41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(b)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7699375" y="1485900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Lesser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omentum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7702550" y="1884363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7702550" y="2178050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7696200" y="2427288"/>
            <a:ext cx="1216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7696200" y="2889250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Mesenteries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7696200" y="3522663"/>
            <a:ext cx="1216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Peritoneal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cavity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7696200" y="4422775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7696200" y="4695825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3879850" y="4784725"/>
            <a:ext cx="149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Urinary bladder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3879850" y="4454525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3879850" y="420846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3879850" y="3873500"/>
            <a:ext cx="747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Uterus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3879850" y="3511550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3879850" y="31083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Parietal peritoneum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3879850" y="2701925"/>
            <a:ext cx="166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Greater omentum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879850" y="2443163"/>
            <a:ext cx="188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Visceral peritoneum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3879850" y="2212975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879850" y="19653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3879850" y="15494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3879850" y="1762125"/>
            <a:ext cx="766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Spleen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879850" y="1346200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Falciform ligament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3879850" y="1090613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>
                <a:cs typeface="+mn-cs"/>
              </a:rPr>
              <a:t>Diaphragm</a:t>
            </a:r>
          </a:p>
        </p:txBody>
      </p:sp>
      <p:sp>
        <p:nvSpPr>
          <p:cNvPr id="90146" name="Freeform 34"/>
          <p:cNvSpPr>
            <a:spLocks/>
          </p:cNvSpPr>
          <p:nvPr/>
        </p:nvSpPr>
        <p:spPr bwMode="auto">
          <a:xfrm>
            <a:off x="4940300" y="1266825"/>
            <a:ext cx="1565275" cy="215900"/>
          </a:xfrm>
          <a:custGeom>
            <a:avLst/>
            <a:gdLst>
              <a:gd name="T0" fmla="*/ 0 w 986"/>
              <a:gd name="T1" fmla="*/ 2 h 136"/>
              <a:gd name="T2" fmla="*/ 198 w 986"/>
              <a:gd name="T3" fmla="*/ 0 h 136"/>
              <a:gd name="T4" fmla="*/ 986 w 986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136">
                <a:moveTo>
                  <a:pt x="0" y="2"/>
                </a:moveTo>
                <a:lnTo>
                  <a:pt x="198" y="0"/>
                </a:lnTo>
                <a:lnTo>
                  <a:pt x="986" y="1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H="1">
            <a:off x="4438650" y="1724025"/>
            <a:ext cx="1816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48" name="Freeform 36"/>
          <p:cNvSpPr>
            <a:spLocks/>
          </p:cNvSpPr>
          <p:nvPr/>
        </p:nvSpPr>
        <p:spPr bwMode="auto">
          <a:xfrm>
            <a:off x="4759325" y="2387600"/>
            <a:ext cx="1400175" cy="79375"/>
          </a:xfrm>
          <a:custGeom>
            <a:avLst/>
            <a:gdLst>
              <a:gd name="T0" fmla="*/ 0 w 882"/>
              <a:gd name="T1" fmla="*/ 5 h 50"/>
              <a:gd name="T2" fmla="*/ 134 w 882"/>
              <a:gd name="T3" fmla="*/ 0 h 50"/>
              <a:gd name="T4" fmla="*/ 882 w 882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2" h="50">
                <a:moveTo>
                  <a:pt x="0" y="5"/>
                </a:moveTo>
                <a:lnTo>
                  <a:pt x="134" y="0"/>
                </a:lnTo>
                <a:lnTo>
                  <a:pt x="882" y="5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49" name="Freeform 37"/>
          <p:cNvSpPr>
            <a:spLocks/>
          </p:cNvSpPr>
          <p:nvPr/>
        </p:nvSpPr>
        <p:spPr bwMode="auto">
          <a:xfrm>
            <a:off x="5689600" y="2616200"/>
            <a:ext cx="301625" cy="3175"/>
          </a:xfrm>
          <a:custGeom>
            <a:avLst/>
            <a:gdLst>
              <a:gd name="T0" fmla="*/ 190 w 190"/>
              <a:gd name="T1" fmla="*/ 0 h 2"/>
              <a:gd name="T2" fmla="*/ 0 w 190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" h="2">
                <a:moveTo>
                  <a:pt x="190" y="0"/>
                </a:moveTo>
                <a:lnTo>
                  <a:pt x="0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0" name="Freeform 38"/>
          <p:cNvSpPr>
            <a:spLocks/>
          </p:cNvSpPr>
          <p:nvPr/>
        </p:nvSpPr>
        <p:spPr bwMode="auto">
          <a:xfrm>
            <a:off x="5470525" y="2857500"/>
            <a:ext cx="482600" cy="3175"/>
          </a:xfrm>
          <a:custGeom>
            <a:avLst/>
            <a:gdLst>
              <a:gd name="T0" fmla="*/ 304 w 304"/>
              <a:gd name="T1" fmla="*/ 0 h 2"/>
              <a:gd name="T2" fmla="*/ 0 w 304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" h="2">
                <a:moveTo>
                  <a:pt x="304" y="0"/>
                </a:moveTo>
                <a:lnTo>
                  <a:pt x="0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 flipH="1" flipV="1">
            <a:off x="5670550" y="2857500"/>
            <a:ext cx="384175" cy="260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2" name="Freeform 40"/>
          <p:cNvSpPr>
            <a:spLocks/>
          </p:cNvSpPr>
          <p:nvPr/>
        </p:nvSpPr>
        <p:spPr bwMode="auto">
          <a:xfrm>
            <a:off x="5657850" y="3282950"/>
            <a:ext cx="209550" cy="1588"/>
          </a:xfrm>
          <a:custGeom>
            <a:avLst/>
            <a:gdLst>
              <a:gd name="T0" fmla="*/ 132 w 132"/>
              <a:gd name="T1" fmla="*/ 0 h 1"/>
              <a:gd name="T2" fmla="*/ 0 w 13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" h="1">
                <a:moveTo>
                  <a:pt x="132" y="0"/>
                </a:moveTo>
                <a:lnTo>
                  <a:pt x="0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 flipH="1">
            <a:off x="5521325" y="3457575"/>
            <a:ext cx="860425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4" name="Freeform 42"/>
          <p:cNvSpPr>
            <a:spLocks/>
          </p:cNvSpPr>
          <p:nvPr/>
        </p:nvSpPr>
        <p:spPr bwMode="auto">
          <a:xfrm>
            <a:off x="5248275" y="3552825"/>
            <a:ext cx="1377950" cy="123825"/>
          </a:xfrm>
          <a:custGeom>
            <a:avLst/>
            <a:gdLst>
              <a:gd name="T0" fmla="*/ 868 w 868"/>
              <a:gd name="T1" fmla="*/ 0 h 78"/>
              <a:gd name="T2" fmla="*/ 174 w 868"/>
              <a:gd name="T3" fmla="*/ 76 h 78"/>
              <a:gd name="T4" fmla="*/ 0 w 868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8" h="78">
                <a:moveTo>
                  <a:pt x="868" y="0"/>
                </a:moveTo>
                <a:lnTo>
                  <a:pt x="174" y="76"/>
                </a:lnTo>
                <a:lnTo>
                  <a:pt x="0" y="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5" name="Freeform 43"/>
          <p:cNvSpPr>
            <a:spLocks/>
          </p:cNvSpPr>
          <p:nvPr/>
        </p:nvSpPr>
        <p:spPr bwMode="auto">
          <a:xfrm>
            <a:off x="4575175" y="3813175"/>
            <a:ext cx="1812925" cy="219075"/>
          </a:xfrm>
          <a:custGeom>
            <a:avLst/>
            <a:gdLst>
              <a:gd name="T0" fmla="*/ 1142 w 1142"/>
              <a:gd name="T1" fmla="*/ 0 h 138"/>
              <a:gd name="T2" fmla="*/ 202 w 1142"/>
              <a:gd name="T3" fmla="*/ 136 h 138"/>
              <a:gd name="T4" fmla="*/ 0 w 1142"/>
              <a:gd name="T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2" h="138">
                <a:moveTo>
                  <a:pt x="1142" y="0"/>
                </a:moveTo>
                <a:lnTo>
                  <a:pt x="202" y="136"/>
                </a:lnTo>
                <a:lnTo>
                  <a:pt x="0" y="1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6" name="Freeform 44"/>
          <p:cNvSpPr>
            <a:spLocks/>
          </p:cNvSpPr>
          <p:nvPr/>
        </p:nvSpPr>
        <p:spPr bwMode="auto">
          <a:xfrm>
            <a:off x="5330825" y="4225925"/>
            <a:ext cx="1041400" cy="717550"/>
          </a:xfrm>
          <a:custGeom>
            <a:avLst/>
            <a:gdLst>
              <a:gd name="T0" fmla="*/ 656 w 656"/>
              <a:gd name="T1" fmla="*/ 0 h 452"/>
              <a:gd name="T2" fmla="*/ 102 w 656"/>
              <a:gd name="T3" fmla="*/ 452 h 452"/>
              <a:gd name="T4" fmla="*/ 0 w 656"/>
              <a:gd name="T5" fmla="*/ 45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6" h="452">
                <a:moveTo>
                  <a:pt x="656" y="0"/>
                </a:moveTo>
                <a:lnTo>
                  <a:pt x="102" y="452"/>
                </a:lnTo>
                <a:lnTo>
                  <a:pt x="0" y="4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7" name="Freeform 45"/>
          <p:cNvSpPr>
            <a:spLocks/>
          </p:cNvSpPr>
          <p:nvPr/>
        </p:nvSpPr>
        <p:spPr bwMode="auto">
          <a:xfrm>
            <a:off x="6858000" y="4559300"/>
            <a:ext cx="879475" cy="298450"/>
          </a:xfrm>
          <a:custGeom>
            <a:avLst/>
            <a:gdLst>
              <a:gd name="T0" fmla="*/ 554 w 554"/>
              <a:gd name="T1" fmla="*/ 188 h 188"/>
              <a:gd name="T2" fmla="*/ 472 w 554"/>
              <a:gd name="T3" fmla="*/ 188 h 188"/>
              <a:gd name="T4" fmla="*/ 0 w 554"/>
              <a:gd name="T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4" h="188">
                <a:moveTo>
                  <a:pt x="554" y="188"/>
                </a:moveTo>
                <a:lnTo>
                  <a:pt x="472" y="18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8" name="Freeform 46"/>
          <p:cNvSpPr>
            <a:spLocks/>
          </p:cNvSpPr>
          <p:nvPr/>
        </p:nvSpPr>
        <p:spPr bwMode="auto">
          <a:xfrm>
            <a:off x="6848475" y="4289425"/>
            <a:ext cx="889000" cy="298450"/>
          </a:xfrm>
          <a:custGeom>
            <a:avLst/>
            <a:gdLst>
              <a:gd name="T0" fmla="*/ 560 w 560"/>
              <a:gd name="T1" fmla="*/ 188 h 188"/>
              <a:gd name="T2" fmla="*/ 478 w 560"/>
              <a:gd name="T3" fmla="*/ 188 h 188"/>
              <a:gd name="T4" fmla="*/ 0 w 560"/>
              <a:gd name="T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88">
                <a:moveTo>
                  <a:pt x="560" y="188"/>
                </a:moveTo>
                <a:lnTo>
                  <a:pt x="478" y="18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 flipH="1">
            <a:off x="6721475" y="3698875"/>
            <a:ext cx="1022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0" name="Freeform 48"/>
          <p:cNvSpPr>
            <a:spLocks/>
          </p:cNvSpPr>
          <p:nvPr/>
        </p:nvSpPr>
        <p:spPr bwMode="auto">
          <a:xfrm>
            <a:off x="6473825" y="3048000"/>
            <a:ext cx="1212850" cy="1588"/>
          </a:xfrm>
          <a:custGeom>
            <a:avLst/>
            <a:gdLst>
              <a:gd name="T0" fmla="*/ 764 w 764"/>
              <a:gd name="T1" fmla="*/ 0 h 1"/>
              <a:gd name="T2" fmla="*/ 0 w 76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1">
                <a:moveTo>
                  <a:pt x="764" y="0"/>
                </a:move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1" name="Freeform 49"/>
          <p:cNvSpPr>
            <a:spLocks/>
          </p:cNvSpPr>
          <p:nvPr/>
        </p:nvSpPr>
        <p:spPr bwMode="auto">
          <a:xfrm>
            <a:off x="6638925" y="3051175"/>
            <a:ext cx="876300" cy="304800"/>
          </a:xfrm>
          <a:custGeom>
            <a:avLst/>
            <a:gdLst>
              <a:gd name="T0" fmla="*/ 0 w 562"/>
              <a:gd name="T1" fmla="*/ 196 h 196"/>
              <a:gd name="T2" fmla="*/ 562 w 562"/>
              <a:gd name="T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2" h="196">
                <a:moveTo>
                  <a:pt x="0" y="196"/>
                </a:moveTo>
                <a:lnTo>
                  <a:pt x="56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2" name="Freeform 50"/>
          <p:cNvSpPr>
            <a:spLocks/>
          </p:cNvSpPr>
          <p:nvPr/>
        </p:nvSpPr>
        <p:spPr bwMode="auto">
          <a:xfrm>
            <a:off x="6540500" y="3048000"/>
            <a:ext cx="971550" cy="206375"/>
          </a:xfrm>
          <a:custGeom>
            <a:avLst/>
            <a:gdLst>
              <a:gd name="T0" fmla="*/ 0 w 624"/>
              <a:gd name="T1" fmla="*/ 132 h 132"/>
              <a:gd name="T2" fmla="*/ 624 w 624"/>
              <a:gd name="T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132">
                <a:moveTo>
                  <a:pt x="0" y="132"/>
                </a:moveTo>
                <a:lnTo>
                  <a:pt x="62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3" name="Freeform 51"/>
          <p:cNvSpPr>
            <a:spLocks/>
          </p:cNvSpPr>
          <p:nvPr/>
        </p:nvSpPr>
        <p:spPr bwMode="auto">
          <a:xfrm>
            <a:off x="6384925" y="2609850"/>
            <a:ext cx="1314450" cy="117475"/>
          </a:xfrm>
          <a:custGeom>
            <a:avLst/>
            <a:gdLst>
              <a:gd name="T0" fmla="*/ 0 w 828"/>
              <a:gd name="T1" fmla="*/ 74 h 74"/>
              <a:gd name="T2" fmla="*/ 710 w 828"/>
              <a:gd name="T3" fmla="*/ 0 h 74"/>
              <a:gd name="T4" fmla="*/ 828 w 828"/>
              <a:gd name="T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8" h="74">
                <a:moveTo>
                  <a:pt x="0" y="74"/>
                </a:moveTo>
                <a:lnTo>
                  <a:pt x="710" y="0"/>
                </a:lnTo>
                <a:lnTo>
                  <a:pt x="82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4" name="Freeform 52"/>
          <p:cNvSpPr>
            <a:spLocks/>
          </p:cNvSpPr>
          <p:nvPr/>
        </p:nvSpPr>
        <p:spPr bwMode="auto">
          <a:xfrm>
            <a:off x="6635750" y="2346325"/>
            <a:ext cx="1073150" cy="254000"/>
          </a:xfrm>
          <a:custGeom>
            <a:avLst/>
            <a:gdLst>
              <a:gd name="T0" fmla="*/ 668 w 668"/>
              <a:gd name="T1" fmla="*/ 0 h 154"/>
              <a:gd name="T2" fmla="*/ 544 w 668"/>
              <a:gd name="T3" fmla="*/ 0 h 154"/>
              <a:gd name="T4" fmla="*/ 0 w 668"/>
              <a:gd name="T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8" h="154">
                <a:moveTo>
                  <a:pt x="668" y="0"/>
                </a:moveTo>
                <a:lnTo>
                  <a:pt x="544" y="0"/>
                </a:lnTo>
                <a:lnTo>
                  <a:pt x="0" y="15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5" name="Freeform 53"/>
          <p:cNvSpPr>
            <a:spLocks/>
          </p:cNvSpPr>
          <p:nvPr/>
        </p:nvSpPr>
        <p:spPr bwMode="auto">
          <a:xfrm>
            <a:off x="6680200" y="2063750"/>
            <a:ext cx="1016000" cy="333375"/>
          </a:xfrm>
          <a:custGeom>
            <a:avLst/>
            <a:gdLst>
              <a:gd name="T0" fmla="*/ 640 w 640"/>
              <a:gd name="T1" fmla="*/ 0 h 210"/>
              <a:gd name="T2" fmla="*/ 516 w 640"/>
              <a:gd name="T3" fmla="*/ 0 h 210"/>
              <a:gd name="T4" fmla="*/ 0 w 640"/>
              <a:gd name="T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0" h="210">
                <a:moveTo>
                  <a:pt x="640" y="0"/>
                </a:moveTo>
                <a:lnTo>
                  <a:pt x="516" y="0"/>
                </a:lnTo>
                <a:lnTo>
                  <a:pt x="0" y="2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0166" name="Freeform 54"/>
          <p:cNvSpPr>
            <a:spLocks/>
          </p:cNvSpPr>
          <p:nvPr/>
        </p:nvSpPr>
        <p:spPr bwMode="auto">
          <a:xfrm>
            <a:off x="6445250" y="1577975"/>
            <a:ext cx="1250950" cy="536575"/>
          </a:xfrm>
          <a:custGeom>
            <a:avLst/>
            <a:gdLst>
              <a:gd name="T0" fmla="*/ 788 w 788"/>
              <a:gd name="T1" fmla="*/ 2 h 338"/>
              <a:gd name="T2" fmla="*/ 668 w 788"/>
              <a:gd name="T3" fmla="*/ 0 h 338"/>
              <a:gd name="T4" fmla="*/ 0 w 788"/>
              <a:gd name="T5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8" h="338">
                <a:moveTo>
                  <a:pt x="788" y="2"/>
                </a:moveTo>
                <a:lnTo>
                  <a:pt x="668" y="0"/>
                </a:lnTo>
                <a:lnTo>
                  <a:pt x="0" y="33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74799" name="Group 55"/>
          <p:cNvGrpSpPr>
            <a:grpSpLocks/>
          </p:cNvGrpSpPr>
          <p:nvPr/>
        </p:nvGrpSpPr>
        <p:grpSpPr bwMode="auto">
          <a:xfrm>
            <a:off x="1308100" y="1260475"/>
            <a:ext cx="2638425" cy="3359150"/>
            <a:chOff x="824" y="794"/>
            <a:chExt cx="1662" cy="2116"/>
          </a:xfrm>
        </p:grpSpPr>
        <p:sp>
          <p:nvSpPr>
            <p:cNvPr id="90168" name="Freeform 56"/>
            <p:cNvSpPr>
              <a:spLocks/>
            </p:cNvSpPr>
            <p:nvPr/>
          </p:nvSpPr>
          <p:spPr bwMode="auto">
            <a:xfrm>
              <a:off x="1342" y="794"/>
              <a:ext cx="1128" cy="226"/>
            </a:xfrm>
            <a:custGeom>
              <a:avLst/>
              <a:gdLst>
                <a:gd name="T0" fmla="*/ 1128 w 1128"/>
                <a:gd name="T1" fmla="*/ 0 h 226"/>
                <a:gd name="T2" fmla="*/ 1040 w 1128"/>
                <a:gd name="T3" fmla="*/ 0 h 226"/>
                <a:gd name="T4" fmla="*/ 0 w 1128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226">
                  <a:moveTo>
                    <a:pt x="1128" y="0"/>
                  </a:moveTo>
                  <a:lnTo>
                    <a:pt x="1040" y="0"/>
                  </a:lnTo>
                  <a:lnTo>
                    <a:pt x="0" y="22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69" name="Freeform 57"/>
            <p:cNvSpPr>
              <a:spLocks/>
            </p:cNvSpPr>
            <p:nvPr/>
          </p:nvSpPr>
          <p:spPr bwMode="auto">
            <a:xfrm>
              <a:off x="1050" y="948"/>
              <a:ext cx="1420" cy="238"/>
            </a:xfrm>
            <a:custGeom>
              <a:avLst/>
              <a:gdLst>
                <a:gd name="T0" fmla="*/ 1420 w 1420"/>
                <a:gd name="T1" fmla="*/ 0 h 238"/>
                <a:gd name="T2" fmla="*/ 1332 w 1420"/>
                <a:gd name="T3" fmla="*/ 0 h 238"/>
                <a:gd name="T4" fmla="*/ 0 w 1420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238">
                  <a:moveTo>
                    <a:pt x="1420" y="0"/>
                  </a:moveTo>
                  <a:lnTo>
                    <a:pt x="1332" y="0"/>
                  </a:lnTo>
                  <a:lnTo>
                    <a:pt x="0" y="23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0" name="Freeform 58"/>
            <p:cNvSpPr>
              <a:spLocks/>
            </p:cNvSpPr>
            <p:nvPr/>
          </p:nvSpPr>
          <p:spPr bwMode="auto">
            <a:xfrm>
              <a:off x="1216" y="1084"/>
              <a:ext cx="1254" cy="216"/>
            </a:xfrm>
            <a:custGeom>
              <a:avLst/>
              <a:gdLst>
                <a:gd name="T0" fmla="*/ 1254 w 1254"/>
                <a:gd name="T1" fmla="*/ 0 h 216"/>
                <a:gd name="T2" fmla="*/ 1166 w 1254"/>
                <a:gd name="T3" fmla="*/ 0 h 216"/>
                <a:gd name="T4" fmla="*/ 0 w 1254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4" h="216">
                  <a:moveTo>
                    <a:pt x="1254" y="0"/>
                  </a:moveTo>
                  <a:lnTo>
                    <a:pt x="1166" y="0"/>
                  </a:lnTo>
                  <a:lnTo>
                    <a:pt x="0" y="216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1" name="Freeform 59"/>
            <p:cNvSpPr>
              <a:spLocks/>
            </p:cNvSpPr>
            <p:nvPr/>
          </p:nvSpPr>
          <p:spPr bwMode="auto">
            <a:xfrm>
              <a:off x="1822" y="1216"/>
              <a:ext cx="660" cy="139"/>
            </a:xfrm>
            <a:custGeom>
              <a:avLst/>
              <a:gdLst>
                <a:gd name="T0" fmla="*/ 660 w 660"/>
                <a:gd name="T1" fmla="*/ 0 h 139"/>
                <a:gd name="T2" fmla="*/ 522 w 660"/>
                <a:gd name="T3" fmla="*/ 2 h 139"/>
                <a:gd name="T4" fmla="*/ 0 w 660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139">
                  <a:moveTo>
                    <a:pt x="660" y="0"/>
                  </a:moveTo>
                  <a:lnTo>
                    <a:pt x="522" y="2"/>
                  </a:lnTo>
                  <a:lnTo>
                    <a:pt x="0" y="13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2" name="Freeform 60"/>
            <p:cNvSpPr>
              <a:spLocks/>
            </p:cNvSpPr>
            <p:nvPr/>
          </p:nvSpPr>
          <p:spPr bwMode="auto">
            <a:xfrm>
              <a:off x="854" y="1344"/>
              <a:ext cx="1628" cy="408"/>
            </a:xfrm>
            <a:custGeom>
              <a:avLst/>
              <a:gdLst>
                <a:gd name="T0" fmla="*/ 1628 w 1628"/>
                <a:gd name="T1" fmla="*/ 0 h 408"/>
                <a:gd name="T2" fmla="*/ 1498 w 1628"/>
                <a:gd name="T3" fmla="*/ 0 h 408"/>
                <a:gd name="T4" fmla="*/ 0 w 1628"/>
                <a:gd name="T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8" h="408">
                  <a:moveTo>
                    <a:pt x="1628" y="0"/>
                  </a:moveTo>
                  <a:lnTo>
                    <a:pt x="1498" y="0"/>
                  </a:lnTo>
                  <a:lnTo>
                    <a:pt x="0" y="408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3" name="Freeform 61"/>
            <p:cNvSpPr>
              <a:spLocks/>
            </p:cNvSpPr>
            <p:nvPr/>
          </p:nvSpPr>
          <p:spPr bwMode="auto">
            <a:xfrm>
              <a:off x="1300" y="1502"/>
              <a:ext cx="1182" cy="174"/>
            </a:xfrm>
            <a:custGeom>
              <a:avLst/>
              <a:gdLst>
                <a:gd name="T0" fmla="*/ 1182 w 1182"/>
                <a:gd name="T1" fmla="*/ 0 h 174"/>
                <a:gd name="T2" fmla="*/ 1052 w 1182"/>
                <a:gd name="T3" fmla="*/ 0 h 174"/>
                <a:gd name="T4" fmla="*/ 0 w 1182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2" h="174">
                  <a:moveTo>
                    <a:pt x="1182" y="0"/>
                  </a:moveTo>
                  <a:lnTo>
                    <a:pt x="1052" y="0"/>
                  </a:lnTo>
                  <a:lnTo>
                    <a:pt x="0" y="174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4" name="Freeform 62"/>
            <p:cNvSpPr>
              <a:spLocks/>
            </p:cNvSpPr>
            <p:nvPr/>
          </p:nvSpPr>
          <p:spPr bwMode="auto">
            <a:xfrm>
              <a:off x="1682" y="1804"/>
              <a:ext cx="800" cy="162"/>
            </a:xfrm>
            <a:custGeom>
              <a:avLst/>
              <a:gdLst>
                <a:gd name="T0" fmla="*/ 800 w 800"/>
                <a:gd name="T1" fmla="*/ 0 h 162"/>
                <a:gd name="T2" fmla="*/ 724 w 800"/>
                <a:gd name="T3" fmla="*/ 0 h 162"/>
                <a:gd name="T4" fmla="*/ 0 w 800"/>
                <a:gd name="T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0" h="162">
                  <a:moveTo>
                    <a:pt x="800" y="0"/>
                  </a:moveTo>
                  <a:lnTo>
                    <a:pt x="724" y="0"/>
                  </a:lnTo>
                  <a:lnTo>
                    <a:pt x="0" y="16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5" name="Line 63"/>
            <p:cNvSpPr>
              <a:spLocks noChangeShapeType="1"/>
            </p:cNvSpPr>
            <p:nvPr/>
          </p:nvSpPr>
          <p:spPr bwMode="auto">
            <a:xfrm flipH="1">
              <a:off x="994" y="2320"/>
              <a:ext cx="1488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6" name="Freeform 64"/>
            <p:cNvSpPr>
              <a:spLocks/>
            </p:cNvSpPr>
            <p:nvPr/>
          </p:nvSpPr>
          <p:spPr bwMode="auto">
            <a:xfrm>
              <a:off x="824" y="2908"/>
              <a:ext cx="1658" cy="2"/>
            </a:xfrm>
            <a:custGeom>
              <a:avLst/>
              <a:gdLst>
                <a:gd name="T0" fmla="*/ 1658 w 1658"/>
                <a:gd name="T1" fmla="*/ 0 h 2"/>
                <a:gd name="T2" fmla="*/ 0 w 1658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8" h="2">
                  <a:moveTo>
                    <a:pt x="1658" y="0"/>
                  </a:moveTo>
                  <a:lnTo>
                    <a:pt x="0" y="2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7" name="Line 65"/>
            <p:cNvSpPr>
              <a:spLocks noChangeShapeType="1"/>
            </p:cNvSpPr>
            <p:nvPr/>
          </p:nvSpPr>
          <p:spPr bwMode="auto">
            <a:xfrm flipH="1">
              <a:off x="1780" y="2758"/>
              <a:ext cx="706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78" name="Line 66"/>
            <p:cNvSpPr>
              <a:spLocks noChangeShapeType="1"/>
            </p:cNvSpPr>
            <p:nvPr/>
          </p:nvSpPr>
          <p:spPr bwMode="auto">
            <a:xfrm>
              <a:off x="1792" y="2566"/>
              <a:ext cx="594" cy="19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74800" name="Group 67"/>
          <p:cNvGrpSpPr>
            <a:grpSpLocks/>
          </p:cNvGrpSpPr>
          <p:nvPr/>
        </p:nvGrpSpPr>
        <p:grpSpPr bwMode="auto">
          <a:xfrm>
            <a:off x="1314450" y="1260475"/>
            <a:ext cx="2638425" cy="3359150"/>
            <a:chOff x="824" y="794"/>
            <a:chExt cx="1662" cy="2116"/>
          </a:xfrm>
        </p:grpSpPr>
        <p:sp>
          <p:nvSpPr>
            <p:cNvPr id="90180" name="Freeform 68"/>
            <p:cNvSpPr>
              <a:spLocks/>
            </p:cNvSpPr>
            <p:nvPr/>
          </p:nvSpPr>
          <p:spPr bwMode="auto">
            <a:xfrm>
              <a:off x="1342" y="794"/>
              <a:ext cx="1128" cy="226"/>
            </a:xfrm>
            <a:custGeom>
              <a:avLst/>
              <a:gdLst>
                <a:gd name="T0" fmla="*/ 1128 w 1128"/>
                <a:gd name="T1" fmla="*/ 0 h 226"/>
                <a:gd name="T2" fmla="*/ 1040 w 1128"/>
                <a:gd name="T3" fmla="*/ 0 h 226"/>
                <a:gd name="T4" fmla="*/ 0 w 1128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226">
                  <a:moveTo>
                    <a:pt x="1128" y="0"/>
                  </a:moveTo>
                  <a:lnTo>
                    <a:pt x="1040" y="0"/>
                  </a:lnTo>
                  <a:lnTo>
                    <a:pt x="0" y="22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1" name="Freeform 69"/>
            <p:cNvSpPr>
              <a:spLocks/>
            </p:cNvSpPr>
            <p:nvPr/>
          </p:nvSpPr>
          <p:spPr bwMode="auto">
            <a:xfrm>
              <a:off x="1050" y="948"/>
              <a:ext cx="1420" cy="238"/>
            </a:xfrm>
            <a:custGeom>
              <a:avLst/>
              <a:gdLst>
                <a:gd name="T0" fmla="*/ 1420 w 1420"/>
                <a:gd name="T1" fmla="*/ 0 h 238"/>
                <a:gd name="T2" fmla="*/ 1332 w 1420"/>
                <a:gd name="T3" fmla="*/ 0 h 238"/>
                <a:gd name="T4" fmla="*/ 0 w 1420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238">
                  <a:moveTo>
                    <a:pt x="1420" y="0"/>
                  </a:moveTo>
                  <a:lnTo>
                    <a:pt x="1332" y="0"/>
                  </a:lnTo>
                  <a:lnTo>
                    <a:pt x="0" y="23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2" name="Freeform 70"/>
            <p:cNvSpPr>
              <a:spLocks/>
            </p:cNvSpPr>
            <p:nvPr/>
          </p:nvSpPr>
          <p:spPr bwMode="auto">
            <a:xfrm>
              <a:off x="1216" y="1084"/>
              <a:ext cx="1254" cy="216"/>
            </a:xfrm>
            <a:custGeom>
              <a:avLst/>
              <a:gdLst>
                <a:gd name="T0" fmla="*/ 1254 w 1254"/>
                <a:gd name="T1" fmla="*/ 0 h 216"/>
                <a:gd name="T2" fmla="*/ 1166 w 1254"/>
                <a:gd name="T3" fmla="*/ 0 h 216"/>
                <a:gd name="T4" fmla="*/ 0 w 1254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4" h="216">
                  <a:moveTo>
                    <a:pt x="1254" y="0"/>
                  </a:moveTo>
                  <a:lnTo>
                    <a:pt x="1166" y="0"/>
                  </a:lnTo>
                  <a:lnTo>
                    <a:pt x="0" y="21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3" name="Freeform 71"/>
            <p:cNvSpPr>
              <a:spLocks/>
            </p:cNvSpPr>
            <p:nvPr/>
          </p:nvSpPr>
          <p:spPr bwMode="auto">
            <a:xfrm>
              <a:off x="1822" y="1216"/>
              <a:ext cx="660" cy="139"/>
            </a:xfrm>
            <a:custGeom>
              <a:avLst/>
              <a:gdLst>
                <a:gd name="T0" fmla="*/ 660 w 660"/>
                <a:gd name="T1" fmla="*/ 0 h 139"/>
                <a:gd name="T2" fmla="*/ 522 w 660"/>
                <a:gd name="T3" fmla="*/ 2 h 139"/>
                <a:gd name="T4" fmla="*/ 0 w 660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139">
                  <a:moveTo>
                    <a:pt x="660" y="0"/>
                  </a:moveTo>
                  <a:lnTo>
                    <a:pt x="522" y="2"/>
                  </a:lnTo>
                  <a:lnTo>
                    <a:pt x="0" y="139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4" name="Freeform 72"/>
            <p:cNvSpPr>
              <a:spLocks/>
            </p:cNvSpPr>
            <p:nvPr/>
          </p:nvSpPr>
          <p:spPr bwMode="auto">
            <a:xfrm>
              <a:off x="854" y="1344"/>
              <a:ext cx="1628" cy="408"/>
            </a:xfrm>
            <a:custGeom>
              <a:avLst/>
              <a:gdLst>
                <a:gd name="T0" fmla="*/ 1628 w 1628"/>
                <a:gd name="T1" fmla="*/ 0 h 408"/>
                <a:gd name="T2" fmla="*/ 1498 w 1628"/>
                <a:gd name="T3" fmla="*/ 0 h 408"/>
                <a:gd name="T4" fmla="*/ 0 w 1628"/>
                <a:gd name="T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8" h="408">
                  <a:moveTo>
                    <a:pt x="1628" y="0"/>
                  </a:moveTo>
                  <a:lnTo>
                    <a:pt x="1498" y="0"/>
                  </a:lnTo>
                  <a:lnTo>
                    <a:pt x="0" y="408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5" name="Freeform 73"/>
            <p:cNvSpPr>
              <a:spLocks/>
            </p:cNvSpPr>
            <p:nvPr/>
          </p:nvSpPr>
          <p:spPr bwMode="auto">
            <a:xfrm>
              <a:off x="1300" y="1502"/>
              <a:ext cx="1182" cy="174"/>
            </a:xfrm>
            <a:custGeom>
              <a:avLst/>
              <a:gdLst>
                <a:gd name="T0" fmla="*/ 1182 w 1182"/>
                <a:gd name="T1" fmla="*/ 0 h 174"/>
                <a:gd name="T2" fmla="*/ 1052 w 1182"/>
                <a:gd name="T3" fmla="*/ 0 h 174"/>
                <a:gd name="T4" fmla="*/ 0 w 1182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2" h="174">
                  <a:moveTo>
                    <a:pt x="1182" y="0"/>
                  </a:moveTo>
                  <a:lnTo>
                    <a:pt x="1052" y="0"/>
                  </a:lnTo>
                  <a:lnTo>
                    <a:pt x="0" y="174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6" name="Freeform 74"/>
            <p:cNvSpPr>
              <a:spLocks/>
            </p:cNvSpPr>
            <p:nvPr/>
          </p:nvSpPr>
          <p:spPr bwMode="auto">
            <a:xfrm>
              <a:off x="1682" y="1804"/>
              <a:ext cx="800" cy="162"/>
            </a:xfrm>
            <a:custGeom>
              <a:avLst/>
              <a:gdLst>
                <a:gd name="T0" fmla="*/ 800 w 800"/>
                <a:gd name="T1" fmla="*/ 0 h 162"/>
                <a:gd name="T2" fmla="*/ 724 w 800"/>
                <a:gd name="T3" fmla="*/ 0 h 162"/>
                <a:gd name="T4" fmla="*/ 0 w 800"/>
                <a:gd name="T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0" h="162">
                  <a:moveTo>
                    <a:pt x="800" y="0"/>
                  </a:moveTo>
                  <a:lnTo>
                    <a:pt x="724" y="0"/>
                  </a:lnTo>
                  <a:lnTo>
                    <a:pt x="0" y="16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7" name="Line 75"/>
            <p:cNvSpPr>
              <a:spLocks noChangeShapeType="1"/>
            </p:cNvSpPr>
            <p:nvPr/>
          </p:nvSpPr>
          <p:spPr bwMode="auto">
            <a:xfrm flipH="1">
              <a:off x="994" y="2320"/>
              <a:ext cx="14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8" name="Freeform 76"/>
            <p:cNvSpPr>
              <a:spLocks/>
            </p:cNvSpPr>
            <p:nvPr/>
          </p:nvSpPr>
          <p:spPr bwMode="auto">
            <a:xfrm>
              <a:off x="824" y="2908"/>
              <a:ext cx="1658" cy="2"/>
            </a:xfrm>
            <a:custGeom>
              <a:avLst/>
              <a:gdLst>
                <a:gd name="T0" fmla="*/ 1658 w 1658"/>
                <a:gd name="T1" fmla="*/ 0 h 2"/>
                <a:gd name="T2" fmla="*/ 0 w 1658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8" h="2">
                  <a:moveTo>
                    <a:pt x="1658" y="0"/>
                  </a:moveTo>
                  <a:lnTo>
                    <a:pt x="0" y="2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89" name="Line 77"/>
            <p:cNvSpPr>
              <a:spLocks noChangeShapeType="1"/>
            </p:cNvSpPr>
            <p:nvPr/>
          </p:nvSpPr>
          <p:spPr bwMode="auto">
            <a:xfrm flipH="1">
              <a:off x="1780" y="2758"/>
              <a:ext cx="70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0190" name="Line 78"/>
            <p:cNvSpPr>
              <a:spLocks noChangeShapeType="1"/>
            </p:cNvSpPr>
            <p:nvPr/>
          </p:nvSpPr>
          <p:spPr bwMode="auto">
            <a:xfrm>
              <a:off x="1792" y="2566"/>
              <a:ext cx="594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74801" name="Text Box 5"/>
          <p:cNvSpPr txBox="1">
            <a:spLocks noChangeArrowheads="1"/>
          </p:cNvSpPr>
          <p:nvPr/>
        </p:nvSpPr>
        <p:spPr bwMode="auto">
          <a:xfrm>
            <a:off x="7747000" y="6550025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14.5a-b</a:t>
            </a:r>
          </a:p>
        </p:txBody>
      </p:sp>
    </p:spTree>
    <p:extLst>
      <p:ext uri="{BB962C8B-B14F-4D97-AF65-F5344CB8AC3E}">
        <p14:creationId xmlns:p14="http://schemas.microsoft.com/office/powerpoint/2010/main" val="490125144"/>
      </p:ext>
    </p:extLst>
  </p:cSld>
  <p:clrMapOvr>
    <a:masterClrMapping/>
  </p:clrMapOvr>
  <p:transition xmlns:p14="http://schemas.microsoft.com/office/powerpoint/2010/main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Produced by cells in the liver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Bile leaves the liver through the common hepatic duct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Composition is</a:t>
            </a:r>
          </a:p>
          <a:p>
            <a:pPr lvl="1" eaLnBrk="1" hangingPunct="1">
              <a:defRPr/>
            </a:pPr>
            <a:r>
              <a:rPr lang="en-US" smtClean="0"/>
              <a:t>Bile salts</a:t>
            </a:r>
          </a:p>
          <a:p>
            <a:pPr lvl="1" eaLnBrk="1" hangingPunct="1">
              <a:defRPr/>
            </a:pPr>
            <a:r>
              <a:rPr lang="en-US" smtClean="0"/>
              <a:t>Bile pigments (mostly bilirubin from the breakdown of hemoglobin)</a:t>
            </a:r>
          </a:p>
          <a:p>
            <a:pPr lvl="1" eaLnBrk="1" hangingPunct="1">
              <a:defRPr/>
            </a:pPr>
            <a:r>
              <a:rPr lang="en-US" smtClean="0"/>
              <a:t>Cholesterol</a:t>
            </a:r>
          </a:p>
          <a:p>
            <a:pPr lvl="1" eaLnBrk="1" hangingPunct="1">
              <a:defRPr/>
            </a:pPr>
            <a:r>
              <a:rPr lang="en-US" smtClean="0"/>
              <a:t>Phospholipids</a:t>
            </a:r>
          </a:p>
          <a:p>
            <a:pPr lvl="1" eaLnBrk="1" hangingPunct="1">
              <a:defRPr/>
            </a:pPr>
            <a:r>
              <a:rPr lang="en-US" smtClean="0"/>
              <a:t>Electrolytes</a:t>
            </a:r>
          </a:p>
        </p:txBody>
      </p:sp>
    </p:spTree>
    <p:extLst>
      <p:ext uri="{BB962C8B-B14F-4D97-AF65-F5344CB8AC3E}">
        <p14:creationId xmlns:p14="http://schemas.microsoft.com/office/powerpoint/2010/main" val="702367690"/>
      </p:ext>
    </p:extLst>
  </p:cSld>
  <p:clrMapOvr>
    <a:masterClrMapping/>
  </p:clrMapOvr>
  <p:transition xmlns:p14="http://schemas.microsoft.com/office/powerpoint/2010/main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Bile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Function—emulsify fats by physically breaking large fat globules into smaller ones</a:t>
            </a:r>
          </a:p>
        </p:txBody>
      </p:sp>
    </p:spTree>
    <p:extLst>
      <p:ext uri="{BB962C8B-B14F-4D97-AF65-F5344CB8AC3E}">
        <p14:creationId xmlns:p14="http://schemas.microsoft.com/office/powerpoint/2010/main" val="3882237403"/>
      </p:ext>
    </p:extLst>
  </p:cSld>
  <p:clrMapOvr>
    <a:masterClrMapping/>
  </p:clrMapOvr>
  <p:transition xmlns:p14="http://schemas.microsoft.com/office/powerpoint/2010/main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Gallbladder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Sac found in hollow fossa of liver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When no digestion is occurring, bile backs up the cystic duct for storage in the gallbladder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When digestion of fatty food is occurring, bile is introduced into the duodenum from the gallbladder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Gallstones are crystallized cholesterol which can cause blockages</a:t>
            </a:r>
          </a:p>
        </p:txBody>
      </p:sp>
    </p:spTree>
    <p:extLst>
      <p:ext uri="{BB962C8B-B14F-4D97-AF65-F5344CB8AC3E}">
        <p14:creationId xmlns:p14="http://schemas.microsoft.com/office/powerpoint/2010/main" val="3975265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9" descr="figure_14_0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 bwMode="auto">
          <a:xfrm>
            <a:off x="447675" y="328613"/>
            <a:ext cx="8034338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10"/>
          <p:cNvSpPr txBox="1">
            <a:spLocks noChangeAspect="1" noChangeArrowheads="1"/>
          </p:cNvSpPr>
          <p:nvPr/>
        </p:nvSpPr>
        <p:spPr bwMode="auto">
          <a:xfrm>
            <a:off x="1350963" y="1395413"/>
            <a:ext cx="176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Mouth (oral cavity)</a:t>
            </a:r>
          </a:p>
        </p:txBody>
      </p:sp>
      <p:sp>
        <p:nvSpPr>
          <p:cNvPr id="94219" name="Line 11"/>
          <p:cNvSpPr>
            <a:spLocks noChangeAspect="1" noChangeShapeType="1"/>
          </p:cNvSpPr>
          <p:nvPr/>
        </p:nvSpPr>
        <p:spPr bwMode="auto">
          <a:xfrm>
            <a:off x="3063875" y="1550988"/>
            <a:ext cx="8366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20" name="Text Box 12"/>
          <p:cNvSpPr txBox="1">
            <a:spLocks noChangeAspect="1" noChangeArrowheads="1"/>
          </p:cNvSpPr>
          <p:nvPr/>
        </p:nvSpPr>
        <p:spPr bwMode="auto">
          <a:xfrm>
            <a:off x="1350963" y="1624013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Tongue</a:t>
            </a:r>
          </a:p>
        </p:txBody>
      </p:sp>
      <p:sp>
        <p:nvSpPr>
          <p:cNvPr id="94221" name="Text Box 13"/>
          <p:cNvSpPr txBox="1">
            <a:spLocks noChangeAspect="1" noChangeArrowheads="1"/>
          </p:cNvSpPr>
          <p:nvPr/>
        </p:nvSpPr>
        <p:spPr bwMode="auto">
          <a:xfrm>
            <a:off x="392113" y="2798763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94222" name="Text Box 14"/>
          <p:cNvSpPr txBox="1">
            <a:spLocks noChangeAspect="1" noChangeArrowheads="1"/>
          </p:cNvSpPr>
          <p:nvPr/>
        </p:nvSpPr>
        <p:spPr bwMode="auto">
          <a:xfrm>
            <a:off x="392113" y="37465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94223" name="Text Box 15"/>
          <p:cNvSpPr txBox="1">
            <a:spLocks noChangeAspect="1" noChangeArrowheads="1"/>
          </p:cNvSpPr>
          <p:nvPr/>
        </p:nvSpPr>
        <p:spPr bwMode="auto">
          <a:xfrm>
            <a:off x="392113" y="40481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94224" name="Text Box 16"/>
          <p:cNvSpPr txBox="1">
            <a:spLocks noChangeAspect="1" noChangeArrowheads="1"/>
          </p:cNvSpPr>
          <p:nvPr/>
        </p:nvSpPr>
        <p:spPr bwMode="auto">
          <a:xfrm>
            <a:off x="392113" y="4892675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94225" name="Text Box 17"/>
          <p:cNvSpPr txBox="1">
            <a:spLocks noChangeAspect="1" noChangeArrowheads="1"/>
          </p:cNvSpPr>
          <p:nvPr/>
        </p:nvSpPr>
        <p:spPr bwMode="auto">
          <a:xfrm>
            <a:off x="1955800" y="467677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94226" name="Text Box 18"/>
          <p:cNvSpPr txBox="1">
            <a:spLocks noChangeAspect="1" noChangeArrowheads="1"/>
          </p:cNvSpPr>
          <p:nvPr/>
        </p:nvSpPr>
        <p:spPr bwMode="auto">
          <a:xfrm>
            <a:off x="1954213" y="489902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Jejunum</a:t>
            </a:r>
          </a:p>
        </p:txBody>
      </p:sp>
      <p:sp>
        <p:nvSpPr>
          <p:cNvPr id="94227" name="Text Box 19"/>
          <p:cNvSpPr txBox="1">
            <a:spLocks noChangeAspect="1" noChangeArrowheads="1"/>
          </p:cNvSpPr>
          <p:nvPr/>
        </p:nvSpPr>
        <p:spPr bwMode="auto">
          <a:xfrm>
            <a:off x="1957388" y="5133975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lleum</a:t>
            </a:r>
          </a:p>
        </p:txBody>
      </p:sp>
      <p:sp>
        <p:nvSpPr>
          <p:cNvPr id="94228" name="Text Box 20"/>
          <p:cNvSpPr txBox="1">
            <a:spLocks noChangeAspect="1" noChangeArrowheads="1"/>
          </p:cNvSpPr>
          <p:nvPr/>
        </p:nvSpPr>
        <p:spPr bwMode="auto">
          <a:xfrm>
            <a:off x="411163" y="62499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94229" name="Text Box 21"/>
          <p:cNvSpPr txBox="1">
            <a:spLocks noChangeAspect="1" noChangeArrowheads="1"/>
          </p:cNvSpPr>
          <p:nvPr/>
        </p:nvSpPr>
        <p:spPr bwMode="auto">
          <a:xfrm>
            <a:off x="5481638" y="1371600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Parotid gland</a:t>
            </a:r>
          </a:p>
        </p:txBody>
      </p:sp>
      <p:sp>
        <p:nvSpPr>
          <p:cNvPr id="94230" name="Text Box 22"/>
          <p:cNvSpPr txBox="1">
            <a:spLocks noChangeAspect="1" noChangeArrowheads="1"/>
          </p:cNvSpPr>
          <p:nvPr/>
        </p:nvSpPr>
        <p:spPr bwMode="auto">
          <a:xfrm>
            <a:off x="7107238" y="1636713"/>
            <a:ext cx="1489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Salivary glands</a:t>
            </a:r>
          </a:p>
        </p:txBody>
      </p:sp>
      <p:sp>
        <p:nvSpPr>
          <p:cNvPr id="94231" name="Text Box 23"/>
          <p:cNvSpPr txBox="1">
            <a:spLocks noChangeAspect="1" noChangeArrowheads="1"/>
          </p:cNvSpPr>
          <p:nvPr/>
        </p:nvSpPr>
        <p:spPr bwMode="auto">
          <a:xfrm>
            <a:off x="5481638" y="1568450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Sublingual gland</a:t>
            </a:r>
          </a:p>
        </p:txBody>
      </p:sp>
      <p:sp>
        <p:nvSpPr>
          <p:cNvPr id="94232" name="Text Box 24"/>
          <p:cNvSpPr txBox="1">
            <a:spLocks noChangeAspect="1" noChangeArrowheads="1"/>
          </p:cNvSpPr>
          <p:nvPr/>
        </p:nvSpPr>
        <p:spPr bwMode="auto">
          <a:xfrm>
            <a:off x="5481638" y="1782763"/>
            <a:ext cx="1474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Submandibular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gland</a:t>
            </a:r>
          </a:p>
        </p:txBody>
      </p:sp>
      <p:sp>
        <p:nvSpPr>
          <p:cNvPr id="94233" name="Text Box 25"/>
          <p:cNvSpPr txBox="1">
            <a:spLocks noChangeAspect="1" noChangeArrowheads="1"/>
          </p:cNvSpPr>
          <p:nvPr/>
        </p:nvSpPr>
        <p:spPr bwMode="auto">
          <a:xfrm>
            <a:off x="5487988" y="18954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400" b="1">
              <a:cs typeface="+mn-cs"/>
            </a:endParaRPr>
          </a:p>
        </p:txBody>
      </p:sp>
      <p:sp>
        <p:nvSpPr>
          <p:cNvPr id="94234" name="Text Box 26"/>
          <p:cNvSpPr txBox="1">
            <a:spLocks noChangeAspect="1" noChangeArrowheads="1"/>
          </p:cNvSpPr>
          <p:nvPr/>
        </p:nvSpPr>
        <p:spPr bwMode="auto">
          <a:xfrm>
            <a:off x="6678613" y="273526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94235" name="Text Box 27"/>
          <p:cNvSpPr txBox="1">
            <a:spLocks noChangeAspect="1" noChangeArrowheads="1"/>
          </p:cNvSpPr>
          <p:nvPr/>
        </p:nvSpPr>
        <p:spPr bwMode="auto">
          <a:xfrm>
            <a:off x="6667500" y="3233738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94236" name="Text Box 28"/>
          <p:cNvSpPr txBox="1">
            <a:spLocks noChangeAspect="1" noChangeArrowheads="1"/>
          </p:cNvSpPr>
          <p:nvPr/>
        </p:nvSpPr>
        <p:spPr bwMode="auto">
          <a:xfrm>
            <a:off x="6680200" y="3430588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94237" name="Text Box 29"/>
          <p:cNvSpPr txBox="1">
            <a:spLocks noChangeAspect="1" noChangeArrowheads="1"/>
          </p:cNvSpPr>
          <p:nvPr/>
        </p:nvSpPr>
        <p:spPr bwMode="auto">
          <a:xfrm>
            <a:off x="6672263" y="362267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(Spleen)</a:t>
            </a:r>
          </a:p>
        </p:txBody>
      </p:sp>
      <p:sp>
        <p:nvSpPr>
          <p:cNvPr id="94238" name="Text Box 30"/>
          <p:cNvSpPr txBox="1">
            <a:spLocks noChangeAspect="1" noChangeArrowheads="1"/>
          </p:cNvSpPr>
          <p:nvPr/>
        </p:nvSpPr>
        <p:spPr bwMode="auto">
          <a:xfrm>
            <a:off x="7132638" y="5287963"/>
            <a:ext cx="1449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94239" name="Text Box 31"/>
          <p:cNvSpPr txBox="1">
            <a:spLocks noChangeAspect="1" noChangeArrowheads="1"/>
          </p:cNvSpPr>
          <p:nvPr/>
        </p:nvSpPr>
        <p:spPr bwMode="auto">
          <a:xfrm>
            <a:off x="5662613" y="4805363"/>
            <a:ext cx="11922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94240" name="Text Box 32"/>
          <p:cNvSpPr txBox="1">
            <a:spLocks noChangeAspect="1" noChangeArrowheads="1"/>
          </p:cNvSpPr>
          <p:nvPr/>
        </p:nvSpPr>
        <p:spPr bwMode="auto">
          <a:xfrm>
            <a:off x="5672138" y="5422900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94241" name="Text Box 33"/>
          <p:cNvSpPr txBox="1">
            <a:spLocks noChangeAspect="1" noChangeArrowheads="1"/>
          </p:cNvSpPr>
          <p:nvPr/>
        </p:nvSpPr>
        <p:spPr bwMode="auto">
          <a:xfrm>
            <a:off x="5659438" y="5664200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94242" name="Text Box 34"/>
          <p:cNvSpPr txBox="1">
            <a:spLocks noChangeAspect="1" noChangeArrowheads="1"/>
          </p:cNvSpPr>
          <p:nvPr/>
        </p:nvSpPr>
        <p:spPr bwMode="auto">
          <a:xfrm>
            <a:off x="5673725" y="5880100"/>
            <a:ext cx="836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94243" name="Text Box 35"/>
          <p:cNvSpPr txBox="1">
            <a:spLocks noChangeAspect="1" noChangeArrowheads="1"/>
          </p:cNvSpPr>
          <p:nvPr/>
        </p:nvSpPr>
        <p:spPr bwMode="auto">
          <a:xfrm>
            <a:off x="5667375" y="6113463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94244" name="Text Box 36"/>
          <p:cNvSpPr txBox="1">
            <a:spLocks noChangeAspect="1" noChangeArrowheads="1"/>
          </p:cNvSpPr>
          <p:nvPr/>
        </p:nvSpPr>
        <p:spPr bwMode="auto">
          <a:xfrm>
            <a:off x="5670550" y="634206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Anal canal</a:t>
            </a:r>
          </a:p>
        </p:txBody>
      </p:sp>
      <p:sp>
        <p:nvSpPr>
          <p:cNvPr id="94245" name="Line 37"/>
          <p:cNvSpPr>
            <a:spLocks noChangeAspect="1" noChangeShapeType="1"/>
          </p:cNvSpPr>
          <p:nvPr/>
        </p:nvSpPr>
        <p:spPr bwMode="auto">
          <a:xfrm>
            <a:off x="4294188" y="1527175"/>
            <a:ext cx="12303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46" name="Freeform 38"/>
          <p:cNvSpPr>
            <a:spLocks noChangeAspect="1"/>
          </p:cNvSpPr>
          <p:nvPr/>
        </p:nvSpPr>
        <p:spPr bwMode="auto">
          <a:xfrm>
            <a:off x="3894138" y="1720850"/>
            <a:ext cx="1630362" cy="61913"/>
          </a:xfrm>
          <a:custGeom>
            <a:avLst/>
            <a:gdLst>
              <a:gd name="T0" fmla="*/ 0 w 1058"/>
              <a:gd name="T1" fmla="*/ 40 h 40"/>
              <a:gd name="T2" fmla="*/ 220 w 1058"/>
              <a:gd name="T3" fmla="*/ 0 h 40"/>
              <a:gd name="T4" fmla="*/ 1058 w 10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40">
                <a:moveTo>
                  <a:pt x="0" y="40"/>
                </a:moveTo>
                <a:lnTo>
                  <a:pt x="220" y="0"/>
                </a:lnTo>
                <a:lnTo>
                  <a:pt x="10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47" name="Line 39"/>
          <p:cNvSpPr>
            <a:spLocks noChangeAspect="1" noChangeShapeType="1"/>
          </p:cNvSpPr>
          <p:nvPr/>
        </p:nvSpPr>
        <p:spPr bwMode="auto">
          <a:xfrm>
            <a:off x="4124325" y="1906588"/>
            <a:ext cx="1400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48" name="Freeform 40"/>
          <p:cNvSpPr>
            <a:spLocks noChangeAspect="1"/>
          </p:cNvSpPr>
          <p:nvPr/>
        </p:nvSpPr>
        <p:spPr bwMode="auto">
          <a:xfrm>
            <a:off x="4270375" y="1949450"/>
            <a:ext cx="2454275" cy="941388"/>
          </a:xfrm>
          <a:custGeom>
            <a:avLst/>
            <a:gdLst>
              <a:gd name="T0" fmla="*/ 0 w 1592"/>
              <a:gd name="T1" fmla="*/ 0 h 611"/>
              <a:gd name="T2" fmla="*/ 806 w 1592"/>
              <a:gd name="T3" fmla="*/ 610 h 611"/>
              <a:gd name="T4" fmla="*/ 1592 w 1592"/>
              <a:gd name="T5" fmla="*/ 61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2" h="611">
                <a:moveTo>
                  <a:pt x="0" y="0"/>
                </a:moveTo>
                <a:lnTo>
                  <a:pt x="806" y="610"/>
                </a:lnTo>
                <a:lnTo>
                  <a:pt x="1592" y="61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78881" name="Group 41"/>
          <p:cNvGrpSpPr>
            <a:grpSpLocks noChangeAspect="1"/>
          </p:cNvGrpSpPr>
          <p:nvPr/>
        </p:nvGrpSpPr>
        <p:grpSpPr bwMode="auto">
          <a:xfrm>
            <a:off x="7002463" y="1455738"/>
            <a:ext cx="155575" cy="644525"/>
            <a:chOff x="4522" y="800"/>
            <a:chExt cx="101" cy="418"/>
          </a:xfrm>
        </p:grpSpPr>
        <p:sp>
          <p:nvSpPr>
            <p:cNvPr id="94250" name="Line 42"/>
            <p:cNvSpPr>
              <a:spLocks noChangeAspect="1" noChangeShapeType="1"/>
            </p:cNvSpPr>
            <p:nvPr/>
          </p:nvSpPr>
          <p:spPr bwMode="auto">
            <a:xfrm>
              <a:off x="4574" y="1015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4251" name="Line 43"/>
            <p:cNvSpPr>
              <a:spLocks noChangeAspect="1" noChangeShapeType="1"/>
            </p:cNvSpPr>
            <p:nvPr/>
          </p:nvSpPr>
          <p:spPr bwMode="auto">
            <a:xfrm>
              <a:off x="4522" y="1217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4252" name="Line 44"/>
            <p:cNvSpPr>
              <a:spLocks noChangeAspect="1" noChangeShapeType="1"/>
            </p:cNvSpPr>
            <p:nvPr/>
          </p:nvSpPr>
          <p:spPr bwMode="auto">
            <a:xfrm>
              <a:off x="4522" y="800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4253" name="Freeform 45"/>
            <p:cNvSpPr>
              <a:spLocks noChangeAspect="1"/>
            </p:cNvSpPr>
            <p:nvPr/>
          </p:nvSpPr>
          <p:spPr bwMode="auto">
            <a:xfrm>
              <a:off x="4570" y="802"/>
              <a:ext cx="2" cy="416"/>
            </a:xfrm>
            <a:custGeom>
              <a:avLst/>
              <a:gdLst>
                <a:gd name="T0" fmla="*/ 0 w 2"/>
                <a:gd name="T1" fmla="*/ 0 h 416"/>
                <a:gd name="T2" fmla="*/ 2 w 2"/>
                <a:gd name="T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6">
                  <a:moveTo>
                    <a:pt x="0" y="0"/>
                  </a:moveTo>
                  <a:lnTo>
                    <a:pt x="2" y="416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94254" name="Line 46"/>
          <p:cNvSpPr>
            <a:spLocks noChangeAspect="1" noChangeShapeType="1"/>
          </p:cNvSpPr>
          <p:nvPr/>
        </p:nvSpPr>
        <p:spPr bwMode="auto">
          <a:xfrm>
            <a:off x="1509713" y="2967038"/>
            <a:ext cx="2757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55" name="Line 47"/>
          <p:cNvSpPr>
            <a:spLocks noChangeAspect="1" noChangeShapeType="1"/>
          </p:cNvSpPr>
          <p:nvPr/>
        </p:nvSpPr>
        <p:spPr bwMode="auto">
          <a:xfrm>
            <a:off x="949325" y="3916363"/>
            <a:ext cx="2706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56" name="Freeform 48"/>
          <p:cNvSpPr>
            <a:spLocks noChangeAspect="1"/>
          </p:cNvSpPr>
          <p:nvPr/>
        </p:nvSpPr>
        <p:spPr bwMode="auto">
          <a:xfrm>
            <a:off x="2127250" y="1641475"/>
            <a:ext cx="1652588" cy="149225"/>
          </a:xfrm>
          <a:custGeom>
            <a:avLst/>
            <a:gdLst>
              <a:gd name="T0" fmla="*/ 1041 w 1041"/>
              <a:gd name="T1" fmla="*/ 0 h 94"/>
              <a:gd name="T2" fmla="*/ 699 w 1041"/>
              <a:gd name="T3" fmla="*/ 93 h 94"/>
              <a:gd name="T4" fmla="*/ 0 w 1041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94">
                <a:moveTo>
                  <a:pt x="1041" y="0"/>
                </a:moveTo>
                <a:lnTo>
                  <a:pt x="699" y="93"/>
                </a:lnTo>
                <a:lnTo>
                  <a:pt x="0" y="9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57" name="Freeform 49"/>
          <p:cNvSpPr>
            <a:spLocks noChangeAspect="1"/>
          </p:cNvSpPr>
          <p:nvPr/>
        </p:nvSpPr>
        <p:spPr bwMode="auto">
          <a:xfrm>
            <a:off x="3008313" y="4521200"/>
            <a:ext cx="833437" cy="327025"/>
          </a:xfrm>
          <a:custGeom>
            <a:avLst/>
            <a:gdLst>
              <a:gd name="T0" fmla="*/ 0 w 540"/>
              <a:gd name="T1" fmla="*/ 212 h 212"/>
              <a:gd name="T2" fmla="*/ 80 w 540"/>
              <a:gd name="T3" fmla="*/ 212 h 212"/>
              <a:gd name="T4" fmla="*/ 540 w 540"/>
              <a:gd name="T5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212">
                <a:moveTo>
                  <a:pt x="0" y="212"/>
                </a:moveTo>
                <a:lnTo>
                  <a:pt x="80" y="212"/>
                </a:lnTo>
                <a:lnTo>
                  <a:pt x="5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58" name="Line 50"/>
          <p:cNvSpPr>
            <a:spLocks noChangeAspect="1" noChangeShapeType="1"/>
          </p:cNvSpPr>
          <p:nvPr/>
        </p:nvSpPr>
        <p:spPr bwMode="auto">
          <a:xfrm>
            <a:off x="1787525" y="5068888"/>
            <a:ext cx="153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59" name="Line 51"/>
          <p:cNvSpPr>
            <a:spLocks noChangeAspect="1" noChangeShapeType="1"/>
          </p:cNvSpPr>
          <p:nvPr/>
        </p:nvSpPr>
        <p:spPr bwMode="auto">
          <a:xfrm>
            <a:off x="1490663" y="4217988"/>
            <a:ext cx="2197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0" name="Line 52"/>
          <p:cNvSpPr>
            <a:spLocks noChangeAspect="1" noChangeShapeType="1"/>
          </p:cNvSpPr>
          <p:nvPr/>
        </p:nvSpPr>
        <p:spPr bwMode="auto">
          <a:xfrm>
            <a:off x="2847975" y="5068888"/>
            <a:ext cx="1911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1" name="Line 53"/>
          <p:cNvSpPr>
            <a:spLocks noChangeAspect="1" noChangeShapeType="1"/>
          </p:cNvSpPr>
          <p:nvPr/>
        </p:nvSpPr>
        <p:spPr bwMode="auto">
          <a:xfrm flipH="1">
            <a:off x="989013" y="6423025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2" name="Line 54"/>
          <p:cNvSpPr>
            <a:spLocks noChangeAspect="1" noChangeShapeType="1"/>
          </p:cNvSpPr>
          <p:nvPr/>
        </p:nvSpPr>
        <p:spPr bwMode="auto">
          <a:xfrm flipH="1">
            <a:off x="5068888" y="4835525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3" name="Line 55"/>
          <p:cNvSpPr>
            <a:spLocks noChangeAspect="1" noChangeShapeType="1"/>
          </p:cNvSpPr>
          <p:nvPr/>
        </p:nvSpPr>
        <p:spPr bwMode="auto">
          <a:xfrm flipH="1">
            <a:off x="3544888" y="5202238"/>
            <a:ext cx="217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4" name="Freeform 56"/>
          <p:cNvSpPr>
            <a:spLocks noChangeAspect="1"/>
          </p:cNvSpPr>
          <p:nvPr/>
        </p:nvSpPr>
        <p:spPr bwMode="auto">
          <a:xfrm>
            <a:off x="3557588" y="5575300"/>
            <a:ext cx="2159000" cy="68263"/>
          </a:xfrm>
          <a:custGeom>
            <a:avLst/>
            <a:gdLst>
              <a:gd name="T0" fmla="*/ 1400 w 1400"/>
              <a:gd name="T1" fmla="*/ 0 h 44"/>
              <a:gd name="T2" fmla="*/ 448 w 1400"/>
              <a:gd name="T3" fmla="*/ 0 h 44"/>
              <a:gd name="T4" fmla="*/ 0 w 1400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0" h="44">
                <a:moveTo>
                  <a:pt x="1400" y="0"/>
                </a:moveTo>
                <a:lnTo>
                  <a:pt x="448" y="0"/>
                </a:lnTo>
                <a:lnTo>
                  <a:pt x="0" y="4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5" name="Line 57"/>
          <p:cNvSpPr>
            <a:spLocks noChangeAspect="1" noChangeShapeType="1"/>
          </p:cNvSpPr>
          <p:nvPr/>
        </p:nvSpPr>
        <p:spPr bwMode="auto">
          <a:xfrm flipH="1">
            <a:off x="1944688" y="4760913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6" name="Line 58"/>
          <p:cNvSpPr>
            <a:spLocks noChangeAspect="1" noChangeShapeType="1"/>
          </p:cNvSpPr>
          <p:nvPr/>
        </p:nvSpPr>
        <p:spPr bwMode="auto">
          <a:xfrm flipH="1">
            <a:off x="1944688" y="5380038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7" name="Line 59"/>
          <p:cNvSpPr>
            <a:spLocks noChangeAspect="1" noChangeShapeType="1"/>
          </p:cNvSpPr>
          <p:nvPr/>
        </p:nvSpPr>
        <p:spPr bwMode="auto">
          <a:xfrm>
            <a:off x="1944688" y="4754563"/>
            <a:ext cx="0" cy="633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8" name="Freeform 60"/>
          <p:cNvSpPr>
            <a:spLocks noChangeAspect="1"/>
          </p:cNvSpPr>
          <p:nvPr/>
        </p:nvSpPr>
        <p:spPr bwMode="auto">
          <a:xfrm>
            <a:off x="4857750" y="3382963"/>
            <a:ext cx="1863725" cy="549275"/>
          </a:xfrm>
          <a:custGeom>
            <a:avLst/>
            <a:gdLst>
              <a:gd name="T0" fmla="*/ 0 w 1209"/>
              <a:gd name="T1" fmla="*/ 356 h 356"/>
              <a:gd name="T2" fmla="*/ 645 w 1209"/>
              <a:gd name="T3" fmla="*/ 3 h 356"/>
              <a:gd name="T4" fmla="*/ 1209 w 1209"/>
              <a:gd name="T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9" h="356">
                <a:moveTo>
                  <a:pt x="0" y="356"/>
                </a:moveTo>
                <a:lnTo>
                  <a:pt x="645" y="3"/>
                </a:lnTo>
                <a:lnTo>
                  <a:pt x="120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69" name="Freeform 61"/>
          <p:cNvSpPr>
            <a:spLocks noChangeAspect="1"/>
          </p:cNvSpPr>
          <p:nvPr/>
        </p:nvSpPr>
        <p:spPr bwMode="auto">
          <a:xfrm>
            <a:off x="4141788" y="3582988"/>
            <a:ext cx="2576512" cy="1023937"/>
          </a:xfrm>
          <a:custGeom>
            <a:avLst/>
            <a:gdLst>
              <a:gd name="T0" fmla="*/ 0 w 1671"/>
              <a:gd name="T1" fmla="*/ 664 h 664"/>
              <a:gd name="T2" fmla="*/ 1114 w 1671"/>
              <a:gd name="T3" fmla="*/ 2 h 664"/>
              <a:gd name="T4" fmla="*/ 1671 w 1671"/>
              <a:gd name="T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1" h="664">
                <a:moveTo>
                  <a:pt x="0" y="664"/>
                </a:moveTo>
                <a:lnTo>
                  <a:pt x="1114" y="2"/>
                </a:lnTo>
                <a:lnTo>
                  <a:pt x="167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0" name="Freeform 62"/>
          <p:cNvSpPr>
            <a:spLocks noChangeAspect="1"/>
          </p:cNvSpPr>
          <p:nvPr/>
        </p:nvSpPr>
        <p:spPr bwMode="auto">
          <a:xfrm>
            <a:off x="4956175" y="3781425"/>
            <a:ext cx="1758950" cy="492125"/>
          </a:xfrm>
          <a:custGeom>
            <a:avLst/>
            <a:gdLst>
              <a:gd name="T0" fmla="*/ 0 w 1141"/>
              <a:gd name="T1" fmla="*/ 320 h 320"/>
              <a:gd name="T2" fmla="*/ 581 w 1141"/>
              <a:gd name="T3" fmla="*/ 0 h 320"/>
              <a:gd name="T4" fmla="*/ 1141 w 1141"/>
              <a:gd name="T5" fmla="*/ 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320">
                <a:moveTo>
                  <a:pt x="0" y="320"/>
                </a:moveTo>
                <a:lnTo>
                  <a:pt x="581" y="0"/>
                </a:lnTo>
                <a:lnTo>
                  <a:pt x="1141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1" name="Freeform 63"/>
          <p:cNvSpPr>
            <a:spLocks noChangeAspect="1"/>
          </p:cNvSpPr>
          <p:nvPr/>
        </p:nvSpPr>
        <p:spPr bwMode="auto">
          <a:xfrm>
            <a:off x="4506913" y="4465638"/>
            <a:ext cx="1206500" cy="415925"/>
          </a:xfrm>
          <a:custGeom>
            <a:avLst/>
            <a:gdLst>
              <a:gd name="T0" fmla="*/ 0 w 806"/>
              <a:gd name="T1" fmla="*/ 272 h 272"/>
              <a:gd name="T2" fmla="*/ 456 w 806"/>
              <a:gd name="T3" fmla="*/ 0 h 272"/>
              <a:gd name="T4" fmla="*/ 806 w 80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6" h="272">
                <a:moveTo>
                  <a:pt x="0" y="272"/>
                </a:moveTo>
                <a:lnTo>
                  <a:pt x="456" y="0"/>
                </a:lnTo>
                <a:lnTo>
                  <a:pt x="80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2" name="Freeform 64"/>
          <p:cNvSpPr>
            <a:spLocks noChangeAspect="1"/>
          </p:cNvSpPr>
          <p:nvPr/>
        </p:nvSpPr>
        <p:spPr bwMode="auto">
          <a:xfrm>
            <a:off x="4322763" y="6034088"/>
            <a:ext cx="1393825" cy="34925"/>
          </a:xfrm>
          <a:custGeom>
            <a:avLst/>
            <a:gdLst>
              <a:gd name="T0" fmla="*/ 0 w 904"/>
              <a:gd name="T1" fmla="*/ 22 h 22"/>
              <a:gd name="T2" fmla="*/ 460 w 904"/>
              <a:gd name="T3" fmla="*/ 0 h 22"/>
              <a:gd name="T4" fmla="*/ 904 w 90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2">
                <a:moveTo>
                  <a:pt x="0" y="22"/>
                </a:moveTo>
                <a:lnTo>
                  <a:pt x="460" y="0"/>
                </a:lnTo>
                <a:lnTo>
                  <a:pt x="9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3" name="Freeform 65"/>
          <p:cNvSpPr>
            <a:spLocks noChangeAspect="1"/>
          </p:cNvSpPr>
          <p:nvPr/>
        </p:nvSpPr>
        <p:spPr bwMode="auto">
          <a:xfrm>
            <a:off x="4538663" y="5813425"/>
            <a:ext cx="1177925" cy="98425"/>
          </a:xfrm>
          <a:custGeom>
            <a:avLst/>
            <a:gdLst>
              <a:gd name="T0" fmla="*/ 0 w 764"/>
              <a:gd name="T1" fmla="*/ 64 h 64"/>
              <a:gd name="T2" fmla="*/ 344 w 764"/>
              <a:gd name="T3" fmla="*/ 0 h 64"/>
              <a:gd name="T4" fmla="*/ 764 w 764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64">
                <a:moveTo>
                  <a:pt x="0" y="64"/>
                </a:moveTo>
                <a:lnTo>
                  <a:pt x="344" y="0"/>
                </a:lnTo>
                <a:lnTo>
                  <a:pt x="76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4" name="Freeform 66"/>
          <p:cNvSpPr>
            <a:spLocks noChangeAspect="1"/>
          </p:cNvSpPr>
          <p:nvPr/>
        </p:nvSpPr>
        <p:spPr bwMode="auto">
          <a:xfrm>
            <a:off x="4254500" y="6337300"/>
            <a:ext cx="1468438" cy="166688"/>
          </a:xfrm>
          <a:custGeom>
            <a:avLst/>
            <a:gdLst>
              <a:gd name="T0" fmla="*/ 0 w 952"/>
              <a:gd name="T1" fmla="*/ 0 h 108"/>
              <a:gd name="T2" fmla="*/ 522 w 952"/>
              <a:gd name="T3" fmla="*/ 108 h 108"/>
              <a:gd name="T4" fmla="*/ 952 w 952"/>
              <a:gd name="T5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2" h="108">
                <a:moveTo>
                  <a:pt x="0" y="0"/>
                </a:moveTo>
                <a:lnTo>
                  <a:pt x="522" y="108"/>
                </a:lnTo>
                <a:lnTo>
                  <a:pt x="952" y="10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5" name="Freeform 67"/>
          <p:cNvSpPr>
            <a:spLocks noChangeAspect="1"/>
          </p:cNvSpPr>
          <p:nvPr/>
        </p:nvSpPr>
        <p:spPr bwMode="auto">
          <a:xfrm>
            <a:off x="3797300" y="5915025"/>
            <a:ext cx="1919288" cy="354013"/>
          </a:xfrm>
          <a:custGeom>
            <a:avLst/>
            <a:gdLst>
              <a:gd name="T0" fmla="*/ 0 w 1244"/>
              <a:gd name="T1" fmla="*/ 0 h 230"/>
              <a:gd name="T2" fmla="*/ 132 w 1244"/>
              <a:gd name="T3" fmla="*/ 230 h 230"/>
              <a:gd name="T4" fmla="*/ 1244 w 1244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4" h="230">
                <a:moveTo>
                  <a:pt x="0" y="0"/>
                </a:moveTo>
                <a:lnTo>
                  <a:pt x="132" y="230"/>
                </a:lnTo>
                <a:lnTo>
                  <a:pt x="1244" y="2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6" name="Line 68"/>
          <p:cNvSpPr>
            <a:spLocks noChangeAspect="1" noChangeShapeType="1"/>
          </p:cNvSpPr>
          <p:nvPr/>
        </p:nvSpPr>
        <p:spPr bwMode="auto">
          <a:xfrm>
            <a:off x="7078663" y="5443538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7" name="Line 69"/>
          <p:cNvSpPr>
            <a:spLocks noChangeAspect="1" noChangeShapeType="1"/>
          </p:cNvSpPr>
          <p:nvPr/>
        </p:nvSpPr>
        <p:spPr bwMode="auto">
          <a:xfrm>
            <a:off x="7002463" y="6551613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8" name="Line 70"/>
          <p:cNvSpPr>
            <a:spLocks noChangeAspect="1" noChangeShapeType="1"/>
          </p:cNvSpPr>
          <p:nvPr/>
        </p:nvSpPr>
        <p:spPr bwMode="auto">
          <a:xfrm>
            <a:off x="7002463" y="4391025"/>
            <a:ext cx="74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79" name="Freeform 71"/>
          <p:cNvSpPr>
            <a:spLocks noChangeAspect="1"/>
          </p:cNvSpPr>
          <p:nvPr/>
        </p:nvSpPr>
        <p:spPr bwMode="auto">
          <a:xfrm>
            <a:off x="7073900" y="4384675"/>
            <a:ext cx="1588" cy="2174875"/>
          </a:xfrm>
          <a:custGeom>
            <a:avLst/>
            <a:gdLst>
              <a:gd name="T0" fmla="*/ 0 w 1"/>
              <a:gd name="T1" fmla="*/ 0 h 1410"/>
              <a:gd name="T2" fmla="*/ 1 w 1"/>
              <a:gd name="T3" fmla="*/ 1410 h 14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10">
                <a:moveTo>
                  <a:pt x="0" y="0"/>
                </a:moveTo>
                <a:lnTo>
                  <a:pt x="1" y="14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80" name="Freeform 72"/>
          <p:cNvSpPr>
            <a:spLocks noChangeAspect="1"/>
          </p:cNvSpPr>
          <p:nvPr/>
        </p:nvSpPr>
        <p:spPr bwMode="auto">
          <a:xfrm>
            <a:off x="2555875" y="5307013"/>
            <a:ext cx="1362075" cy="225425"/>
          </a:xfrm>
          <a:custGeom>
            <a:avLst/>
            <a:gdLst>
              <a:gd name="T0" fmla="*/ 858 w 858"/>
              <a:gd name="T1" fmla="*/ 142 h 142"/>
              <a:gd name="T2" fmla="*/ 293 w 858"/>
              <a:gd name="T3" fmla="*/ 0 h 142"/>
              <a:gd name="T4" fmla="*/ 0 w 858"/>
              <a:gd name="T5" fmla="*/ 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142">
                <a:moveTo>
                  <a:pt x="858" y="142"/>
                </a:moveTo>
                <a:lnTo>
                  <a:pt x="293" y="0"/>
                </a:ln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4281" name="Text Box 73"/>
          <p:cNvSpPr txBox="1">
            <a:spLocks noChangeAspect="1" noChangeArrowheads="1"/>
          </p:cNvSpPr>
          <p:nvPr/>
        </p:nvSpPr>
        <p:spPr bwMode="auto">
          <a:xfrm>
            <a:off x="5659438" y="4440238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94282" name="Text Box 74"/>
          <p:cNvSpPr txBox="1">
            <a:spLocks noChangeAspect="1" noChangeArrowheads="1"/>
          </p:cNvSpPr>
          <p:nvPr/>
        </p:nvSpPr>
        <p:spPr bwMode="auto">
          <a:xfrm>
            <a:off x="5688013" y="5172075"/>
            <a:ext cx="10937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78911" name="Text Box 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</a:t>
            </a:r>
          </a:p>
        </p:txBody>
      </p:sp>
    </p:spTree>
    <p:extLst>
      <p:ext uri="{BB962C8B-B14F-4D97-AF65-F5344CB8AC3E}">
        <p14:creationId xmlns:p14="http://schemas.microsoft.com/office/powerpoint/2010/main" val="2846963887"/>
      </p:ext>
    </p:extLst>
  </p:cSld>
  <p:clrMapOvr>
    <a:masterClrMapping/>
  </p:clrMapOvr>
  <p:transition xmlns:p14="http://schemas.microsoft.com/office/powerpoint/2010/main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2" descr="figure_14_06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338138" y="338138"/>
            <a:ext cx="820896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333375" y="5143500"/>
            <a:ext cx="1231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Gallbladder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333375" y="5470525"/>
            <a:ext cx="13033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1500" b="1">
                <a:cs typeface="+mn-cs"/>
              </a:rPr>
              <a:t>Duodenal</a:t>
            </a:r>
          </a:p>
          <a:p>
            <a:pPr algn="l">
              <a:defRPr/>
            </a:pPr>
            <a:r>
              <a:rPr lang="en-US" sz="1500" b="1">
                <a:cs typeface="+mn-cs"/>
              </a:rPr>
              <a:t>papilla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333375" y="6005513"/>
            <a:ext cx="22066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sz="1500" b="1">
                <a:cs typeface="+mn-cs"/>
              </a:rPr>
              <a:t>Hepatopancreatic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500" b="1">
                <a:cs typeface="+mn-cs"/>
              </a:rPr>
              <a:t>ampulla and sphincter</a:t>
            </a:r>
          </a:p>
        </p:txBody>
      </p:sp>
      <p:sp>
        <p:nvSpPr>
          <p:cNvPr id="95278" name="Text Box 46"/>
          <p:cNvSpPr txBox="1">
            <a:spLocks noChangeArrowheads="1"/>
          </p:cNvSpPr>
          <p:nvPr/>
        </p:nvSpPr>
        <p:spPr bwMode="auto">
          <a:xfrm>
            <a:off x="2908300" y="6305550"/>
            <a:ext cx="1179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Duodenum</a:t>
            </a:r>
          </a:p>
        </p:txBody>
      </p:sp>
      <p:sp>
        <p:nvSpPr>
          <p:cNvPr id="95279" name="Text Box 47"/>
          <p:cNvSpPr txBox="1">
            <a:spLocks noChangeArrowheads="1"/>
          </p:cNvSpPr>
          <p:nvPr/>
        </p:nvSpPr>
        <p:spPr bwMode="auto">
          <a:xfrm>
            <a:off x="6608763" y="1843088"/>
            <a:ext cx="14112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Right and left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hepatic ducts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from liver</a:t>
            </a:r>
          </a:p>
        </p:txBody>
      </p:sp>
      <p:sp>
        <p:nvSpPr>
          <p:cNvPr id="95280" name="Text Box 48"/>
          <p:cNvSpPr txBox="1">
            <a:spLocks noChangeArrowheads="1"/>
          </p:cNvSpPr>
          <p:nvPr/>
        </p:nvSpPr>
        <p:spPr bwMode="auto">
          <a:xfrm>
            <a:off x="5930900" y="2582863"/>
            <a:ext cx="1211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Cystic duct</a:t>
            </a:r>
          </a:p>
        </p:txBody>
      </p:sp>
      <p:sp>
        <p:nvSpPr>
          <p:cNvPr id="95281" name="Text Box 49"/>
          <p:cNvSpPr txBox="1">
            <a:spLocks noChangeArrowheads="1"/>
          </p:cNvSpPr>
          <p:nvPr/>
        </p:nvSpPr>
        <p:spPr bwMode="auto">
          <a:xfrm>
            <a:off x="5965825" y="2878138"/>
            <a:ext cx="2120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Common hepatic duct</a:t>
            </a:r>
          </a:p>
        </p:txBody>
      </p:sp>
      <p:sp>
        <p:nvSpPr>
          <p:cNvPr id="95282" name="Text Box 50"/>
          <p:cNvSpPr txBox="1">
            <a:spLocks noChangeArrowheads="1"/>
          </p:cNvSpPr>
          <p:nvPr/>
        </p:nvSpPr>
        <p:spPr bwMode="auto">
          <a:xfrm>
            <a:off x="6016625" y="3171825"/>
            <a:ext cx="2120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Bile duct and sphincter</a:t>
            </a:r>
          </a:p>
        </p:txBody>
      </p:sp>
      <p:sp>
        <p:nvSpPr>
          <p:cNvPr id="95283" name="Text Box 51"/>
          <p:cNvSpPr txBox="1">
            <a:spLocks noChangeArrowheads="1"/>
          </p:cNvSpPr>
          <p:nvPr/>
        </p:nvSpPr>
        <p:spPr bwMode="auto">
          <a:xfrm>
            <a:off x="5929313" y="3432175"/>
            <a:ext cx="260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Accessory pancreatic duct</a:t>
            </a:r>
          </a:p>
        </p:txBody>
      </p:sp>
      <p:sp>
        <p:nvSpPr>
          <p:cNvPr id="95284" name="Text Box 52"/>
          <p:cNvSpPr txBox="1">
            <a:spLocks noChangeArrowheads="1"/>
          </p:cNvSpPr>
          <p:nvPr/>
        </p:nvSpPr>
        <p:spPr bwMode="auto">
          <a:xfrm>
            <a:off x="6002338" y="4935538"/>
            <a:ext cx="11604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Pancreas</a:t>
            </a:r>
          </a:p>
        </p:txBody>
      </p:sp>
      <p:sp>
        <p:nvSpPr>
          <p:cNvPr id="95285" name="Text Box 53"/>
          <p:cNvSpPr txBox="1">
            <a:spLocks noChangeArrowheads="1"/>
          </p:cNvSpPr>
          <p:nvPr/>
        </p:nvSpPr>
        <p:spPr bwMode="auto">
          <a:xfrm>
            <a:off x="6002338" y="5270500"/>
            <a:ext cx="10080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Jejunum</a:t>
            </a:r>
          </a:p>
        </p:txBody>
      </p:sp>
      <p:sp>
        <p:nvSpPr>
          <p:cNvPr id="95286" name="Text Box 54"/>
          <p:cNvSpPr txBox="1">
            <a:spLocks noChangeArrowheads="1"/>
          </p:cNvSpPr>
          <p:nvPr/>
        </p:nvSpPr>
        <p:spPr bwMode="auto">
          <a:xfrm>
            <a:off x="4873625" y="5976938"/>
            <a:ext cx="3381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00" b="1">
                <a:cs typeface="+mn-cs"/>
              </a:rPr>
              <a:t>Main pancreatic duct and sphincter</a:t>
            </a:r>
          </a:p>
        </p:txBody>
      </p:sp>
      <p:sp>
        <p:nvSpPr>
          <p:cNvPr id="95287" name="Freeform 55"/>
          <p:cNvSpPr>
            <a:spLocks/>
          </p:cNvSpPr>
          <p:nvPr/>
        </p:nvSpPr>
        <p:spPr bwMode="auto">
          <a:xfrm>
            <a:off x="1509713" y="4184650"/>
            <a:ext cx="944562" cy="1135063"/>
          </a:xfrm>
          <a:custGeom>
            <a:avLst/>
            <a:gdLst>
              <a:gd name="T0" fmla="*/ 614 w 614"/>
              <a:gd name="T1" fmla="*/ 0 h 736"/>
              <a:gd name="T2" fmla="*/ 186 w 614"/>
              <a:gd name="T3" fmla="*/ 736 h 736"/>
              <a:gd name="T4" fmla="*/ 0 w 614"/>
              <a:gd name="T5" fmla="*/ 73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4" h="736">
                <a:moveTo>
                  <a:pt x="614" y="0"/>
                </a:moveTo>
                <a:lnTo>
                  <a:pt x="186" y="736"/>
                </a:lnTo>
                <a:lnTo>
                  <a:pt x="0" y="73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88" name="Freeform 56"/>
          <p:cNvSpPr>
            <a:spLocks/>
          </p:cNvSpPr>
          <p:nvPr/>
        </p:nvSpPr>
        <p:spPr bwMode="auto">
          <a:xfrm>
            <a:off x="1320800" y="5245100"/>
            <a:ext cx="1630363" cy="406400"/>
          </a:xfrm>
          <a:custGeom>
            <a:avLst/>
            <a:gdLst>
              <a:gd name="T0" fmla="*/ 1058 w 1058"/>
              <a:gd name="T1" fmla="*/ 0 h 264"/>
              <a:gd name="T2" fmla="*/ 646 w 1058"/>
              <a:gd name="T3" fmla="*/ 260 h 264"/>
              <a:gd name="T4" fmla="*/ 0 w 1058"/>
              <a:gd name="T5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264">
                <a:moveTo>
                  <a:pt x="1058" y="0"/>
                </a:moveTo>
                <a:lnTo>
                  <a:pt x="646" y="260"/>
                </a:lnTo>
                <a:lnTo>
                  <a:pt x="0" y="26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89" name="Freeform 57"/>
          <p:cNvSpPr>
            <a:spLocks/>
          </p:cNvSpPr>
          <p:nvPr/>
        </p:nvSpPr>
        <p:spPr bwMode="auto">
          <a:xfrm>
            <a:off x="2068513" y="5124450"/>
            <a:ext cx="1171575" cy="1055688"/>
          </a:xfrm>
          <a:custGeom>
            <a:avLst/>
            <a:gdLst>
              <a:gd name="T0" fmla="*/ 0 w 738"/>
              <a:gd name="T1" fmla="*/ 665 h 665"/>
              <a:gd name="T2" fmla="*/ 185 w 738"/>
              <a:gd name="T3" fmla="*/ 665 h 665"/>
              <a:gd name="T4" fmla="*/ 738 w 738"/>
              <a:gd name="T5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665">
                <a:moveTo>
                  <a:pt x="0" y="665"/>
                </a:moveTo>
                <a:lnTo>
                  <a:pt x="185" y="665"/>
                </a:lnTo>
                <a:lnTo>
                  <a:pt x="73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0" name="Line 58"/>
          <p:cNvSpPr>
            <a:spLocks noChangeShapeType="1"/>
          </p:cNvSpPr>
          <p:nvPr/>
        </p:nvSpPr>
        <p:spPr bwMode="auto">
          <a:xfrm>
            <a:off x="3363913" y="5916613"/>
            <a:ext cx="0" cy="450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1" name="Freeform 59"/>
          <p:cNvSpPr>
            <a:spLocks/>
          </p:cNvSpPr>
          <p:nvPr/>
        </p:nvSpPr>
        <p:spPr bwMode="auto">
          <a:xfrm>
            <a:off x="3455988" y="5045075"/>
            <a:ext cx="1423987" cy="1096963"/>
          </a:xfrm>
          <a:custGeom>
            <a:avLst/>
            <a:gdLst>
              <a:gd name="T0" fmla="*/ 0 w 924"/>
              <a:gd name="T1" fmla="*/ 0 h 712"/>
              <a:gd name="T2" fmla="*/ 782 w 924"/>
              <a:gd name="T3" fmla="*/ 712 h 712"/>
              <a:gd name="T4" fmla="*/ 924 w 924"/>
              <a:gd name="T5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12">
                <a:moveTo>
                  <a:pt x="0" y="0"/>
                </a:moveTo>
                <a:lnTo>
                  <a:pt x="782" y="712"/>
                </a:lnTo>
                <a:lnTo>
                  <a:pt x="924" y="7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>
            <a:off x="4670425" y="4384675"/>
            <a:ext cx="0" cy="1757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>
            <a:off x="5345113" y="5430838"/>
            <a:ext cx="701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4" name="Freeform 62"/>
          <p:cNvSpPr>
            <a:spLocks/>
          </p:cNvSpPr>
          <p:nvPr/>
        </p:nvSpPr>
        <p:spPr bwMode="auto">
          <a:xfrm>
            <a:off x="5719763" y="4584700"/>
            <a:ext cx="341312" cy="493713"/>
          </a:xfrm>
          <a:custGeom>
            <a:avLst/>
            <a:gdLst>
              <a:gd name="T0" fmla="*/ 0 w 215"/>
              <a:gd name="T1" fmla="*/ 0 h 311"/>
              <a:gd name="T2" fmla="*/ 70 w 215"/>
              <a:gd name="T3" fmla="*/ 311 h 311"/>
              <a:gd name="T4" fmla="*/ 215 w 215"/>
              <a:gd name="T5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" h="311">
                <a:moveTo>
                  <a:pt x="0" y="0"/>
                </a:moveTo>
                <a:lnTo>
                  <a:pt x="70" y="311"/>
                </a:lnTo>
                <a:lnTo>
                  <a:pt x="215" y="3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5" name="Freeform 63"/>
          <p:cNvSpPr>
            <a:spLocks/>
          </p:cNvSpPr>
          <p:nvPr/>
        </p:nvSpPr>
        <p:spPr bwMode="auto">
          <a:xfrm>
            <a:off x="3832225" y="3614738"/>
            <a:ext cx="2109788" cy="946150"/>
          </a:xfrm>
          <a:custGeom>
            <a:avLst/>
            <a:gdLst>
              <a:gd name="T0" fmla="*/ 1370 w 1370"/>
              <a:gd name="T1" fmla="*/ 0 h 614"/>
              <a:gd name="T2" fmla="*/ 516 w 1370"/>
              <a:gd name="T3" fmla="*/ 2 h 614"/>
              <a:gd name="T4" fmla="*/ 0 w 1370"/>
              <a:gd name="T5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0" h="614">
                <a:moveTo>
                  <a:pt x="1370" y="0"/>
                </a:moveTo>
                <a:lnTo>
                  <a:pt x="516" y="2"/>
                </a:lnTo>
                <a:lnTo>
                  <a:pt x="0" y="61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6" name="Freeform 64"/>
          <p:cNvSpPr>
            <a:spLocks/>
          </p:cNvSpPr>
          <p:nvPr/>
        </p:nvSpPr>
        <p:spPr bwMode="auto">
          <a:xfrm>
            <a:off x="3348038" y="3317875"/>
            <a:ext cx="2593975" cy="1646238"/>
          </a:xfrm>
          <a:custGeom>
            <a:avLst/>
            <a:gdLst>
              <a:gd name="T0" fmla="*/ 1684 w 1684"/>
              <a:gd name="T1" fmla="*/ 6 h 1068"/>
              <a:gd name="T2" fmla="*/ 714 w 1684"/>
              <a:gd name="T3" fmla="*/ 0 h 1068"/>
              <a:gd name="T4" fmla="*/ 0 w 1684"/>
              <a:gd name="T5" fmla="*/ 1068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4" h="1068">
                <a:moveTo>
                  <a:pt x="1684" y="6"/>
                </a:moveTo>
                <a:lnTo>
                  <a:pt x="714" y="0"/>
                </a:lnTo>
                <a:lnTo>
                  <a:pt x="0" y="106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7" name="Line 65"/>
          <p:cNvSpPr>
            <a:spLocks noChangeShapeType="1"/>
          </p:cNvSpPr>
          <p:nvPr/>
        </p:nvSpPr>
        <p:spPr bwMode="auto">
          <a:xfrm flipV="1">
            <a:off x="3702050" y="3317875"/>
            <a:ext cx="749300" cy="398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8" name="Freeform 66"/>
          <p:cNvSpPr>
            <a:spLocks/>
          </p:cNvSpPr>
          <p:nvPr/>
        </p:nvSpPr>
        <p:spPr bwMode="auto">
          <a:xfrm>
            <a:off x="3703638" y="3028950"/>
            <a:ext cx="2251075" cy="131763"/>
          </a:xfrm>
          <a:custGeom>
            <a:avLst/>
            <a:gdLst>
              <a:gd name="T0" fmla="*/ 1462 w 1462"/>
              <a:gd name="T1" fmla="*/ 0 h 86"/>
              <a:gd name="T2" fmla="*/ 1242 w 1462"/>
              <a:gd name="T3" fmla="*/ 0 h 86"/>
              <a:gd name="T4" fmla="*/ 0 w 1462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" h="86">
                <a:moveTo>
                  <a:pt x="1462" y="0"/>
                </a:moveTo>
                <a:lnTo>
                  <a:pt x="1242" y="0"/>
                </a:lnTo>
                <a:lnTo>
                  <a:pt x="0" y="8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299" name="Freeform 67"/>
          <p:cNvSpPr>
            <a:spLocks/>
          </p:cNvSpPr>
          <p:nvPr/>
        </p:nvSpPr>
        <p:spPr bwMode="auto">
          <a:xfrm>
            <a:off x="3379788" y="2763838"/>
            <a:ext cx="2574925" cy="119062"/>
          </a:xfrm>
          <a:custGeom>
            <a:avLst/>
            <a:gdLst>
              <a:gd name="T0" fmla="*/ 1672 w 1672"/>
              <a:gd name="T1" fmla="*/ 0 h 78"/>
              <a:gd name="T2" fmla="*/ 1354 w 1672"/>
              <a:gd name="T3" fmla="*/ 0 h 78"/>
              <a:gd name="T4" fmla="*/ 0 w 1672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2" h="78">
                <a:moveTo>
                  <a:pt x="1672" y="0"/>
                </a:moveTo>
                <a:lnTo>
                  <a:pt x="1354" y="0"/>
                </a:lnTo>
                <a:lnTo>
                  <a:pt x="0" y="7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300" name="Freeform 68"/>
          <p:cNvSpPr>
            <a:spLocks/>
          </p:cNvSpPr>
          <p:nvPr/>
        </p:nvSpPr>
        <p:spPr bwMode="auto">
          <a:xfrm>
            <a:off x="3563938" y="1912938"/>
            <a:ext cx="3071812" cy="681037"/>
          </a:xfrm>
          <a:custGeom>
            <a:avLst/>
            <a:gdLst>
              <a:gd name="T0" fmla="*/ 1994 w 1994"/>
              <a:gd name="T1" fmla="*/ 2 h 442"/>
              <a:gd name="T2" fmla="*/ 1888 w 1994"/>
              <a:gd name="T3" fmla="*/ 0 h 442"/>
              <a:gd name="T4" fmla="*/ 0 w 1994"/>
              <a:gd name="T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4" h="442">
                <a:moveTo>
                  <a:pt x="1994" y="2"/>
                </a:moveTo>
                <a:lnTo>
                  <a:pt x="1888" y="0"/>
                </a:lnTo>
                <a:lnTo>
                  <a:pt x="0" y="442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301" name="Line 69"/>
          <p:cNvSpPr>
            <a:spLocks noChangeShapeType="1"/>
          </p:cNvSpPr>
          <p:nvPr/>
        </p:nvSpPr>
        <p:spPr bwMode="auto">
          <a:xfrm flipV="1">
            <a:off x="4425950" y="1912938"/>
            <a:ext cx="2049463" cy="7540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302" name="Freeform 70"/>
          <p:cNvSpPr>
            <a:spLocks/>
          </p:cNvSpPr>
          <p:nvPr/>
        </p:nvSpPr>
        <p:spPr bwMode="auto">
          <a:xfrm>
            <a:off x="3714750" y="3027363"/>
            <a:ext cx="2252663" cy="131762"/>
          </a:xfrm>
          <a:custGeom>
            <a:avLst/>
            <a:gdLst>
              <a:gd name="T0" fmla="*/ 1462 w 1462"/>
              <a:gd name="T1" fmla="*/ 0 h 86"/>
              <a:gd name="T2" fmla="*/ 1242 w 1462"/>
              <a:gd name="T3" fmla="*/ 0 h 86"/>
              <a:gd name="T4" fmla="*/ 0 w 1462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" h="86">
                <a:moveTo>
                  <a:pt x="1462" y="0"/>
                </a:moveTo>
                <a:lnTo>
                  <a:pt x="1242" y="0"/>
                </a:lnTo>
                <a:lnTo>
                  <a:pt x="0" y="8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303" name="Freeform 71"/>
          <p:cNvSpPr>
            <a:spLocks/>
          </p:cNvSpPr>
          <p:nvPr/>
        </p:nvSpPr>
        <p:spPr bwMode="auto">
          <a:xfrm>
            <a:off x="3390900" y="2765425"/>
            <a:ext cx="2576513" cy="119063"/>
          </a:xfrm>
          <a:custGeom>
            <a:avLst/>
            <a:gdLst>
              <a:gd name="T0" fmla="*/ 1672 w 1672"/>
              <a:gd name="T1" fmla="*/ 0 h 78"/>
              <a:gd name="T2" fmla="*/ 1354 w 1672"/>
              <a:gd name="T3" fmla="*/ 0 h 78"/>
              <a:gd name="T4" fmla="*/ 0 w 1672"/>
              <a:gd name="T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2" h="78">
                <a:moveTo>
                  <a:pt x="1672" y="0"/>
                </a:moveTo>
                <a:lnTo>
                  <a:pt x="1354" y="0"/>
                </a:lnTo>
                <a:lnTo>
                  <a:pt x="0" y="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304" name="Freeform 72"/>
          <p:cNvSpPr>
            <a:spLocks/>
          </p:cNvSpPr>
          <p:nvPr/>
        </p:nvSpPr>
        <p:spPr bwMode="auto">
          <a:xfrm>
            <a:off x="3575050" y="1911350"/>
            <a:ext cx="3073400" cy="681038"/>
          </a:xfrm>
          <a:custGeom>
            <a:avLst/>
            <a:gdLst>
              <a:gd name="T0" fmla="*/ 1994 w 1994"/>
              <a:gd name="T1" fmla="*/ 2 h 442"/>
              <a:gd name="T2" fmla="*/ 1888 w 1994"/>
              <a:gd name="T3" fmla="*/ 0 h 442"/>
              <a:gd name="T4" fmla="*/ 0 w 1994"/>
              <a:gd name="T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4" h="442">
                <a:moveTo>
                  <a:pt x="1994" y="2"/>
                </a:moveTo>
                <a:lnTo>
                  <a:pt x="1888" y="0"/>
                </a:lnTo>
                <a:lnTo>
                  <a:pt x="0" y="44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5305" name="Freeform 73"/>
          <p:cNvSpPr>
            <a:spLocks/>
          </p:cNvSpPr>
          <p:nvPr/>
        </p:nvSpPr>
        <p:spPr bwMode="auto">
          <a:xfrm>
            <a:off x="4418013" y="1912938"/>
            <a:ext cx="2051050" cy="754062"/>
          </a:xfrm>
          <a:custGeom>
            <a:avLst/>
            <a:gdLst>
              <a:gd name="T0" fmla="*/ 0 w 1292"/>
              <a:gd name="T1" fmla="*/ 475 h 475"/>
              <a:gd name="T2" fmla="*/ 1292 w 1292"/>
              <a:gd name="T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92" h="475">
                <a:moveTo>
                  <a:pt x="0" y="475"/>
                </a:moveTo>
                <a:lnTo>
                  <a:pt x="12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905" name="Text Box 7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14.6</a:t>
            </a:r>
          </a:p>
        </p:txBody>
      </p:sp>
    </p:spTree>
    <p:extLst>
      <p:ext uri="{BB962C8B-B14F-4D97-AF65-F5344CB8AC3E}">
        <p14:creationId xmlns:p14="http://schemas.microsoft.com/office/powerpoint/2010/main" val="3232282004"/>
      </p:ext>
    </p:extLst>
  </p:cSld>
  <p:clrMapOvr>
    <a:masterClrMapping/>
  </p:clrMapOvr>
  <p:transition xmlns:p14="http://schemas.microsoft.com/office/powerpoint/2010/main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Functions of the Digestive System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Ingestion—placing food into the mouth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Propulsion—moving foods from one region of the digestive system to another</a:t>
            </a:r>
          </a:p>
          <a:p>
            <a:pPr lvl="1" eaLnBrk="1" hangingPunct="1">
              <a:defRPr/>
            </a:pPr>
            <a:r>
              <a:rPr lang="en-US" smtClean="0"/>
              <a:t>Peristalsis—alternating waves of contraction and relaxation that squeezes food along the GI tract</a:t>
            </a:r>
          </a:p>
          <a:p>
            <a:pPr lvl="1" eaLnBrk="1" hangingPunct="1">
              <a:defRPr/>
            </a:pPr>
            <a:r>
              <a:rPr lang="en-US" smtClean="0"/>
              <a:t>Segmentation—moving materials back and forth to aid with mixing in the small intestine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7421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9" descr="figure_14_0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 bwMode="auto">
          <a:xfrm>
            <a:off x="617538" y="328613"/>
            <a:ext cx="8034337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spect="1" noChangeArrowheads="1"/>
          </p:cNvSpPr>
          <p:nvPr/>
        </p:nvSpPr>
        <p:spPr bwMode="auto">
          <a:xfrm>
            <a:off x="1524000" y="1395413"/>
            <a:ext cx="1757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Mouth (oral cavity)</a:t>
            </a:r>
          </a:p>
        </p:txBody>
      </p:sp>
      <p:sp>
        <p:nvSpPr>
          <p:cNvPr id="6155" name="Line 11"/>
          <p:cNvSpPr>
            <a:spLocks noChangeAspect="1" noChangeShapeType="1"/>
          </p:cNvSpPr>
          <p:nvPr/>
        </p:nvSpPr>
        <p:spPr bwMode="auto">
          <a:xfrm>
            <a:off x="3233738" y="1550988"/>
            <a:ext cx="836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56" name="Text Box 12"/>
          <p:cNvSpPr txBox="1">
            <a:spLocks noChangeAspect="1" noChangeArrowheads="1"/>
          </p:cNvSpPr>
          <p:nvPr/>
        </p:nvSpPr>
        <p:spPr bwMode="auto">
          <a:xfrm>
            <a:off x="1520825" y="1624013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Tongue</a:t>
            </a:r>
          </a:p>
        </p:txBody>
      </p:sp>
      <p:sp>
        <p:nvSpPr>
          <p:cNvPr id="6157" name="Text Box 13"/>
          <p:cNvSpPr txBox="1">
            <a:spLocks noChangeAspect="1" noChangeArrowheads="1"/>
          </p:cNvSpPr>
          <p:nvPr/>
        </p:nvSpPr>
        <p:spPr bwMode="auto">
          <a:xfrm>
            <a:off x="563563" y="2798763"/>
            <a:ext cx="1138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6158" name="Text Box 14"/>
          <p:cNvSpPr txBox="1">
            <a:spLocks noChangeAspect="1" noChangeArrowheads="1"/>
          </p:cNvSpPr>
          <p:nvPr/>
        </p:nvSpPr>
        <p:spPr bwMode="auto">
          <a:xfrm>
            <a:off x="561975" y="37465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Liver</a:t>
            </a:r>
          </a:p>
        </p:txBody>
      </p:sp>
      <p:sp>
        <p:nvSpPr>
          <p:cNvPr id="6159" name="Text Box 15"/>
          <p:cNvSpPr txBox="1">
            <a:spLocks noChangeAspect="1" noChangeArrowheads="1"/>
          </p:cNvSpPr>
          <p:nvPr/>
        </p:nvSpPr>
        <p:spPr bwMode="auto">
          <a:xfrm>
            <a:off x="561975" y="4048125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Gallbladder</a:t>
            </a:r>
          </a:p>
        </p:txBody>
      </p:sp>
      <p:sp>
        <p:nvSpPr>
          <p:cNvPr id="6160" name="Text Box 16"/>
          <p:cNvSpPr txBox="1">
            <a:spLocks noChangeAspect="1" noChangeArrowheads="1"/>
          </p:cNvSpPr>
          <p:nvPr/>
        </p:nvSpPr>
        <p:spPr bwMode="auto">
          <a:xfrm>
            <a:off x="561975" y="4892675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Small intestine</a:t>
            </a:r>
          </a:p>
        </p:txBody>
      </p:sp>
      <p:sp>
        <p:nvSpPr>
          <p:cNvPr id="6161" name="Text Box 17"/>
          <p:cNvSpPr txBox="1">
            <a:spLocks noChangeAspect="1" noChangeArrowheads="1"/>
          </p:cNvSpPr>
          <p:nvPr/>
        </p:nvSpPr>
        <p:spPr bwMode="auto">
          <a:xfrm>
            <a:off x="2125663" y="4676775"/>
            <a:ext cx="1112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Duodenum</a:t>
            </a:r>
          </a:p>
        </p:txBody>
      </p:sp>
      <p:sp>
        <p:nvSpPr>
          <p:cNvPr id="6162" name="Text Box 18"/>
          <p:cNvSpPr txBox="1">
            <a:spLocks noChangeAspect="1" noChangeArrowheads="1"/>
          </p:cNvSpPr>
          <p:nvPr/>
        </p:nvSpPr>
        <p:spPr bwMode="auto">
          <a:xfrm>
            <a:off x="2124075" y="4899025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Jejunum</a:t>
            </a:r>
          </a:p>
        </p:txBody>
      </p:sp>
      <p:sp>
        <p:nvSpPr>
          <p:cNvPr id="6163" name="Text Box 19"/>
          <p:cNvSpPr txBox="1">
            <a:spLocks noChangeAspect="1" noChangeArrowheads="1"/>
          </p:cNvSpPr>
          <p:nvPr/>
        </p:nvSpPr>
        <p:spPr bwMode="auto">
          <a:xfrm>
            <a:off x="2127250" y="5133975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lleum</a:t>
            </a:r>
          </a:p>
        </p:txBody>
      </p:sp>
      <p:sp>
        <p:nvSpPr>
          <p:cNvPr id="6164" name="Text Box 20"/>
          <p:cNvSpPr txBox="1">
            <a:spLocks noChangeAspect="1" noChangeArrowheads="1"/>
          </p:cNvSpPr>
          <p:nvPr/>
        </p:nvSpPr>
        <p:spPr bwMode="auto">
          <a:xfrm>
            <a:off x="581025" y="62499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6165" name="Text Box 21"/>
          <p:cNvSpPr txBox="1">
            <a:spLocks noChangeAspect="1" noChangeArrowheads="1"/>
          </p:cNvSpPr>
          <p:nvPr/>
        </p:nvSpPr>
        <p:spPr bwMode="auto">
          <a:xfrm>
            <a:off x="5653088" y="1371600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Parotid gland</a:t>
            </a:r>
          </a:p>
        </p:txBody>
      </p:sp>
      <p:sp>
        <p:nvSpPr>
          <p:cNvPr id="6166" name="Text Box 22"/>
          <p:cNvSpPr txBox="1">
            <a:spLocks noChangeAspect="1" noChangeArrowheads="1"/>
          </p:cNvSpPr>
          <p:nvPr/>
        </p:nvSpPr>
        <p:spPr bwMode="auto">
          <a:xfrm>
            <a:off x="7278688" y="1636713"/>
            <a:ext cx="1484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Salivary glands</a:t>
            </a:r>
          </a:p>
        </p:txBody>
      </p:sp>
      <p:sp>
        <p:nvSpPr>
          <p:cNvPr id="6167" name="Text Box 23"/>
          <p:cNvSpPr txBox="1">
            <a:spLocks noChangeAspect="1" noChangeArrowheads="1"/>
          </p:cNvSpPr>
          <p:nvPr/>
        </p:nvSpPr>
        <p:spPr bwMode="auto">
          <a:xfrm>
            <a:off x="5654675" y="1568450"/>
            <a:ext cx="160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Sublingual gland</a:t>
            </a:r>
          </a:p>
        </p:txBody>
      </p:sp>
      <p:sp>
        <p:nvSpPr>
          <p:cNvPr id="6168" name="Text Box 24"/>
          <p:cNvSpPr txBox="1">
            <a:spLocks noChangeAspect="1" noChangeArrowheads="1"/>
          </p:cNvSpPr>
          <p:nvPr/>
        </p:nvSpPr>
        <p:spPr bwMode="auto">
          <a:xfrm>
            <a:off x="5651500" y="1782763"/>
            <a:ext cx="1474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Submandibular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>
                <a:cs typeface="+mn-cs"/>
              </a:rPr>
              <a:t>gland</a:t>
            </a:r>
          </a:p>
        </p:txBody>
      </p:sp>
      <p:sp>
        <p:nvSpPr>
          <p:cNvPr id="6169" name="Text Box 25"/>
          <p:cNvSpPr txBox="1">
            <a:spLocks noChangeAspect="1" noChangeArrowheads="1"/>
          </p:cNvSpPr>
          <p:nvPr/>
        </p:nvSpPr>
        <p:spPr bwMode="auto">
          <a:xfrm>
            <a:off x="5657850" y="18954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400" b="1">
              <a:cs typeface="+mn-cs"/>
            </a:endParaRPr>
          </a:p>
        </p:txBody>
      </p:sp>
      <p:sp>
        <p:nvSpPr>
          <p:cNvPr id="6170" name="Text Box 26"/>
          <p:cNvSpPr txBox="1">
            <a:spLocks noChangeAspect="1" noChangeArrowheads="1"/>
          </p:cNvSpPr>
          <p:nvPr/>
        </p:nvSpPr>
        <p:spPr bwMode="auto">
          <a:xfrm>
            <a:off x="6848475" y="273526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6171" name="Text Box 27"/>
          <p:cNvSpPr txBox="1">
            <a:spLocks noChangeAspect="1" noChangeArrowheads="1"/>
          </p:cNvSpPr>
          <p:nvPr/>
        </p:nvSpPr>
        <p:spPr bwMode="auto">
          <a:xfrm>
            <a:off x="6837363" y="3233738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6172" name="Text Box 28"/>
          <p:cNvSpPr txBox="1">
            <a:spLocks noChangeAspect="1" noChangeArrowheads="1"/>
          </p:cNvSpPr>
          <p:nvPr/>
        </p:nvSpPr>
        <p:spPr bwMode="auto">
          <a:xfrm>
            <a:off x="6850063" y="3430588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Pancreas</a:t>
            </a:r>
          </a:p>
        </p:txBody>
      </p:sp>
      <p:sp>
        <p:nvSpPr>
          <p:cNvPr id="6173" name="Text Box 29"/>
          <p:cNvSpPr txBox="1">
            <a:spLocks noChangeAspect="1" noChangeArrowheads="1"/>
          </p:cNvSpPr>
          <p:nvPr/>
        </p:nvSpPr>
        <p:spPr bwMode="auto">
          <a:xfrm>
            <a:off x="6842125" y="362267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(Spleen)</a:t>
            </a:r>
          </a:p>
        </p:txBody>
      </p:sp>
      <p:sp>
        <p:nvSpPr>
          <p:cNvPr id="6174" name="Text Box 30"/>
          <p:cNvSpPr txBox="1">
            <a:spLocks noChangeAspect="1" noChangeArrowheads="1"/>
          </p:cNvSpPr>
          <p:nvPr/>
        </p:nvSpPr>
        <p:spPr bwMode="auto">
          <a:xfrm>
            <a:off x="7305675" y="5287963"/>
            <a:ext cx="1443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Large intestine</a:t>
            </a:r>
          </a:p>
        </p:txBody>
      </p:sp>
      <p:sp>
        <p:nvSpPr>
          <p:cNvPr id="6175" name="Text Box 31"/>
          <p:cNvSpPr txBox="1">
            <a:spLocks noChangeAspect="1" noChangeArrowheads="1"/>
          </p:cNvSpPr>
          <p:nvPr/>
        </p:nvSpPr>
        <p:spPr bwMode="auto">
          <a:xfrm>
            <a:off x="5832475" y="4805363"/>
            <a:ext cx="11874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Descending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6176" name="Text Box 32"/>
          <p:cNvSpPr txBox="1">
            <a:spLocks noChangeAspect="1" noChangeArrowheads="1"/>
          </p:cNvSpPr>
          <p:nvPr/>
        </p:nvSpPr>
        <p:spPr bwMode="auto">
          <a:xfrm>
            <a:off x="5842000" y="5422900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Cecum</a:t>
            </a:r>
          </a:p>
        </p:txBody>
      </p:sp>
      <p:sp>
        <p:nvSpPr>
          <p:cNvPr id="6177" name="Text Box 33"/>
          <p:cNvSpPr txBox="1">
            <a:spLocks noChangeAspect="1" noChangeArrowheads="1"/>
          </p:cNvSpPr>
          <p:nvPr/>
        </p:nvSpPr>
        <p:spPr bwMode="auto">
          <a:xfrm>
            <a:off x="5830888" y="56642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Sigmoid colon</a:t>
            </a:r>
          </a:p>
        </p:txBody>
      </p:sp>
      <p:sp>
        <p:nvSpPr>
          <p:cNvPr id="6178" name="Text Box 34"/>
          <p:cNvSpPr txBox="1">
            <a:spLocks noChangeAspect="1" noChangeArrowheads="1"/>
          </p:cNvSpPr>
          <p:nvPr/>
        </p:nvSpPr>
        <p:spPr bwMode="auto">
          <a:xfrm>
            <a:off x="5843588" y="5880100"/>
            <a:ext cx="836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Rectum</a:t>
            </a:r>
          </a:p>
        </p:txBody>
      </p:sp>
      <p:sp>
        <p:nvSpPr>
          <p:cNvPr id="6179" name="Text Box 35"/>
          <p:cNvSpPr txBox="1">
            <a:spLocks noChangeAspect="1" noChangeArrowheads="1"/>
          </p:cNvSpPr>
          <p:nvPr/>
        </p:nvSpPr>
        <p:spPr bwMode="auto">
          <a:xfrm>
            <a:off x="5837238" y="6113463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Appendix</a:t>
            </a:r>
          </a:p>
        </p:txBody>
      </p:sp>
      <p:sp>
        <p:nvSpPr>
          <p:cNvPr id="6180" name="Text Box 36"/>
          <p:cNvSpPr txBox="1">
            <a:spLocks noChangeAspect="1" noChangeArrowheads="1"/>
          </p:cNvSpPr>
          <p:nvPr/>
        </p:nvSpPr>
        <p:spPr bwMode="auto">
          <a:xfrm>
            <a:off x="5840413" y="634206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Anal canal</a:t>
            </a:r>
          </a:p>
        </p:txBody>
      </p:sp>
      <p:sp>
        <p:nvSpPr>
          <p:cNvPr id="6181" name="Line 37"/>
          <p:cNvSpPr>
            <a:spLocks noChangeAspect="1" noChangeShapeType="1"/>
          </p:cNvSpPr>
          <p:nvPr/>
        </p:nvSpPr>
        <p:spPr bwMode="auto">
          <a:xfrm>
            <a:off x="4464050" y="1527175"/>
            <a:ext cx="12303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82" name="Freeform 38"/>
          <p:cNvSpPr>
            <a:spLocks noChangeAspect="1"/>
          </p:cNvSpPr>
          <p:nvPr/>
        </p:nvSpPr>
        <p:spPr bwMode="auto">
          <a:xfrm>
            <a:off x="4064000" y="1720850"/>
            <a:ext cx="1630363" cy="61913"/>
          </a:xfrm>
          <a:custGeom>
            <a:avLst/>
            <a:gdLst>
              <a:gd name="T0" fmla="*/ 0 w 1058"/>
              <a:gd name="T1" fmla="*/ 40 h 40"/>
              <a:gd name="T2" fmla="*/ 220 w 1058"/>
              <a:gd name="T3" fmla="*/ 0 h 40"/>
              <a:gd name="T4" fmla="*/ 1058 w 10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8" h="40">
                <a:moveTo>
                  <a:pt x="0" y="40"/>
                </a:moveTo>
                <a:lnTo>
                  <a:pt x="220" y="0"/>
                </a:lnTo>
                <a:lnTo>
                  <a:pt x="10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83" name="Line 39"/>
          <p:cNvSpPr>
            <a:spLocks noChangeAspect="1" noChangeShapeType="1"/>
          </p:cNvSpPr>
          <p:nvPr/>
        </p:nvSpPr>
        <p:spPr bwMode="auto">
          <a:xfrm>
            <a:off x="4294188" y="1906588"/>
            <a:ext cx="1400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84" name="Freeform 40"/>
          <p:cNvSpPr>
            <a:spLocks noChangeAspect="1"/>
          </p:cNvSpPr>
          <p:nvPr/>
        </p:nvSpPr>
        <p:spPr bwMode="auto">
          <a:xfrm>
            <a:off x="4440238" y="1949450"/>
            <a:ext cx="2454275" cy="941388"/>
          </a:xfrm>
          <a:custGeom>
            <a:avLst/>
            <a:gdLst>
              <a:gd name="T0" fmla="*/ 0 w 1592"/>
              <a:gd name="T1" fmla="*/ 0 h 611"/>
              <a:gd name="T2" fmla="*/ 806 w 1592"/>
              <a:gd name="T3" fmla="*/ 610 h 611"/>
              <a:gd name="T4" fmla="*/ 1592 w 1592"/>
              <a:gd name="T5" fmla="*/ 61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2" h="611">
                <a:moveTo>
                  <a:pt x="0" y="0"/>
                </a:moveTo>
                <a:lnTo>
                  <a:pt x="806" y="610"/>
                </a:lnTo>
                <a:lnTo>
                  <a:pt x="1592" y="61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8225" name="Group 41"/>
          <p:cNvGrpSpPr>
            <a:grpSpLocks noChangeAspect="1"/>
          </p:cNvGrpSpPr>
          <p:nvPr/>
        </p:nvGrpSpPr>
        <p:grpSpPr bwMode="auto">
          <a:xfrm>
            <a:off x="7172325" y="1455738"/>
            <a:ext cx="155575" cy="644525"/>
            <a:chOff x="4522" y="800"/>
            <a:chExt cx="101" cy="418"/>
          </a:xfrm>
        </p:grpSpPr>
        <p:sp>
          <p:nvSpPr>
            <p:cNvPr id="6186" name="Line 42"/>
            <p:cNvSpPr>
              <a:spLocks noChangeAspect="1" noChangeShapeType="1"/>
            </p:cNvSpPr>
            <p:nvPr/>
          </p:nvSpPr>
          <p:spPr bwMode="auto">
            <a:xfrm>
              <a:off x="4574" y="1015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187" name="Line 43"/>
            <p:cNvSpPr>
              <a:spLocks noChangeAspect="1" noChangeShapeType="1"/>
            </p:cNvSpPr>
            <p:nvPr/>
          </p:nvSpPr>
          <p:spPr bwMode="auto">
            <a:xfrm>
              <a:off x="4522" y="1217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188" name="Line 44"/>
            <p:cNvSpPr>
              <a:spLocks noChangeAspect="1" noChangeShapeType="1"/>
            </p:cNvSpPr>
            <p:nvPr/>
          </p:nvSpPr>
          <p:spPr bwMode="auto">
            <a:xfrm>
              <a:off x="4522" y="800"/>
              <a:ext cx="4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189" name="Freeform 45"/>
            <p:cNvSpPr>
              <a:spLocks noChangeAspect="1"/>
            </p:cNvSpPr>
            <p:nvPr/>
          </p:nvSpPr>
          <p:spPr bwMode="auto">
            <a:xfrm>
              <a:off x="4570" y="802"/>
              <a:ext cx="2" cy="416"/>
            </a:xfrm>
            <a:custGeom>
              <a:avLst/>
              <a:gdLst>
                <a:gd name="T0" fmla="*/ 0 w 2"/>
                <a:gd name="T1" fmla="*/ 0 h 416"/>
                <a:gd name="T2" fmla="*/ 2 w 2"/>
                <a:gd name="T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16">
                  <a:moveTo>
                    <a:pt x="0" y="0"/>
                  </a:moveTo>
                  <a:lnTo>
                    <a:pt x="2" y="416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190" name="Line 46"/>
          <p:cNvSpPr>
            <a:spLocks noChangeAspect="1" noChangeShapeType="1"/>
          </p:cNvSpPr>
          <p:nvPr/>
        </p:nvSpPr>
        <p:spPr bwMode="auto">
          <a:xfrm>
            <a:off x="1679575" y="2967038"/>
            <a:ext cx="27574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1" name="Line 47"/>
          <p:cNvSpPr>
            <a:spLocks noChangeAspect="1" noChangeShapeType="1"/>
          </p:cNvSpPr>
          <p:nvPr/>
        </p:nvSpPr>
        <p:spPr bwMode="auto">
          <a:xfrm>
            <a:off x="1119188" y="3916363"/>
            <a:ext cx="2706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2" name="Freeform 48"/>
          <p:cNvSpPr>
            <a:spLocks noChangeAspect="1"/>
          </p:cNvSpPr>
          <p:nvPr/>
        </p:nvSpPr>
        <p:spPr bwMode="auto">
          <a:xfrm>
            <a:off x="2297113" y="1641475"/>
            <a:ext cx="1652587" cy="149225"/>
          </a:xfrm>
          <a:custGeom>
            <a:avLst/>
            <a:gdLst>
              <a:gd name="T0" fmla="*/ 1041 w 1041"/>
              <a:gd name="T1" fmla="*/ 0 h 94"/>
              <a:gd name="T2" fmla="*/ 699 w 1041"/>
              <a:gd name="T3" fmla="*/ 93 h 94"/>
              <a:gd name="T4" fmla="*/ 0 w 1041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94">
                <a:moveTo>
                  <a:pt x="1041" y="0"/>
                </a:moveTo>
                <a:lnTo>
                  <a:pt x="699" y="93"/>
                </a:lnTo>
                <a:lnTo>
                  <a:pt x="0" y="9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3" name="Freeform 49"/>
          <p:cNvSpPr>
            <a:spLocks noChangeAspect="1"/>
          </p:cNvSpPr>
          <p:nvPr/>
        </p:nvSpPr>
        <p:spPr bwMode="auto">
          <a:xfrm>
            <a:off x="3178175" y="4521200"/>
            <a:ext cx="833438" cy="327025"/>
          </a:xfrm>
          <a:custGeom>
            <a:avLst/>
            <a:gdLst>
              <a:gd name="T0" fmla="*/ 0 w 540"/>
              <a:gd name="T1" fmla="*/ 212 h 212"/>
              <a:gd name="T2" fmla="*/ 80 w 540"/>
              <a:gd name="T3" fmla="*/ 212 h 212"/>
              <a:gd name="T4" fmla="*/ 540 w 540"/>
              <a:gd name="T5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212">
                <a:moveTo>
                  <a:pt x="0" y="212"/>
                </a:moveTo>
                <a:lnTo>
                  <a:pt x="80" y="212"/>
                </a:lnTo>
                <a:lnTo>
                  <a:pt x="54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4" name="Line 50"/>
          <p:cNvSpPr>
            <a:spLocks noChangeAspect="1" noChangeShapeType="1"/>
          </p:cNvSpPr>
          <p:nvPr/>
        </p:nvSpPr>
        <p:spPr bwMode="auto">
          <a:xfrm>
            <a:off x="1957388" y="5068888"/>
            <a:ext cx="1539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5" name="Line 51"/>
          <p:cNvSpPr>
            <a:spLocks noChangeAspect="1" noChangeShapeType="1"/>
          </p:cNvSpPr>
          <p:nvPr/>
        </p:nvSpPr>
        <p:spPr bwMode="auto">
          <a:xfrm>
            <a:off x="1660525" y="4217988"/>
            <a:ext cx="2197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6" name="Line 52"/>
          <p:cNvSpPr>
            <a:spLocks noChangeAspect="1" noChangeShapeType="1"/>
          </p:cNvSpPr>
          <p:nvPr/>
        </p:nvSpPr>
        <p:spPr bwMode="auto">
          <a:xfrm>
            <a:off x="3017838" y="5068888"/>
            <a:ext cx="1911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7" name="Line 53"/>
          <p:cNvSpPr>
            <a:spLocks noChangeAspect="1" noChangeShapeType="1"/>
          </p:cNvSpPr>
          <p:nvPr/>
        </p:nvSpPr>
        <p:spPr bwMode="auto">
          <a:xfrm flipH="1">
            <a:off x="1158875" y="6423025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8" name="Line 54"/>
          <p:cNvSpPr>
            <a:spLocks noChangeAspect="1" noChangeShapeType="1"/>
          </p:cNvSpPr>
          <p:nvPr/>
        </p:nvSpPr>
        <p:spPr bwMode="auto">
          <a:xfrm flipH="1">
            <a:off x="5238750" y="4835525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199" name="Line 55"/>
          <p:cNvSpPr>
            <a:spLocks noChangeAspect="1" noChangeShapeType="1"/>
          </p:cNvSpPr>
          <p:nvPr/>
        </p:nvSpPr>
        <p:spPr bwMode="auto">
          <a:xfrm flipH="1">
            <a:off x="3714750" y="5202238"/>
            <a:ext cx="217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0" name="Freeform 56"/>
          <p:cNvSpPr>
            <a:spLocks noChangeAspect="1"/>
          </p:cNvSpPr>
          <p:nvPr/>
        </p:nvSpPr>
        <p:spPr bwMode="auto">
          <a:xfrm>
            <a:off x="3727450" y="5575300"/>
            <a:ext cx="2159000" cy="68263"/>
          </a:xfrm>
          <a:custGeom>
            <a:avLst/>
            <a:gdLst>
              <a:gd name="T0" fmla="*/ 1400 w 1400"/>
              <a:gd name="T1" fmla="*/ 0 h 44"/>
              <a:gd name="T2" fmla="*/ 448 w 1400"/>
              <a:gd name="T3" fmla="*/ 0 h 44"/>
              <a:gd name="T4" fmla="*/ 0 w 1400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0" h="44">
                <a:moveTo>
                  <a:pt x="1400" y="0"/>
                </a:moveTo>
                <a:lnTo>
                  <a:pt x="448" y="0"/>
                </a:lnTo>
                <a:lnTo>
                  <a:pt x="0" y="4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1" name="Line 57"/>
          <p:cNvSpPr>
            <a:spLocks noChangeAspect="1" noChangeShapeType="1"/>
          </p:cNvSpPr>
          <p:nvPr/>
        </p:nvSpPr>
        <p:spPr bwMode="auto">
          <a:xfrm flipH="1">
            <a:off x="2114550" y="4760913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2" name="Line 58"/>
          <p:cNvSpPr>
            <a:spLocks noChangeAspect="1" noChangeShapeType="1"/>
          </p:cNvSpPr>
          <p:nvPr/>
        </p:nvSpPr>
        <p:spPr bwMode="auto">
          <a:xfrm flipH="1">
            <a:off x="2114550" y="5380038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3" name="Line 59"/>
          <p:cNvSpPr>
            <a:spLocks noChangeAspect="1" noChangeShapeType="1"/>
          </p:cNvSpPr>
          <p:nvPr/>
        </p:nvSpPr>
        <p:spPr bwMode="auto">
          <a:xfrm>
            <a:off x="2114550" y="4754563"/>
            <a:ext cx="0" cy="633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4" name="Freeform 60"/>
          <p:cNvSpPr>
            <a:spLocks noChangeAspect="1"/>
          </p:cNvSpPr>
          <p:nvPr/>
        </p:nvSpPr>
        <p:spPr bwMode="auto">
          <a:xfrm>
            <a:off x="5027613" y="3382963"/>
            <a:ext cx="1863725" cy="549275"/>
          </a:xfrm>
          <a:custGeom>
            <a:avLst/>
            <a:gdLst>
              <a:gd name="T0" fmla="*/ 0 w 1209"/>
              <a:gd name="T1" fmla="*/ 356 h 356"/>
              <a:gd name="T2" fmla="*/ 645 w 1209"/>
              <a:gd name="T3" fmla="*/ 3 h 356"/>
              <a:gd name="T4" fmla="*/ 1209 w 1209"/>
              <a:gd name="T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9" h="356">
                <a:moveTo>
                  <a:pt x="0" y="356"/>
                </a:moveTo>
                <a:lnTo>
                  <a:pt x="645" y="3"/>
                </a:lnTo>
                <a:lnTo>
                  <a:pt x="1209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5" name="Freeform 61"/>
          <p:cNvSpPr>
            <a:spLocks noChangeAspect="1"/>
          </p:cNvSpPr>
          <p:nvPr/>
        </p:nvSpPr>
        <p:spPr bwMode="auto">
          <a:xfrm>
            <a:off x="4311650" y="3582988"/>
            <a:ext cx="2576513" cy="1023937"/>
          </a:xfrm>
          <a:custGeom>
            <a:avLst/>
            <a:gdLst>
              <a:gd name="T0" fmla="*/ 0 w 1671"/>
              <a:gd name="T1" fmla="*/ 664 h 664"/>
              <a:gd name="T2" fmla="*/ 1114 w 1671"/>
              <a:gd name="T3" fmla="*/ 2 h 664"/>
              <a:gd name="T4" fmla="*/ 1671 w 1671"/>
              <a:gd name="T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1" h="664">
                <a:moveTo>
                  <a:pt x="0" y="664"/>
                </a:moveTo>
                <a:lnTo>
                  <a:pt x="1114" y="2"/>
                </a:lnTo>
                <a:lnTo>
                  <a:pt x="167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6" name="Freeform 62"/>
          <p:cNvSpPr>
            <a:spLocks noChangeAspect="1"/>
          </p:cNvSpPr>
          <p:nvPr/>
        </p:nvSpPr>
        <p:spPr bwMode="auto">
          <a:xfrm>
            <a:off x="5126038" y="3781425"/>
            <a:ext cx="1758950" cy="492125"/>
          </a:xfrm>
          <a:custGeom>
            <a:avLst/>
            <a:gdLst>
              <a:gd name="T0" fmla="*/ 0 w 1141"/>
              <a:gd name="T1" fmla="*/ 320 h 320"/>
              <a:gd name="T2" fmla="*/ 581 w 1141"/>
              <a:gd name="T3" fmla="*/ 0 h 320"/>
              <a:gd name="T4" fmla="*/ 1141 w 1141"/>
              <a:gd name="T5" fmla="*/ 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1" h="320">
                <a:moveTo>
                  <a:pt x="0" y="320"/>
                </a:moveTo>
                <a:lnTo>
                  <a:pt x="581" y="0"/>
                </a:lnTo>
                <a:lnTo>
                  <a:pt x="1141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7" name="Freeform 63"/>
          <p:cNvSpPr>
            <a:spLocks noChangeAspect="1"/>
          </p:cNvSpPr>
          <p:nvPr/>
        </p:nvSpPr>
        <p:spPr bwMode="auto">
          <a:xfrm>
            <a:off x="4676775" y="4465638"/>
            <a:ext cx="1206500" cy="415925"/>
          </a:xfrm>
          <a:custGeom>
            <a:avLst/>
            <a:gdLst>
              <a:gd name="T0" fmla="*/ 0 w 806"/>
              <a:gd name="T1" fmla="*/ 272 h 272"/>
              <a:gd name="T2" fmla="*/ 456 w 806"/>
              <a:gd name="T3" fmla="*/ 0 h 272"/>
              <a:gd name="T4" fmla="*/ 806 w 80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6" h="272">
                <a:moveTo>
                  <a:pt x="0" y="272"/>
                </a:moveTo>
                <a:lnTo>
                  <a:pt x="456" y="0"/>
                </a:lnTo>
                <a:lnTo>
                  <a:pt x="80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8" name="Freeform 64"/>
          <p:cNvSpPr>
            <a:spLocks noChangeAspect="1"/>
          </p:cNvSpPr>
          <p:nvPr/>
        </p:nvSpPr>
        <p:spPr bwMode="auto">
          <a:xfrm>
            <a:off x="4492625" y="6034088"/>
            <a:ext cx="1393825" cy="34925"/>
          </a:xfrm>
          <a:custGeom>
            <a:avLst/>
            <a:gdLst>
              <a:gd name="T0" fmla="*/ 0 w 904"/>
              <a:gd name="T1" fmla="*/ 22 h 22"/>
              <a:gd name="T2" fmla="*/ 460 w 904"/>
              <a:gd name="T3" fmla="*/ 0 h 22"/>
              <a:gd name="T4" fmla="*/ 904 w 90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2">
                <a:moveTo>
                  <a:pt x="0" y="22"/>
                </a:moveTo>
                <a:lnTo>
                  <a:pt x="460" y="0"/>
                </a:lnTo>
                <a:lnTo>
                  <a:pt x="9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09" name="Freeform 65"/>
          <p:cNvSpPr>
            <a:spLocks noChangeAspect="1"/>
          </p:cNvSpPr>
          <p:nvPr/>
        </p:nvSpPr>
        <p:spPr bwMode="auto">
          <a:xfrm>
            <a:off x="4708525" y="5813425"/>
            <a:ext cx="1177925" cy="98425"/>
          </a:xfrm>
          <a:custGeom>
            <a:avLst/>
            <a:gdLst>
              <a:gd name="T0" fmla="*/ 0 w 764"/>
              <a:gd name="T1" fmla="*/ 64 h 64"/>
              <a:gd name="T2" fmla="*/ 344 w 764"/>
              <a:gd name="T3" fmla="*/ 0 h 64"/>
              <a:gd name="T4" fmla="*/ 764 w 764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64">
                <a:moveTo>
                  <a:pt x="0" y="64"/>
                </a:moveTo>
                <a:lnTo>
                  <a:pt x="344" y="0"/>
                </a:lnTo>
                <a:lnTo>
                  <a:pt x="76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0" name="Freeform 66"/>
          <p:cNvSpPr>
            <a:spLocks noChangeAspect="1"/>
          </p:cNvSpPr>
          <p:nvPr/>
        </p:nvSpPr>
        <p:spPr bwMode="auto">
          <a:xfrm>
            <a:off x="4424363" y="6337300"/>
            <a:ext cx="1468437" cy="166688"/>
          </a:xfrm>
          <a:custGeom>
            <a:avLst/>
            <a:gdLst>
              <a:gd name="T0" fmla="*/ 0 w 952"/>
              <a:gd name="T1" fmla="*/ 0 h 108"/>
              <a:gd name="T2" fmla="*/ 522 w 952"/>
              <a:gd name="T3" fmla="*/ 108 h 108"/>
              <a:gd name="T4" fmla="*/ 952 w 952"/>
              <a:gd name="T5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2" h="108">
                <a:moveTo>
                  <a:pt x="0" y="0"/>
                </a:moveTo>
                <a:lnTo>
                  <a:pt x="522" y="108"/>
                </a:lnTo>
                <a:lnTo>
                  <a:pt x="952" y="10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1" name="Freeform 67"/>
          <p:cNvSpPr>
            <a:spLocks noChangeAspect="1"/>
          </p:cNvSpPr>
          <p:nvPr/>
        </p:nvSpPr>
        <p:spPr bwMode="auto">
          <a:xfrm>
            <a:off x="3967163" y="5915025"/>
            <a:ext cx="1919287" cy="354013"/>
          </a:xfrm>
          <a:custGeom>
            <a:avLst/>
            <a:gdLst>
              <a:gd name="T0" fmla="*/ 0 w 1244"/>
              <a:gd name="T1" fmla="*/ 0 h 230"/>
              <a:gd name="T2" fmla="*/ 132 w 1244"/>
              <a:gd name="T3" fmla="*/ 230 h 230"/>
              <a:gd name="T4" fmla="*/ 1244 w 1244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4" h="230">
                <a:moveTo>
                  <a:pt x="0" y="0"/>
                </a:moveTo>
                <a:lnTo>
                  <a:pt x="132" y="230"/>
                </a:lnTo>
                <a:lnTo>
                  <a:pt x="1244" y="2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2" name="Line 68"/>
          <p:cNvSpPr>
            <a:spLocks noChangeAspect="1" noChangeShapeType="1"/>
          </p:cNvSpPr>
          <p:nvPr/>
        </p:nvSpPr>
        <p:spPr bwMode="auto">
          <a:xfrm>
            <a:off x="7248525" y="5443538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3" name="Line 69"/>
          <p:cNvSpPr>
            <a:spLocks noChangeAspect="1" noChangeShapeType="1"/>
          </p:cNvSpPr>
          <p:nvPr/>
        </p:nvSpPr>
        <p:spPr bwMode="auto">
          <a:xfrm>
            <a:off x="7172325" y="6551613"/>
            <a:ext cx="746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4" name="Line 70"/>
          <p:cNvSpPr>
            <a:spLocks noChangeAspect="1" noChangeShapeType="1"/>
          </p:cNvSpPr>
          <p:nvPr/>
        </p:nvSpPr>
        <p:spPr bwMode="auto">
          <a:xfrm>
            <a:off x="7172325" y="4391025"/>
            <a:ext cx="746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5" name="Freeform 71"/>
          <p:cNvSpPr>
            <a:spLocks noChangeAspect="1"/>
          </p:cNvSpPr>
          <p:nvPr/>
        </p:nvSpPr>
        <p:spPr bwMode="auto">
          <a:xfrm>
            <a:off x="7243763" y="4384675"/>
            <a:ext cx="1587" cy="2174875"/>
          </a:xfrm>
          <a:custGeom>
            <a:avLst/>
            <a:gdLst>
              <a:gd name="T0" fmla="*/ 0 w 1"/>
              <a:gd name="T1" fmla="*/ 0 h 1410"/>
              <a:gd name="T2" fmla="*/ 1 w 1"/>
              <a:gd name="T3" fmla="*/ 1410 h 14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10">
                <a:moveTo>
                  <a:pt x="0" y="0"/>
                </a:moveTo>
                <a:lnTo>
                  <a:pt x="1" y="141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6" name="Freeform 72"/>
          <p:cNvSpPr>
            <a:spLocks noChangeAspect="1"/>
          </p:cNvSpPr>
          <p:nvPr/>
        </p:nvSpPr>
        <p:spPr bwMode="auto">
          <a:xfrm>
            <a:off x="2725738" y="5307013"/>
            <a:ext cx="1362075" cy="225425"/>
          </a:xfrm>
          <a:custGeom>
            <a:avLst/>
            <a:gdLst>
              <a:gd name="T0" fmla="*/ 858 w 858"/>
              <a:gd name="T1" fmla="*/ 142 h 142"/>
              <a:gd name="T2" fmla="*/ 293 w 858"/>
              <a:gd name="T3" fmla="*/ 0 h 142"/>
              <a:gd name="T4" fmla="*/ 0 w 858"/>
              <a:gd name="T5" fmla="*/ 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142">
                <a:moveTo>
                  <a:pt x="858" y="142"/>
                </a:moveTo>
                <a:lnTo>
                  <a:pt x="293" y="0"/>
                </a:lnTo>
                <a:lnTo>
                  <a:pt x="0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217" name="Text Box 73"/>
          <p:cNvSpPr txBox="1">
            <a:spLocks noChangeAspect="1" noChangeArrowheads="1"/>
          </p:cNvSpPr>
          <p:nvPr/>
        </p:nvSpPr>
        <p:spPr bwMode="auto">
          <a:xfrm>
            <a:off x="5829300" y="4440238"/>
            <a:ext cx="1130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Transverse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6218" name="Text Box 74"/>
          <p:cNvSpPr txBox="1">
            <a:spLocks noChangeAspect="1" noChangeArrowheads="1"/>
          </p:cNvSpPr>
          <p:nvPr/>
        </p:nvSpPr>
        <p:spPr bwMode="auto">
          <a:xfrm>
            <a:off x="5857875" y="5172075"/>
            <a:ext cx="10890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Ascending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b="1">
                <a:cs typeface="+mn-cs"/>
              </a:rPr>
              <a:t>colon</a:t>
            </a:r>
          </a:p>
        </p:txBody>
      </p:sp>
      <p:sp>
        <p:nvSpPr>
          <p:cNvPr id="8255" name="Text Box 15"/>
          <p:cNvSpPr txBox="1">
            <a:spLocks noChangeArrowheads="1"/>
          </p:cNvSpPr>
          <p:nvPr/>
        </p:nvSpPr>
        <p:spPr bwMode="auto">
          <a:xfrm>
            <a:off x="8024813" y="6553200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</a:t>
            </a:r>
          </a:p>
        </p:txBody>
      </p:sp>
    </p:spTree>
    <p:extLst>
      <p:ext uri="{BB962C8B-B14F-4D97-AF65-F5344CB8AC3E}">
        <p14:creationId xmlns:p14="http://schemas.microsoft.com/office/powerpoint/2010/main" val="2770247888"/>
      </p:ext>
    </p:extLst>
  </p:cSld>
  <p:clrMapOvr>
    <a:masterClrMapping/>
  </p:clrMapOvr>
  <p:transition xmlns:p14="http://schemas.microsoft.com/office/powerpoint/2010/main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 descr="figure_14_12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"/>
          <a:stretch>
            <a:fillRect/>
          </a:stretch>
        </p:blipFill>
        <p:spPr bwMode="auto">
          <a:xfrm>
            <a:off x="3035300" y="265113"/>
            <a:ext cx="3071813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7648575" y="6550025"/>
            <a:ext cx="148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14.12a-b</a:t>
            </a:r>
          </a:p>
        </p:txBody>
      </p:sp>
    </p:spTree>
    <p:extLst>
      <p:ext uri="{BB962C8B-B14F-4D97-AF65-F5344CB8AC3E}">
        <p14:creationId xmlns:p14="http://schemas.microsoft.com/office/powerpoint/2010/main" val="3786045135"/>
      </p:ext>
    </p:extLst>
  </p:cSld>
  <p:clrMapOvr>
    <a:masterClrMapping/>
  </p:clrMapOvr>
  <p:transition xmlns:p14="http://schemas.microsoft.com/office/powerpoint/2010/main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9" descr="figure_14_1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"/>
          <a:stretch>
            <a:fillRect/>
          </a:stretch>
        </p:blipFill>
        <p:spPr bwMode="auto">
          <a:xfrm>
            <a:off x="2398713" y="227013"/>
            <a:ext cx="43465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Freeform 10"/>
          <p:cNvSpPr>
            <a:spLocks/>
          </p:cNvSpPr>
          <p:nvPr/>
        </p:nvSpPr>
        <p:spPr bwMode="auto">
          <a:xfrm>
            <a:off x="3844925" y="2049463"/>
            <a:ext cx="638175" cy="1633537"/>
          </a:xfrm>
          <a:custGeom>
            <a:avLst/>
            <a:gdLst>
              <a:gd name="T0" fmla="*/ 0 w 402"/>
              <a:gd name="T1" fmla="*/ 0 h 1029"/>
              <a:gd name="T2" fmla="*/ 114 w 402"/>
              <a:gd name="T3" fmla="*/ 1 h 1029"/>
              <a:gd name="T4" fmla="*/ 402 w 402"/>
              <a:gd name="T5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1029">
                <a:moveTo>
                  <a:pt x="0" y="0"/>
                </a:moveTo>
                <a:lnTo>
                  <a:pt x="114" y="1"/>
                </a:lnTo>
                <a:lnTo>
                  <a:pt x="402" y="102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1" name="Freeform 11"/>
          <p:cNvSpPr>
            <a:spLocks/>
          </p:cNvSpPr>
          <p:nvPr/>
        </p:nvSpPr>
        <p:spPr bwMode="auto">
          <a:xfrm>
            <a:off x="4349750" y="1854200"/>
            <a:ext cx="92075" cy="1174750"/>
          </a:xfrm>
          <a:custGeom>
            <a:avLst/>
            <a:gdLst>
              <a:gd name="T0" fmla="*/ 0 w 58"/>
              <a:gd name="T1" fmla="*/ 0 h 740"/>
              <a:gd name="T2" fmla="*/ 58 w 58"/>
              <a:gd name="T3" fmla="*/ 0 h 740"/>
              <a:gd name="T4" fmla="*/ 50 w 58"/>
              <a:gd name="T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740">
                <a:moveTo>
                  <a:pt x="0" y="0"/>
                </a:moveTo>
                <a:lnTo>
                  <a:pt x="58" y="0"/>
                </a:lnTo>
                <a:lnTo>
                  <a:pt x="50" y="74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2" name="Freeform 12"/>
          <p:cNvSpPr>
            <a:spLocks/>
          </p:cNvSpPr>
          <p:nvPr/>
        </p:nvSpPr>
        <p:spPr bwMode="auto">
          <a:xfrm>
            <a:off x="4108450" y="1298575"/>
            <a:ext cx="149225" cy="374650"/>
          </a:xfrm>
          <a:custGeom>
            <a:avLst/>
            <a:gdLst>
              <a:gd name="T0" fmla="*/ 0 w 94"/>
              <a:gd name="T1" fmla="*/ 236 h 236"/>
              <a:gd name="T2" fmla="*/ 60 w 94"/>
              <a:gd name="T3" fmla="*/ 236 h 236"/>
              <a:gd name="T4" fmla="*/ 94 w 94"/>
              <a:gd name="T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236">
                <a:moveTo>
                  <a:pt x="0" y="236"/>
                </a:moveTo>
                <a:lnTo>
                  <a:pt x="60" y="236"/>
                </a:lnTo>
                <a:lnTo>
                  <a:pt x="9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3" name="Freeform 13"/>
          <p:cNvSpPr>
            <a:spLocks/>
          </p:cNvSpPr>
          <p:nvPr/>
        </p:nvSpPr>
        <p:spPr bwMode="auto">
          <a:xfrm>
            <a:off x="4156075" y="1022350"/>
            <a:ext cx="1028700" cy="190500"/>
          </a:xfrm>
          <a:custGeom>
            <a:avLst/>
            <a:gdLst>
              <a:gd name="T0" fmla="*/ 0 w 648"/>
              <a:gd name="T1" fmla="*/ 120 h 120"/>
              <a:gd name="T2" fmla="*/ 210 w 648"/>
              <a:gd name="T3" fmla="*/ 0 h 120"/>
              <a:gd name="T4" fmla="*/ 648 w 648"/>
              <a:gd name="T5" fmla="*/ 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120">
                <a:moveTo>
                  <a:pt x="0" y="120"/>
                </a:moveTo>
                <a:lnTo>
                  <a:pt x="210" y="0"/>
                </a:lnTo>
                <a:lnTo>
                  <a:pt x="648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587875" y="1365250"/>
            <a:ext cx="5937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4587875" y="1638300"/>
            <a:ext cx="590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4686300" y="3403600"/>
            <a:ext cx="498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7" name="Freeform 17"/>
          <p:cNvSpPr>
            <a:spLocks/>
          </p:cNvSpPr>
          <p:nvPr/>
        </p:nvSpPr>
        <p:spPr bwMode="auto">
          <a:xfrm>
            <a:off x="5626100" y="3975100"/>
            <a:ext cx="266700" cy="92075"/>
          </a:xfrm>
          <a:custGeom>
            <a:avLst/>
            <a:gdLst>
              <a:gd name="T0" fmla="*/ 0 w 168"/>
              <a:gd name="T1" fmla="*/ 58 h 58"/>
              <a:gd name="T2" fmla="*/ 100 w 168"/>
              <a:gd name="T3" fmla="*/ 0 h 58"/>
              <a:gd name="T4" fmla="*/ 168 w 168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58">
                <a:moveTo>
                  <a:pt x="0" y="58"/>
                </a:moveTo>
                <a:lnTo>
                  <a:pt x="100" y="0"/>
                </a:lnTo>
                <a:lnTo>
                  <a:pt x="16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8" name="Freeform 18"/>
          <p:cNvSpPr>
            <a:spLocks/>
          </p:cNvSpPr>
          <p:nvPr/>
        </p:nvSpPr>
        <p:spPr bwMode="auto">
          <a:xfrm>
            <a:off x="5721350" y="5057775"/>
            <a:ext cx="200025" cy="47625"/>
          </a:xfrm>
          <a:custGeom>
            <a:avLst/>
            <a:gdLst>
              <a:gd name="T0" fmla="*/ 0 w 126"/>
              <a:gd name="T1" fmla="*/ 30 h 30"/>
              <a:gd name="T2" fmla="*/ 70 w 126"/>
              <a:gd name="T3" fmla="*/ 0 h 30"/>
              <a:gd name="T4" fmla="*/ 126 w 126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30">
                <a:moveTo>
                  <a:pt x="0" y="30"/>
                </a:moveTo>
                <a:lnTo>
                  <a:pt x="70" y="0"/>
                </a:lnTo>
                <a:lnTo>
                  <a:pt x="126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4676775" y="5705475"/>
            <a:ext cx="4953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4505325" y="6200775"/>
            <a:ext cx="650875" cy="241300"/>
          </a:xfrm>
          <a:custGeom>
            <a:avLst/>
            <a:gdLst>
              <a:gd name="T0" fmla="*/ 0 w 410"/>
              <a:gd name="T1" fmla="*/ 152 h 152"/>
              <a:gd name="T2" fmla="*/ 324 w 410"/>
              <a:gd name="T3" fmla="*/ 0 h 152"/>
              <a:gd name="T4" fmla="*/ 410 w 410"/>
              <a:gd name="T5" fmla="*/ 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" h="152">
                <a:moveTo>
                  <a:pt x="0" y="152"/>
                </a:moveTo>
                <a:lnTo>
                  <a:pt x="324" y="0"/>
                </a:lnTo>
                <a:lnTo>
                  <a:pt x="410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3327400" y="4514850"/>
            <a:ext cx="869950" cy="209550"/>
          </a:xfrm>
          <a:custGeom>
            <a:avLst/>
            <a:gdLst>
              <a:gd name="T0" fmla="*/ 0 w 548"/>
              <a:gd name="T1" fmla="*/ 132 h 132"/>
              <a:gd name="T2" fmla="*/ 478 w 548"/>
              <a:gd name="T3" fmla="*/ 130 h 132"/>
              <a:gd name="T4" fmla="*/ 548 w 548"/>
              <a:gd name="T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132">
                <a:moveTo>
                  <a:pt x="0" y="132"/>
                </a:moveTo>
                <a:lnTo>
                  <a:pt x="478" y="130"/>
                </a:lnTo>
                <a:lnTo>
                  <a:pt x="54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V="1">
            <a:off x="3327400" y="5140325"/>
            <a:ext cx="5080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2444750" y="684213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Ingestion</a:t>
            </a: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2444750" y="1120775"/>
            <a:ext cx="11430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Mechanical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digestion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2700338" y="4581525"/>
            <a:ext cx="915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Small 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intestine</a:t>
            </a: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2684463" y="5002213"/>
            <a:ext cx="915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Large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intestine</a:t>
            </a: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143500" y="884238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Food</a:t>
            </a:r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146675" y="12065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5153025" y="149542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5210175" y="171132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Propulsion</a:t>
            </a: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5143500" y="1966913"/>
            <a:ext cx="15970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>
              <a:lnSpc>
                <a:spcPct val="7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Swallowing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(oropharynx)</a:t>
            </a:r>
          </a:p>
          <a:p>
            <a:pPr algn="l" eaLnBrk="0" hangingPunct="0">
              <a:lnSpc>
                <a:spcPct val="115000"/>
              </a:lnSpc>
              <a:defRPr/>
            </a:pPr>
            <a:endParaRPr lang="en-US" sz="1400" b="1">
              <a:cs typeface="+mn-cs"/>
            </a:endParaRPr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5154613" y="3227388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5210175" y="3551238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Absorption</a:t>
            </a:r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5842000" y="3811588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Lymph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vessel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5862638" y="4914900"/>
            <a:ext cx="728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Blood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vessel</a:t>
            </a: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4995863" y="5287963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Mainly H</a:t>
            </a:r>
            <a:r>
              <a:rPr lang="en-US" sz="1400" b="1" baseline="-25000">
                <a:cs typeface="+mn-cs"/>
              </a:rPr>
              <a:t>2</a:t>
            </a:r>
            <a:r>
              <a:rPr lang="en-US" sz="1400" b="1">
                <a:cs typeface="+mn-cs"/>
              </a:rPr>
              <a:t>O</a:t>
            </a: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5133975" y="5548313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Feces</a:t>
            </a: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5132388" y="60467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2451100" y="2336800"/>
            <a:ext cx="974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Chemical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digestion</a:t>
            </a: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2419350" y="615315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Defecation</a:t>
            </a:r>
          </a:p>
        </p:txBody>
      </p:sp>
      <p:sp>
        <p:nvSpPr>
          <p:cNvPr id="97321" name="Arc 41"/>
          <p:cNvSpPr>
            <a:spLocks/>
          </p:cNvSpPr>
          <p:nvPr/>
        </p:nvSpPr>
        <p:spPr bwMode="auto">
          <a:xfrm flipH="1">
            <a:off x="5408613" y="5092700"/>
            <a:ext cx="74612" cy="198438"/>
          </a:xfrm>
          <a:custGeom>
            <a:avLst/>
            <a:gdLst>
              <a:gd name="G0" fmla="+- 21459 0 0"/>
              <a:gd name="G1" fmla="+- 21600 0 0"/>
              <a:gd name="G2" fmla="+- 21600 0 0"/>
              <a:gd name="T0" fmla="*/ 54 w 43059"/>
              <a:gd name="T1" fmla="*/ 18709 h 43200"/>
              <a:gd name="T2" fmla="*/ 0 w 43059"/>
              <a:gd name="T3" fmla="*/ 24062 h 43200"/>
              <a:gd name="T4" fmla="*/ 21459 w 4305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9" h="43200" fill="none" extrusionOk="0">
                <a:moveTo>
                  <a:pt x="53" y="18708"/>
                </a:moveTo>
                <a:cubicBezTo>
                  <a:pt x="1500" y="7994"/>
                  <a:pt x="10646" y="-1"/>
                  <a:pt x="21459" y="-1"/>
                </a:cubicBezTo>
                <a:cubicBezTo>
                  <a:pt x="33388" y="0"/>
                  <a:pt x="43059" y="9670"/>
                  <a:pt x="43059" y="21600"/>
                </a:cubicBezTo>
                <a:cubicBezTo>
                  <a:pt x="43059" y="33529"/>
                  <a:pt x="33388" y="43200"/>
                  <a:pt x="21459" y="43200"/>
                </a:cubicBezTo>
                <a:cubicBezTo>
                  <a:pt x="10482" y="43199"/>
                  <a:pt x="1250" y="34967"/>
                  <a:pt x="-1" y="24062"/>
                </a:cubicBezTo>
              </a:path>
              <a:path w="43059" h="43200" stroke="0" extrusionOk="0">
                <a:moveTo>
                  <a:pt x="53" y="18708"/>
                </a:moveTo>
                <a:cubicBezTo>
                  <a:pt x="1500" y="7994"/>
                  <a:pt x="10646" y="-1"/>
                  <a:pt x="21459" y="-1"/>
                </a:cubicBezTo>
                <a:cubicBezTo>
                  <a:pt x="33388" y="0"/>
                  <a:pt x="43059" y="9670"/>
                  <a:pt x="43059" y="21600"/>
                </a:cubicBezTo>
                <a:cubicBezTo>
                  <a:pt x="43059" y="33529"/>
                  <a:pt x="33388" y="43200"/>
                  <a:pt x="21459" y="43200"/>
                </a:cubicBezTo>
                <a:cubicBezTo>
                  <a:pt x="10482" y="43199"/>
                  <a:pt x="1250" y="34967"/>
                  <a:pt x="-1" y="24062"/>
                </a:cubicBezTo>
                <a:lnTo>
                  <a:pt x="21459" y="2160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5445125" y="528955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2425700" y="1536700"/>
            <a:ext cx="1747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Chewing (mouth)</a:t>
            </a:r>
            <a:endParaRPr lang="en-US" sz="1400">
              <a:cs typeface="+mn-cs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2425700" y="1720850"/>
            <a:ext cx="1984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Churning (stomach)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2425700" y="1920875"/>
            <a:ext cx="1636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Segmentation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  (small intestine)</a:t>
            </a: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5145088" y="2362200"/>
            <a:ext cx="1597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>
              <a:lnSpc>
                <a:spcPct val="7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Peristalsis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(esophagus,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stomach,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small intestine,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large intestine) </a:t>
            </a:r>
          </a:p>
        </p:txBody>
      </p:sp>
      <p:sp>
        <p:nvSpPr>
          <p:cNvPr id="81959" name="Text Box 5"/>
          <p:cNvSpPr txBox="1">
            <a:spLocks noChangeArrowheads="1"/>
          </p:cNvSpPr>
          <p:nvPr/>
        </p:nvSpPr>
        <p:spPr bwMode="auto">
          <a:xfrm>
            <a:off x="7926388" y="6550025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14.11</a:t>
            </a:r>
          </a:p>
        </p:txBody>
      </p:sp>
    </p:spTree>
    <p:extLst>
      <p:ext uri="{BB962C8B-B14F-4D97-AF65-F5344CB8AC3E}">
        <p14:creationId xmlns:p14="http://schemas.microsoft.com/office/powerpoint/2010/main" val="3577663456"/>
      </p:ext>
    </p:extLst>
  </p:cSld>
  <p:clrMapOvr>
    <a:masterClrMapping/>
  </p:clrMapOvr>
  <p:transition xmlns:p14="http://schemas.microsoft.com/office/powerpoint/2010/main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Functions of the Digestive System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Food breakdown as </a:t>
            </a:r>
            <a:r>
              <a:rPr lang="en-US" i="1" smtClean="0">
                <a:cs typeface="+mn-cs"/>
              </a:rPr>
              <a:t>chemical</a:t>
            </a:r>
            <a:r>
              <a:rPr lang="en-US" smtClean="0">
                <a:cs typeface="+mn-cs"/>
              </a:rPr>
              <a:t> digestion</a:t>
            </a:r>
          </a:p>
          <a:p>
            <a:pPr lvl="1" eaLnBrk="1" hangingPunct="1">
              <a:defRPr/>
            </a:pPr>
            <a:r>
              <a:rPr lang="en-US" smtClean="0"/>
              <a:t>Enzymes break down food molecules into their building blocks</a:t>
            </a:r>
          </a:p>
          <a:p>
            <a:pPr lvl="1" eaLnBrk="1" hangingPunct="1">
              <a:defRPr/>
            </a:pPr>
            <a:r>
              <a:rPr lang="en-US" smtClean="0"/>
              <a:t>Each major food group uses different enzymes</a:t>
            </a:r>
          </a:p>
          <a:p>
            <a:pPr lvl="2" eaLnBrk="1" hangingPunct="1">
              <a:defRPr/>
            </a:pPr>
            <a:r>
              <a:rPr lang="en-US" smtClean="0"/>
              <a:t>Carbohydrates are broken to simple sugars</a:t>
            </a:r>
          </a:p>
          <a:p>
            <a:pPr lvl="2" eaLnBrk="1" hangingPunct="1">
              <a:defRPr/>
            </a:pPr>
            <a:r>
              <a:rPr lang="en-US" smtClean="0"/>
              <a:t>Proteins are broken to amino acids</a:t>
            </a:r>
          </a:p>
          <a:p>
            <a:pPr lvl="2" eaLnBrk="1" hangingPunct="1">
              <a:defRPr/>
            </a:pPr>
            <a:r>
              <a:rPr lang="en-US" smtClean="0"/>
              <a:t>Fats are broken to fatty acids and alcohols</a:t>
            </a:r>
          </a:p>
        </p:txBody>
      </p:sp>
    </p:spTree>
    <p:extLst>
      <p:ext uri="{BB962C8B-B14F-4D97-AF65-F5344CB8AC3E}">
        <p14:creationId xmlns:p14="http://schemas.microsoft.com/office/powerpoint/2010/main" val="1930018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7"/>
          <p:cNvSpPr txBox="1">
            <a:spLocks noChangeArrowheads="1"/>
          </p:cNvSpPr>
          <p:nvPr/>
        </p:nvSpPr>
        <p:spPr bwMode="auto">
          <a:xfrm>
            <a:off x="7297738" y="6553200"/>
            <a:ext cx="184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14.13 (1 of 3)</a:t>
            </a:r>
          </a:p>
        </p:txBody>
      </p:sp>
      <p:pic>
        <p:nvPicPr>
          <p:cNvPr id="86018" name="Picture 9" descr="figure_14_13_1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"/>
          <a:stretch>
            <a:fillRect/>
          </a:stretch>
        </p:blipFill>
        <p:spPr bwMode="auto">
          <a:xfrm>
            <a:off x="274638" y="1120775"/>
            <a:ext cx="85947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96264"/>
      </p:ext>
    </p:extLst>
  </p:cSld>
  <p:clrMapOvr>
    <a:masterClrMapping/>
  </p:clrMapOvr>
  <p:transition xmlns:p14="http://schemas.microsoft.com/office/powerpoint/2010/main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5"/>
          <p:cNvSpPr txBox="1">
            <a:spLocks noChangeArrowheads="1"/>
          </p:cNvSpPr>
          <p:nvPr/>
        </p:nvSpPr>
        <p:spPr bwMode="auto">
          <a:xfrm>
            <a:off x="7297738" y="6553200"/>
            <a:ext cx="184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14.13 (2 of 3)</a:t>
            </a:r>
          </a:p>
        </p:txBody>
      </p:sp>
      <p:pic>
        <p:nvPicPr>
          <p:cNvPr id="87042" name="Picture 9" descr="figure_14_13_2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28725"/>
            <a:ext cx="8594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66895"/>
      </p:ext>
    </p:extLst>
  </p:cSld>
  <p:clrMapOvr>
    <a:masterClrMapping/>
  </p:clrMapOvr>
  <p:transition xmlns:p14="http://schemas.microsoft.com/office/powerpoint/2010/main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5"/>
          <p:cNvSpPr txBox="1">
            <a:spLocks noChangeArrowheads="1"/>
          </p:cNvSpPr>
          <p:nvPr/>
        </p:nvSpPr>
        <p:spPr bwMode="auto">
          <a:xfrm>
            <a:off x="7297738" y="6553200"/>
            <a:ext cx="184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14.13 (3 of 3)</a:t>
            </a:r>
          </a:p>
        </p:txBody>
      </p:sp>
      <p:pic>
        <p:nvPicPr>
          <p:cNvPr id="88066" name="Picture 9" descr="figure_14_13_3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85888"/>
            <a:ext cx="85947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81075"/>
      </p:ext>
    </p:extLst>
  </p:cSld>
  <p:clrMapOvr>
    <a:masterClrMapping/>
  </p:clrMapOvr>
  <p:transition xmlns:p14="http://schemas.microsoft.com/office/powerpoint/2010/main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9" descr="figure_14_11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"/>
          <a:stretch>
            <a:fillRect/>
          </a:stretch>
        </p:blipFill>
        <p:spPr bwMode="auto">
          <a:xfrm>
            <a:off x="2398713" y="227013"/>
            <a:ext cx="43465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Freeform 10"/>
          <p:cNvSpPr>
            <a:spLocks/>
          </p:cNvSpPr>
          <p:nvPr/>
        </p:nvSpPr>
        <p:spPr bwMode="auto">
          <a:xfrm>
            <a:off x="3844925" y="2049463"/>
            <a:ext cx="638175" cy="1633537"/>
          </a:xfrm>
          <a:custGeom>
            <a:avLst/>
            <a:gdLst>
              <a:gd name="T0" fmla="*/ 0 w 402"/>
              <a:gd name="T1" fmla="*/ 0 h 1029"/>
              <a:gd name="T2" fmla="*/ 114 w 402"/>
              <a:gd name="T3" fmla="*/ 1 h 1029"/>
              <a:gd name="T4" fmla="*/ 402 w 402"/>
              <a:gd name="T5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1029">
                <a:moveTo>
                  <a:pt x="0" y="0"/>
                </a:moveTo>
                <a:lnTo>
                  <a:pt x="114" y="1"/>
                </a:lnTo>
                <a:lnTo>
                  <a:pt x="402" y="102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3" name="Freeform 11"/>
          <p:cNvSpPr>
            <a:spLocks/>
          </p:cNvSpPr>
          <p:nvPr/>
        </p:nvSpPr>
        <p:spPr bwMode="auto">
          <a:xfrm>
            <a:off x="4349750" y="1854200"/>
            <a:ext cx="92075" cy="1174750"/>
          </a:xfrm>
          <a:custGeom>
            <a:avLst/>
            <a:gdLst>
              <a:gd name="T0" fmla="*/ 0 w 58"/>
              <a:gd name="T1" fmla="*/ 0 h 740"/>
              <a:gd name="T2" fmla="*/ 58 w 58"/>
              <a:gd name="T3" fmla="*/ 0 h 740"/>
              <a:gd name="T4" fmla="*/ 50 w 58"/>
              <a:gd name="T5" fmla="*/ 74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740">
                <a:moveTo>
                  <a:pt x="0" y="0"/>
                </a:moveTo>
                <a:lnTo>
                  <a:pt x="58" y="0"/>
                </a:lnTo>
                <a:lnTo>
                  <a:pt x="50" y="74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4" name="Freeform 12"/>
          <p:cNvSpPr>
            <a:spLocks/>
          </p:cNvSpPr>
          <p:nvPr/>
        </p:nvSpPr>
        <p:spPr bwMode="auto">
          <a:xfrm>
            <a:off x="4108450" y="1298575"/>
            <a:ext cx="149225" cy="374650"/>
          </a:xfrm>
          <a:custGeom>
            <a:avLst/>
            <a:gdLst>
              <a:gd name="T0" fmla="*/ 0 w 94"/>
              <a:gd name="T1" fmla="*/ 236 h 236"/>
              <a:gd name="T2" fmla="*/ 60 w 94"/>
              <a:gd name="T3" fmla="*/ 236 h 236"/>
              <a:gd name="T4" fmla="*/ 94 w 94"/>
              <a:gd name="T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236">
                <a:moveTo>
                  <a:pt x="0" y="236"/>
                </a:moveTo>
                <a:lnTo>
                  <a:pt x="60" y="236"/>
                </a:lnTo>
                <a:lnTo>
                  <a:pt x="9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4156075" y="1022350"/>
            <a:ext cx="1028700" cy="190500"/>
          </a:xfrm>
          <a:custGeom>
            <a:avLst/>
            <a:gdLst>
              <a:gd name="T0" fmla="*/ 0 w 648"/>
              <a:gd name="T1" fmla="*/ 120 h 120"/>
              <a:gd name="T2" fmla="*/ 210 w 648"/>
              <a:gd name="T3" fmla="*/ 0 h 120"/>
              <a:gd name="T4" fmla="*/ 648 w 648"/>
              <a:gd name="T5" fmla="*/ 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120">
                <a:moveTo>
                  <a:pt x="0" y="120"/>
                </a:moveTo>
                <a:lnTo>
                  <a:pt x="210" y="0"/>
                </a:lnTo>
                <a:lnTo>
                  <a:pt x="648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4587875" y="1365250"/>
            <a:ext cx="5937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4587875" y="1638300"/>
            <a:ext cx="590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4686300" y="3403600"/>
            <a:ext cx="498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89" name="Freeform 17"/>
          <p:cNvSpPr>
            <a:spLocks/>
          </p:cNvSpPr>
          <p:nvPr/>
        </p:nvSpPr>
        <p:spPr bwMode="auto">
          <a:xfrm>
            <a:off x="5626100" y="3975100"/>
            <a:ext cx="266700" cy="92075"/>
          </a:xfrm>
          <a:custGeom>
            <a:avLst/>
            <a:gdLst>
              <a:gd name="T0" fmla="*/ 0 w 168"/>
              <a:gd name="T1" fmla="*/ 58 h 58"/>
              <a:gd name="T2" fmla="*/ 100 w 168"/>
              <a:gd name="T3" fmla="*/ 0 h 58"/>
              <a:gd name="T4" fmla="*/ 168 w 168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58">
                <a:moveTo>
                  <a:pt x="0" y="58"/>
                </a:moveTo>
                <a:lnTo>
                  <a:pt x="100" y="0"/>
                </a:lnTo>
                <a:lnTo>
                  <a:pt x="16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90" name="Freeform 18"/>
          <p:cNvSpPr>
            <a:spLocks/>
          </p:cNvSpPr>
          <p:nvPr/>
        </p:nvSpPr>
        <p:spPr bwMode="auto">
          <a:xfrm>
            <a:off x="5721350" y="5057775"/>
            <a:ext cx="200025" cy="47625"/>
          </a:xfrm>
          <a:custGeom>
            <a:avLst/>
            <a:gdLst>
              <a:gd name="T0" fmla="*/ 0 w 126"/>
              <a:gd name="T1" fmla="*/ 30 h 30"/>
              <a:gd name="T2" fmla="*/ 70 w 126"/>
              <a:gd name="T3" fmla="*/ 0 h 30"/>
              <a:gd name="T4" fmla="*/ 126 w 126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30">
                <a:moveTo>
                  <a:pt x="0" y="30"/>
                </a:moveTo>
                <a:lnTo>
                  <a:pt x="70" y="0"/>
                </a:lnTo>
                <a:lnTo>
                  <a:pt x="126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4676775" y="5705475"/>
            <a:ext cx="4953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92" name="Freeform 20"/>
          <p:cNvSpPr>
            <a:spLocks/>
          </p:cNvSpPr>
          <p:nvPr/>
        </p:nvSpPr>
        <p:spPr bwMode="auto">
          <a:xfrm>
            <a:off x="4505325" y="6200775"/>
            <a:ext cx="650875" cy="241300"/>
          </a:xfrm>
          <a:custGeom>
            <a:avLst/>
            <a:gdLst>
              <a:gd name="T0" fmla="*/ 0 w 410"/>
              <a:gd name="T1" fmla="*/ 152 h 152"/>
              <a:gd name="T2" fmla="*/ 324 w 410"/>
              <a:gd name="T3" fmla="*/ 0 h 152"/>
              <a:gd name="T4" fmla="*/ 410 w 410"/>
              <a:gd name="T5" fmla="*/ 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" h="152">
                <a:moveTo>
                  <a:pt x="0" y="152"/>
                </a:moveTo>
                <a:lnTo>
                  <a:pt x="324" y="0"/>
                </a:lnTo>
                <a:lnTo>
                  <a:pt x="410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93" name="Freeform 21"/>
          <p:cNvSpPr>
            <a:spLocks/>
          </p:cNvSpPr>
          <p:nvPr/>
        </p:nvSpPr>
        <p:spPr bwMode="auto">
          <a:xfrm>
            <a:off x="3327400" y="4514850"/>
            <a:ext cx="869950" cy="209550"/>
          </a:xfrm>
          <a:custGeom>
            <a:avLst/>
            <a:gdLst>
              <a:gd name="T0" fmla="*/ 0 w 548"/>
              <a:gd name="T1" fmla="*/ 132 h 132"/>
              <a:gd name="T2" fmla="*/ 478 w 548"/>
              <a:gd name="T3" fmla="*/ 130 h 132"/>
              <a:gd name="T4" fmla="*/ 548 w 548"/>
              <a:gd name="T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132">
                <a:moveTo>
                  <a:pt x="0" y="132"/>
                </a:moveTo>
                <a:lnTo>
                  <a:pt x="478" y="130"/>
                </a:lnTo>
                <a:lnTo>
                  <a:pt x="54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V="1">
            <a:off x="3327400" y="5140325"/>
            <a:ext cx="5080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2444750" y="684213"/>
            <a:ext cx="97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Ingestion</a:t>
            </a:r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2444750" y="1120775"/>
            <a:ext cx="11430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Mechanical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digestion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2700338" y="4581525"/>
            <a:ext cx="915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Small 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intestine</a:t>
            </a: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2684463" y="5002213"/>
            <a:ext cx="915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Large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intestine</a:t>
            </a:r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5143500" y="884238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Food</a:t>
            </a: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5146675" y="12065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Pharynx</a:t>
            </a:r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5153025" y="149542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Esophagus</a:t>
            </a:r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5210175" y="1711325"/>
            <a:ext cx="1112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Propulsion</a:t>
            </a: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5143500" y="1966913"/>
            <a:ext cx="15970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>
              <a:lnSpc>
                <a:spcPct val="7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Swallowing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(oropharynx)</a:t>
            </a:r>
          </a:p>
          <a:p>
            <a:pPr algn="l" eaLnBrk="0" hangingPunct="0">
              <a:lnSpc>
                <a:spcPct val="115000"/>
              </a:lnSpc>
              <a:defRPr/>
            </a:pPr>
            <a:endParaRPr lang="en-US" sz="1400" b="1">
              <a:cs typeface="+mn-cs"/>
            </a:endParaRPr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>
            <a:off x="5154613" y="3227388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Stomach</a:t>
            </a: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5210175" y="3551238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Absorption</a:t>
            </a:r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5842000" y="3811588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cs typeface="+mn-cs"/>
              </a:rPr>
              <a:t>Lymph</a:t>
            </a:r>
          </a:p>
          <a:p>
            <a:pPr algn="l" eaLnBrk="0" hangingPunct="0">
              <a:defRPr/>
            </a:pPr>
            <a:r>
              <a:rPr lang="en-US" sz="1400" b="1">
                <a:cs typeface="+mn-cs"/>
              </a:rPr>
              <a:t>vessel</a:t>
            </a:r>
          </a:p>
        </p:txBody>
      </p:sp>
      <p:sp>
        <p:nvSpPr>
          <p:cNvPr id="105507" name="Rectangle 35"/>
          <p:cNvSpPr>
            <a:spLocks noChangeArrowheads="1"/>
          </p:cNvSpPr>
          <p:nvPr/>
        </p:nvSpPr>
        <p:spPr bwMode="auto">
          <a:xfrm>
            <a:off x="5862638" y="4914900"/>
            <a:ext cx="728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Blood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vessel</a:t>
            </a:r>
          </a:p>
        </p:txBody>
      </p:sp>
      <p:sp>
        <p:nvSpPr>
          <p:cNvPr id="105508" name="Rectangle 36"/>
          <p:cNvSpPr>
            <a:spLocks noChangeArrowheads="1"/>
          </p:cNvSpPr>
          <p:nvPr/>
        </p:nvSpPr>
        <p:spPr bwMode="auto">
          <a:xfrm>
            <a:off x="4995863" y="5287963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Mainly H</a:t>
            </a:r>
            <a:r>
              <a:rPr lang="en-US" sz="1400" b="1" baseline="-25000">
                <a:cs typeface="+mn-cs"/>
              </a:rPr>
              <a:t>2</a:t>
            </a:r>
            <a:r>
              <a:rPr lang="en-US" sz="1400" b="1">
                <a:cs typeface="+mn-cs"/>
              </a:rPr>
              <a:t>O</a:t>
            </a:r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5133975" y="5548313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Feces</a:t>
            </a:r>
          </a:p>
        </p:txBody>
      </p:sp>
      <p:sp>
        <p:nvSpPr>
          <p:cNvPr id="105510" name="Rectangle 38"/>
          <p:cNvSpPr>
            <a:spLocks noChangeArrowheads="1"/>
          </p:cNvSpPr>
          <p:nvPr/>
        </p:nvSpPr>
        <p:spPr bwMode="auto">
          <a:xfrm>
            <a:off x="5132388" y="60467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Anus</a:t>
            </a:r>
          </a:p>
        </p:txBody>
      </p:sp>
      <p:sp>
        <p:nvSpPr>
          <p:cNvPr id="105511" name="Rectangle 39"/>
          <p:cNvSpPr>
            <a:spLocks noChangeArrowheads="1"/>
          </p:cNvSpPr>
          <p:nvPr/>
        </p:nvSpPr>
        <p:spPr bwMode="auto">
          <a:xfrm>
            <a:off x="2451100" y="2336800"/>
            <a:ext cx="974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Chemical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digestion</a:t>
            </a:r>
          </a:p>
        </p:txBody>
      </p:sp>
      <p:sp>
        <p:nvSpPr>
          <p:cNvPr id="105512" name="Rectangle 40"/>
          <p:cNvSpPr>
            <a:spLocks noChangeArrowheads="1"/>
          </p:cNvSpPr>
          <p:nvPr/>
        </p:nvSpPr>
        <p:spPr bwMode="auto">
          <a:xfrm>
            <a:off x="2419350" y="615315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Defecation</a:t>
            </a:r>
          </a:p>
        </p:txBody>
      </p:sp>
      <p:sp>
        <p:nvSpPr>
          <p:cNvPr id="105513" name="Arc 41"/>
          <p:cNvSpPr>
            <a:spLocks/>
          </p:cNvSpPr>
          <p:nvPr/>
        </p:nvSpPr>
        <p:spPr bwMode="auto">
          <a:xfrm flipH="1">
            <a:off x="5408613" y="5092700"/>
            <a:ext cx="74612" cy="198438"/>
          </a:xfrm>
          <a:custGeom>
            <a:avLst/>
            <a:gdLst>
              <a:gd name="G0" fmla="+- 21459 0 0"/>
              <a:gd name="G1" fmla="+- 21600 0 0"/>
              <a:gd name="G2" fmla="+- 21600 0 0"/>
              <a:gd name="T0" fmla="*/ 54 w 43059"/>
              <a:gd name="T1" fmla="*/ 18709 h 43200"/>
              <a:gd name="T2" fmla="*/ 0 w 43059"/>
              <a:gd name="T3" fmla="*/ 24062 h 43200"/>
              <a:gd name="T4" fmla="*/ 21459 w 4305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9" h="43200" fill="none" extrusionOk="0">
                <a:moveTo>
                  <a:pt x="53" y="18708"/>
                </a:moveTo>
                <a:cubicBezTo>
                  <a:pt x="1500" y="7994"/>
                  <a:pt x="10646" y="-1"/>
                  <a:pt x="21459" y="-1"/>
                </a:cubicBezTo>
                <a:cubicBezTo>
                  <a:pt x="33388" y="0"/>
                  <a:pt x="43059" y="9670"/>
                  <a:pt x="43059" y="21600"/>
                </a:cubicBezTo>
                <a:cubicBezTo>
                  <a:pt x="43059" y="33529"/>
                  <a:pt x="33388" y="43200"/>
                  <a:pt x="21459" y="43200"/>
                </a:cubicBezTo>
                <a:cubicBezTo>
                  <a:pt x="10482" y="43199"/>
                  <a:pt x="1250" y="34967"/>
                  <a:pt x="-1" y="24062"/>
                </a:cubicBezTo>
              </a:path>
              <a:path w="43059" h="43200" stroke="0" extrusionOk="0">
                <a:moveTo>
                  <a:pt x="53" y="18708"/>
                </a:moveTo>
                <a:cubicBezTo>
                  <a:pt x="1500" y="7994"/>
                  <a:pt x="10646" y="-1"/>
                  <a:pt x="21459" y="-1"/>
                </a:cubicBezTo>
                <a:cubicBezTo>
                  <a:pt x="33388" y="0"/>
                  <a:pt x="43059" y="9670"/>
                  <a:pt x="43059" y="21600"/>
                </a:cubicBezTo>
                <a:cubicBezTo>
                  <a:pt x="43059" y="33529"/>
                  <a:pt x="33388" y="43200"/>
                  <a:pt x="21459" y="43200"/>
                </a:cubicBezTo>
                <a:cubicBezTo>
                  <a:pt x="10482" y="43199"/>
                  <a:pt x="1250" y="34967"/>
                  <a:pt x="-1" y="24062"/>
                </a:cubicBezTo>
                <a:lnTo>
                  <a:pt x="21459" y="2160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5445125" y="528955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2425700" y="1536700"/>
            <a:ext cx="1747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Chewing (mouth)</a:t>
            </a:r>
            <a:endParaRPr lang="en-US" sz="1400">
              <a:cs typeface="+mn-cs"/>
            </a:endParaRP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2425700" y="1720850"/>
            <a:ext cx="1984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Churning (stomach)</a:t>
            </a: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2425700" y="1920875"/>
            <a:ext cx="1636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Segmentation</a:t>
            </a:r>
          </a:p>
          <a:p>
            <a:pPr algn="l" eaLnBrk="0" hangingPunct="0">
              <a:lnSpc>
                <a:spcPct val="85000"/>
              </a:lnSpc>
              <a:defRPr/>
            </a:pPr>
            <a:r>
              <a:rPr lang="en-US" sz="1400" b="1">
                <a:cs typeface="+mn-cs"/>
              </a:rPr>
              <a:t>  (small intestine)</a:t>
            </a: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5145088" y="2362200"/>
            <a:ext cx="1597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>
              <a:lnSpc>
                <a:spcPct val="75000"/>
              </a:lnSpc>
              <a:buFontTx/>
              <a:buChar char="•"/>
              <a:defRPr/>
            </a:pPr>
            <a:r>
              <a:rPr lang="en-US" sz="1400" b="1">
                <a:cs typeface="+mn-cs"/>
              </a:rPr>
              <a:t> Peristalsis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(esophagus,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stomach,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small intestine,</a:t>
            </a:r>
          </a:p>
          <a:p>
            <a:pPr algn="l" eaLnBrk="0" hangingPunct="0">
              <a:lnSpc>
                <a:spcPct val="75000"/>
              </a:lnSpc>
              <a:defRPr/>
            </a:pPr>
            <a:r>
              <a:rPr lang="en-US" sz="1400" b="1">
                <a:cs typeface="+mn-cs"/>
              </a:rPr>
              <a:t>  large intestine) </a:t>
            </a:r>
          </a:p>
        </p:txBody>
      </p:sp>
      <p:sp>
        <p:nvSpPr>
          <p:cNvPr id="90151" name="Text Box 5"/>
          <p:cNvSpPr txBox="1">
            <a:spLocks noChangeArrowheads="1"/>
          </p:cNvSpPr>
          <p:nvPr/>
        </p:nvSpPr>
        <p:spPr bwMode="auto">
          <a:xfrm>
            <a:off x="7926388" y="6553200"/>
            <a:ext cx="1217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14.11</a:t>
            </a:r>
          </a:p>
        </p:txBody>
      </p:sp>
    </p:spTree>
    <p:extLst>
      <p:ext uri="{BB962C8B-B14F-4D97-AF65-F5344CB8AC3E}">
        <p14:creationId xmlns:p14="http://schemas.microsoft.com/office/powerpoint/2010/main" val="2120894957"/>
      </p:ext>
    </p:extLst>
  </p:cSld>
  <p:clrMapOvr>
    <a:masterClrMapping/>
  </p:clrMapOvr>
  <p:transition xmlns:p14="http://schemas.microsoft.com/office/powerpoint/2010/main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Control of Digestive Activity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Mostly controlled by reflexes via the parasympathetic division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Chemical and mechanical receptors are located in organ walls that trigger reflexes</a:t>
            </a:r>
          </a:p>
        </p:txBody>
      </p:sp>
    </p:spTree>
    <p:extLst>
      <p:ext uri="{BB962C8B-B14F-4D97-AF65-F5344CB8AC3E}">
        <p14:creationId xmlns:p14="http://schemas.microsoft.com/office/powerpoint/2010/main" val="1479247822"/>
      </p:ext>
    </p:extLst>
  </p:cSld>
  <p:clrMapOvr>
    <a:masterClrMapping/>
  </p:clrMapOvr>
  <p:transition xmlns:p14="http://schemas.microsoft.com/office/powerpoint/2010/main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Control of Digestive Activity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Stimuli include</a:t>
            </a:r>
          </a:p>
          <a:p>
            <a:pPr lvl="1" eaLnBrk="1" hangingPunct="1">
              <a:defRPr/>
            </a:pPr>
            <a:r>
              <a:rPr lang="en-US" smtClean="0"/>
              <a:t>Stretch of the organ</a:t>
            </a:r>
          </a:p>
          <a:p>
            <a:pPr lvl="1" eaLnBrk="1" hangingPunct="1">
              <a:defRPr/>
            </a:pPr>
            <a:r>
              <a:rPr lang="en-US" smtClean="0"/>
              <a:t>pH of the contents</a:t>
            </a:r>
          </a:p>
          <a:p>
            <a:pPr lvl="1" eaLnBrk="1" hangingPunct="1">
              <a:defRPr/>
            </a:pPr>
            <a:r>
              <a:rPr lang="en-US" smtClean="0"/>
              <a:t>Presence of breakdown products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Reflexes include</a:t>
            </a:r>
          </a:p>
          <a:p>
            <a:pPr lvl="1" eaLnBrk="1" hangingPunct="1">
              <a:defRPr/>
            </a:pPr>
            <a:r>
              <a:rPr lang="en-US" smtClean="0"/>
              <a:t>Activation or inhibition of glandular secretions</a:t>
            </a:r>
          </a:p>
          <a:p>
            <a:pPr lvl="1" eaLnBrk="1" hangingPunct="1">
              <a:defRPr/>
            </a:pPr>
            <a:r>
              <a:rPr lang="en-US" smtClean="0"/>
              <a:t>Smooth muscle activity</a:t>
            </a:r>
          </a:p>
        </p:txBody>
      </p:sp>
    </p:spTree>
    <p:extLst>
      <p:ext uri="{BB962C8B-B14F-4D97-AF65-F5344CB8AC3E}">
        <p14:creationId xmlns:p14="http://schemas.microsoft.com/office/powerpoint/2010/main" val="2841950654"/>
      </p:ext>
    </p:extLst>
  </p:cSld>
  <p:clrMapOvr>
    <a:masterClrMapping/>
  </p:clrMapOvr>
  <p:transition xmlns:p14="http://schemas.microsoft.com/office/powerpoint/2010/main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Digestive Activities of the Mouth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Mechanical breakdown</a:t>
            </a:r>
          </a:p>
          <a:p>
            <a:pPr lvl="1" eaLnBrk="1" hangingPunct="1">
              <a:defRPr/>
            </a:pPr>
            <a:r>
              <a:rPr lang="en-US" smtClean="0"/>
              <a:t>Food is physically broken down by chewing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Chemical digestion</a:t>
            </a:r>
          </a:p>
          <a:p>
            <a:pPr lvl="1" eaLnBrk="1" hangingPunct="1">
              <a:defRPr/>
            </a:pPr>
            <a:r>
              <a:rPr lang="en-US" smtClean="0"/>
              <a:t>Food is mixed with saliva</a:t>
            </a:r>
          </a:p>
          <a:p>
            <a:pPr lvl="1" eaLnBrk="1" hangingPunct="1">
              <a:defRPr/>
            </a:pPr>
            <a:r>
              <a:rPr lang="en-US" smtClean="0"/>
              <a:t>Starch is broken down into maltose by salivary amylase</a:t>
            </a:r>
          </a:p>
        </p:txBody>
      </p:sp>
    </p:spTree>
    <p:extLst>
      <p:ext uri="{BB962C8B-B14F-4D97-AF65-F5344CB8AC3E}">
        <p14:creationId xmlns:p14="http://schemas.microsoft.com/office/powerpoint/2010/main" val="2825699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Organs of the Alimentary Canal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Mouth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Pharynx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Esophagus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Stomach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Small intestine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Large intestine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160896363"/>
      </p:ext>
    </p:extLst>
  </p:cSld>
  <p:clrMapOvr>
    <a:masterClrMapping/>
  </p:clrMapOvr>
  <p:transition xmlns:p14="http://schemas.microsoft.com/office/powerpoint/2010/main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Activities of the Pharynx and Esophagus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These organs have no digestive function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Serve as passageways to the stomach</a:t>
            </a:r>
          </a:p>
        </p:txBody>
      </p:sp>
    </p:spTree>
    <p:extLst>
      <p:ext uri="{BB962C8B-B14F-4D97-AF65-F5344CB8AC3E}">
        <p14:creationId xmlns:p14="http://schemas.microsoft.com/office/powerpoint/2010/main" val="1601422093"/>
      </p:ext>
    </p:extLst>
  </p:cSld>
  <p:clrMapOvr>
    <a:masterClrMapping/>
  </p:clrMapOvr>
  <p:transition xmlns:p14="http://schemas.microsoft.com/office/powerpoint/2010/main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Deglutition (Swallowing)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Buccal phase</a:t>
            </a:r>
          </a:p>
          <a:p>
            <a:pPr lvl="1" eaLnBrk="1" hangingPunct="1">
              <a:defRPr/>
            </a:pPr>
            <a:r>
              <a:rPr lang="en-US" smtClean="0"/>
              <a:t>Voluntary</a:t>
            </a:r>
          </a:p>
          <a:p>
            <a:pPr lvl="1" eaLnBrk="1" hangingPunct="1">
              <a:defRPr/>
            </a:pPr>
            <a:r>
              <a:rPr lang="en-US" smtClean="0"/>
              <a:t>Occurs in the mouth</a:t>
            </a:r>
          </a:p>
          <a:p>
            <a:pPr lvl="1" eaLnBrk="1" hangingPunct="1">
              <a:defRPr/>
            </a:pPr>
            <a:r>
              <a:rPr lang="en-US" smtClean="0"/>
              <a:t>Food is formed into a bolus</a:t>
            </a:r>
          </a:p>
          <a:p>
            <a:pPr lvl="1" eaLnBrk="1" hangingPunct="1">
              <a:defRPr/>
            </a:pPr>
            <a:r>
              <a:rPr lang="en-US" smtClean="0"/>
              <a:t>The bolus is forced into the pharynx by the tongue</a:t>
            </a:r>
          </a:p>
        </p:txBody>
      </p:sp>
    </p:spTree>
    <p:extLst>
      <p:ext uri="{BB962C8B-B14F-4D97-AF65-F5344CB8AC3E}">
        <p14:creationId xmlns:p14="http://schemas.microsoft.com/office/powerpoint/2010/main" val="2992158255"/>
      </p:ext>
    </p:extLst>
  </p:cSld>
  <p:clrMapOvr>
    <a:masterClrMapping/>
  </p:clrMapOvr>
  <p:transition xmlns:p14="http://schemas.microsoft.com/office/powerpoint/2010/main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Deglutition (Swallowing)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Pharyngeal-esophageal phase</a:t>
            </a:r>
          </a:p>
          <a:p>
            <a:pPr lvl="1" eaLnBrk="1" hangingPunct="1">
              <a:defRPr/>
            </a:pPr>
            <a:r>
              <a:rPr lang="en-US" smtClean="0"/>
              <a:t>Involuntary transport of the bolus</a:t>
            </a:r>
          </a:p>
          <a:p>
            <a:pPr lvl="1" eaLnBrk="1" hangingPunct="1">
              <a:defRPr/>
            </a:pPr>
            <a:r>
              <a:rPr lang="en-US" smtClean="0"/>
              <a:t>All passageways except to the stomach are blocked</a:t>
            </a:r>
          </a:p>
          <a:p>
            <a:pPr lvl="2" eaLnBrk="1" hangingPunct="1">
              <a:defRPr/>
            </a:pPr>
            <a:r>
              <a:rPr lang="en-US" smtClean="0"/>
              <a:t>Tongue blocks off the mouth</a:t>
            </a:r>
          </a:p>
          <a:p>
            <a:pPr lvl="2" eaLnBrk="1" hangingPunct="1">
              <a:defRPr/>
            </a:pPr>
            <a:r>
              <a:rPr lang="en-US" smtClean="0"/>
              <a:t>Soft palate (uvula) blocks the nasopharynx</a:t>
            </a:r>
          </a:p>
          <a:p>
            <a:pPr lvl="2" eaLnBrk="1" hangingPunct="1">
              <a:defRPr/>
            </a:pPr>
            <a:r>
              <a:rPr lang="en-US" smtClean="0"/>
              <a:t>Epiglottis blocks the larynx</a:t>
            </a:r>
          </a:p>
        </p:txBody>
      </p:sp>
    </p:spTree>
    <p:extLst>
      <p:ext uri="{BB962C8B-B14F-4D97-AF65-F5344CB8AC3E}">
        <p14:creationId xmlns:p14="http://schemas.microsoft.com/office/powerpoint/2010/main" val="1355316859"/>
      </p:ext>
    </p:extLst>
  </p:cSld>
  <p:clrMapOvr>
    <a:masterClrMapping/>
  </p:clrMapOvr>
  <p:transition xmlns:p14="http://schemas.microsoft.com/office/powerpoint/2010/main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Deglutition (Swallowing)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Pharyngeal-esophogeal phase (continued)</a:t>
            </a:r>
          </a:p>
          <a:p>
            <a:pPr lvl="1" eaLnBrk="1" hangingPunct="1">
              <a:defRPr/>
            </a:pPr>
            <a:r>
              <a:rPr lang="en-US" smtClean="0"/>
              <a:t>Peristalsis moves the bolus toward the stomach</a:t>
            </a:r>
          </a:p>
          <a:p>
            <a:pPr lvl="1" eaLnBrk="1" hangingPunct="1">
              <a:defRPr/>
            </a:pPr>
            <a:r>
              <a:rPr lang="en-US" smtClean="0"/>
              <a:t>The cardioesophageal sphincter is opened when food presses against it</a:t>
            </a:r>
          </a:p>
        </p:txBody>
      </p:sp>
    </p:spTree>
    <p:extLst>
      <p:ext uri="{BB962C8B-B14F-4D97-AF65-F5344CB8AC3E}">
        <p14:creationId xmlns:p14="http://schemas.microsoft.com/office/powerpoint/2010/main" val="581453478"/>
      </p:ext>
    </p:extLst>
  </p:cSld>
  <p:clrMapOvr>
    <a:masterClrMapping/>
  </p:clrMapOvr>
  <p:transition xmlns:p14="http://schemas.microsoft.com/office/powerpoint/2010/main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0" descr="figure_14_14a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4"/>
          <a:stretch>
            <a:fillRect/>
          </a:stretch>
        </p:blipFill>
        <p:spPr bwMode="auto">
          <a:xfrm>
            <a:off x="274638" y="417513"/>
            <a:ext cx="85947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3575050" y="793750"/>
            <a:ext cx="0" cy="1739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76" name="Freeform 12"/>
          <p:cNvSpPr>
            <a:spLocks/>
          </p:cNvSpPr>
          <p:nvPr/>
        </p:nvSpPr>
        <p:spPr bwMode="auto">
          <a:xfrm>
            <a:off x="1587500" y="2454275"/>
            <a:ext cx="1393825" cy="292100"/>
          </a:xfrm>
          <a:custGeom>
            <a:avLst/>
            <a:gdLst>
              <a:gd name="T0" fmla="*/ 0 w 878"/>
              <a:gd name="T1" fmla="*/ 0 h 184"/>
              <a:gd name="T2" fmla="*/ 324 w 878"/>
              <a:gd name="T3" fmla="*/ 2 h 184"/>
              <a:gd name="T4" fmla="*/ 878 w 878"/>
              <a:gd name="T5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8" h="184">
                <a:moveTo>
                  <a:pt x="0" y="0"/>
                </a:moveTo>
                <a:lnTo>
                  <a:pt x="324" y="2"/>
                </a:lnTo>
                <a:lnTo>
                  <a:pt x="878" y="18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77" name="Freeform 13"/>
          <p:cNvSpPr>
            <a:spLocks/>
          </p:cNvSpPr>
          <p:nvPr/>
        </p:nvSpPr>
        <p:spPr bwMode="auto">
          <a:xfrm>
            <a:off x="1660525" y="3005138"/>
            <a:ext cx="2752725" cy="1587"/>
          </a:xfrm>
          <a:custGeom>
            <a:avLst/>
            <a:gdLst>
              <a:gd name="T0" fmla="*/ 0 w 1734"/>
              <a:gd name="T1" fmla="*/ 1 h 1"/>
              <a:gd name="T2" fmla="*/ 1734 w 173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34" h="1">
                <a:moveTo>
                  <a:pt x="0" y="1"/>
                </a:moveTo>
                <a:lnTo>
                  <a:pt x="173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78" name="Freeform 14"/>
          <p:cNvSpPr>
            <a:spLocks/>
          </p:cNvSpPr>
          <p:nvPr/>
        </p:nvSpPr>
        <p:spPr bwMode="auto">
          <a:xfrm>
            <a:off x="1860550" y="3427413"/>
            <a:ext cx="2406650" cy="1587"/>
          </a:xfrm>
          <a:custGeom>
            <a:avLst/>
            <a:gdLst>
              <a:gd name="T0" fmla="*/ 0 w 1516"/>
              <a:gd name="T1" fmla="*/ 1 h 1"/>
              <a:gd name="T2" fmla="*/ 1516 w 151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16" h="1">
                <a:moveTo>
                  <a:pt x="0" y="1"/>
                </a:moveTo>
                <a:lnTo>
                  <a:pt x="151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79" name="Freeform 15"/>
          <p:cNvSpPr>
            <a:spLocks/>
          </p:cNvSpPr>
          <p:nvPr/>
        </p:nvSpPr>
        <p:spPr bwMode="auto">
          <a:xfrm>
            <a:off x="2689225" y="4102100"/>
            <a:ext cx="1504950" cy="149225"/>
          </a:xfrm>
          <a:custGeom>
            <a:avLst/>
            <a:gdLst>
              <a:gd name="T0" fmla="*/ 0 w 948"/>
              <a:gd name="T1" fmla="*/ 92 h 94"/>
              <a:gd name="T2" fmla="*/ 378 w 948"/>
              <a:gd name="T3" fmla="*/ 94 h 94"/>
              <a:gd name="T4" fmla="*/ 948 w 948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8" h="94">
                <a:moveTo>
                  <a:pt x="0" y="92"/>
                </a:moveTo>
                <a:lnTo>
                  <a:pt x="378" y="94"/>
                </a:lnTo>
                <a:lnTo>
                  <a:pt x="94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3276600" y="5029200"/>
            <a:ext cx="11112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V="1">
            <a:off x="4756150" y="4975225"/>
            <a:ext cx="20955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2428875" y="358775"/>
            <a:ext cx="231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>
                <a:cs typeface="+mn-cs"/>
              </a:rPr>
              <a:t>Bolus of food</a:t>
            </a:r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233363" y="2184400"/>
            <a:ext cx="1376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>
                <a:cs typeface="+mn-cs"/>
              </a:rPr>
              <a:t>Tongue</a:t>
            </a: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233363" y="2717800"/>
            <a:ext cx="1487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>
                <a:cs typeface="+mn-cs"/>
              </a:rPr>
              <a:t>Pharynx</a:t>
            </a:r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233363" y="3127375"/>
            <a:ext cx="168751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600" b="1">
                <a:cs typeface="+mn-cs"/>
              </a:rPr>
              <a:t>Epiglottis</a:t>
            </a:r>
          </a:p>
          <a:p>
            <a:pPr algn="l" eaLnBrk="0" hangingPunct="0">
              <a:defRPr/>
            </a:pPr>
            <a:r>
              <a:rPr lang="en-US" sz="2600" b="1">
                <a:cs typeface="+mn-cs"/>
              </a:rPr>
              <a:t>up</a:t>
            </a:r>
          </a:p>
        </p:txBody>
      </p:sp>
      <p:sp>
        <p:nvSpPr>
          <p:cNvPr id="113686" name="Rectangle 22"/>
          <p:cNvSpPr>
            <a:spLocks noChangeArrowheads="1"/>
          </p:cNvSpPr>
          <p:nvPr/>
        </p:nvSpPr>
        <p:spPr bwMode="auto">
          <a:xfrm>
            <a:off x="233363" y="3962400"/>
            <a:ext cx="251301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600" b="1">
                <a:cs typeface="+mn-cs"/>
              </a:rPr>
              <a:t>Glottis (lumen)</a:t>
            </a:r>
          </a:p>
          <a:p>
            <a:pPr algn="l" eaLnBrk="0" hangingPunct="0">
              <a:defRPr/>
            </a:pPr>
            <a:r>
              <a:rPr lang="en-US" sz="2600" b="1">
                <a:cs typeface="+mn-cs"/>
              </a:rPr>
              <a:t>of larynx</a:t>
            </a:r>
          </a:p>
        </p:txBody>
      </p:sp>
      <p:sp>
        <p:nvSpPr>
          <p:cNvPr id="113687" name="Rectangle 23"/>
          <p:cNvSpPr>
            <a:spLocks noChangeArrowheads="1"/>
          </p:cNvSpPr>
          <p:nvPr/>
        </p:nvSpPr>
        <p:spPr bwMode="auto">
          <a:xfrm>
            <a:off x="1752600" y="5432425"/>
            <a:ext cx="4000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2600" b="1">
                <a:cs typeface="+mn-cs"/>
              </a:rPr>
              <a:t> (a) Upper esophageal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2600" b="1">
                <a:cs typeface="+mn-cs"/>
              </a:rPr>
              <a:t>      sphincter contracted</a:t>
            </a:r>
          </a:p>
        </p:txBody>
      </p:sp>
      <p:sp>
        <p:nvSpPr>
          <p:cNvPr id="113688" name="Rectangle 24"/>
          <p:cNvSpPr>
            <a:spLocks noChangeArrowheads="1"/>
          </p:cNvSpPr>
          <p:nvPr/>
        </p:nvSpPr>
        <p:spPr bwMode="auto">
          <a:xfrm>
            <a:off x="5286375" y="3276600"/>
            <a:ext cx="2000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5000"/>
              </a:lnSpc>
              <a:defRPr/>
            </a:pPr>
            <a:r>
              <a:rPr lang="en-US" sz="2600" b="1">
                <a:cs typeface="+mn-cs"/>
              </a:rPr>
              <a:t>Upper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2600" b="1">
                <a:cs typeface="+mn-cs"/>
              </a:rPr>
              <a:t>esophageal</a:t>
            </a:r>
          </a:p>
          <a:p>
            <a:pPr algn="l" eaLnBrk="0" hangingPunct="0">
              <a:lnSpc>
                <a:spcPct val="95000"/>
              </a:lnSpc>
              <a:defRPr/>
            </a:pPr>
            <a:r>
              <a:rPr lang="en-US" sz="2600" b="1">
                <a:cs typeface="+mn-cs"/>
              </a:rPr>
              <a:t>sphincter</a:t>
            </a:r>
          </a:p>
        </p:txBody>
      </p:sp>
      <p:sp>
        <p:nvSpPr>
          <p:cNvPr id="113689" name="Rectangle 25"/>
          <p:cNvSpPr>
            <a:spLocks noChangeArrowheads="1"/>
          </p:cNvSpPr>
          <p:nvPr/>
        </p:nvSpPr>
        <p:spPr bwMode="auto">
          <a:xfrm>
            <a:off x="6840538" y="4718050"/>
            <a:ext cx="19637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>
                <a:cs typeface="+mn-cs"/>
              </a:rPr>
              <a:t>Esophagus</a:t>
            </a:r>
          </a:p>
        </p:txBody>
      </p:sp>
      <p:sp>
        <p:nvSpPr>
          <p:cNvPr id="113690" name="Rectangle 26"/>
          <p:cNvSpPr>
            <a:spLocks noChangeArrowheads="1"/>
          </p:cNvSpPr>
          <p:nvPr/>
        </p:nvSpPr>
        <p:spPr bwMode="auto">
          <a:xfrm>
            <a:off x="1878013" y="4749800"/>
            <a:ext cx="1450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>
                <a:cs typeface="+mn-cs"/>
              </a:rPr>
              <a:t>Trachea</a:t>
            </a:r>
          </a:p>
        </p:txBody>
      </p:sp>
      <p:sp>
        <p:nvSpPr>
          <p:cNvPr id="98322" name="Text Box 15"/>
          <p:cNvSpPr txBox="1">
            <a:spLocks noChangeArrowheads="1"/>
          </p:cNvSpPr>
          <p:nvPr/>
        </p:nvSpPr>
        <p:spPr bwMode="auto">
          <a:xfrm>
            <a:off x="7827963" y="6553200"/>
            <a:ext cx="1316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14.14a</a:t>
            </a:r>
          </a:p>
        </p:txBody>
      </p:sp>
    </p:spTree>
    <p:extLst>
      <p:ext uri="{BB962C8B-B14F-4D97-AF65-F5344CB8AC3E}">
        <p14:creationId xmlns:p14="http://schemas.microsoft.com/office/powerpoint/2010/main" val="3561549291"/>
      </p:ext>
    </p:extLst>
  </p:cSld>
  <p:clrMapOvr>
    <a:masterClrMapping/>
  </p:clrMapOvr>
  <p:transition xmlns:p14="http://schemas.microsoft.com/office/powerpoint/2010/main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5"/>
          <p:cNvSpPr txBox="1">
            <a:spLocks noChangeArrowheads="1"/>
          </p:cNvSpPr>
          <p:nvPr/>
        </p:nvSpPr>
        <p:spPr bwMode="auto">
          <a:xfrm>
            <a:off x="7827963" y="6553200"/>
            <a:ext cx="132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14.14b</a:t>
            </a:r>
          </a:p>
        </p:txBody>
      </p:sp>
      <p:pic>
        <p:nvPicPr>
          <p:cNvPr id="99330" name="Picture 20" descr="figure_14_14b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>
            <a:fillRect/>
          </a:stretch>
        </p:blipFill>
        <p:spPr bwMode="auto">
          <a:xfrm>
            <a:off x="1535113" y="381000"/>
            <a:ext cx="583247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45" name="Freeform 21"/>
          <p:cNvSpPr>
            <a:spLocks/>
          </p:cNvSpPr>
          <p:nvPr/>
        </p:nvSpPr>
        <p:spPr bwMode="auto">
          <a:xfrm>
            <a:off x="3784600" y="5110163"/>
            <a:ext cx="1466850" cy="1587"/>
          </a:xfrm>
          <a:custGeom>
            <a:avLst/>
            <a:gdLst>
              <a:gd name="T0" fmla="*/ 0 w 924"/>
              <a:gd name="T1" fmla="*/ 0 h 1"/>
              <a:gd name="T2" fmla="*/ 924 w 92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4" h="1">
                <a:moveTo>
                  <a:pt x="0" y="0"/>
                </a:moveTo>
                <a:lnTo>
                  <a:pt x="924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0646" name="Freeform 22"/>
          <p:cNvSpPr>
            <a:spLocks/>
          </p:cNvSpPr>
          <p:nvPr/>
        </p:nvSpPr>
        <p:spPr bwMode="auto">
          <a:xfrm>
            <a:off x="4724400" y="2368550"/>
            <a:ext cx="958850" cy="1588"/>
          </a:xfrm>
          <a:custGeom>
            <a:avLst/>
            <a:gdLst>
              <a:gd name="T0" fmla="*/ 0 w 604"/>
              <a:gd name="T1" fmla="*/ 0 h 1"/>
              <a:gd name="T2" fmla="*/ 604 w 60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4" h="1">
                <a:moveTo>
                  <a:pt x="0" y="0"/>
                </a:moveTo>
                <a:lnTo>
                  <a:pt x="60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0647" name="Rectangle 23"/>
          <p:cNvSpPr>
            <a:spLocks noChangeArrowheads="1"/>
          </p:cNvSpPr>
          <p:nvPr/>
        </p:nvSpPr>
        <p:spPr bwMode="auto">
          <a:xfrm>
            <a:off x="1470025" y="4268788"/>
            <a:ext cx="2125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>
                <a:cs typeface="+mn-cs"/>
              </a:rPr>
              <a:t>Larynx up</a:t>
            </a:r>
          </a:p>
        </p:txBody>
      </p:sp>
      <p:sp>
        <p:nvSpPr>
          <p:cNvPr id="410648" name="Rectangle 24"/>
          <p:cNvSpPr>
            <a:spLocks noChangeArrowheads="1"/>
          </p:cNvSpPr>
          <p:nvPr/>
        </p:nvSpPr>
        <p:spPr bwMode="auto">
          <a:xfrm>
            <a:off x="1446213" y="4768850"/>
            <a:ext cx="2370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>
                <a:cs typeface="+mn-cs"/>
              </a:rPr>
              <a:t>Esophagus</a:t>
            </a:r>
          </a:p>
        </p:txBody>
      </p:sp>
      <p:sp>
        <p:nvSpPr>
          <p:cNvPr id="410649" name="Rectangle 25"/>
          <p:cNvSpPr>
            <a:spLocks noChangeArrowheads="1"/>
          </p:cNvSpPr>
          <p:nvPr/>
        </p:nvSpPr>
        <p:spPr bwMode="auto">
          <a:xfrm>
            <a:off x="1727200" y="5635625"/>
            <a:ext cx="43307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3200" b="1">
                <a:cs typeface="+mn-cs"/>
              </a:rPr>
              <a:t>(b) Upper esophageal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3200" b="1">
                <a:cs typeface="+mn-cs"/>
              </a:rPr>
              <a:t>    sphincter relaxed</a:t>
            </a:r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>
            <a:off x="5695950" y="2112963"/>
            <a:ext cx="1290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>
                <a:cs typeface="+mn-cs"/>
              </a:rPr>
              <a:t>Uvula</a:t>
            </a:r>
          </a:p>
        </p:txBody>
      </p:sp>
      <p:sp>
        <p:nvSpPr>
          <p:cNvPr id="410651" name="Rectangle 27"/>
          <p:cNvSpPr>
            <a:spLocks noChangeArrowheads="1"/>
          </p:cNvSpPr>
          <p:nvPr/>
        </p:nvSpPr>
        <p:spPr bwMode="auto">
          <a:xfrm>
            <a:off x="5661025" y="2671763"/>
            <a:ext cx="1312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>
                <a:cs typeface="+mn-cs"/>
              </a:rPr>
              <a:t>Bolus</a:t>
            </a:r>
          </a:p>
        </p:txBody>
      </p:sp>
      <p:sp>
        <p:nvSpPr>
          <p:cNvPr id="410652" name="Rectangle 28"/>
          <p:cNvSpPr>
            <a:spLocks noChangeArrowheads="1"/>
          </p:cNvSpPr>
          <p:nvPr/>
        </p:nvSpPr>
        <p:spPr bwMode="auto">
          <a:xfrm>
            <a:off x="5683250" y="3228975"/>
            <a:ext cx="203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3200" b="1">
                <a:cs typeface="+mn-cs"/>
              </a:rPr>
              <a:t>Epiglottis</a:t>
            </a:r>
          </a:p>
          <a:p>
            <a:pPr algn="l" eaLnBrk="0" hangingPunct="0">
              <a:lnSpc>
                <a:spcPct val="90000"/>
              </a:lnSpc>
              <a:defRPr/>
            </a:pPr>
            <a:r>
              <a:rPr lang="en-US" sz="3200" b="1">
                <a:cs typeface="+mn-cs"/>
              </a:rPr>
              <a:t>down</a:t>
            </a:r>
          </a:p>
        </p:txBody>
      </p:sp>
      <p:sp>
        <p:nvSpPr>
          <p:cNvPr id="410653" name="Freeform 29"/>
          <p:cNvSpPr>
            <a:spLocks/>
          </p:cNvSpPr>
          <p:nvPr/>
        </p:nvSpPr>
        <p:spPr bwMode="auto">
          <a:xfrm>
            <a:off x="3543300" y="3614738"/>
            <a:ext cx="938213" cy="977900"/>
          </a:xfrm>
          <a:custGeom>
            <a:avLst/>
            <a:gdLst>
              <a:gd name="T0" fmla="*/ 0 w 591"/>
              <a:gd name="T1" fmla="*/ 616 h 616"/>
              <a:gd name="T2" fmla="*/ 151 w 591"/>
              <a:gd name="T3" fmla="*/ 616 h 616"/>
              <a:gd name="T4" fmla="*/ 591 w 591"/>
              <a:gd name="T5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1" h="616">
                <a:moveTo>
                  <a:pt x="0" y="616"/>
                </a:moveTo>
                <a:lnTo>
                  <a:pt x="151" y="616"/>
                </a:lnTo>
                <a:lnTo>
                  <a:pt x="59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0654" name="Freeform 30"/>
          <p:cNvSpPr>
            <a:spLocks/>
          </p:cNvSpPr>
          <p:nvPr/>
        </p:nvSpPr>
        <p:spPr bwMode="auto">
          <a:xfrm>
            <a:off x="4845050" y="3460750"/>
            <a:ext cx="857250" cy="1588"/>
          </a:xfrm>
          <a:custGeom>
            <a:avLst/>
            <a:gdLst>
              <a:gd name="T0" fmla="*/ 0 w 540"/>
              <a:gd name="T1" fmla="*/ 1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1"/>
                </a:moveTo>
                <a:lnTo>
                  <a:pt x="54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0655" name="Freeform 31"/>
          <p:cNvSpPr>
            <a:spLocks/>
          </p:cNvSpPr>
          <p:nvPr/>
        </p:nvSpPr>
        <p:spPr bwMode="auto">
          <a:xfrm>
            <a:off x="4748213" y="2936875"/>
            <a:ext cx="954087" cy="185738"/>
          </a:xfrm>
          <a:custGeom>
            <a:avLst/>
            <a:gdLst>
              <a:gd name="T0" fmla="*/ 0 w 601"/>
              <a:gd name="T1" fmla="*/ 117 h 117"/>
              <a:gd name="T2" fmla="*/ 254 w 601"/>
              <a:gd name="T3" fmla="*/ 2 h 117"/>
              <a:gd name="T4" fmla="*/ 601 w 601"/>
              <a:gd name="T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1" h="117">
                <a:moveTo>
                  <a:pt x="0" y="117"/>
                </a:moveTo>
                <a:lnTo>
                  <a:pt x="254" y="2"/>
                </a:lnTo>
                <a:lnTo>
                  <a:pt x="60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0656" name="Freeform 32"/>
          <p:cNvSpPr>
            <a:spLocks/>
          </p:cNvSpPr>
          <p:nvPr/>
        </p:nvSpPr>
        <p:spPr bwMode="auto">
          <a:xfrm>
            <a:off x="4724400" y="3460750"/>
            <a:ext cx="857250" cy="1588"/>
          </a:xfrm>
          <a:custGeom>
            <a:avLst/>
            <a:gdLst>
              <a:gd name="T0" fmla="*/ 0 w 540"/>
              <a:gd name="T1" fmla="*/ 1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1"/>
                </a:moveTo>
                <a:lnTo>
                  <a:pt x="54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52431"/>
      </p:ext>
    </p:extLst>
  </p:cSld>
  <p:clrMapOvr>
    <a:masterClrMapping/>
  </p:clrMapOvr>
  <p:transition xmlns:p14="http://schemas.microsoft.com/office/powerpoint/2010/main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0" descr="figure_14_14c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>
            <a:fillRect/>
          </a:stretch>
        </p:blipFill>
        <p:spPr bwMode="auto">
          <a:xfrm>
            <a:off x="1927225" y="338138"/>
            <a:ext cx="5018088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6019800" y="4403725"/>
            <a:ext cx="131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>
                <a:cs typeface="+mn-cs"/>
              </a:rPr>
              <a:t>Bolus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1403350" y="5584825"/>
            <a:ext cx="533241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3200" b="1">
                <a:cs typeface="+mn-cs"/>
              </a:rPr>
              <a:t>(c) Upper esophageal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3200" b="1">
                <a:cs typeface="+mn-cs"/>
              </a:rPr>
              <a:t>          sphincter contracted</a:t>
            </a:r>
          </a:p>
        </p:txBody>
      </p:sp>
      <p:sp>
        <p:nvSpPr>
          <p:cNvPr id="114701" name="Freeform 13"/>
          <p:cNvSpPr>
            <a:spLocks/>
          </p:cNvSpPr>
          <p:nvPr/>
        </p:nvSpPr>
        <p:spPr bwMode="auto">
          <a:xfrm>
            <a:off x="5289550" y="4711700"/>
            <a:ext cx="742950" cy="1588"/>
          </a:xfrm>
          <a:custGeom>
            <a:avLst/>
            <a:gdLst>
              <a:gd name="T0" fmla="*/ 0 w 468"/>
              <a:gd name="T1" fmla="*/ 1 h 1"/>
              <a:gd name="T2" fmla="*/ 468 w 46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8" h="1">
                <a:moveTo>
                  <a:pt x="0" y="1"/>
                </a:moveTo>
                <a:lnTo>
                  <a:pt x="46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7827963" y="6553200"/>
            <a:ext cx="1316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14.14c</a:t>
            </a:r>
          </a:p>
        </p:txBody>
      </p:sp>
    </p:spTree>
    <p:extLst>
      <p:ext uri="{BB962C8B-B14F-4D97-AF65-F5344CB8AC3E}">
        <p14:creationId xmlns:p14="http://schemas.microsoft.com/office/powerpoint/2010/main" val="3145635658"/>
      </p:ext>
    </p:extLst>
  </p:cSld>
  <p:clrMapOvr>
    <a:masterClrMapping/>
  </p:clrMapOvr>
  <p:transition xmlns:p14="http://schemas.microsoft.com/office/powerpoint/2010/main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6"/>
          <p:cNvSpPr txBox="1">
            <a:spLocks noChangeArrowheads="1"/>
          </p:cNvSpPr>
          <p:nvPr/>
        </p:nvSpPr>
        <p:spPr bwMode="auto">
          <a:xfrm>
            <a:off x="7827963" y="6553200"/>
            <a:ext cx="132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Figure 14.14d</a:t>
            </a:r>
          </a:p>
        </p:txBody>
      </p:sp>
      <p:pic>
        <p:nvPicPr>
          <p:cNvPr id="101378" name="Picture 7" descr="figure_14_14d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"/>
          <a:stretch>
            <a:fillRect/>
          </a:stretch>
        </p:blipFill>
        <p:spPr bwMode="auto">
          <a:xfrm>
            <a:off x="1758950" y="309563"/>
            <a:ext cx="5402263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6" name="Freeform 8"/>
          <p:cNvSpPr>
            <a:spLocks/>
          </p:cNvSpPr>
          <p:nvPr/>
        </p:nvSpPr>
        <p:spPr bwMode="auto">
          <a:xfrm>
            <a:off x="4237038" y="1787525"/>
            <a:ext cx="882650" cy="896938"/>
          </a:xfrm>
          <a:custGeom>
            <a:avLst/>
            <a:gdLst>
              <a:gd name="T0" fmla="*/ 0 w 580"/>
              <a:gd name="T1" fmla="*/ 588 h 588"/>
              <a:gd name="T2" fmla="*/ 580 w 580"/>
              <a:gd name="T3" fmla="*/ 254 h 588"/>
              <a:gd name="T4" fmla="*/ 580 w 580"/>
              <a:gd name="T5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588">
                <a:moveTo>
                  <a:pt x="0" y="588"/>
                </a:moveTo>
                <a:lnTo>
                  <a:pt x="580" y="254"/>
                </a:lnTo>
                <a:lnTo>
                  <a:pt x="58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 flipV="1">
            <a:off x="3783013" y="525463"/>
            <a:ext cx="33178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4078288" y="342900"/>
            <a:ext cx="15573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2700" b="1">
                <a:cs typeface="+mn-cs"/>
              </a:rPr>
              <a:t>Relaxed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2700" b="1">
                <a:cs typeface="+mn-cs"/>
              </a:rPr>
              <a:t>muscles</a:t>
            </a:r>
          </a:p>
        </p:txBody>
      </p:sp>
      <p:sp>
        <p:nvSpPr>
          <p:cNvPr id="411659" name="Rectangle 11"/>
          <p:cNvSpPr>
            <a:spLocks noChangeArrowheads="1"/>
          </p:cNvSpPr>
          <p:nvPr/>
        </p:nvSpPr>
        <p:spPr bwMode="auto">
          <a:xfrm>
            <a:off x="4044950" y="1101725"/>
            <a:ext cx="3155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0000"/>
              </a:lnSpc>
              <a:defRPr/>
            </a:pPr>
            <a:r>
              <a:rPr lang="en-US" sz="2700" b="1">
                <a:cs typeface="+mn-cs"/>
              </a:rPr>
              <a:t>Cardioesophageal</a:t>
            </a: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sz="2700" b="1">
                <a:cs typeface="+mn-cs"/>
              </a:rPr>
              <a:t>sphincter open</a:t>
            </a:r>
          </a:p>
        </p:txBody>
      </p: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1762125" y="5772150"/>
            <a:ext cx="3689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2700" b="1">
                <a:cs typeface="+mn-cs"/>
              </a:rPr>
              <a:t>(d) Cardioesophageal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2700" b="1">
                <a:cs typeface="+mn-cs"/>
              </a:rPr>
              <a:t>    sphincter relaxed</a:t>
            </a:r>
          </a:p>
        </p:txBody>
      </p:sp>
    </p:spTree>
    <p:extLst>
      <p:ext uri="{BB962C8B-B14F-4D97-AF65-F5344CB8AC3E}">
        <p14:creationId xmlns:p14="http://schemas.microsoft.com/office/powerpoint/2010/main" val="4271692055"/>
      </p:ext>
    </p:extLst>
  </p:cSld>
  <p:clrMapOvr>
    <a:masterClrMapping/>
  </p:clrMapOvr>
  <p:transition xmlns:p14="http://schemas.microsoft.com/office/powerpoint/2010/main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Food Breakdown in the Stomach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Gastric juice is regulated by neural and hormonal factors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Presence of food or rising pH causes the release of the hormone gastrin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Gastrin causes stomach glands to produce</a:t>
            </a:r>
          </a:p>
          <a:p>
            <a:pPr lvl="1" eaLnBrk="1" hangingPunct="1">
              <a:defRPr/>
            </a:pPr>
            <a:r>
              <a:rPr lang="en-US" smtClean="0"/>
              <a:t>Protein-digesting enzymes</a:t>
            </a:r>
          </a:p>
          <a:p>
            <a:pPr lvl="1" eaLnBrk="1" hangingPunct="1">
              <a:defRPr/>
            </a:pPr>
            <a:r>
              <a:rPr lang="en-US" smtClean="0"/>
              <a:t>Mucus</a:t>
            </a:r>
          </a:p>
          <a:p>
            <a:pPr lvl="1" eaLnBrk="1" hangingPunct="1">
              <a:defRPr/>
            </a:pPr>
            <a:r>
              <a:rPr lang="en-US" smtClean="0"/>
              <a:t>Hydrochloric acid</a:t>
            </a:r>
          </a:p>
        </p:txBody>
      </p:sp>
    </p:spTree>
    <p:extLst>
      <p:ext uri="{BB962C8B-B14F-4D97-AF65-F5344CB8AC3E}">
        <p14:creationId xmlns:p14="http://schemas.microsoft.com/office/powerpoint/2010/main" val="3532574576"/>
      </p:ext>
    </p:extLst>
  </p:cSld>
  <p:clrMapOvr>
    <a:masterClrMapping/>
  </p:clrMapOvr>
  <p:transition xmlns:p14="http://schemas.microsoft.com/office/powerpoint/2010/main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Food Breakdown in the Stomach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Hydrochloric acid makes the stomach contents very acidic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Acidic pH</a:t>
            </a:r>
          </a:p>
          <a:p>
            <a:pPr lvl="1" eaLnBrk="1" hangingPunct="1">
              <a:defRPr/>
            </a:pPr>
            <a:r>
              <a:rPr lang="en-US" smtClean="0"/>
              <a:t>Activates pepsinogen to pepsin for protein digestion</a:t>
            </a:r>
          </a:p>
          <a:p>
            <a:pPr lvl="1" eaLnBrk="1" hangingPunct="1">
              <a:defRPr/>
            </a:pPr>
            <a:r>
              <a:rPr lang="en-US" smtClean="0"/>
              <a:t>Provides a hostile environment for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2669318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6799</Words>
  <Application>Microsoft Macintosh PowerPoint</Application>
  <PresentationFormat>On-screen Show (4:3)</PresentationFormat>
  <Paragraphs>1934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Office Theme</vt:lpstr>
      <vt:lpstr>14</vt:lpstr>
      <vt:lpstr>The Digestive System Functions</vt:lpstr>
      <vt:lpstr>Functions of the Digestive System</vt:lpstr>
      <vt:lpstr>Functions of the Digestive System</vt:lpstr>
      <vt:lpstr>Functions of the Digestive System</vt:lpstr>
      <vt:lpstr>PowerPoint Presentation</vt:lpstr>
      <vt:lpstr>Organs of the Digestive System</vt:lpstr>
      <vt:lpstr>PowerPoint Presentation</vt:lpstr>
      <vt:lpstr>Organs of the Alimentary Canal</vt:lpstr>
      <vt:lpstr>Mouth (Oral Cavity) Anatomy</vt:lpstr>
      <vt:lpstr>Mouth (Oral Cavity) Anatomy</vt:lpstr>
      <vt:lpstr>PowerPoint Presentation</vt:lpstr>
      <vt:lpstr>PowerPoint Presentation</vt:lpstr>
      <vt:lpstr>Mouth Physiology</vt:lpstr>
      <vt:lpstr>Pharynx Anatomy</vt:lpstr>
      <vt:lpstr>PowerPoint Presentation</vt:lpstr>
      <vt:lpstr>Pharynx Physiology</vt:lpstr>
      <vt:lpstr>Esophagus Anatomy and Physiology</vt:lpstr>
      <vt:lpstr>Layers of Tissue in the Alimentary Canal Organs</vt:lpstr>
      <vt:lpstr>Layers of Tissue in the Alimentary Canal Organs</vt:lpstr>
      <vt:lpstr>PowerPoint Presentation</vt:lpstr>
      <vt:lpstr>Layers of Tissue in the Alimentary Canal Organs</vt:lpstr>
      <vt:lpstr>PowerPoint Presentation</vt:lpstr>
      <vt:lpstr>Layers of Tissue in the Alimentary Canal Organs</vt:lpstr>
      <vt:lpstr>PowerPoint Presentation</vt:lpstr>
      <vt:lpstr>PowerPoint Presentation</vt:lpstr>
      <vt:lpstr>Alimentary Canal Nerve Plexuses</vt:lpstr>
      <vt:lpstr>Stomach Anatomy</vt:lpstr>
      <vt:lpstr>Stomach Anatomy</vt:lpstr>
      <vt:lpstr>Stomach Anatomy</vt:lpstr>
      <vt:lpstr>PowerPoint Presentation</vt:lpstr>
      <vt:lpstr>PowerPoint Presentation</vt:lpstr>
      <vt:lpstr>Stomach Anatomy</vt:lpstr>
      <vt:lpstr>PowerPoint Presentation</vt:lpstr>
      <vt:lpstr>PowerPoint Presentation</vt:lpstr>
      <vt:lpstr>Stomach Physiology</vt:lpstr>
      <vt:lpstr>Structure of the Stomach Mucosa</vt:lpstr>
      <vt:lpstr>PowerPoint Presentation</vt:lpstr>
      <vt:lpstr>PowerPoint Presentation</vt:lpstr>
      <vt:lpstr>Small Intestine</vt:lpstr>
      <vt:lpstr>Subdivisions of the Small Intestine</vt:lpstr>
      <vt:lpstr>Chemical Digestion in the Small Intestine</vt:lpstr>
      <vt:lpstr>PowerPoint Presentation</vt:lpstr>
      <vt:lpstr>Small Intestine Anatomy</vt:lpstr>
      <vt:lpstr>PowerPoint Presentation</vt:lpstr>
      <vt:lpstr>PowerPoint Presentation</vt:lpstr>
      <vt:lpstr>PowerPoint Presentation</vt:lpstr>
      <vt:lpstr>Large Intestine</vt:lpstr>
      <vt:lpstr>Large Intestine Anatomy</vt:lpstr>
      <vt:lpstr>PowerPoint Presentation</vt:lpstr>
      <vt:lpstr>Large Intestine Anatomy</vt:lpstr>
      <vt:lpstr>PowerPoint Presentation</vt:lpstr>
      <vt:lpstr>Large Intestine Anatomy</vt:lpstr>
      <vt:lpstr>PowerPoint Presentation</vt:lpstr>
      <vt:lpstr>Large Intestine Anatomy</vt:lpstr>
      <vt:lpstr>Accessory Digestive Organs</vt:lpstr>
      <vt:lpstr>Teeth</vt:lpstr>
      <vt:lpstr>Teeth</vt:lpstr>
      <vt:lpstr>Classification of Teeth</vt:lpstr>
      <vt:lpstr>PowerPoint Presentation</vt:lpstr>
      <vt:lpstr>Regions of a Tooth</vt:lpstr>
      <vt:lpstr>Regions of a Tooth</vt:lpstr>
      <vt:lpstr>PowerPoint Presentation</vt:lpstr>
      <vt:lpstr>Salivary Glands</vt:lpstr>
      <vt:lpstr>PowerPoint Presentation</vt:lpstr>
      <vt:lpstr>Saliva</vt:lpstr>
      <vt:lpstr>Pancreas</vt:lpstr>
      <vt:lpstr>Pancreas</vt:lpstr>
      <vt:lpstr>PowerPoint Presentation</vt:lpstr>
      <vt:lpstr>PowerPoint Presentation</vt:lpstr>
      <vt:lpstr>Liver</vt:lpstr>
      <vt:lpstr>PowerPoint Presentation</vt:lpstr>
      <vt:lpstr>PowerPoint Presentation</vt:lpstr>
      <vt:lpstr>Bile</vt:lpstr>
      <vt:lpstr>Bile</vt:lpstr>
      <vt:lpstr>Gallbladder</vt:lpstr>
      <vt:lpstr>PowerPoint Presentation</vt:lpstr>
      <vt:lpstr>PowerPoint Presentation</vt:lpstr>
      <vt:lpstr>Functions of the Digestive System</vt:lpstr>
      <vt:lpstr>PowerPoint Presentation</vt:lpstr>
      <vt:lpstr>PowerPoint Presentation</vt:lpstr>
      <vt:lpstr>Functions of the Digestive System</vt:lpstr>
      <vt:lpstr>PowerPoint Presentation</vt:lpstr>
      <vt:lpstr>PowerPoint Presentation</vt:lpstr>
      <vt:lpstr>PowerPoint Presentation</vt:lpstr>
      <vt:lpstr>PowerPoint Presentation</vt:lpstr>
      <vt:lpstr>Control of Digestive Activity</vt:lpstr>
      <vt:lpstr>Control of Digestive Activity</vt:lpstr>
      <vt:lpstr>Digestive Activities of the Mouth</vt:lpstr>
      <vt:lpstr>Activities of the Pharynx and Esophagus</vt:lpstr>
      <vt:lpstr>Deglutition (Swallowing)</vt:lpstr>
      <vt:lpstr>Deglutition (Swallowing)</vt:lpstr>
      <vt:lpstr>Deglutition (Swallowing)</vt:lpstr>
      <vt:lpstr>PowerPoint Presentation</vt:lpstr>
      <vt:lpstr>PowerPoint Presentation</vt:lpstr>
      <vt:lpstr>PowerPoint Presentation</vt:lpstr>
      <vt:lpstr>PowerPoint Presentation</vt:lpstr>
      <vt:lpstr>Food Breakdown in the Stomach</vt:lpstr>
      <vt:lpstr>Food Breakdown in the Stomach</vt:lpstr>
      <vt:lpstr>Digestion and Absorption in the Stomach</vt:lpstr>
      <vt:lpstr>Propulsion in the Stomach</vt:lpstr>
      <vt:lpstr>PowerPoint Presentation</vt:lpstr>
      <vt:lpstr>Digestion in the Small Intestine</vt:lpstr>
      <vt:lpstr>Digestion in the Small Intestine</vt:lpstr>
      <vt:lpstr>Regulation of Pancreatic Juice Secretion</vt:lpstr>
      <vt:lpstr>Regulation of Pancreatic Juice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Absorption in the Small Intestine</vt:lpstr>
      <vt:lpstr>Propulsion in the Small Intestine</vt:lpstr>
      <vt:lpstr>PowerPoint Presentation</vt:lpstr>
      <vt:lpstr>Food Breakdown and Absorption  in the Large Intestine</vt:lpstr>
      <vt:lpstr>Food Breakdown and Absorption  in the Large Intestine</vt:lpstr>
      <vt:lpstr>Propulsion in the Large Intestine</vt:lpstr>
      <vt:lpstr>Nutrition</vt:lpstr>
      <vt:lpstr>PowerPoint Presentation</vt:lpstr>
      <vt:lpstr>Dietary Sources of Major Nutrients</vt:lpstr>
      <vt:lpstr>Dietary Sources of Major Nutrients</vt:lpstr>
      <vt:lpstr>PowerPoint Presentation</vt:lpstr>
      <vt:lpstr>Dietary Sources of Major Nutrients</vt:lpstr>
      <vt:lpstr>Dietary Sources of Major Nutrients</vt:lpstr>
      <vt:lpstr>Metabolism</vt:lpstr>
      <vt:lpstr>Carbohydrate Metabolism</vt:lpstr>
      <vt:lpstr>Cellular Respiration</vt:lpstr>
      <vt:lpstr>PowerPoint Presentation</vt:lpstr>
      <vt:lpstr>Metabolic Pathways Involved in  Cellular Respiration</vt:lpstr>
      <vt:lpstr>PowerPoint Presentation</vt:lpstr>
      <vt:lpstr>Metabolism of Carbohydrates</vt:lpstr>
      <vt:lpstr>PowerPoint Presentation</vt:lpstr>
      <vt:lpstr>Metabolism of Carbohydrates</vt:lpstr>
      <vt:lpstr>Fat Metabolism</vt:lpstr>
      <vt:lpstr>Protein Metabolism</vt:lpstr>
      <vt:lpstr>Protein Metabolism</vt:lpstr>
      <vt:lpstr>Role of the Liver in Metabolism</vt:lpstr>
      <vt:lpstr>Metabolic Functions of the Liver</vt:lpstr>
      <vt:lpstr>PowerPoint Presentation</vt:lpstr>
      <vt:lpstr>Cholesterol Metabolism</vt:lpstr>
      <vt:lpstr>Cholesterol Transport</vt:lpstr>
      <vt:lpstr>Body Energy Balance</vt:lpstr>
      <vt:lpstr>Regulation of Food Intake</vt:lpstr>
      <vt:lpstr>Metabolic Rate and Body Heat Production</vt:lpstr>
      <vt:lpstr>Metabolic Rate and Body Heat Production</vt:lpstr>
      <vt:lpstr>Total Metabolic Rate (TMR)</vt:lpstr>
      <vt:lpstr>Body Temperature Regulation</vt:lpstr>
      <vt:lpstr>Body Temperature Regulation</vt:lpstr>
      <vt:lpstr>Body Temperature Regulation</vt:lpstr>
      <vt:lpstr>Body Temperature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Temperature Regulation</vt:lpstr>
      <vt:lpstr>Developmental Aspects of the Digestive System</vt:lpstr>
      <vt:lpstr>Developmental Aspects of the Digestive System</vt:lpstr>
      <vt:lpstr>Developmental Aspects of the Digestive System</vt:lpstr>
      <vt:lpstr>Developmental Aspects of the Digestive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Betty Lampe</dc:creator>
  <cp:lastModifiedBy>Betty Lampe</cp:lastModifiedBy>
  <cp:revision>3</cp:revision>
  <dcterms:created xsi:type="dcterms:W3CDTF">2014-12-01T16:07:25Z</dcterms:created>
  <dcterms:modified xsi:type="dcterms:W3CDTF">2014-12-01T16:27:52Z</dcterms:modified>
</cp:coreProperties>
</file>